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95" r:id="rId3"/>
    <p:sldId id="296" r:id="rId4"/>
    <p:sldId id="297" r:id="rId5"/>
    <p:sldId id="298" r:id="rId6"/>
    <p:sldId id="299" r:id="rId7"/>
    <p:sldId id="300" r:id="rId8"/>
    <p:sldId id="304" r:id="rId9"/>
    <p:sldId id="302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FF3300"/>
    <a:srgbClr val="0099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2454" y="-86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2/4/2012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6947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إدارة الاعمال-قسم الإقتصاد 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مبادئ الإقتصاد الجزئي </a:t>
            </a:r>
          </a:p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د. حسن بن رفدان </a:t>
            </a:r>
            <a:r>
              <a:rPr lang="ar-SA" sz="3700" b="1" dirty="0" err="1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الهجهوج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3352801"/>
            <a:ext cx="8915400" cy="1143000"/>
          </a:xfrm>
        </p:spPr>
        <p:txBody>
          <a:bodyPr/>
          <a:lstStyle/>
          <a:p>
            <a:pPr algn="ctr" rtl="1"/>
            <a:r>
              <a:rPr lang="ar-SA" sz="7200" dirty="0" smtClean="0"/>
              <a:t>المحاضرة التمهيدية</a:t>
            </a:r>
            <a:endParaRPr lang="en-US" sz="7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09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2678558"/>
              </p:ext>
            </p:extLst>
          </p:nvPr>
        </p:nvGraphicFramePr>
        <p:xfrm>
          <a:off x="2021840" y="1523998"/>
          <a:ext cx="5862320" cy="4802866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1257300"/>
                <a:gridCol w="2383155"/>
                <a:gridCol w="1126490"/>
                <a:gridCol w="1095375"/>
              </a:tblGrid>
              <a:tr h="1245187">
                <a:tc gridSpan="4">
                  <a:txBody>
                    <a:bodyPr/>
                    <a:lstStyle/>
                    <a:p>
                      <a:pPr marL="0" marR="0"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مبادئ الاقتصاد </a:t>
                      </a:r>
                      <a:r>
                        <a:rPr lang="ar-SA" sz="2000" b="1" dirty="0" err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الجزئى</a:t>
                      </a:r>
                      <a:r>
                        <a:rPr lang="ar-SA" sz="2000" b="1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 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000" b="1" dirty="0">
                          <a:effectLst/>
                          <a:latin typeface="Monotype Corsiva"/>
                          <a:ea typeface="Times New Roman"/>
                          <a:cs typeface="Simplified Arabic"/>
                        </a:rPr>
                        <a:t>Principles of Microeconomics (ECON 110)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ar-SA" sz="2000" b="1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وصف المنهج </a:t>
                      </a: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2000" b="1" dirty="0">
                          <a:effectLst/>
                          <a:latin typeface="Monotype Corsiva"/>
                          <a:ea typeface="Times New Roman"/>
                          <a:cs typeface="Simplified Arabic"/>
                        </a:rPr>
                        <a:t>Syllabus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5768">
                <a:tc gridSpan="4"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5768">
                <a:tc gridSpan="4"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اولاً/ معلومات المقرر </a:t>
                      </a:r>
                      <a:r>
                        <a:rPr lang="en-US" sz="2000" b="1" dirty="0">
                          <a:effectLst/>
                          <a:latin typeface="Monotype Corsiva"/>
                          <a:ea typeface="Times New Roman"/>
                          <a:cs typeface="Simplified Arabic"/>
                        </a:rPr>
                        <a:t>Course Information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5768">
                <a:tc gridSpan="4"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576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عنوان المقرر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مبادئ الاقتصاد </a:t>
                      </a:r>
                      <a:r>
                        <a:rPr lang="ar-SA" sz="2000" dirty="0" err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الجزئى</a:t>
                      </a: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 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576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الساعات المعتمدة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3 ساعات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576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أستاذ المقرر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د. حسن بن رفدان </a:t>
                      </a:r>
                      <a:r>
                        <a:rPr lang="ar-SA" sz="2000" b="1" dirty="0" err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الهجهوج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11535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Monotype Corsiva"/>
                          <a:ea typeface="Times New Roman"/>
                          <a:cs typeface="Simplified Arabic"/>
                        </a:rPr>
                        <a:t>Email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dirty="0" smtClean="0">
                          <a:solidFill>
                            <a:srgbClr val="0000FF"/>
                          </a:solidFill>
                          <a:effectLst/>
                          <a:latin typeface="Monotype Corsiva"/>
                          <a:ea typeface="Times New Roman"/>
                          <a:cs typeface="Simplified Arabic"/>
                        </a:rPr>
                        <a:t>hhassan95@gmail.com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576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تليفون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mtClean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0537512319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المكتب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76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الساعات المكتبية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 </a:t>
                      </a:r>
                      <a:r>
                        <a:rPr lang="ar-SA" sz="2000" dirty="0" smtClean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الاحد</a:t>
                      </a:r>
                      <a:r>
                        <a:rPr lang="ar-SA" sz="2000" baseline="0" dirty="0" smtClean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 من الساعة 8-10 مساء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022475" y="22479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0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7021618"/>
              </p:ext>
            </p:extLst>
          </p:nvPr>
        </p:nvGraphicFramePr>
        <p:xfrm>
          <a:off x="2021840" y="1524000"/>
          <a:ext cx="5862320" cy="4666407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5862320"/>
              </a:tblGrid>
              <a:tr h="428698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ثانياًً/ وصف المقرر </a:t>
                      </a:r>
                      <a:r>
                        <a:rPr lang="en-US" sz="1600" b="1">
                          <a:effectLst/>
                          <a:latin typeface="Monotype Corsiva"/>
                          <a:ea typeface="Times New Roman"/>
                          <a:cs typeface="Simplified Arabic"/>
                        </a:rPr>
                        <a:t>Course Description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14349">
                <a:tc>
                  <a:txBody>
                    <a:bodyPr/>
                    <a:lstStyle/>
                    <a:p>
                      <a:pPr marL="0" marR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774">
                <a:tc>
                  <a:txBody>
                    <a:bodyPr/>
                    <a:lstStyle/>
                    <a:p>
                      <a:pPr marL="0" marR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يتناول المقرر</a:t>
                      </a:r>
                      <a:r>
                        <a:rPr lang="ar-SA" sz="24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 علم الاقتصاد وفروعه والمفاهيم الاساسية للاقتصاد </a:t>
                      </a:r>
                      <a:r>
                        <a:rPr lang="ar-SA" sz="2400" dirty="0" err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الجزئى</a:t>
                      </a:r>
                      <a:r>
                        <a:rPr lang="ar-SA" sz="24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، امكانيات الانتاج والمشكلة الاقتصادية وكيفية علاجها، اساسيات العرض والطلب، توازن السوق، </a:t>
                      </a:r>
                      <a:r>
                        <a:rPr lang="ar-SA" sz="2400" dirty="0" err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المرونات</a:t>
                      </a:r>
                      <a:r>
                        <a:rPr lang="ar-SA" sz="24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، العرض والطلب والسياسات الحكومية، تحليل سلوك المستهلك، نظرية الانتاج والتكاليف، تحليل التكاليف والعرض والتوزيع، العرض والطلب على عناصر الانتاج، السوق وانماطه، المنافسة الكاملة، الاحتكار واشكاله المختلفة، اهم قضايا الاقتصاد </a:t>
                      </a:r>
                      <a:r>
                        <a:rPr lang="ar-SA" sz="2400" dirty="0" err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الجزئى</a:t>
                      </a:r>
                      <a:r>
                        <a:rPr lang="ar-SA" sz="24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 المعاصرة (تسعير عوامل الانتاج، التقدم </a:t>
                      </a:r>
                      <a:r>
                        <a:rPr lang="ar-SA" sz="2400" dirty="0" err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التكنولوجى</a:t>
                      </a:r>
                      <a:r>
                        <a:rPr lang="ar-SA" sz="24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 وامكانيات الانتاج، اقتصاديات البيئة، مكافحة الاحتكار، ......... ).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 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042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1423315"/>
              </p:ext>
            </p:extLst>
          </p:nvPr>
        </p:nvGraphicFramePr>
        <p:xfrm>
          <a:off x="2021840" y="1676400"/>
          <a:ext cx="5862320" cy="3810000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5862320"/>
              </a:tblGrid>
              <a:tr h="846668">
                <a:tc>
                  <a:txBody>
                    <a:bodyPr/>
                    <a:lstStyle/>
                    <a:p>
                      <a:pPr marL="0" marR="0" algn="just" rtl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ثالثاًً/ اهداف المقرر </a:t>
                      </a:r>
                      <a:r>
                        <a:rPr lang="en-US" sz="1600" b="1">
                          <a:effectLst/>
                          <a:latin typeface="Monotype Corsiva"/>
                          <a:ea typeface="Times New Roman"/>
                          <a:cs typeface="Simplified Arabic"/>
                        </a:rPr>
                        <a:t>Course Objectives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963332">
                <a:tc>
                  <a:txBody>
                    <a:bodyPr/>
                    <a:lstStyle/>
                    <a:p>
                      <a:pPr marL="342900" marR="0" lvl="0" indent="-34290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"/>
                        <a:tabLst>
                          <a:tab pos="274320" algn="l"/>
                        </a:tabLs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تعريف الطالب بعلم الاقتصاد والمشكلة الاقتصادية واساسيات التحليل </a:t>
                      </a:r>
                      <a:r>
                        <a:rPr lang="ar-SA" sz="2000" dirty="0" err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الاقتصادى</a:t>
                      </a: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 </a:t>
                      </a:r>
                      <a:r>
                        <a:rPr lang="ar-SA" sz="2000" dirty="0" err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الجزئى</a:t>
                      </a: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.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42900" marR="0" lvl="0" indent="-34290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"/>
                        <a:tabLst>
                          <a:tab pos="274320" algn="l"/>
                        </a:tabLs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تنمية قدرات الطالب فيما يتعلق بتحليل السلوك </a:t>
                      </a:r>
                      <a:r>
                        <a:rPr lang="ar-SA" sz="2000" dirty="0" err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الاقتصادى</a:t>
                      </a: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 للوحدات الفردية مثل الاسواق والشركات والاسر والافراد، وفهم العلاقات الاقتصادية المتبادلة بين عوامل الانتاج والاسواق والمستهلكين والمؤسسات الانتاجية والحكومة، وتقييم الاحداث والتطورات الاقتصادية الجارية.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786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4301413"/>
              </p:ext>
            </p:extLst>
          </p:nvPr>
        </p:nvGraphicFramePr>
        <p:xfrm>
          <a:off x="2021840" y="1752600"/>
          <a:ext cx="5862320" cy="2476341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5608647"/>
                <a:gridCol w="253673"/>
              </a:tblGrid>
              <a:tr h="825447">
                <a:tc gridSpan="2">
                  <a:txBody>
                    <a:bodyPr/>
                    <a:lstStyle/>
                    <a:p>
                      <a:pPr marL="0" marR="0" algn="r" rtl="1"/>
                      <a:r>
                        <a:rPr lang="ar-SA" sz="2400" b="1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رابعاًًً/ مواد المقرر</a:t>
                      </a:r>
                      <a:r>
                        <a:rPr lang="ar-SA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>
                          <a:effectLst/>
                          <a:latin typeface="Monotype Corsiva"/>
                          <a:ea typeface="Times New Roman"/>
                          <a:cs typeface="Simplified Arabic"/>
                        </a:rPr>
                        <a:t>Course Materials</a:t>
                      </a:r>
                      <a:r>
                        <a:rPr lang="en-US" sz="2400" dirty="0">
                          <a:effectLst/>
                          <a:latin typeface="Monotype Corsiva"/>
                          <a:ea typeface="Times New Roman"/>
                        </a:rPr>
                        <a:t> 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50894">
                <a:tc>
                  <a:txBody>
                    <a:bodyPr/>
                    <a:lstStyle/>
                    <a:p>
                      <a:pPr marL="342900" marR="0" lvl="0" indent="-34290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"/>
                        <a:tabLst>
                          <a:tab pos="274320" algn="l"/>
                        </a:tabLst>
                      </a:pPr>
                      <a:r>
                        <a:rPr lang="ar-SA" sz="2400" dirty="0">
                          <a:effectLst/>
                          <a:latin typeface="Times New Roman"/>
                          <a:ea typeface="Times New Roman"/>
                        </a:rPr>
                        <a:t>د. فريد بشير طاهر و د. عبدالوهاب الامين,  مبادئ الاقتصاد الجزئي, الطبعة الرابعة 2011م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786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441425"/>
              </p:ext>
            </p:extLst>
          </p:nvPr>
        </p:nvGraphicFramePr>
        <p:xfrm>
          <a:off x="2017078" y="1523997"/>
          <a:ext cx="5871845" cy="4419602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776923"/>
                <a:gridCol w="5094922"/>
              </a:tblGrid>
              <a:tr h="453292">
                <a:tc gridSpan="2"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خامساً/ محتويات المقرر </a:t>
                      </a:r>
                      <a:r>
                        <a:rPr lang="en-US" sz="2000" b="1" dirty="0">
                          <a:effectLst/>
                          <a:latin typeface="Monotype Corsiva"/>
                          <a:ea typeface="Times New Roman"/>
                          <a:cs typeface="Simplified Arabic"/>
                        </a:rPr>
                        <a:t>Course Contents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6631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مفاهيم اقتصادية اساسية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631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2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المشكلة الاقتصادية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631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3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المنفعة وسلوك المستهلك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631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4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الطلب والعرض وتوازن السوق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631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5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 err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مرونات</a:t>
                      </a: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 الطلب والعرض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631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6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السياسات الحكومية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631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7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نظرية الانتاج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631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8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نظرية التكاليف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631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9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المنافسة التامة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631"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10+11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المنافسة غير التامة والاحتكار التام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862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EC59580-0F2C-494C-ACBF-06E035FB03D9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8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339" name="Title 1"/>
          <p:cNvSpPr>
            <a:spLocks/>
          </p:cNvSpPr>
          <p:nvPr/>
        </p:nvSpPr>
        <p:spPr bwMode="auto">
          <a:xfrm>
            <a:off x="838200" y="5461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4340" name="Content Placeholder 2"/>
          <p:cNvSpPr>
            <a:spLocks/>
          </p:cNvSpPr>
          <p:nvPr/>
        </p:nvSpPr>
        <p:spPr bwMode="auto">
          <a:xfrm>
            <a:off x="990600" y="1371600"/>
            <a:ext cx="85042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25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  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  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  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الاختبار النهائي </a:t>
                      </a:r>
                      <a:endParaRPr lang="ar-SA" sz="18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70 درجة</a:t>
                      </a:r>
                      <a:endParaRPr lang="ar-SA" sz="1800" b="1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المجموع النهائي </a:t>
                      </a:r>
                      <a:endParaRPr lang="ar-SA" sz="18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100 درجة</a:t>
                      </a:r>
                      <a:endParaRPr lang="ar-SA" sz="1800" b="1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228600" y="152400"/>
            <a:ext cx="8915400" cy="1143000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0000FF"/>
                </a:solidFill>
              </a:rPr>
              <a:t>سادسا/ التقييم </a:t>
            </a:r>
            <a:r>
              <a:rPr lang="en-US" dirty="0" smtClean="0">
                <a:solidFill>
                  <a:srgbClr val="0000FF"/>
                </a:solidFill>
              </a:rPr>
              <a:t>Evaluation 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42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7975089"/>
              </p:ext>
            </p:extLst>
          </p:nvPr>
        </p:nvGraphicFramePr>
        <p:xfrm>
          <a:off x="990600" y="1600202"/>
          <a:ext cx="6898323" cy="3809997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1208531"/>
                <a:gridCol w="939968"/>
                <a:gridCol w="4749824"/>
              </a:tblGrid>
              <a:tr h="708837">
                <a:tc gridSpan="3"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سابعاًً/ التقديرات </a:t>
                      </a:r>
                      <a:r>
                        <a:rPr lang="en-US" sz="2000" b="1" dirty="0">
                          <a:effectLst/>
                          <a:latin typeface="Monotype Corsiva"/>
                          <a:ea typeface="Times New Roman"/>
                          <a:cs typeface="Simplified Arabic"/>
                        </a:rPr>
                        <a:t>Grading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0232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90 – 100 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Monotype Corsiva"/>
                          <a:ea typeface="Times New Roman"/>
                          <a:cs typeface="Simplified Arabic"/>
                        </a:rPr>
                        <a:t>A / A+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 اداء متميز واستجابة مرتفعة لمحتوى المقرر والتطبيقات الاخرى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232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80 – 89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Monotype Corsiva"/>
                          <a:ea typeface="Times New Roman"/>
                          <a:cs typeface="Simplified Arabic"/>
                        </a:rPr>
                        <a:t>B / B+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اداء جيد بوجه عام </a:t>
                      </a:r>
                      <a:r>
                        <a:rPr lang="ar-SA" sz="2000" dirty="0" err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فى</a:t>
                      </a: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 كافة عناصر المقرر والتطبيقات الاخرى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232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70 – 79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Monotype Corsiva"/>
                          <a:ea typeface="Times New Roman"/>
                          <a:cs typeface="Simplified Arabic"/>
                        </a:rPr>
                        <a:t>C / C</a:t>
                      </a:r>
                      <a:r>
                        <a:rPr lang="en-US" sz="20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+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اداء متوسط بوجه عام واستجابة محدودة لمحتوى المقرر 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232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60 – 69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Monotype Corsiva"/>
                          <a:ea typeface="Times New Roman"/>
                          <a:cs typeface="Simplified Arabic"/>
                        </a:rPr>
                        <a:t>D/ D+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اداء اقل من المتوسط واستجابة ضعيفة لمحتوى المقرر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232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اقل من 60  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Monotype Corsiva"/>
                          <a:ea typeface="Times New Roman"/>
                          <a:cs typeface="Simplified Arabic"/>
                        </a:rPr>
                        <a:t>F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اداء ضعيف جداً وعدم استجابة لمحتوى المقرر والتطبيقات الاخرى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907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/>
            <a:r>
              <a:rPr lang="ar-EG" sz="7200" dirty="0" smtClean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ar-SA" sz="72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1518</TotalTime>
  <Words>401</Words>
  <Application>Microsoft Office PowerPoint</Application>
  <PresentationFormat>A4 Paper (210x297 mm)</PresentationFormat>
  <Paragraphs>96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سادسا/ التقييم Evaluation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Hassan Refdan Alhajhouj</cp:lastModifiedBy>
  <cp:revision>114</cp:revision>
  <dcterms:created xsi:type="dcterms:W3CDTF">2009-10-14T19:14:34Z</dcterms:created>
  <dcterms:modified xsi:type="dcterms:W3CDTF">2012-02-04T17:38:46Z</dcterms:modified>
</cp:coreProperties>
</file>