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9" r:id="rId4"/>
    <p:sldId id="287" r:id="rId5"/>
    <p:sldId id="288" r:id="rId6"/>
    <p:sldId id="290" r:id="rId7"/>
    <p:sldId id="291" r:id="rId8"/>
    <p:sldId id="297" r:id="rId9"/>
    <p:sldId id="298" r:id="rId10"/>
    <p:sldId id="299"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1674" y="-32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a:solidFill>
                  <a:srgbClr val="376092"/>
                </a:solidFill>
                <a:latin typeface="ae_AlMateen" pitchFamily="2" charset="-78"/>
                <a:cs typeface="ae_AlMateen" pitchFamily="2" charset="-78"/>
              </a:rPr>
              <a:t>التمهيدية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cs typeface="Arial" pitchFamily="34" charset="0"/>
              </a:rPr>
              <a:t>تعريف بمقرر</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solidFill>
                  <a:schemeClr val="tx2">
                    <a:lumMod val="75000"/>
                  </a:schemeClr>
                </a:solidFill>
                <a:cs typeface="Arial" pitchFamily="34" charset="0"/>
              </a:rPr>
              <a:t>: </a:t>
            </a:r>
            <a:r>
              <a:rPr lang="ar-SA" dirty="0" smtClean="0">
                <a:solidFill>
                  <a:schemeClr val="tx2">
                    <a:lumMod val="75000"/>
                  </a:schemeClr>
                </a:solidFill>
                <a:cs typeface="Arial" pitchFamily="34" charset="0"/>
              </a:rPr>
              <a:t>هدف </a:t>
            </a:r>
            <a:r>
              <a:rPr lang="ar-SA" dirty="0">
                <a:solidFill>
                  <a:schemeClr val="tx2">
                    <a:lumMod val="75000"/>
                  </a:schemeClr>
                </a:solidFill>
                <a:cs typeface="Arial" pitchFamily="34" charset="0"/>
              </a:rPr>
              <a:t>المقرر </a:t>
            </a:r>
            <a:r>
              <a:rPr lang="ar-SA" dirty="0" smtClean="0">
                <a:solidFill>
                  <a:schemeClr val="tx2">
                    <a:lumMod val="75000"/>
                  </a:schemeClr>
                </a:solidFill>
                <a:cs typeface="Arial" pitchFamily="34" charset="0"/>
              </a:rPr>
              <a:t>العام</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0" name="Title 1"/>
          <p:cNvSpPr txBox="1">
            <a:spLocks/>
          </p:cNvSpPr>
          <p:nvPr/>
        </p:nvSpPr>
        <p:spPr bwMode="auto">
          <a:xfrm>
            <a:off x="609600" y="2590800"/>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ar-SA" sz="4400" b="0" i="0" u="none" strike="noStrike" kern="1200" cap="none" spc="0" normalizeH="0" baseline="0" noProof="0" dirty="0" smtClean="0">
              <a:ln>
                <a:noFill/>
              </a:ln>
              <a:solidFill>
                <a:schemeClr val="tx2">
                  <a:lumMod val="75000"/>
                </a:schemeClr>
              </a:solidFill>
              <a:effectLst/>
              <a:uLnTx/>
              <a:uFillTx/>
              <a:latin typeface="+mj-lt"/>
              <a:ea typeface="+mj-ea"/>
              <a:cs typeface="Arial" pitchFamily="34" charset="0"/>
            </a:endParaRPr>
          </a:p>
        </p:txBody>
      </p:sp>
      <p:sp>
        <p:nvSpPr>
          <p:cNvPr id="11" name="مستطيل 10"/>
          <p:cNvSpPr/>
          <p:nvPr/>
        </p:nvSpPr>
        <p:spPr>
          <a:xfrm>
            <a:off x="457200" y="1524000"/>
            <a:ext cx="8610600" cy="3970318"/>
          </a:xfrm>
          <a:prstGeom prst="rect">
            <a:avLst/>
          </a:prstGeom>
        </p:spPr>
        <p:txBody>
          <a:bodyPr wrap="square">
            <a:spAutoFit/>
          </a:bodyPr>
          <a:lstStyle/>
          <a:p>
            <a:pPr lvl="0" algn="just"/>
            <a:r>
              <a:rPr lang="ar-SA" sz="3600" dirty="0" smtClean="0"/>
              <a:t>يهدف هذا المقرر إلى تعريف الطالب بمفاهيم ونظريات الاقتصاد الكلي، وكذا تنمية قدراته على تحليل الأداء الاقتصادي الكلي، من خلال فهم العلاقات بين قطاعات الاقتصاد، فضلا عن دراسة آثار السياسات الاقتصادية الكلية ، وهذا من أجل تهيئة الطالب للتعامل مع المسائل المعاصرة للاقتصاد السعودي في إطار المتغيرات والتحولات الإقتصادية الوطنية منها والعالمية.</a:t>
            </a:r>
            <a:endParaRPr lang="ar-SA"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en-US" dirty="0" smtClean="0">
                <a:solidFill>
                  <a:schemeClr val="tx2">
                    <a:lumMod val="75000"/>
                  </a:schemeClr>
                </a:solidFill>
                <a:cs typeface="Arial" pitchFamily="34" charset="0"/>
              </a:rPr>
              <a:t> </a:t>
            </a:r>
            <a:r>
              <a:rPr lang="ar-SA" dirty="0">
                <a:solidFill>
                  <a:schemeClr val="tx2">
                    <a:lumMod val="75000"/>
                  </a:schemeClr>
                </a:solidFill>
                <a:cs typeface="Arial" pitchFamily="34" charset="0"/>
              </a:rPr>
              <a:t>أهداف المقرر الإجرائية: </a:t>
            </a:r>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6" name="Title 1"/>
          <p:cNvSpPr>
            <a:spLocks noGrp="1"/>
          </p:cNvSpPr>
          <p:nvPr>
            <p:ph type="title" idx="4294967295"/>
          </p:nvPr>
        </p:nvSpPr>
        <p:spPr>
          <a:xfrm>
            <a:off x="457200" y="3048000"/>
            <a:ext cx="8915400" cy="1143000"/>
          </a:xfrm>
        </p:spPr>
        <p:txBody>
          <a:bodyPr/>
          <a:lstStyle/>
          <a:p>
            <a:pPr rtl="1"/>
            <a:r>
              <a:rPr lang="en-US" sz="1400" dirty="0" smtClean="0"/>
              <a:t/>
            </a:r>
            <a:br>
              <a:rPr lang="en-US" sz="1400" dirty="0" smtClean="0"/>
            </a:br>
            <a:r>
              <a:rPr lang="ar-SA" sz="2800" dirty="0" smtClean="0">
                <a:solidFill>
                  <a:schemeClr val="tx1"/>
                </a:solidFill>
              </a:rPr>
              <a:t>1</a:t>
            </a:r>
            <a:r>
              <a:rPr lang="ar-SA" sz="3600" dirty="0" smtClean="0">
                <a:solidFill>
                  <a:schemeClr val="tx1"/>
                </a:solidFill>
              </a:rPr>
              <a:t>- تعريف الطلاب بماهية الاقتصاد الكلي، وآلياته المختلفة.</a:t>
            </a:r>
            <a:br>
              <a:rPr lang="ar-SA" sz="3600" dirty="0" smtClean="0">
                <a:solidFill>
                  <a:schemeClr val="tx1"/>
                </a:solidFill>
              </a:rPr>
            </a:br>
            <a:r>
              <a:rPr lang="en-US" sz="3600" dirty="0" smtClean="0">
                <a:solidFill>
                  <a:schemeClr val="tx1"/>
                </a:solidFill>
              </a:rPr>
              <a:t/>
            </a:r>
            <a:br>
              <a:rPr lang="en-US" sz="3600" dirty="0" smtClean="0">
                <a:solidFill>
                  <a:schemeClr val="tx1"/>
                </a:solidFill>
              </a:rPr>
            </a:br>
            <a:r>
              <a:rPr lang="ar-SA" sz="3600" dirty="0" smtClean="0">
                <a:solidFill>
                  <a:schemeClr val="tx1"/>
                </a:solidFill>
              </a:rPr>
              <a:t>2- تعريف الطلاب بالمواضيع الأساسية في الاقتصاد الكلي ومعرفة كيفية التعامل معها.</a:t>
            </a:r>
            <a:br>
              <a:rPr lang="ar-SA" sz="3600" dirty="0" smtClean="0">
                <a:solidFill>
                  <a:schemeClr val="tx1"/>
                </a:solidFill>
              </a:rPr>
            </a:br>
            <a:r>
              <a:rPr lang="ar-SA" sz="3600" dirty="0" smtClean="0">
                <a:solidFill>
                  <a:schemeClr val="tx1"/>
                </a:solidFill>
              </a:rPr>
              <a:t/>
            </a:r>
            <a:br>
              <a:rPr lang="ar-SA" sz="3600" dirty="0" smtClean="0">
                <a:solidFill>
                  <a:schemeClr val="tx1"/>
                </a:solidFill>
              </a:rPr>
            </a:br>
            <a:r>
              <a:rPr lang="ar-SA" sz="3600" dirty="0" smtClean="0">
                <a:solidFill>
                  <a:schemeClr val="tx1"/>
                </a:solidFill>
              </a:rPr>
              <a:t> 3- تعريف الطلاب بمفاهيم ونظريات الاقتصاد الكلي وتطبيقاتها المختلفة.</a:t>
            </a:r>
            <a:r>
              <a:rPr lang="en-US" sz="3600" dirty="0" smtClean="0">
                <a:solidFill>
                  <a:schemeClr val="tx1"/>
                </a:solidFill>
              </a:rPr>
              <a:t/>
            </a:r>
            <a:br>
              <a:rPr lang="en-US" sz="3600" dirty="0" smtClean="0">
                <a:solidFill>
                  <a:schemeClr val="tx1"/>
                </a:solidFill>
              </a:rPr>
            </a:br>
            <a:endParaRPr lang="ar-SA" sz="3600" dirty="0" smtClean="0">
              <a:solidFill>
                <a:schemeClr val="tx2">
                  <a:lumMod val="75000"/>
                </a:schemeClr>
              </a:solidFill>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76200"/>
            <a:ext cx="8915400" cy="1143000"/>
          </a:xfrm>
        </p:spPr>
        <p:txBody>
          <a:bodyPr/>
          <a:lstStyle/>
          <a:p>
            <a:pPr eaLnBrk="1" hangingPunct="1"/>
            <a:r>
              <a:rPr lang="ar-SA" dirty="0" smtClean="0">
                <a:solidFill>
                  <a:schemeClr val="tx2">
                    <a:lumMod val="75000"/>
                  </a:schemeClr>
                </a:solidFill>
                <a:cs typeface="Arial" pitchFamily="34" charset="0"/>
              </a:rPr>
              <a:t>محتويات </a:t>
            </a:r>
            <a:r>
              <a:rPr lang="ar-SA" dirty="0">
                <a:solidFill>
                  <a:schemeClr val="tx2">
                    <a:lumMod val="75000"/>
                  </a:schemeClr>
                </a:solidFill>
                <a:cs typeface="Arial" pitchFamily="34" charset="0"/>
              </a:rPr>
              <a:t>المنهج: </a:t>
            </a:r>
            <a:endParaRPr lang="ar-SA" dirty="0" smtClean="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4" name="Title 1"/>
          <p:cNvSpPr>
            <a:spLocks noGrp="1"/>
          </p:cNvSpPr>
          <p:nvPr>
            <p:ph type="title" idx="4294967295"/>
          </p:nvPr>
        </p:nvSpPr>
        <p:spPr>
          <a:xfrm>
            <a:off x="685800" y="2590800"/>
            <a:ext cx="8915400" cy="2133600"/>
          </a:xfrm>
        </p:spPr>
        <p:txBody>
          <a:bodyPr/>
          <a:lstStyle/>
          <a:p>
            <a:pPr eaLnBrk="1" hangingPunct="1"/>
            <a:r>
              <a:rPr lang="ar-SA" sz="2800" b="1" dirty="0" smtClean="0">
                <a:solidFill>
                  <a:schemeClr val="tx2">
                    <a:lumMod val="75000"/>
                  </a:schemeClr>
                </a:solidFill>
                <a:cs typeface="Simplified Arabic" pitchFamily="2" charset="-78"/>
              </a:rPr>
              <a:t>الفصل الأول : أساسيات الإقتصاد الكلي</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الثاني: الحسابات القومية والنمو الاقتصادي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الثالث : البطالة والدورات الإقتصادية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الرابع : العرض الكلي والطلب الكلي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الخامس : توازن الإقتصاد الكلي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السادس : السياسة النقدية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السابع : السياسة المالية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الثامن : الإقتصاد الدولي </a:t>
            </a:r>
            <a:br>
              <a:rPr lang="ar-SA" sz="2800" b="1" dirty="0" smtClean="0">
                <a:solidFill>
                  <a:schemeClr val="tx2">
                    <a:lumMod val="75000"/>
                  </a:schemeClr>
                </a:solidFill>
                <a:cs typeface="Simplified Arabic" pitchFamily="2" charset="-78"/>
              </a:rPr>
            </a:br>
            <a:r>
              <a:rPr lang="ar-SA" sz="2800" b="1" dirty="0" smtClean="0">
                <a:solidFill>
                  <a:schemeClr val="tx2">
                    <a:lumMod val="75000"/>
                  </a:schemeClr>
                </a:solidFill>
                <a:cs typeface="Simplified Arabic" pitchFamily="2" charset="-78"/>
              </a:rPr>
              <a:t>الفصل التاسع : التنمية الإقتصادية  </a:t>
            </a:r>
            <a:r>
              <a:rPr lang="ar-SA" sz="2000"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val="3097407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r>
              <a:rPr lang="ar-SA" dirty="0" smtClean="0">
                <a:solidFill>
                  <a:schemeClr val="tx2">
                    <a:lumMod val="75000"/>
                  </a:schemeClr>
                </a:solidFill>
                <a:cs typeface="Arial" pitchFamily="34" charset="0"/>
              </a:rPr>
              <a:t>الكتاب </a:t>
            </a:r>
            <a:r>
              <a:rPr lang="ar-SA" dirty="0">
                <a:solidFill>
                  <a:schemeClr val="tx2">
                    <a:lumMod val="75000"/>
                  </a:schemeClr>
                </a:solidFill>
                <a:cs typeface="Arial" pitchFamily="34" charset="0"/>
              </a:rPr>
              <a:t>المقرر </a:t>
            </a:r>
            <a:r>
              <a:rPr lang="ar-SA" dirty="0" smtClean="0">
                <a:solidFill>
                  <a:schemeClr val="tx2">
                    <a:lumMod val="75000"/>
                  </a:schemeClr>
                </a:solidFill>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6" name="Rectangle 4"/>
          <p:cNvSpPr>
            <a:spLocks noChangeArrowheads="1"/>
          </p:cNvSpPr>
          <p:nvPr/>
        </p:nvSpPr>
        <p:spPr bwMode="auto">
          <a:xfrm>
            <a:off x="1447800" y="1560512"/>
            <a:ext cx="7086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2800" b="1" dirty="0" smtClean="0"/>
              <a:t>فريد بشير طاهر &amp; عبد الوهاب الأمين : مبادئ الاقتصاد الكلي، مركز المعرفة للإستشارات والخدمات التعليمية، المنامة- البحرين </a:t>
            </a:r>
            <a:r>
              <a:rPr lang="en-AU" sz="2800" b="1" dirty="0" smtClean="0"/>
              <a:t>2010</a:t>
            </a:r>
            <a:r>
              <a:rPr lang="ar-SA" sz="2800" b="1" dirty="0" smtClean="0"/>
              <a:t>. </a:t>
            </a:r>
            <a:endParaRPr lang="en-US" sz="2800" b="1" dirty="0">
              <a:solidFill>
                <a:srgbClr val="0070C0"/>
              </a:solidFill>
            </a:endParaRPr>
          </a:p>
        </p:txBody>
      </p:sp>
      <p:sp>
        <p:nvSpPr>
          <p:cNvPr id="8" name="TextBox 6"/>
          <p:cNvSpPr txBox="1">
            <a:spLocks noChangeArrowheads="1"/>
          </p:cNvSpPr>
          <p:nvPr/>
        </p:nvSpPr>
        <p:spPr bwMode="auto">
          <a:xfrm>
            <a:off x="1771123" y="3048000"/>
            <a:ext cx="631454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algn="just" eaLnBrk="1" hangingPunct="1"/>
            <a:r>
              <a:rPr lang="ar-SA" sz="3200" dirty="0">
                <a:solidFill>
                  <a:srgbClr val="FF0000"/>
                </a:solidFill>
              </a:rPr>
              <a:t>الكتاب متوفر لدى:</a:t>
            </a:r>
          </a:p>
          <a:p>
            <a:pPr algn="just" eaLnBrk="1" hangingPunct="1"/>
            <a:r>
              <a:rPr lang="ar-SA" sz="3200" dirty="0"/>
              <a:t>- </a:t>
            </a:r>
            <a:r>
              <a:rPr lang="ar-SA" sz="3200" dirty="0" smtClean="0"/>
              <a:t>مكتبة جرير بجميع فروعها في أنحاء المملكة</a:t>
            </a:r>
            <a:endParaRPr lang="ar-SA" sz="3200" dirty="0"/>
          </a:p>
          <a:p>
            <a:pPr algn="just" eaLnBrk="1" hangingPunct="1"/>
            <a:r>
              <a:rPr lang="ar-SA" sz="3200" dirty="0" smtClean="0"/>
              <a:t>- مكتبة دار المعالم بالأحساء</a:t>
            </a:r>
            <a:endParaRPr lang="ar-SA" sz="3200" dirty="0"/>
          </a:p>
          <a:p>
            <a:pPr algn="just" eaLnBrk="1" hangingPunct="1">
              <a:buFontTx/>
              <a:buChar char="-"/>
            </a:pPr>
            <a:r>
              <a:rPr lang="ar-SA" sz="3200" dirty="0"/>
              <a:t> </a:t>
            </a:r>
            <a:r>
              <a:rPr lang="ar-SA" sz="3200" dirty="0" smtClean="0"/>
              <a:t>مكتبة الرواد بالأحساء</a:t>
            </a:r>
            <a:endParaRPr lang="ar-SA" sz="3200" dirty="0"/>
          </a:p>
          <a:p>
            <a:pPr algn="just" eaLnBrk="1" hangingPunct="1">
              <a:buFontTx/>
              <a:buChar char="-"/>
            </a:pPr>
            <a:r>
              <a:rPr lang="ar-SA" sz="3200" dirty="0"/>
              <a:t> </a:t>
            </a:r>
            <a:r>
              <a:rPr lang="ar-SA" sz="3200" dirty="0" smtClean="0"/>
              <a:t>مكتبة الضامر بالأحساء</a:t>
            </a:r>
          </a:p>
          <a:p>
            <a:pPr algn="just" eaLnBrk="1" hangingPunct="1">
              <a:buFontTx/>
              <a:buChar char="-"/>
            </a:pPr>
            <a:r>
              <a:rPr lang="ar-SA" sz="3200" dirty="0" smtClean="0"/>
              <a:t> مكتبة العبد القادر  بالأحساء</a:t>
            </a:r>
            <a:endParaRPr lang="ar-SA" sz="3200" dirty="0"/>
          </a:p>
        </p:txBody>
      </p:sp>
    </p:spTree>
    <p:extLst>
      <p:ext uri="{BB962C8B-B14F-4D97-AF65-F5344CB8AC3E}">
        <p14:creationId xmlns:p14="http://schemas.microsoft.com/office/powerpoint/2010/main" val="3097407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p:spPr>
        <p:txBody>
          <a:bodyPr/>
          <a:lstStyle/>
          <a:p>
            <a:pPr eaLnBrk="1" hangingPunct="1"/>
            <a:r>
              <a:rPr lang="ar-SA" dirty="0" smtClean="0">
                <a:solidFill>
                  <a:schemeClr val="tx2">
                    <a:lumMod val="75000"/>
                  </a:schemeClr>
                </a:solidFill>
                <a:cs typeface="Arial" pitchFamily="34" charset="0"/>
              </a:rPr>
              <a:t>المراجع </a:t>
            </a:r>
            <a:r>
              <a:rPr lang="ar-SA" dirty="0">
                <a:solidFill>
                  <a:schemeClr val="tx2">
                    <a:lumMod val="75000"/>
                  </a:schemeClr>
                </a:solidFill>
                <a:cs typeface="Arial" pitchFamily="34" charset="0"/>
              </a:rPr>
              <a:t>الإضافية</a:t>
            </a:r>
            <a:r>
              <a:rPr lang="ar-SA" dirty="0" smtClean="0">
                <a:solidFill>
                  <a:schemeClr val="tx2">
                    <a:lumMod val="75000"/>
                  </a:schemeClr>
                </a:solidFill>
                <a:cs typeface="Arial" pitchFamily="34" charset="0"/>
              </a:rPr>
              <a:t>:</a:t>
            </a:r>
            <a:endParaRPr lang="ar-SA" dirty="0">
              <a:solidFill>
                <a:schemeClr val="tx2">
                  <a:lumMod val="7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6" name="Rectangle 4"/>
          <p:cNvSpPr>
            <a:spLocks noChangeArrowheads="1"/>
          </p:cNvSpPr>
          <p:nvPr/>
        </p:nvSpPr>
        <p:spPr bwMode="auto">
          <a:xfrm>
            <a:off x="457200" y="1600200"/>
            <a:ext cx="8763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3200" b="1" dirty="0" smtClean="0"/>
              <a:t>بول سامويلسون وآخرون : الاقتصاد (مترجم)، الأهلية للنشر والتوزيع، عمان - الاردن </a:t>
            </a:r>
            <a:endParaRPr lang="en-US" sz="3200" b="1" dirty="0"/>
          </a:p>
        </p:txBody>
      </p:sp>
    </p:spTree>
    <p:extLst>
      <p:ext uri="{BB962C8B-B14F-4D97-AF65-F5344CB8AC3E}">
        <p14:creationId xmlns:p14="http://schemas.microsoft.com/office/powerpoint/2010/main" val="3097407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EC59580-0F2C-494C-ACBF-06E035FB03D9}" type="slidenum">
              <a:rPr lang="ar-SA" sz="1200" b="0">
                <a:solidFill>
                  <a:schemeClr val="bg1"/>
                </a:solidFill>
                <a:latin typeface="Calibri" pitchFamily="34" charset="0"/>
              </a:rPr>
              <a:pPr rtl="0" eaLnBrk="1" hangingPunct="1"/>
              <a:t>8</a:t>
            </a:fld>
            <a:endParaRPr lang="en-US" sz="1200" b="0">
              <a:solidFill>
                <a:schemeClr val="bg1"/>
              </a:solidFill>
              <a:latin typeface="Calibri" pitchFamily="34" charset="0"/>
            </a:endParaRPr>
          </a:p>
        </p:txBody>
      </p:sp>
      <p:sp>
        <p:nvSpPr>
          <p:cNvPr id="14339" name="Title 1"/>
          <p:cNvSpPr>
            <a:spLocks/>
          </p:cNvSpPr>
          <p:nvPr/>
        </p:nvSpPr>
        <p:spPr bwMode="auto">
          <a:xfrm>
            <a:off x="838200" y="5461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90600" y="1371600"/>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371600" y="2362200"/>
          <a:ext cx="7086600" cy="2225676"/>
        </p:xfrm>
        <a:graphic>
          <a:graphicData uri="http://schemas.openxmlformats.org/drawingml/2006/table">
            <a:tbl>
              <a:tblPr rtl="1" firstRow="1" bandRow="1">
                <a:tableStyleId>{5C22544A-7EE6-4342-B048-85BDC9FD1C3A}</a:tableStyleId>
              </a:tblPr>
              <a:tblGrid>
                <a:gridCol w="4701011"/>
                <a:gridCol w="2385589"/>
              </a:tblGrid>
              <a:tr h="370946">
                <a:tc>
                  <a:txBody>
                    <a:bodyPr/>
                    <a:lstStyle/>
                    <a:p>
                      <a:pPr algn="ctr" rtl="1"/>
                      <a:r>
                        <a:rPr lang="ar-SA" sz="1800" dirty="0" smtClean="0"/>
                        <a:t>النشاط </a:t>
                      </a:r>
                      <a:endParaRPr lang="ar-SA" sz="1800" dirty="0"/>
                    </a:p>
                  </a:txBody>
                  <a:tcPr marT="45733" marB="45733"/>
                </a:tc>
                <a:tc>
                  <a:txBody>
                    <a:bodyPr/>
                    <a:lstStyle/>
                    <a:p>
                      <a:pPr algn="ctr" rtl="1"/>
                      <a:r>
                        <a:rPr lang="ar-SA" sz="1800" dirty="0" smtClean="0"/>
                        <a:t>الدرجة</a:t>
                      </a:r>
                      <a:endParaRPr lang="ar-SA" sz="1800" dirty="0"/>
                    </a:p>
                  </a:txBody>
                  <a:tcPr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حضور المحاضرات المسجلة والمحاضرات المباشرة</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T="45733" marB="45733"/>
                </a:tc>
              </a:tr>
              <a:tr h="370946">
                <a:tc>
                  <a:txBody>
                    <a:bodyPr/>
                    <a:lstStyle/>
                    <a:p>
                      <a:pPr algn="ctr" rtl="1"/>
                      <a:r>
                        <a:rPr lang="ar-SA" sz="1800" dirty="0" smtClean="0"/>
                        <a:t>الواجبات المنزلية </a:t>
                      </a:r>
                      <a:endParaRPr lang="ar-SA" sz="1800" dirty="0"/>
                    </a:p>
                  </a:txBody>
                  <a:tcPr marT="45733" marB="45733"/>
                </a:tc>
                <a:tc>
                  <a:txBody>
                    <a:bodyPr/>
                    <a:lstStyle/>
                    <a:p>
                      <a:pPr algn="ctr" rtl="1"/>
                      <a:r>
                        <a:rPr lang="ar-SA" sz="1800" dirty="0" smtClean="0"/>
                        <a:t>10 درجات</a:t>
                      </a:r>
                      <a:endParaRPr lang="ar-SA" sz="1800" dirty="0"/>
                    </a:p>
                  </a:txBody>
                  <a:tcPr marT="45733" marB="45733"/>
                </a:tc>
              </a:tr>
              <a:tr h="370946">
                <a:tc>
                  <a:txBody>
                    <a:bodyPr/>
                    <a:lstStyle/>
                    <a:p>
                      <a:pPr algn="ctr" rtl="1"/>
                      <a:r>
                        <a:rPr lang="ar-SA" sz="1800" dirty="0" smtClean="0"/>
                        <a:t>الاختبار النهائي </a:t>
                      </a:r>
                      <a:endParaRPr lang="ar-SA" sz="1800" dirty="0"/>
                    </a:p>
                  </a:txBody>
                  <a:tcPr marT="45733" marB="45733"/>
                </a:tc>
                <a:tc>
                  <a:txBody>
                    <a:bodyPr/>
                    <a:lstStyle/>
                    <a:p>
                      <a:pPr algn="ctr" rtl="1"/>
                      <a:r>
                        <a:rPr lang="ar-SA" sz="1800" dirty="0" smtClean="0"/>
                        <a:t>70 درجة</a:t>
                      </a:r>
                      <a:endParaRPr lang="ar-SA" sz="1800" dirty="0"/>
                    </a:p>
                  </a:txBody>
                  <a:tcPr marT="45733" marB="45733"/>
                </a:tc>
              </a:tr>
              <a:tr h="370946">
                <a:tc>
                  <a:txBody>
                    <a:bodyPr/>
                    <a:lstStyle/>
                    <a:p>
                      <a:pPr algn="ctr" rtl="1"/>
                      <a:r>
                        <a:rPr lang="ar-SA" sz="1800" dirty="0" smtClean="0"/>
                        <a:t>المجموع النهائي </a:t>
                      </a:r>
                      <a:endParaRPr lang="ar-SA" sz="1800" dirty="0"/>
                    </a:p>
                  </a:txBody>
                  <a:tcPr marT="45733" marB="45733"/>
                </a:tc>
                <a:tc>
                  <a:txBody>
                    <a:bodyPr/>
                    <a:lstStyle/>
                    <a:p>
                      <a:pPr algn="ctr" rtl="1"/>
                      <a:r>
                        <a:rPr lang="ar-SA" sz="1800" dirty="0" smtClean="0"/>
                        <a:t>100 درجة</a:t>
                      </a:r>
                      <a:endParaRPr lang="ar-SA" sz="1800" dirty="0"/>
                    </a:p>
                  </a:txBody>
                  <a:tcPr marT="45733" marB="45733"/>
                </a:tc>
              </a:tr>
            </a:tbl>
          </a:graphicData>
        </a:graphic>
      </p:graphicFrame>
      <p:sp>
        <p:nvSpPr>
          <p:cNvPr id="8" name="Title 1"/>
          <p:cNvSpPr>
            <a:spLocks noGrp="1"/>
          </p:cNvSpPr>
          <p:nvPr>
            <p:ph type="title" idx="4294967295"/>
          </p:nvPr>
        </p:nvSpPr>
        <p:spPr>
          <a:xfrm>
            <a:off x="228600" y="152400"/>
            <a:ext cx="89154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Tree>
    <p:extLst>
      <p:ext uri="{BB962C8B-B14F-4D97-AF65-F5344CB8AC3E}">
        <p14:creationId xmlns:p14="http://schemas.microsoft.com/office/powerpoint/2010/main" val="4190612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9</a:t>
            </a:fld>
            <a:endParaRPr lang="en-US" sz="1200" b="0">
              <a:solidFill>
                <a:schemeClr val="bg1"/>
              </a:solidFill>
              <a:latin typeface="Calibri" pitchFamily="34" charset="0"/>
            </a:endParaRPr>
          </a:p>
        </p:txBody>
      </p:sp>
      <p:sp>
        <p:nvSpPr>
          <p:cNvPr id="15363"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62000" y="1524000"/>
            <a:ext cx="84582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المقرر:</a:t>
            </a:r>
            <a:endParaRPr lang="en-US" sz="2000" dirty="0">
              <a:solidFill>
                <a:srgbClr val="0070C0"/>
              </a:solidFill>
            </a:endParaRPr>
          </a:p>
          <a:p>
            <a:pPr algn="ctr"/>
            <a:r>
              <a:rPr lang="en-US" sz="2800" dirty="0"/>
              <a:t>0537512319</a:t>
            </a:r>
          </a:p>
          <a:p>
            <a:pPr algn="ctr"/>
            <a:r>
              <a:rPr lang="ar-SA" sz="2800" dirty="0"/>
              <a:t> </a:t>
            </a:r>
            <a:endParaRPr lang="en-US" sz="2800" dirty="0"/>
          </a:p>
          <a:p>
            <a:r>
              <a:rPr lang="ar-SA" sz="1600" dirty="0">
                <a:solidFill>
                  <a:srgbClr val="FF0000"/>
                </a:solidFill>
              </a:rPr>
              <a:t>سيكون الجوال مفتوح في الأوقات المحددة </a:t>
            </a:r>
            <a:r>
              <a:rPr lang="ar-SA" sz="1600" dirty="0" smtClean="0">
                <a:solidFill>
                  <a:srgbClr val="FF0000"/>
                </a:solidFill>
              </a:rPr>
              <a:t>أعلاه  وسيتم إغلاقه </a:t>
            </a:r>
            <a:r>
              <a:rPr lang="ar-SA" sz="1600" dirty="0">
                <a:solidFill>
                  <a:srgbClr val="FF0000"/>
                </a:solidFill>
              </a:rPr>
              <a:t>خارج هذه الأوقات، لذا على الجميع التقيد بهذه المواعيد</a:t>
            </a:r>
          </a:p>
          <a:p>
            <a:endParaRPr lang="ar-SA" sz="2800" dirty="0"/>
          </a:p>
          <a:p>
            <a:r>
              <a:rPr lang="ar-SA" sz="2000" dirty="0">
                <a:solidFill>
                  <a:srgbClr val="0070C0"/>
                </a:solidFill>
              </a:rPr>
              <a:t>البريد </a:t>
            </a:r>
            <a:r>
              <a:rPr lang="ar-SA" sz="2000" dirty="0" smtClean="0">
                <a:solidFill>
                  <a:srgbClr val="0070C0"/>
                </a:solidFill>
              </a:rPr>
              <a:t>الإلكتروني:</a:t>
            </a:r>
            <a:r>
              <a:rPr lang="en-US" sz="2000" dirty="0">
                <a:solidFill>
                  <a:srgbClr val="0070C0"/>
                </a:solidFill>
              </a:rPr>
              <a:t>hhassan95@gmail.com</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3290128572"/>
              </p:ext>
            </p:extLst>
          </p:nvPr>
        </p:nvGraphicFramePr>
        <p:xfrm>
          <a:off x="2438400" y="1905000"/>
          <a:ext cx="4572000" cy="1010721"/>
        </p:xfrm>
        <a:graphic>
          <a:graphicData uri="http://schemas.openxmlformats.org/drawingml/2006/table">
            <a:tbl>
              <a:tblPr rtl="1" firstRow="1" bandRow="1">
                <a:tableStyleId>{5C22544A-7EE6-4342-B048-85BDC9FD1C3A}</a:tableStyleId>
              </a:tblPr>
              <a:tblGrid>
                <a:gridCol w="2286000"/>
                <a:gridCol w="2286000"/>
              </a:tblGrid>
              <a:tr h="370681">
                <a:tc>
                  <a:txBody>
                    <a:bodyPr/>
                    <a:lstStyle/>
                    <a:p>
                      <a:pPr algn="ctr" rtl="1"/>
                      <a:r>
                        <a:rPr lang="ar-SA" sz="1800" dirty="0" smtClean="0"/>
                        <a:t>اليوم</a:t>
                      </a:r>
                      <a:endParaRPr lang="ar-SA" sz="1800" dirty="0"/>
                    </a:p>
                  </a:txBody>
                  <a:tcPr marT="45700" marB="45700"/>
                </a:tc>
                <a:tc>
                  <a:txBody>
                    <a:bodyPr/>
                    <a:lstStyle/>
                    <a:p>
                      <a:pPr algn="ctr" rtl="1"/>
                      <a:r>
                        <a:rPr lang="ar-SA" sz="1800" dirty="0" smtClean="0"/>
                        <a:t>الوقت</a:t>
                      </a:r>
                      <a:endParaRPr lang="ar-SA" sz="1800" dirty="0"/>
                    </a:p>
                  </a:txBody>
                  <a:tcPr marT="45700" marB="45700"/>
                </a:tc>
              </a:tr>
              <a:tr h="370681">
                <a:tc>
                  <a:txBody>
                    <a:bodyPr/>
                    <a:lstStyle/>
                    <a:p>
                      <a:pPr algn="ctr" rtl="1"/>
                      <a:r>
                        <a:rPr lang="ar-SA" sz="1800" dirty="0" smtClean="0"/>
                        <a:t>الاحد</a:t>
                      </a:r>
                      <a:endParaRPr lang="ar-SA" sz="1800" dirty="0"/>
                    </a:p>
                  </a:txBody>
                  <a:tcPr marT="45700" marB="45700"/>
                </a:tc>
                <a:tc>
                  <a:txBody>
                    <a:bodyPr/>
                    <a:lstStyle/>
                    <a:p>
                      <a:pPr algn="ctr" rtl="1"/>
                      <a:r>
                        <a:rPr lang="ar-SA" sz="1800" dirty="0" smtClean="0"/>
                        <a:t>من </a:t>
                      </a:r>
                      <a:r>
                        <a:rPr lang="ar-SA" sz="1800" dirty="0" smtClean="0"/>
                        <a:t> 8:00</a:t>
                      </a:r>
                      <a:r>
                        <a:rPr lang="ar-SA" sz="1800" baseline="0" dirty="0" smtClean="0"/>
                        <a:t> الى 10:00 مساء</a:t>
                      </a:r>
                      <a:endParaRPr lang="ar-SA" sz="1800" dirty="0"/>
                    </a:p>
                  </a:txBody>
                  <a:tcPr marT="45700" marB="45700"/>
                </a:tc>
              </a:tr>
            </a:tbl>
          </a:graphicData>
        </a:graphic>
      </p:graphicFrame>
      <p:sp>
        <p:nvSpPr>
          <p:cNvPr id="8" name="Title 1"/>
          <p:cNvSpPr>
            <a:spLocks noGrp="1"/>
          </p:cNvSpPr>
          <p:nvPr>
            <p:ph type="title" idx="4294967295"/>
          </p:nvPr>
        </p:nvSpPr>
        <p:spPr>
          <a:xfrm>
            <a:off x="-381000" y="152400"/>
            <a:ext cx="9677400"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val="1080789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10</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2091786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1437</TotalTime>
  <Words>243</Words>
  <Application>Microsoft Office PowerPoint</Application>
  <PresentationFormat>A4 Paper (210x297 mm)</PresentationFormat>
  <Paragraphs>70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 هدف المقرر العام</vt:lpstr>
      <vt:lpstr> أهداف المقرر الإجرائية: </vt:lpstr>
      <vt:lpstr>محتويات المنهج: </vt:lpstr>
      <vt:lpstr>الكتاب المقرر :</vt:lpstr>
      <vt:lpstr>المراجع الإضافية:</vt:lpstr>
      <vt:lpstr>توزيع الدرجات : </vt:lpstr>
      <vt:lpstr>الساعات المكتبية وجوال المقرر والبريد الإلكتروني: </vt:lpstr>
      <vt:lpstr>مع تمنياتي للجميع بالنجاح والتوفيق</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113</cp:revision>
  <dcterms:created xsi:type="dcterms:W3CDTF">2009-10-14T19:14:34Z</dcterms:created>
  <dcterms:modified xsi:type="dcterms:W3CDTF">2012-09-27T05:13:17Z</dcterms:modified>
</cp:coreProperties>
</file>