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3" r:id="rId8"/>
    <p:sldId id="268" r:id="rId9"/>
    <p:sldId id="269" r:id="rId10"/>
    <p:sldId id="270"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18" d="100"/>
          <a:sy n="118" d="100"/>
        </p:scale>
        <p:origin x="-143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3306806-AFAB-4609-A37B-BAFA953DBCB3}" type="datetimeFigureOut">
              <a:rPr lang="ar-SA" smtClean="0"/>
              <a:t>17/04/1435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71ECE49-1490-4933-86DB-60F1DA1E4053}" type="slidenum">
              <a:rPr lang="ar-SA" smtClean="0"/>
              <a:t>‹#›</a:t>
            </a:fld>
            <a:endParaRPr lang="ar-SA"/>
          </a:p>
        </p:txBody>
      </p:sp>
    </p:spTree>
    <p:extLst>
      <p:ext uri="{BB962C8B-B14F-4D97-AF65-F5344CB8AC3E}">
        <p14:creationId xmlns:p14="http://schemas.microsoft.com/office/powerpoint/2010/main" val="174522281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F2E3D29-A7A4-43B1-A88E-0F6270732200}" type="datetime1">
              <a:rPr lang="ar-SA" smtClean="0"/>
              <a:t>17/04/1435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2173852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B44E51B-BD39-4901-B1A8-EC844492852B}" type="datetime1">
              <a:rPr lang="ar-SA" smtClean="0"/>
              <a:t>17/04/1435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380220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E981E23-C962-4004-87A8-56F1A8775473}" type="datetime1">
              <a:rPr lang="ar-SA" smtClean="0"/>
              <a:t>17/04/1435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22011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DD27CA3-01B2-42D3-A2D7-C453497B5B0C}" type="datetime1">
              <a:rPr lang="ar-SA" smtClean="0"/>
              <a:t>17/04/1435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3760589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93B0471-ED6D-48AF-A975-43D4B296B2CA}" type="datetime1">
              <a:rPr lang="ar-SA" smtClean="0"/>
              <a:t>17/04/1435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1362354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DC6D826-5228-4E74-AF0E-277698F24918}" type="datetime1">
              <a:rPr lang="ar-SA" smtClean="0"/>
              <a:t>17/04/1435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279815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604EA1A-C0C3-4BDD-BD2D-A874EE2B6321}" type="datetime1">
              <a:rPr lang="ar-SA" smtClean="0"/>
              <a:t>17/04/1435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18238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00869B3-00D5-4A2D-B19E-EF2162C95136}" type="datetime1">
              <a:rPr lang="ar-SA" smtClean="0"/>
              <a:t>17/04/1435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67997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0F7FE9D-A970-459B-8F1A-47EC008751D3}" type="datetime1">
              <a:rPr lang="ar-SA" smtClean="0"/>
              <a:t>17/04/1435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967139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F73BF3F-120C-42E7-896B-6C0D6C31D839}" type="datetime1">
              <a:rPr lang="ar-SA" smtClean="0"/>
              <a:t>17/04/1435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3472790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5FC35E5-9CE9-4175-8A47-0597C3A1FDF5}" type="datetime1">
              <a:rPr lang="ar-SA" smtClean="0"/>
              <a:t>17/04/1435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FC43A42-7759-42C2-BF12-6F63989EBF77}" type="slidenum">
              <a:rPr lang="ar-SA" smtClean="0"/>
              <a:t>‹#›</a:t>
            </a:fld>
            <a:endParaRPr lang="ar-SA"/>
          </a:p>
        </p:txBody>
      </p:sp>
    </p:spTree>
    <p:extLst>
      <p:ext uri="{BB962C8B-B14F-4D97-AF65-F5344CB8AC3E}">
        <p14:creationId xmlns:p14="http://schemas.microsoft.com/office/powerpoint/2010/main" val="1217010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7E2A08-7869-4973-B51F-6A181F2EB728}" type="datetime1">
              <a:rPr lang="ar-SA" smtClean="0"/>
              <a:t>17/04/1435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FC43A42-7759-42C2-BF12-6F63989EBF77}" type="slidenum">
              <a:rPr lang="ar-SA" smtClean="0"/>
              <a:t>‹#›</a:t>
            </a:fld>
            <a:endParaRPr lang="ar-SA"/>
          </a:p>
        </p:txBody>
      </p:sp>
    </p:spTree>
    <p:extLst>
      <p:ext uri="{BB962C8B-B14F-4D97-AF65-F5344CB8AC3E}">
        <p14:creationId xmlns:p14="http://schemas.microsoft.com/office/powerpoint/2010/main" val="2527425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url?sa=i&amp;rct=j&amp;q=&amp;esrc=s&amp;source=images&amp;cd=&amp;cad=rja&amp;docid=g1xdTf-snpK-LM&amp;tbnid=RUR2OMYhl91jgM:&amp;ved=0CAUQjRw&amp;url=http://www.jass.im/si/sm/goals/smart/&amp;ei=D633UvSyCvDZ0QWdtYDgBQ&amp;psig=AFQjCNGipO_BepJ2yIhVd_OfSwF66qM32Q&amp;ust=1392049598901417"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url?sa=i&amp;rct=j&amp;q=&amp;esrc=s&amp;source=images&amp;cd=&amp;cad=rja&amp;docid=g1xdTf-snpK-LM&amp;tbnid=RUR2OMYhl91jgM:&amp;ved=0CAUQjRw&amp;url=http://www.jass.im/si/sm/goals/smart/&amp;ei=D633UvSyCvDZ0QWdtYDgBQ&amp;psig=AFQjCNGipO_BepJ2yIhVd_OfSwF66qM32Q&amp;ust=1392049598901417"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bwMode="auto">
          <a:xfrm>
            <a:off x="5601518" y="1751876"/>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b="1" dirty="0">
                <a:solidFill>
                  <a:schemeClr val="tx2">
                    <a:lumMod val="75000"/>
                  </a:schemeClr>
                </a:solidFill>
                <a:latin typeface="Calibri" pitchFamily="34" charset="0"/>
              </a:rPr>
              <a:t>عمادة التعلم الإلكتروني والتعليم عن بعد</a:t>
            </a:r>
            <a:endParaRPr lang="en-US"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 name="Group 7"/>
          <p:cNvGrpSpPr>
            <a:grpSpLocks/>
          </p:cNvGrpSpPr>
          <p:nvPr/>
        </p:nvGrpSpPr>
        <p:grpSpPr bwMode="auto">
          <a:xfrm>
            <a:off x="6782495" y="116632"/>
            <a:ext cx="1677937" cy="1591816"/>
            <a:chOff x="5210750" y="1066800"/>
            <a:chExt cx="2976900" cy="3130677"/>
          </a:xfrm>
        </p:grpSpPr>
        <p:sp>
          <p:nvSpPr>
            <p:cNvPr id="6"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مستطيل مستدير الزوايا 7"/>
          <p:cNvSpPr/>
          <p:nvPr/>
        </p:nvSpPr>
        <p:spPr>
          <a:xfrm>
            <a:off x="1547664" y="2564904"/>
            <a:ext cx="6264696" cy="2160240"/>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FF0000"/>
                </a:solidFill>
              </a:rPr>
              <a:t>كلية إدارة الأعمال</a:t>
            </a:r>
          </a:p>
          <a:p>
            <a:pPr algn="ctr"/>
            <a:r>
              <a:rPr lang="ar-SA" sz="4400" b="1" dirty="0" smtClean="0">
                <a:solidFill>
                  <a:srgbClr val="FF0000"/>
                </a:solidFill>
              </a:rPr>
              <a:t>إدارة مالية متقدمة</a:t>
            </a:r>
            <a:endParaRPr lang="ar-SA" sz="4400" b="1" dirty="0">
              <a:solidFill>
                <a:srgbClr val="FF0000"/>
              </a:solidFill>
            </a:endParaRPr>
          </a:p>
          <a:p>
            <a:pPr algn="ctr"/>
            <a:r>
              <a:rPr lang="ar-SA" sz="2800" b="1" dirty="0" err="1" smtClean="0">
                <a:solidFill>
                  <a:srgbClr val="002060"/>
                </a:solidFill>
              </a:rPr>
              <a:t>أ.عبدالله</a:t>
            </a:r>
            <a:r>
              <a:rPr lang="ar-SA" sz="2800" b="1" dirty="0" smtClean="0">
                <a:solidFill>
                  <a:srgbClr val="002060"/>
                </a:solidFill>
              </a:rPr>
              <a:t> </a:t>
            </a:r>
            <a:r>
              <a:rPr lang="ar-SA" sz="2800" b="1" dirty="0" err="1" smtClean="0">
                <a:solidFill>
                  <a:srgbClr val="002060"/>
                </a:solidFill>
              </a:rPr>
              <a:t>الجغيمان</a:t>
            </a:r>
            <a:endParaRPr lang="ar-SA" sz="2800" b="1" dirty="0" smtClean="0">
              <a:solidFill>
                <a:srgbClr val="002060"/>
              </a:solidFill>
            </a:endParaRPr>
          </a:p>
          <a:p>
            <a:pPr algn="ctr"/>
            <a:endParaRPr lang="ar-SA" sz="2800" b="1" dirty="0">
              <a:solidFill>
                <a:srgbClr val="002060"/>
              </a:solidFill>
            </a:endParaRPr>
          </a:p>
        </p:txBody>
      </p:sp>
      <p:sp>
        <p:nvSpPr>
          <p:cNvPr id="9" name="مستطيل 8"/>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51222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مستدير الزوايا 3"/>
          <p:cNvSpPr/>
          <p:nvPr/>
        </p:nvSpPr>
        <p:spPr>
          <a:xfrm>
            <a:off x="1547664" y="2204864"/>
            <a:ext cx="6264696" cy="1584176"/>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FF0000"/>
                </a:solidFill>
              </a:rPr>
              <a:t>المحاضرة التمهيدية</a:t>
            </a:r>
            <a:endParaRPr lang="ar-SA" sz="4400" b="1" dirty="0">
              <a:solidFill>
                <a:srgbClr val="FF0000"/>
              </a:solidFill>
            </a:endParaRPr>
          </a:p>
        </p:txBody>
      </p:sp>
    </p:spTree>
    <p:extLst>
      <p:ext uri="{BB962C8B-B14F-4D97-AF65-F5344CB8AC3E}">
        <p14:creationId xmlns:p14="http://schemas.microsoft.com/office/powerpoint/2010/main" val="1446790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مستدير الزوايا 7"/>
          <p:cNvSpPr/>
          <p:nvPr/>
        </p:nvSpPr>
        <p:spPr>
          <a:xfrm>
            <a:off x="4499992" y="1443343"/>
            <a:ext cx="4345907" cy="86409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اسم المقرر: </a:t>
            </a:r>
            <a:r>
              <a:rPr lang="ar-SA" sz="2800" b="1" dirty="0" smtClean="0"/>
              <a:t>إدارة مالية متقدمة</a:t>
            </a:r>
            <a:endParaRPr lang="ar-SA" sz="2800" b="1" dirty="0"/>
          </a:p>
        </p:txBody>
      </p:sp>
      <p:sp>
        <p:nvSpPr>
          <p:cNvPr id="10" name="مستطيل مستدير الزوايا 9"/>
          <p:cNvSpPr/>
          <p:nvPr/>
        </p:nvSpPr>
        <p:spPr>
          <a:xfrm>
            <a:off x="4067944" y="2636912"/>
            <a:ext cx="4354291" cy="86409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رقم ورمز </a:t>
            </a:r>
            <a:r>
              <a:rPr lang="ar-SA" sz="2800" b="1" dirty="0" smtClean="0">
                <a:solidFill>
                  <a:srgbClr val="FF0000"/>
                </a:solidFill>
              </a:rPr>
              <a:t>المقرر:062241301</a:t>
            </a:r>
            <a:endParaRPr lang="ar-SA" sz="2800" b="1" dirty="0"/>
          </a:p>
        </p:txBody>
      </p:sp>
      <p:sp>
        <p:nvSpPr>
          <p:cNvPr id="11" name="مستطيل مستدير الزوايا 10"/>
          <p:cNvSpPr/>
          <p:nvPr/>
        </p:nvSpPr>
        <p:spPr>
          <a:xfrm>
            <a:off x="3347864" y="3789040"/>
            <a:ext cx="4345907" cy="86409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الكلية : </a:t>
            </a:r>
            <a:r>
              <a:rPr lang="ar-SA" sz="2800" b="1" dirty="0" smtClean="0"/>
              <a:t>كلية إدارة الأعمال</a:t>
            </a:r>
            <a:endParaRPr lang="ar-SA" sz="2800" b="1" dirty="0"/>
          </a:p>
        </p:txBody>
      </p:sp>
      <p:sp>
        <p:nvSpPr>
          <p:cNvPr id="13" name="مستطيل مستدير الزوايا 12"/>
          <p:cNvSpPr/>
          <p:nvPr/>
        </p:nvSpPr>
        <p:spPr>
          <a:xfrm>
            <a:off x="2386333" y="5013176"/>
            <a:ext cx="4345907" cy="86409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r>
              <a:rPr lang="ar-SA" sz="2800" b="1" dirty="0" smtClean="0">
                <a:solidFill>
                  <a:srgbClr val="FF0000"/>
                </a:solidFill>
              </a:rPr>
              <a:t>التخصص: </a:t>
            </a:r>
            <a:r>
              <a:rPr lang="ar-SA" sz="2800" b="1" dirty="0" smtClean="0"/>
              <a:t>مالية</a:t>
            </a:r>
            <a:endParaRPr lang="ar-SA" sz="2800" b="1" dirty="0"/>
          </a:p>
        </p:txBody>
      </p:sp>
    </p:spTree>
    <p:extLst>
      <p:ext uri="{BB962C8B-B14F-4D97-AF65-F5344CB8AC3E}">
        <p14:creationId xmlns:p14="http://schemas.microsoft.com/office/powerpoint/2010/main" val="1561560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p:cNvSpPr>
            <a:spLocks noGrp="1"/>
          </p:cNvSpPr>
          <p:nvPr>
            <p:ph type="ftr" sz="quarter" idx="11"/>
          </p:nvPr>
        </p:nvSpPr>
        <p:spPr/>
        <p:txBody>
          <a:bodyPr/>
          <a:lstStyle/>
          <a:p>
            <a:endParaRPr lang="ar-SA"/>
          </a:p>
        </p:txBody>
      </p:sp>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6156176" y="764704"/>
            <a:ext cx="2664296" cy="523220"/>
          </a:xfrm>
          <a:prstGeom prst="rect">
            <a:avLst/>
          </a:prstGeom>
          <a:noFill/>
        </p:spPr>
        <p:txBody>
          <a:bodyPr wrap="square" rtlCol="1">
            <a:spAutoFit/>
          </a:bodyPr>
          <a:lstStyle/>
          <a:p>
            <a:r>
              <a:rPr lang="ar-SA" sz="2800" b="1" u="sng" dirty="0" smtClean="0">
                <a:solidFill>
                  <a:srgbClr val="FF0000"/>
                </a:solidFill>
              </a:rPr>
              <a:t>الهدف العام للمقرر:</a:t>
            </a:r>
            <a:endParaRPr lang="ar-SA" sz="2800" b="1" u="sng" dirty="0">
              <a:solidFill>
                <a:srgbClr val="FF0000"/>
              </a:solidFill>
            </a:endParaRPr>
          </a:p>
        </p:txBody>
      </p:sp>
      <p:sp>
        <p:nvSpPr>
          <p:cNvPr id="5" name="مستطيل مستدير الزوايا 4"/>
          <p:cNvSpPr/>
          <p:nvPr/>
        </p:nvSpPr>
        <p:spPr>
          <a:xfrm>
            <a:off x="3707904" y="1844824"/>
            <a:ext cx="4752528" cy="388843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يهـدف هذا المقرر على تعميق معلومات الطـالب في مجال الإدارة المالية وذلك من خلال الموضوعات المتعلقة بقرارات الاستثمار وقرارات التمويل وربطها بمفهوم مقايضة العائد والمخاطر وتقييم الموازنات الرأسمالية في ظل الخطر وعدم التأكد. كما يهدف المقرر إلى تعريف الطالب بطرق وأساليب تحديد سياسة الهيكل المالي للمنشأة وتحديد تكلفة الأموال, بالإضافة إلى الموضوعات المتعلقة بسياسات توزيع الأرباح وأثرها على قيمة المنشاة وتقييم الأوراق المالية وسياسة الاندماج والاستحواذ.</a:t>
            </a:r>
            <a:endParaRPr lang="ar-SA" b="1" dirty="0">
              <a:solidFill>
                <a:srgbClr val="00206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538077"/>
            <a:ext cx="2952328" cy="2547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83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539552" y="764704"/>
            <a:ext cx="8280920" cy="1015663"/>
          </a:xfrm>
          <a:prstGeom prst="rect">
            <a:avLst/>
          </a:prstGeom>
          <a:noFill/>
        </p:spPr>
        <p:txBody>
          <a:bodyPr wrap="square" rtlCol="1">
            <a:spAutoFit/>
          </a:bodyPr>
          <a:lstStyle/>
          <a:p>
            <a:r>
              <a:rPr lang="ar-SA" sz="2800" b="1" u="sng" dirty="0" smtClean="0">
                <a:solidFill>
                  <a:srgbClr val="FF0000"/>
                </a:solidFill>
              </a:rPr>
              <a:t>الأهداف الإجرائية للمقرر: </a:t>
            </a:r>
          </a:p>
          <a:p>
            <a:endParaRPr lang="ar-SA" sz="1100" b="1" u="sng" dirty="0" smtClean="0">
              <a:solidFill>
                <a:srgbClr val="FF0000"/>
              </a:solidFill>
            </a:endParaRPr>
          </a:p>
          <a:p>
            <a:r>
              <a:rPr lang="ar-SA" sz="2000" dirty="0" smtClean="0">
                <a:solidFill>
                  <a:srgbClr val="002060"/>
                </a:solidFill>
              </a:rPr>
              <a:t>     أن يكون الطالب في نهاية دراسة المقرر قادر على:</a:t>
            </a:r>
            <a:endParaRPr lang="ar-SA" sz="2000" dirty="0">
              <a:solidFill>
                <a:srgbClr val="002060"/>
              </a:solidFill>
            </a:endParaRPr>
          </a:p>
        </p:txBody>
      </p:sp>
      <p:sp>
        <p:nvSpPr>
          <p:cNvPr id="5" name="مستطيل مستدير الزوايا 4"/>
          <p:cNvSpPr/>
          <p:nvPr/>
        </p:nvSpPr>
        <p:spPr>
          <a:xfrm>
            <a:off x="323528" y="2060848"/>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فهم الطالب للمادة العلمية</a:t>
            </a:r>
            <a:r>
              <a:rPr lang="ar-SA" b="1" dirty="0" smtClean="0">
                <a:solidFill>
                  <a:srgbClr val="002060"/>
                </a:solidFill>
              </a:rPr>
              <a:t>.</a:t>
            </a:r>
            <a:endParaRPr lang="ar-SA" b="1" dirty="0">
              <a:solidFill>
                <a:srgbClr val="002060"/>
              </a:solidFill>
            </a:endParaRPr>
          </a:p>
        </p:txBody>
      </p:sp>
      <p:pic>
        <p:nvPicPr>
          <p:cNvPr id="2050" name="Picture 2" descr="http://www.jass.im/wp-content/uploads/2012/10/Goal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15" y="17900"/>
            <a:ext cx="2740385" cy="1826924"/>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مستدير الزوايا 7"/>
          <p:cNvSpPr/>
          <p:nvPr/>
        </p:nvSpPr>
        <p:spPr>
          <a:xfrm>
            <a:off x="323528" y="2852936"/>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r>
              <a:rPr lang="ar-SA" b="1" dirty="0"/>
              <a:t>تنمية مهارات اتخاذ القرار من خلال تطبيق النظريات العلمية على الواقع</a:t>
            </a:r>
            <a:endParaRPr lang="en-US" dirty="0"/>
          </a:p>
        </p:txBody>
      </p:sp>
      <p:sp>
        <p:nvSpPr>
          <p:cNvPr id="9" name="مستطيل مستدير الزوايا 8"/>
          <p:cNvSpPr/>
          <p:nvPr/>
        </p:nvSpPr>
        <p:spPr>
          <a:xfrm>
            <a:off x="323528" y="3645024"/>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r>
              <a:rPr lang="ar-SA" b="1" dirty="0"/>
              <a:t>تنمية مهارات اتخاذ القرار من خلال استخدام المنطق والأساليب الكمية</a:t>
            </a:r>
            <a:endParaRPr lang="en-US" dirty="0"/>
          </a:p>
        </p:txBody>
      </p:sp>
      <p:sp>
        <p:nvSpPr>
          <p:cNvPr id="10" name="مستطيل مستدير الزوايا 9"/>
          <p:cNvSpPr/>
          <p:nvPr/>
        </p:nvSpPr>
        <p:spPr>
          <a:xfrm>
            <a:off x="323528" y="4437112"/>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تنمية مهارات اتخاذ القرار من خلال جمع المعلومات من المصادر المختلف</a:t>
            </a:r>
            <a:endParaRPr lang="ar-SA" b="1" dirty="0">
              <a:solidFill>
                <a:srgbClr val="002060"/>
              </a:solidFill>
            </a:endParaRPr>
          </a:p>
        </p:txBody>
      </p:sp>
    </p:spTree>
    <p:extLst>
      <p:ext uri="{BB962C8B-B14F-4D97-AF65-F5344CB8AC3E}">
        <p14:creationId xmlns:p14="http://schemas.microsoft.com/office/powerpoint/2010/main" val="119211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p:cNvSpPr>
            <a:spLocks noGrp="1"/>
          </p:cNvSpPr>
          <p:nvPr>
            <p:ph type="ftr" sz="quarter" idx="11"/>
          </p:nvPr>
        </p:nvSpPr>
        <p:spPr/>
        <p:txBody>
          <a:bodyPr/>
          <a:lstStyle/>
          <a:p>
            <a:endParaRPr lang="ar-SA"/>
          </a:p>
        </p:txBody>
      </p:sp>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مستدير الزوايا 3"/>
          <p:cNvSpPr/>
          <p:nvPr/>
        </p:nvSpPr>
        <p:spPr>
          <a:xfrm>
            <a:off x="323528" y="2852936"/>
            <a:ext cx="7704856" cy="792088"/>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تنمية القدرة على الحوار والتفاوض</a:t>
            </a:r>
            <a:endParaRPr lang="ar-SA" b="1" dirty="0">
              <a:solidFill>
                <a:srgbClr val="002060"/>
              </a:solidFill>
            </a:endParaRPr>
          </a:p>
        </p:txBody>
      </p:sp>
      <p:pic>
        <p:nvPicPr>
          <p:cNvPr id="5" name="Picture 2" descr="http://www.jass.im/wp-content/uploads/2012/10/Goal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15" y="17900"/>
            <a:ext cx="2740385" cy="1826924"/>
          </a:xfrm>
          <a:prstGeom prst="rect">
            <a:avLst/>
          </a:prstGeom>
          <a:noFill/>
          <a:extLst>
            <a:ext uri="{909E8E84-426E-40DD-AFC4-6F175D3DCCD1}">
              <a14:hiddenFill xmlns:a14="http://schemas.microsoft.com/office/drawing/2010/main">
                <a:solidFill>
                  <a:srgbClr val="FFFFFF"/>
                </a:solidFill>
              </a14:hiddenFill>
            </a:ext>
          </a:extLst>
        </p:spPr>
      </p:pic>
      <p:sp>
        <p:nvSpPr>
          <p:cNvPr id="7" name="مستطيل مستدير الزوايا 6"/>
          <p:cNvSpPr/>
          <p:nvPr/>
        </p:nvSpPr>
        <p:spPr>
          <a:xfrm>
            <a:off x="323528" y="3933056"/>
            <a:ext cx="7704856" cy="576064"/>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مراعاة الأبعاد الأخلاقية والاجتماعية في اتخاذ القرار</a:t>
            </a:r>
            <a:endParaRPr lang="ar-SA" b="1" dirty="0">
              <a:solidFill>
                <a:srgbClr val="002060"/>
              </a:solidFill>
            </a:endParaRPr>
          </a:p>
        </p:txBody>
      </p:sp>
      <p:sp>
        <p:nvSpPr>
          <p:cNvPr id="8" name="مستطيل مستدير الزوايا 7"/>
          <p:cNvSpPr/>
          <p:nvPr/>
        </p:nvSpPr>
        <p:spPr>
          <a:xfrm>
            <a:off x="323528" y="4869160"/>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just"/>
            <a:r>
              <a:rPr lang="ar-SA" b="1" dirty="0"/>
              <a:t>تنمية مهارات التعامل مع الحاسب الآلي</a:t>
            </a:r>
            <a:endParaRPr lang="ar-SA" b="1" dirty="0">
              <a:solidFill>
                <a:srgbClr val="002060"/>
              </a:solidFill>
            </a:endParaRPr>
          </a:p>
        </p:txBody>
      </p:sp>
      <p:sp>
        <p:nvSpPr>
          <p:cNvPr id="11" name="مستطيل مستدير الزوايا 10"/>
          <p:cNvSpPr/>
          <p:nvPr/>
        </p:nvSpPr>
        <p:spPr>
          <a:xfrm>
            <a:off x="323528" y="2060848"/>
            <a:ext cx="7704856" cy="5040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r>
              <a:rPr lang="ar-SA" b="1" dirty="0"/>
              <a:t>تنمية القدرة على العمل الجماعي وقيادة الفريق</a:t>
            </a:r>
            <a:endParaRPr lang="en-US" dirty="0"/>
          </a:p>
        </p:txBody>
      </p:sp>
    </p:spTree>
    <p:extLst>
      <p:ext uri="{BB962C8B-B14F-4D97-AF65-F5344CB8AC3E}">
        <p14:creationId xmlns:p14="http://schemas.microsoft.com/office/powerpoint/2010/main" val="327495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156176" y="764704"/>
            <a:ext cx="2664296" cy="523220"/>
          </a:xfrm>
          <a:prstGeom prst="rect">
            <a:avLst/>
          </a:prstGeom>
          <a:noFill/>
        </p:spPr>
        <p:txBody>
          <a:bodyPr wrap="square" rtlCol="1">
            <a:spAutoFit/>
          </a:bodyPr>
          <a:lstStyle/>
          <a:p>
            <a:r>
              <a:rPr lang="ar-SA" sz="2800" b="1" u="sng" dirty="0" smtClean="0">
                <a:solidFill>
                  <a:srgbClr val="FF0000"/>
                </a:solidFill>
              </a:rPr>
              <a:t>محتويات المقرر:</a:t>
            </a:r>
            <a:endParaRPr lang="ar-SA" sz="2800" b="1" u="sng" dirty="0">
              <a:solidFill>
                <a:srgbClr val="FF0000"/>
              </a:solidFill>
            </a:endParaRPr>
          </a:p>
        </p:txBody>
      </p:sp>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2" name="Table 1"/>
          <p:cNvGraphicFramePr>
            <a:graphicFrameLocks noGrp="1"/>
          </p:cNvGraphicFramePr>
          <p:nvPr>
            <p:extLst>
              <p:ext uri="{D42A27DB-BD31-4B8C-83A1-F6EECF244321}">
                <p14:modId xmlns:p14="http://schemas.microsoft.com/office/powerpoint/2010/main" val="1914068136"/>
              </p:ext>
            </p:extLst>
          </p:nvPr>
        </p:nvGraphicFramePr>
        <p:xfrm>
          <a:off x="1828798" y="1772819"/>
          <a:ext cx="6631633" cy="3194564"/>
        </p:xfrm>
        <a:graphic>
          <a:graphicData uri="http://schemas.openxmlformats.org/drawingml/2006/table">
            <a:tbl>
              <a:tblPr rtl="1">
                <a:tableStyleId>{5C22544A-7EE6-4342-B048-85BDC9FD1C3A}</a:tableStyleId>
              </a:tblPr>
              <a:tblGrid>
                <a:gridCol w="6631633"/>
              </a:tblGrid>
              <a:tr h="354931">
                <a:tc>
                  <a:txBody>
                    <a:bodyPr/>
                    <a:lstStyle/>
                    <a:p>
                      <a:pPr marL="0" marR="0" algn="just" rtl="1">
                        <a:lnSpc>
                          <a:spcPct val="115000"/>
                        </a:lnSpc>
                        <a:spcBef>
                          <a:spcPts val="0"/>
                        </a:spcBef>
                        <a:spcAft>
                          <a:spcPts val="0"/>
                        </a:spcAft>
                      </a:pPr>
                      <a:r>
                        <a:rPr lang="ar-SA" sz="1400" dirty="0">
                          <a:effectLst/>
                        </a:rPr>
                        <a:t> البيئة المالية والمؤسسات والأسواق والأوراق المالية</a:t>
                      </a:r>
                      <a:endParaRPr lang="en-US" sz="1100" dirty="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a:effectLst/>
                        </a:rPr>
                        <a:t>العائد والخاطرة في المحفظة الاستثمارية</a:t>
                      </a:r>
                      <a:endParaRPr lang="en-US" sz="110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dirty="0">
                          <a:effectLst/>
                        </a:rPr>
                        <a:t>الموازنة الرأسمالية وتحليل الخطر</a:t>
                      </a:r>
                      <a:endParaRPr lang="en-US" sz="1100" dirty="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a:effectLst/>
                        </a:rPr>
                        <a:t>مصادر التمويل قصيرة الأجل</a:t>
                      </a:r>
                      <a:endParaRPr lang="en-US" sz="110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a:effectLst/>
                        </a:rPr>
                        <a:t>التمويل المتوسط والطويل الأجل</a:t>
                      </a:r>
                      <a:endParaRPr lang="en-US" sz="110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a:effectLst/>
                        </a:rPr>
                        <a:t>تكلفة رأس المال</a:t>
                      </a:r>
                      <a:endParaRPr lang="en-US" sz="1100">
                        <a:effectLst/>
                        <a:latin typeface="Calibri"/>
                        <a:ea typeface="MS Mincho"/>
                        <a:cs typeface="Arial"/>
                      </a:endParaRPr>
                    </a:p>
                  </a:txBody>
                  <a:tcPr marL="68580" marR="68580" marT="0" marB="0" anchor="ctr"/>
                </a:tc>
              </a:tr>
              <a:tr h="354931">
                <a:tc>
                  <a:txBody>
                    <a:bodyPr/>
                    <a:lstStyle/>
                    <a:p>
                      <a:pPr marL="0" marR="0" algn="just" rtl="1">
                        <a:lnSpc>
                          <a:spcPct val="115000"/>
                        </a:lnSpc>
                        <a:spcBef>
                          <a:spcPts val="0"/>
                        </a:spcBef>
                        <a:spcAft>
                          <a:spcPts val="0"/>
                        </a:spcAft>
                      </a:pPr>
                      <a:r>
                        <a:rPr lang="ar-SA" sz="1400">
                          <a:effectLst/>
                        </a:rPr>
                        <a:t>تقييم السندات والأسهم</a:t>
                      </a:r>
                      <a:endParaRPr lang="en-US" sz="1100">
                        <a:effectLst/>
                        <a:latin typeface="Calibri"/>
                        <a:ea typeface="MS Mincho"/>
                        <a:cs typeface="Arial"/>
                      </a:endParaRPr>
                    </a:p>
                  </a:txBody>
                  <a:tcPr marL="68580" marR="68580" marT="0" marB="0" anchor="ctr"/>
                </a:tc>
              </a:tr>
              <a:tr h="710047">
                <a:tc>
                  <a:txBody>
                    <a:bodyPr/>
                    <a:lstStyle/>
                    <a:p>
                      <a:pPr marL="0" marR="0" algn="just" rtl="1">
                        <a:lnSpc>
                          <a:spcPct val="115000"/>
                        </a:lnSpc>
                        <a:spcBef>
                          <a:spcPts val="0"/>
                        </a:spcBef>
                        <a:spcAft>
                          <a:spcPts val="0"/>
                        </a:spcAft>
                      </a:pPr>
                      <a:r>
                        <a:rPr lang="ar-SA" sz="1400" dirty="0">
                          <a:effectLst/>
                        </a:rPr>
                        <a:t>قرارات هيكل رأس المال والرفع المالي</a:t>
                      </a:r>
                      <a:endParaRPr lang="en-US" sz="1100" dirty="0">
                        <a:effectLst/>
                        <a:latin typeface="Calibri"/>
                        <a:ea typeface="MS Mincho"/>
                        <a:cs typeface="Arial"/>
                      </a:endParaRPr>
                    </a:p>
                  </a:txBody>
                  <a:tcPr marL="68580" marR="68580" marT="0" marB="0" anchor="ctr"/>
                </a:tc>
              </a:tr>
            </a:tbl>
          </a:graphicData>
        </a:graphic>
      </p:graphicFrame>
    </p:spTree>
    <p:extLst>
      <p:ext uri="{BB962C8B-B14F-4D97-AF65-F5344CB8AC3E}">
        <p14:creationId xmlns:p14="http://schemas.microsoft.com/office/powerpoint/2010/main" val="657869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6156176" y="764704"/>
            <a:ext cx="2664296" cy="523220"/>
          </a:xfrm>
          <a:prstGeom prst="rect">
            <a:avLst/>
          </a:prstGeom>
          <a:noFill/>
        </p:spPr>
        <p:txBody>
          <a:bodyPr wrap="square" rtlCol="1">
            <a:spAutoFit/>
          </a:bodyPr>
          <a:lstStyle/>
          <a:p>
            <a:r>
              <a:rPr lang="ar-SA" sz="2800" b="1" u="sng" dirty="0" smtClean="0">
                <a:solidFill>
                  <a:srgbClr val="FF0000"/>
                </a:solidFill>
              </a:rPr>
              <a:t>المراجع:</a:t>
            </a:r>
            <a:endParaRPr lang="ar-SA" sz="2800" b="1" u="sng" dirty="0">
              <a:solidFill>
                <a:srgbClr val="FF0000"/>
              </a:solidFill>
            </a:endParaRPr>
          </a:p>
        </p:txBody>
      </p:sp>
      <p:sp>
        <p:nvSpPr>
          <p:cNvPr id="2" name="Rectangle 1"/>
          <p:cNvSpPr/>
          <p:nvPr/>
        </p:nvSpPr>
        <p:spPr>
          <a:xfrm>
            <a:off x="1115616" y="1556792"/>
            <a:ext cx="7632848" cy="923330"/>
          </a:xfrm>
          <a:prstGeom prst="rect">
            <a:avLst/>
          </a:prstGeom>
        </p:spPr>
        <p:txBody>
          <a:bodyPr wrap="square">
            <a:spAutoFit/>
          </a:bodyPr>
          <a:lstStyle/>
          <a:p>
            <a:r>
              <a:rPr lang="ar-SA" b="1" dirty="0"/>
              <a:t>ادارة مالية متقدمة, </a:t>
            </a:r>
            <a:r>
              <a:rPr lang="ar-SA" b="1" dirty="0" err="1"/>
              <a:t>أ.د</a:t>
            </a:r>
            <a:r>
              <a:rPr lang="ar-SA" b="1" dirty="0"/>
              <a:t> خالد بن عبدالعزيز </a:t>
            </a:r>
            <a:r>
              <a:rPr lang="ar-SA" b="1" dirty="0" err="1"/>
              <a:t>السهلاوي</a:t>
            </a:r>
            <a:r>
              <a:rPr lang="ar-SA" b="1" dirty="0"/>
              <a:t> و </a:t>
            </a:r>
            <a:r>
              <a:rPr lang="ar-SA" b="1" dirty="0" err="1"/>
              <a:t>أ.د</a:t>
            </a:r>
            <a:r>
              <a:rPr lang="ar-SA" b="1" dirty="0"/>
              <a:t> عبدالقادر محمد احمد عبدالله</a:t>
            </a:r>
            <a:endParaRPr lang="en-US" dirty="0"/>
          </a:p>
          <a:p>
            <a:r>
              <a:rPr lang="ar-SA" b="1" dirty="0"/>
              <a:t>كتاب التمويل الإداري (الجزء الثاني)،  فرد </a:t>
            </a:r>
            <a:r>
              <a:rPr lang="ar-SA" b="1" dirty="0" err="1"/>
              <a:t>ويستون</a:t>
            </a:r>
            <a:r>
              <a:rPr lang="ar-SA" b="1" dirty="0"/>
              <a:t> , يوجين برجام، دار المريخ، الرياض المملكة العربية السعودية.</a:t>
            </a:r>
            <a:endParaRPr lang="en-US" dirty="0"/>
          </a:p>
        </p:txBody>
      </p:sp>
    </p:spTree>
    <p:extLst>
      <p:ext uri="{BB962C8B-B14F-4D97-AF65-F5344CB8AC3E}">
        <p14:creationId xmlns:p14="http://schemas.microsoft.com/office/powerpoint/2010/main" val="518381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6156176" y="764704"/>
            <a:ext cx="2664296" cy="523220"/>
          </a:xfrm>
          <a:prstGeom prst="rect">
            <a:avLst/>
          </a:prstGeom>
          <a:noFill/>
        </p:spPr>
        <p:txBody>
          <a:bodyPr wrap="square" rtlCol="1">
            <a:spAutoFit/>
          </a:bodyPr>
          <a:lstStyle/>
          <a:p>
            <a:r>
              <a:rPr lang="ar-SA" sz="2800" b="1" u="sng" dirty="0" smtClean="0">
                <a:solidFill>
                  <a:srgbClr val="FF0000"/>
                </a:solidFill>
              </a:rPr>
              <a:t>توزيع الدرجات:</a:t>
            </a:r>
            <a:endParaRPr lang="ar-SA" sz="2800" b="1" u="sng" dirty="0">
              <a:solidFill>
                <a:srgbClr val="FF0000"/>
              </a:solidFill>
            </a:endParaRPr>
          </a:p>
        </p:txBody>
      </p:sp>
      <p:graphicFrame>
        <p:nvGraphicFramePr>
          <p:cNvPr id="6" name="Table 6"/>
          <p:cNvGraphicFramePr>
            <a:graphicFrameLocks noGrp="1"/>
          </p:cNvGraphicFramePr>
          <p:nvPr>
            <p:extLst>
              <p:ext uri="{D42A27DB-BD31-4B8C-83A1-F6EECF244321}">
                <p14:modId xmlns:p14="http://schemas.microsoft.com/office/powerpoint/2010/main" val="1472896376"/>
              </p:ext>
            </p:extLst>
          </p:nvPr>
        </p:nvGraphicFramePr>
        <p:xfrm>
          <a:off x="467544" y="1844824"/>
          <a:ext cx="8210872" cy="2499516"/>
        </p:xfrm>
        <a:graphic>
          <a:graphicData uri="http://schemas.openxmlformats.org/drawingml/2006/table">
            <a:tbl>
              <a:tblPr rtl="1" firstRow="1" bandRow="1">
                <a:tableStyleId>{5C22544A-7EE6-4342-B048-85BDC9FD1C3A}</a:tableStyleId>
              </a:tblPr>
              <a:tblGrid>
                <a:gridCol w="6527361"/>
                <a:gridCol w="1683511"/>
              </a:tblGrid>
              <a:tr h="370946">
                <a:tc>
                  <a:txBody>
                    <a:bodyPr/>
                    <a:lstStyle/>
                    <a:p>
                      <a:pPr algn="ctr" rtl="1"/>
                      <a:r>
                        <a:rPr lang="ar-SA" sz="2400" dirty="0" smtClean="0"/>
                        <a:t>النشاط </a:t>
                      </a:r>
                      <a:endParaRPr lang="ar-SA" sz="2400" dirty="0"/>
                    </a:p>
                  </a:txBody>
                  <a:tcPr marT="45733" marB="45733"/>
                </a:tc>
                <a:tc>
                  <a:txBody>
                    <a:bodyPr/>
                    <a:lstStyle/>
                    <a:p>
                      <a:pPr algn="ctr" rtl="1"/>
                      <a:r>
                        <a:rPr lang="ar-SA" sz="2800" dirty="0" smtClean="0"/>
                        <a:t>الدرجة</a:t>
                      </a:r>
                      <a:endParaRPr lang="ar-SA" sz="2800" dirty="0"/>
                    </a:p>
                  </a:txBody>
                  <a:tcPr marT="45733" marB="45733"/>
                </a:tc>
              </a:tr>
              <a:tr h="370946">
                <a:tc>
                  <a:txBody>
                    <a:bodyPr/>
                    <a:lstStyle/>
                    <a:p>
                      <a:pPr algn="ctr" rtl="1"/>
                      <a:r>
                        <a:rPr lang="ar-SA" sz="2000" dirty="0" smtClean="0"/>
                        <a:t>المشاركة في منتديات الحوار على الأنظمة التعليمية</a:t>
                      </a:r>
                      <a:endParaRPr lang="ar-SA" sz="20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t>10 درجات</a:t>
                      </a:r>
                      <a:endParaRPr lang="en-US" sz="2000" dirty="0" smtClean="0"/>
                    </a:p>
                  </a:txBody>
                  <a:tcPr marT="45733" marB="45733"/>
                </a:tc>
              </a:tr>
              <a:tr h="370946">
                <a:tc>
                  <a:txBody>
                    <a:bodyPr/>
                    <a:lstStyle/>
                    <a:p>
                      <a:pPr algn="ctr" rtl="1"/>
                      <a:r>
                        <a:rPr lang="ar-SA" sz="2000" dirty="0" smtClean="0"/>
                        <a:t>حضور المحاضرات المسجلة والمحاضرات المباشرة</a:t>
                      </a:r>
                      <a:endParaRPr lang="ar-SA" sz="20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t>10 درجات</a:t>
                      </a:r>
                      <a:endParaRPr lang="en-US" sz="2000" dirty="0" smtClean="0"/>
                    </a:p>
                  </a:txBody>
                  <a:tcPr marT="45733" marB="45733"/>
                </a:tc>
              </a:tr>
              <a:tr h="370946">
                <a:tc>
                  <a:txBody>
                    <a:bodyPr/>
                    <a:lstStyle/>
                    <a:p>
                      <a:pPr algn="ctr" rtl="1"/>
                      <a:r>
                        <a:rPr lang="ar-SA" sz="2000" dirty="0" smtClean="0"/>
                        <a:t>الواجبات المنزلية والتي يتم الإجابة عليها من خلال الأنظمة التعليمية  </a:t>
                      </a:r>
                      <a:endParaRPr lang="ar-SA" sz="2000" dirty="0"/>
                    </a:p>
                  </a:txBody>
                  <a:tcPr marT="45733" marB="45733"/>
                </a:tc>
                <a:tc>
                  <a:txBody>
                    <a:bodyPr/>
                    <a:lstStyle/>
                    <a:p>
                      <a:pPr algn="ctr" rtl="1"/>
                      <a:r>
                        <a:rPr lang="ar-SA" sz="2000" dirty="0" smtClean="0"/>
                        <a:t>10 درجات</a:t>
                      </a:r>
                      <a:endParaRPr lang="ar-SA" sz="2000" dirty="0"/>
                    </a:p>
                  </a:txBody>
                  <a:tcPr marT="45733" marB="45733"/>
                </a:tc>
              </a:tr>
              <a:tr h="370946">
                <a:tc>
                  <a:txBody>
                    <a:bodyPr/>
                    <a:lstStyle/>
                    <a:p>
                      <a:pPr algn="ctr" rtl="1"/>
                      <a:r>
                        <a:rPr lang="ar-SA" sz="2000" dirty="0" smtClean="0"/>
                        <a:t>الاختبار النهائي </a:t>
                      </a:r>
                      <a:endParaRPr lang="ar-SA" sz="2000" dirty="0"/>
                    </a:p>
                  </a:txBody>
                  <a:tcPr marT="45733" marB="45733"/>
                </a:tc>
                <a:tc>
                  <a:txBody>
                    <a:bodyPr/>
                    <a:lstStyle/>
                    <a:p>
                      <a:pPr algn="ctr" rtl="1"/>
                      <a:r>
                        <a:rPr lang="ar-SA" sz="2000" dirty="0" smtClean="0"/>
                        <a:t>70 درجة</a:t>
                      </a:r>
                      <a:endParaRPr lang="ar-SA" sz="2000" dirty="0"/>
                    </a:p>
                  </a:txBody>
                  <a:tcPr marT="45733" marB="45733"/>
                </a:tc>
              </a:tr>
              <a:tr h="370946">
                <a:tc>
                  <a:txBody>
                    <a:bodyPr/>
                    <a:lstStyle/>
                    <a:p>
                      <a:pPr algn="ctr" rtl="1"/>
                      <a:r>
                        <a:rPr lang="ar-SA" sz="2000" dirty="0" smtClean="0"/>
                        <a:t>المجموع النهائي </a:t>
                      </a:r>
                      <a:endParaRPr lang="ar-SA" sz="2000" dirty="0"/>
                    </a:p>
                  </a:txBody>
                  <a:tcPr marT="45733" marB="45733"/>
                </a:tc>
                <a:tc>
                  <a:txBody>
                    <a:bodyPr/>
                    <a:lstStyle/>
                    <a:p>
                      <a:pPr algn="ctr" rtl="1"/>
                      <a:r>
                        <a:rPr lang="ar-SA" sz="2000" dirty="0" smtClean="0"/>
                        <a:t>100 درجة</a:t>
                      </a:r>
                      <a:endParaRPr lang="ar-SA" sz="2000" dirty="0"/>
                    </a:p>
                  </a:txBody>
                  <a:tcPr marT="45733" marB="45733"/>
                </a:tc>
              </a:tr>
            </a:tbl>
          </a:graphicData>
        </a:graphic>
      </p:graphicFrame>
    </p:spTree>
    <p:extLst>
      <p:ext uri="{BB962C8B-B14F-4D97-AF65-F5344CB8AC3E}">
        <p14:creationId xmlns:p14="http://schemas.microsoft.com/office/powerpoint/2010/main" val="3573106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6156176" y="764704"/>
            <a:ext cx="2664296" cy="523220"/>
          </a:xfrm>
          <a:prstGeom prst="rect">
            <a:avLst/>
          </a:prstGeom>
          <a:noFill/>
        </p:spPr>
        <p:txBody>
          <a:bodyPr wrap="square" rtlCol="1">
            <a:spAutoFit/>
          </a:bodyPr>
          <a:lstStyle/>
          <a:p>
            <a:r>
              <a:rPr lang="ar-SA" sz="2800" b="1" u="sng" dirty="0" smtClean="0">
                <a:solidFill>
                  <a:srgbClr val="FF0000"/>
                </a:solidFill>
              </a:rPr>
              <a:t>البريد الإلكتروني:</a:t>
            </a:r>
            <a:endParaRPr lang="ar-SA" sz="2800" b="1" u="sng" dirty="0">
              <a:solidFill>
                <a:srgbClr val="FF0000"/>
              </a:solidFill>
            </a:endParaRPr>
          </a:p>
        </p:txBody>
      </p:sp>
      <p:sp>
        <p:nvSpPr>
          <p:cNvPr id="5" name="مربع نص 4"/>
          <p:cNvSpPr txBox="1"/>
          <p:nvPr/>
        </p:nvSpPr>
        <p:spPr>
          <a:xfrm>
            <a:off x="899592" y="1525084"/>
            <a:ext cx="7920880" cy="2308324"/>
          </a:xfrm>
          <a:prstGeom prst="rect">
            <a:avLst/>
          </a:prstGeom>
          <a:noFill/>
        </p:spPr>
        <p:txBody>
          <a:bodyPr wrap="square" rtlCol="1">
            <a:spAutoFit/>
          </a:bodyPr>
          <a:lstStyle/>
          <a:p>
            <a:r>
              <a:rPr lang="ar-SA" sz="3600" b="1" dirty="0"/>
              <a:t>أستاذ المقرر: عبدالله عبدالرحمن </a:t>
            </a:r>
            <a:r>
              <a:rPr lang="ar-SA" sz="3600" b="1" dirty="0" err="1"/>
              <a:t>الجغيمان</a:t>
            </a:r>
            <a:endParaRPr lang="en-US" sz="3600" dirty="0"/>
          </a:p>
          <a:p>
            <a:r>
              <a:rPr lang="ar-SA" sz="3600" b="1" dirty="0"/>
              <a:t>مكتب: قسم المالية - 2183</a:t>
            </a:r>
            <a:endParaRPr lang="en-US" sz="3600" dirty="0"/>
          </a:p>
          <a:p>
            <a:r>
              <a:rPr lang="ar-SA" sz="3600" b="1" dirty="0"/>
              <a:t>البريد الالكتروني:</a:t>
            </a:r>
            <a:r>
              <a:rPr lang="ar-SA" sz="3600" dirty="0"/>
              <a:t> </a:t>
            </a:r>
            <a:r>
              <a:rPr lang="en-US" sz="3600" b="1" i="1" dirty="0"/>
              <a:t>abjuqhaiman@kfu.edu.sa</a:t>
            </a:r>
            <a:endParaRPr lang="en-US" sz="3600" dirty="0"/>
          </a:p>
          <a:p>
            <a:pPr algn="l"/>
            <a:endParaRPr lang="ar-SA" sz="3600" dirty="0">
              <a:solidFill>
                <a:schemeClr val="tx2"/>
              </a:solidFill>
            </a:endParaRPr>
          </a:p>
        </p:txBody>
      </p:sp>
    </p:spTree>
    <p:extLst>
      <p:ext uri="{BB962C8B-B14F-4D97-AF65-F5344CB8AC3E}">
        <p14:creationId xmlns:p14="http://schemas.microsoft.com/office/powerpoint/2010/main" val="25954909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323</Words>
  <Application>Microsoft Office PowerPoint</Application>
  <PresentationFormat>On-screen Show (4:3)</PresentationFormat>
  <Paragraphs>53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ACS</dc:creator>
  <cp:lastModifiedBy>Abdullah Abdulrahman Aljuqhaiman</cp:lastModifiedBy>
  <cp:revision>28</cp:revision>
  <dcterms:created xsi:type="dcterms:W3CDTF">2014-02-08T14:53:36Z</dcterms:created>
  <dcterms:modified xsi:type="dcterms:W3CDTF">2014-02-17T10:00:39Z</dcterms:modified>
</cp:coreProperties>
</file>