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19"/>
  </p:notesMasterIdLst>
  <p:sldIdLst>
    <p:sldId id="257" r:id="rId3"/>
    <p:sldId id="258" r:id="rId4"/>
    <p:sldId id="259" r:id="rId5"/>
    <p:sldId id="264" r:id="rId6"/>
    <p:sldId id="273" r:id="rId7"/>
    <p:sldId id="260" r:id="rId8"/>
    <p:sldId id="261" r:id="rId9"/>
    <p:sldId id="262" r:id="rId10"/>
    <p:sldId id="263" r:id="rId11"/>
    <p:sldId id="265" r:id="rId12"/>
    <p:sldId id="266" r:id="rId13"/>
    <p:sldId id="267" r:id="rId14"/>
    <p:sldId id="269" r:id="rId15"/>
    <p:sldId id="270" r:id="rId16"/>
    <p:sldId id="271" r:id="rId17"/>
    <p:sldId id="272"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3" d="100"/>
          <a:sy n="103" d="100"/>
        </p:scale>
        <p:origin x="2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51FD9A6-6CF1-4A62-B158-A26684C5C69E}" type="datetimeFigureOut">
              <a:rPr lang="ar-SA" smtClean="0"/>
              <a:t>13/11/34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868B4FA-5C77-4010-B3C1-19A00A2B9BCA}" type="slidenum">
              <a:rPr lang="ar-SA" smtClean="0"/>
              <a:t>‹#›</a:t>
            </a:fld>
            <a:endParaRPr lang="ar-SA"/>
          </a:p>
        </p:txBody>
      </p:sp>
    </p:spTree>
    <p:extLst>
      <p:ext uri="{BB962C8B-B14F-4D97-AF65-F5344CB8AC3E}">
        <p14:creationId xmlns:p14="http://schemas.microsoft.com/office/powerpoint/2010/main" val="427955784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31"/>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6" y="6356355"/>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57495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21112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62424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5"/>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3" y="1600206"/>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394551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993593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51496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4"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19264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621898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955641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86329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4"/>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3" y="274644"/>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93"/>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808316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
        <p:nvSpPr>
          <p:cNvPr id="4"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dirty="0">
              <a:solidFill>
                <a:prstClr val="white"/>
              </a:solidFill>
            </a:endParaRPr>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548554" y="6356351"/>
            <a:ext cx="445477" cy="365125"/>
          </a:xfrm>
          <a:prstGeom prst="rect">
            <a:avLst/>
          </a:prstGeom>
        </p:spPr>
        <p:txBody>
          <a:bodyPr/>
          <a:lstStyle>
            <a:lvl1pPr>
              <a:defRPr/>
            </a:lvl1pPr>
          </a:lstStyle>
          <a:p>
            <a:pPr>
              <a:defRPr/>
            </a:pPr>
            <a:fld id="{7B8EA862-7DD5-4A06-BDE1-DB7EC5FAA60C}" type="slidenum">
              <a:rPr lang="ar-SA">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745794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3974646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451315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16764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493765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149001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501662" y="6367462"/>
            <a:ext cx="681597" cy="338554"/>
          </a:xfrm>
          <a:prstGeom prst="rect">
            <a:avLst/>
          </a:prstGeom>
        </p:spPr>
        <p:txBody>
          <a:bodyPr wrap="none">
            <a:spAutoFit/>
          </a:bodyPr>
          <a:lstStyle/>
          <a:p>
            <a:pPr algn="l" rtl="0">
              <a:defRPr/>
            </a:pPr>
            <a:r>
              <a:rPr lang="en-US" sz="1600" dirty="0">
                <a:solidFill>
                  <a:prstClr val="white"/>
                </a:solidFill>
                <a:cs typeface="Arial" pitchFamily="34" charset="0"/>
              </a:rPr>
              <a:t>[        ]</a:t>
            </a:r>
          </a:p>
        </p:txBody>
      </p:sp>
    </p:spTree>
    <p:extLst>
      <p:ext uri="{BB962C8B-B14F-4D97-AF65-F5344CB8AC3E}">
        <p14:creationId xmlns:p14="http://schemas.microsoft.com/office/powerpoint/2010/main" val="2194394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1CD0D710-FEE9-4DD8-AEED-EBF044EACAB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82079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3CD681FE-95EB-43BB-90BC-9DFA564FD6CC}"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273201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4E2D931-4EC8-4CD2-97D6-9D3F541B751A}"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477305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a:prstGeom prst="rect">
            <a:avLst/>
          </a:prstGeom>
        </p:spPr>
        <p:txBody>
          <a:bodyPr/>
          <a:lstStyle>
            <a:lvl1pPr>
              <a:defRPr/>
            </a:lvl1pPr>
          </a:lstStyle>
          <a:p>
            <a:pPr>
              <a:defRPr/>
            </a:pPr>
            <a:fld id="{9FE1D026-1D84-4E55-B04D-2B54F501D563}" type="slidenum">
              <a:rPr lang="ar-SA">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003951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8"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93"/>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6" y="5791205"/>
            <a:ext cx="773723" cy="938645"/>
          </a:xfrm>
          <a:prstGeom prst="rect">
            <a:avLst/>
          </a:prstGeom>
        </p:spPr>
      </p:pic>
      <p:sp>
        <p:nvSpPr>
          <p:cNvPr id="19" name="Rectangle 18"/>
          <p:cNvSpPr/>
          <p:nvPr userDrawn="1"/>
        </p:nvSpPr>
        <p:spPr>
          <a:xfrm>
            <a:off x="844062" y="6581006"/>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13564371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grpSp>
        <p:nvGrpSpPr>
          <p:cNvPr id="12" name="Group 7"/>
          <p:cNvGrpSpPr>
            <a:grpSpLocks/>
          </p:cNvGrpSpPr>
          <p:nvPr userDrawn="1"/>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fontAlgn="base">
              <a:spcBef>
                <a:spcPct val="0"/>
              </a:spcBef>
              <a:spcAft>
                <a:spcPct val="0"/>
              </a:spcAft>
              <a:defRPr/>
            </a:pPr>
            <a:endParaRPr lang="en-US" dirty="0">
              <a:solidFill>
                <a:prstClr val="white"/>
              </a:solidFill>
            </a:endParaRPr>
          </a:p>
        </p:txBody>
      </p:sp>
      <p:sp>
        <p:nvSpPr>
          <p:cNvPr id="16" name="Rectangle 15"/>
          <p:cNvSpPr/>
          <p:nvPr userDrawn="1"/>
        </p:nvSpPr>
        <p:spPr>
          <a:xfrm>
            <a:off x="6260123" y="6519446"/>
            <a:ext cx="1928926" cy="338554"/>
          </a:xfrm>
          <a:prstGeom prst="rect">
            <a:avLst/>
          </a:prstGeom>
        </p:spPr>
        <p:txBody>
          <a:bodyPr wrap="none">
            <a:spAutoFit/>
          </a:bodyPr>
          <a:lstStyle/>
          <a:p>
            <a:pPr algn="l" rtl="0">
              <a:defRPr/>
            </a:pPr>
            <a:r>
              <a:rPr lang="en-US" sz="1600" dirty="0">
                <a:solidFill>
                  <a:prstClr val="white"/>
                </a:solidFill>
                <a:cs typeface="Arial" pitchFamily="34" charset="0"/>
              </a:rPr>
              <a:t>King Faisal University</a:t>
            </a:r>
          </a:p>
        </p:txBody>
      </p:sp>
      <p:sp>
        <p:nvSpPr>
          <p:cNvPr id="17" name="Rectangle 16"/>
          <p:cNvSpPr/>
          <p:nvPr userDrawn="1"/>
        </p:nvSpPr>
        <p:spPr>
          <a:xfrm>
            <a:off x="6508100" y="6290846"/>
            <a:ext cx="1406154" cy="338554"/>
          </a:xfrm>
          <a:prstGeom prst="rect">
            <a:avLst/>
          </a:prstGeom>
        </p:spPr>
        <p:txBody>
          <a:bodyPr wrap="none">
            <a:spAutoFit/>
          </a:bodyPr>
          <a:lstStyle/>
          <a:p>
            <a:pPr algn="l" rtl="0">
              <a:defRPr/>
            </a:pPr>
            <a:r>
              <a:rPr lang="ar-SA" sz="1600" b="1" dirty="0">
                <a:solidFill>
                  <a:prstClr val="white"/>
                </a:solidFill>
              </a:rPr>
              <a:t>جامعة الملك فيصل</a:t>
            </a:r>
            <a:endParaRPr lang="en-US" sz="1600" b="1" dirty="0">
              <a:solidFill>
                <a:prstClr val="white"/>
              </a:solidFill>
              <a:cs typeface="Arial" pitchFamily="34" charset="0"/>
            </a:endParaRPr>
          </a:p>
        </p:txBody>
      </p:sp>
      <p:pic>
        <p:nvPicPr>
          <p:cNvPr id="18" name="Picture 17" descr="logo EDE.png"/>
          <p:cNvPicPr>
            <a:picLocks noChangeAspect="1"/>
          </p:cNvPicPr>
          <p:nvPr userDrawn="1"/>
        </p:nvPicPr>
        <p:blipFill>
          <a:blip r:embed="rId14" cstate="print"/>
          <a:stretch>
            <a:fillRect/>
          </a:stretch>
        </p:blipFill>
        <p:spPr>
          <a:xfrm>
            <a:off x="281354" y="5791201"/>
            <a:ext cx="773723" cy="938645"/>
          </a:xfrm>
          <a:prstGeom prst="rect">
            <a:avLst/>
          </a:prstGeom>
        </p:spPr>
      </p:pic>
      <p:sp>
        <p:nvSpPr>
          <p:cNvPr id="19" name="Rectangle 18"/>
          <p:cNvSpPr/>
          <p:nvPr userDrawn="1"/>
        </p:nvSpPr>
        <p:spPr>
          <a:xfrm>
            <a:off x="844062" y="6581002"/>
            <a:ext cx="3116046" cy="276999"/>
          </a:xfrm>
          <a:prstGeom prst="rect">
            <a:avLst/>
          </a:prstGeom>
        </p:spPr>
        <p:txBody>
          <a:bodyPr wrap="none">
            <a:spAutoFit/>
          </a:bodyPr>
          <a:lstStyle/>
          <a:p>
            <a:pPr algn="l" rtl="0">
              <a:defRPr/>
            </a:pPr>
            <a:r>
              <a:rPr lang="en-US" sz="1200" dirty="0">
                <a:solidFill>
                  <a:prstClr val="white"/>
                </a:solidFill>
                <a:cs typeface="Arial" pitchFamily="34" charset="0"/>
              </a:rPr>
              <a:t>Deanship of E-Learning and Distance Education</a:t>
            </a:r>
          </a:p>
        </p:txBody>
      </p:sp>
      <p:sp>
        <p:nvSpPr>
          <p:cNvPr id="20" name="Rectangle 19"/>
          <p:cNvSpPr/>
          <p:nvPr userDrawn="1"/>
        </p:nvSpPr>
        <p:spPr>
          <a:xfrm>
            <a:off x="1092039" y="6290846"/>
            <a:ext cx="2747868" cy="338554"/>
          </a:xfrm>
          <a:prstGeom prst="rect">
            <a:avLst/>
          </a:prstGeom>
        </p:spPr>
        <p:txBody>
          <a:bodyPr wrap="none">
            <a:spAutoFit/>
          </a:bodyPr>
          <a:lstStyle/>
          <a:p>
            <a:pPr algn="l" rtl="0">
              <a:defRPr/>
            </a:pPr>
            <a:r>
              <a:rPr lang="ar-SA" sz="1600" b="1" dirty="0">
                <a:solidFill>
                  <a:prstClr val="white"/>
                </a:solidFill>
              </a:rPr>
              <a:t>عمادة التعليم الإكتروني والتعلم عن بعد</a:t>
            </a:r>
            <a:endParaRPr lang="en-US" sz="1600" b="1" dirty="0">
              <a:solidFill>
                <a:prstClr val="white"/>
              </a:solidFill>
              <a:cs typeface="Arial" pitchFamily="34" charset="0"/>
            </a:endParaRPr>
          </a:p>
        </p:txBody>
      </p:sp>
    </p:spTree>
    <p:extLst>
      <p:ext uri="{BB962C8B-B14F-4D97-AF65-F5344CB8AC3E}">
        <p14:creationId xmlns:p14="http://schemas.microsoft.com/office/powerpoint/2010/main" val="9628485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2130432"/>
            <a:ext cx="77724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solidFill>
                  <a:prstClr val="white"/>
                </a:solidFill>
                <a:cs typeface="Arial" pitchFamily="34" charset="0"/>
              </a:rPr>
              <a:pPr/>
              <a:t>1</a:t>
            </a:fld>
            <a:endParaRPr lang="en-US" smtClean="0">
              <a:solidFill>
                <a:prstClr val="white"/>
              </a:solidFill>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a:solidFill>
                <a:prstClr val="white"/>
              </a:solidFill>
            </a:endParaRPr>
          </a:p>
        </p:txBody>
      </p:sp>
      <p:sp>
        <p:nvSpPr>
          <p:cNvPr id="6" name="Rectangle 5"/>
          <p:cNvSpPr/>
          <p:nvPr/>
        </p:nvSpPr>
        <p:spPr>
          <a:xfrm>
            <a:off x="0" y="0"/>
            <a:ext cx="9144000" cy="3429000"/>
          </a:xfrm>
          <a:prstGeom prst="rect">
            <a:avLst/>
          </a:prstGeom>
          <a:solidFill>
            <a:srgbClr val="AD9968"/>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a:defRPr/>
            </a:pPr>
            <a:endParaRPr lang="en-US" dirty="0">
              <a:solidFill>
                <a:prstClr val="white"/>
              </a:solidFill>
            </a:endParaRPr>
          </a:p>
        </p:txBody>
      </p:sp>
      <p:sp>
        <p:nvSpPr>
          <p:cNvPr id="5127" name="Subtitle 2"/>
          <p:cNvSpPr txBox="1">
            <a:spLocks/>
          </p:cNvSpPr>
          <p:nvPr/>
        </p:nvSpPr>
        <p:spPr bwMode="auto">
          <a:xfrm>
            <a:off x="5375034" y="4648200"/>
            <a:ext cx="3768969" cy="1066800"/>
          </a:xfrm>
          <a:prstGeom prst="rect">
            <a:avLst/>
          </a:prstGeom>
          <a:noFill/>
          <a:ln w="9525">
            <a:noFill/>
            <a:miter lim="800000"/>
            <a:headEnd/>
            <a:tailEnd/>
          </a:ln>
        </p:spPr>
        <p:txBody>
          <a:bodyPr/>
          <a:lstStyle/>
          <a:p>
            <a:pPr algn="ctr" rtl="0" fontAlgn="base">
              <a:spcBef>
                <a:spcPct val="20000"/>
              </a:spcBef>
              <a:spcAft>
                <a:spcPct val="0"/>
              </a:spcAft>
              <a:buFont typeface="Arial" pitchFamily="34" charset="0"/>
              <a:buNone/>
            </a:pPr>
            <a:r>
              <a:rPr lang="ar-SA" sz="2400" b="1" dirty="0">
                <a:solidFill>
                  <a:srgbClr val="69676D">
                    <a:lumMod val="75000"/>
                  </a:srgbClr>
                </a:solidFill>
              </a:rPr>
              <a:t>جامعة الملك فيصل</a:t>
            </a:r>
          </a:p>
          <a:p>
            <a:pPr algn="ctr" rtl="0" fontAlgn="base">
              <a:spcBef>
                <a:spcPct val="20000"/>
              </a:spcBef>
              <a:spcAft>
                <a:spcPct val="0"/>
              </a:spcAft>
              <a:buFont typeface="Arial" pitchFamily="34" charset="0"/>
              <a:buNone/>
            </a:pPr>
            <a:r>
              <a:rPr lang="ar-SA" sz="2400" b="1" dirty="0">
                <a:solidFill>
                  <a:srgbClr val="69676D">
                    <a:lumMod val="75000"/>
                  </a:srgbClr>
                </a:solidFill>
              </a:rPr>
              <a:t>عمادة التعلم الإلكتروني والتعليم عن بعد</a:t>
            </a:r>
            <a:endParaRPr lang="en-US" sz="2400" b="1" dirty="0">
              <a:solidFill>
                <a:srgbClr val="69676D">
                  <a:lumMod val="75000"/>
                </a:srgbClr>
              </a:solidFill>
              <a:cs typeface="Arial" pitchFamily="34" charset="0"/>
            </a:endParaRPr>
          </a:p>
          <a:p>
            <a:pPr algn="ctr" rtl="0" fontAlgn="base">
              <a:spcBef>
                <a:spcPct val="20000"/>
              </a:spcBef>
              <a:spcAft>
                <a:spcPct val="0"/>
              </a:spcAft>
              <a:buFont typeface="Arial" pitchFamily="34" charset="0"/>
              <a:buNone/>
            </a:pPr>
            <a:r>
              <a:rPr lang="ar-SA" sz="2400" dirty="0">
                <a:solidFill>
                  <a:srgbClr val="69676D">
                    <a:lumMod val="75000"/>
                  </a:srgbClr>
                </a:solidFill>
              </a:rPr>
              <a:t>	</a:t>
            </a:r>
            <a:endParaRPr lang="en-US" sz="2400" dirty="0">
              <a:solidFill>
                <a:srgbClr val="69676D">
                  <a:lumMod val="75000"/>
                </a:srgbClr>
              </a:solidFill>
              <a:cs typeface="Arial" pitchFamily="34" charset="0"/>
            </a:endParaRPr>
          </a:p>
        </p:txBody>
      </p:sp>
      <p:grpSp>
        <p:nvGrpSpPr>
          <p:cNvPr id="5128" name="Group 7"/>
          <p:cNvGrpSpPr>
            <a:grpSpLocks/>
          </p:cNvGrpSpPr>
          <p:nvPr/>
        </p:nvGrpSpPr>
        <p:grpSpPr bwMode="auto">
          <a:xfrm>
            <a:off x="5994889" y="1981207"/>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solidFill>
                <a:prstClr val="white"/>
              </a:solidFill>
            </a:endParaRPr>
          </a:p>
        </p:txBody>
      </p:sp>
      <p:sp>
        <p:nvSpPr>
          <p:cNvPr id="5130" name="Title 1"/>
          <p:cNvSpPr txBox="1">
            <a:spLocks/>
          </p:cNvSpPr>
          <p:nvPr/>
        </p:nvSpPr>
        <p:spPr bwMode="auto">
          <a:xfrm>
            <a:off x="0" y="3810007"/>
            <a:ext cx="5205046" cy="1470025"/>
          </a:xfrm>
          <a:prstGeom prst="rect">
            <a:avLst/>
          </a:prstGeom>
          <a:noFill/>
          <a:ln w="9525">
            <a:noFill/>
            <a:miter lim="800000"/>
            <a:headEnd/>
            <a:tailEnd/>
          </a:ln>
        </p:spPr>
        <p:txBody>
          <a:bodyPr anchor="ctr"/>
          <a:lstStyle/>
          <a:p>
            <a:pPr algn="ctr" rtl="0">
              <a:defRPr/>
            </a:pPr>
            <a:endParaRPr lang="en-US" sz="3700" b="1" dirty="0">
              <a:solidFill>
                <a:srgbClr val="CEB966">
                  <a:lumMod val="50000"/>
                </a:srgbClr>
              </a:solidFill>
              <a:latin typeface="AYM Wadiy S_U normal."/>
              <a:cs typeface="Times New Roman" pitchFamily="18" charset="0"/>
            </a:endParaRPr>
          </a:p>
          <a:p>
            <a:pPr algn="ctr" rtl="0">
              <a:defRPr/>
            </a:pPr>
            <a:endParaRPr lang="en-US"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r>
              <a:rPr lang="ar-SA" sz="3700" b="1" dirty="0">
                <a:solidFill>
                  <a:srgbClr val="CEB966">
                    <a:lumMod val="50000"/>
                  </a:srgbClr>
                </a:solidFill>
                <a:latin typeface="AYM Wadiy S_U normal."/>
                <a:cs typeface="Times New Roman" pitchFamily="18" charset="0"/>
              </a:rPr>
              <a:t>مبادئ </a:t>
            </a:r>
            <a:r>
              <a:rPr lang="ar-SA" sz="3700" b="1" dirty="0" smtClean="0">
                <a:solidFill>
                  <a:srgbClr val="CEB966">
                    <a:lumMod val="50000"/>
                  </a:srgbClr>
                </a:solidFill>
                <a:latin typeface="AYM Wadiy S_U normal."/>
                <a:cs typeface="Times New Roman" pitchFamily="18" charset="0"/>
              </a:rPr>
              <a:t>محاسبة (1)</a:t>
            </a:r>
            <a:endParaRPr lang="ar-SA"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endParaRPr lang="ar-SA"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r>
              <a:rPr lang="ar-SA" sz="3700" b="1" dirty="0" smtClean="0">
                <a:solidFill>
                  <a:srgbClr val="CEB966">
                    <a:lumMod val="50000"/>
                  </a:srgbClr>
                </a:solidFill>
                <a:latin typeface="AYM Wadiy S_U normal."/>
                <a:cs typeface="Times New Roman" pitchFamily="18" charset="0"/>
              </a:rPr>
              <a:t>المحاضر/ فتحي </a:t>
            </a:r>
            <a:r>
              <a:rPr lang="ar-SA" sz="3700" b="1" dirty="0" err="1" smtClean="0">
                <a:solidFill>
                  <a:srgbClr val="CEB966">
                    <a:lumMod val="50000"/>
                  </a:srgbClr>
                </a:solidFill>
                <a:latin typeface="AYM Wadiy S_U normal."/>
                <a:cs typeface="Times New Roman" pitchFamily="18" charset="0"/>
              </a:rPr>
              <a:t>الميدني</a:t>
            </a:r>
            <a:endParaRPr lang="ar-SA" sz="3700" b="1" dirty="0">
              <a:solidFill>
                <a:srgbClr val="CEB966">
                  <a:lumMod val="50000"/>
                </a:srgbClr>
              </a:solidFill>
              <a:latin typeface="AYM Wadiy S_U normal."/>
              <a:cs typeface="Times New Roman" pitchFamily="18" charset="0"/>
            </a:endParaRPr>
          </a:p>
          <a:p>
            <a:pPr algn="ctr" fontAlgn="base">
              <a:spcBef>
                <a:spcPct val="0"/>
              </a:spcBef>
              <a:spcAft>
                <a:spcPct val="0"/>
              </a:spcAft>
            </a:pPr>
            <a:r>
              <a:rPr lang="ar-EG" b="1" dirty="0">
                <a:solidFill>
                  <a:srgbClr val="7F7F7F"/>
                </a:solidFill>
                <a:cs typeface="Times New Roman" pitchFamily="18" charset="0"/>
              </a:rPr>
              <a:t/>
            </a:r>
            <a:br>
              <a:rPr lang="ar-EG" b="1" dirty="0">
                <a:solidFill>
                  <a:srgbClr val="7F7F7F"/>
                </a:solidFill>
                <a:cs typeface="Times New Roman" pitchFamily="18" charset="0"/>
              </a:rPr>
            </a:br>
            <a:endParaRPr lang="en-US" sz="1700" b="1" dirty="0">
              <a:solidFill>
                <a:srgbClr val="7F7F7F"/>
              </a:solidFill>
              <a:cs typeface="Arial" pitchFamily="34" charset="0"/>
            </a:endParaRPr>
          </a:p>
          <a:p>
            <a:pPr algn="ctr" fontAlgn="base">
              <a:spcBef>
                <a:spcPct val="0"/>
              </a:spcBef>
              <a:spcAft>
                <a:spcPct val="0"/>
              </a:spcAft>
            </a:pPr>
            <a:endParaRPr lang="en-US" sz="2600" b="1" dirty="0">
              <a:solidFill>
                <a:srgbClr val="7F7F7F"/>
              </a:solidFill>
              <a:cs typeface="Arial" pitchFamily="34" charset="0"/>
            </a:endParaRPr>
          </a:p>
        </p:txBody>
      </p:sp>
      <p:sp>
        <p:nvSpPr>
          <p:cNvPr id="5131" name="Slide Number Placeholder 10"/>
          <p:cNvSpPr txBox="1">
            <a:spLocks/>
          </p:cNvSpPr>
          <p:nvPr/>
        </p:nvSpPr>
        <p:spPr bwMode="auto">
          <a:xfrm>
            <a:off x="351692" y="6405570"/>
            <a:ext cx="2133600" cy="365125"/>
          </a:xfrm>
          <a:prstGeom prst="rect">
            <a:avLst/>
          </a:prstGeom>
          <a:noFill/>
          <a:ln w="9525">
            <a:noFill/>
            <a:miter lim="800000"/>
            <a:headEnd/>
            <a:tailEnd/>
          </a:ln>
        </p:spPr>
        <p:txBody>
          <a:bodyPr anchor="ctr"/>
          <a:lstStyle/>
          <a:p>
            <a:pPr rtl="0" fontAlgn="base">
              <a:spcBef>
                <a:spcPct val="0"/>
              </a:spcBef>
              <a:spcAft>
                <a:spcPct val="0"/>
              </a:spcAft>
            </a:pPr>
            <a:fld id="{BD304080-26AE-472C-BC30-C39120F3D8A0}" type="slidenum">
              <a:rPr lang="ar-SA" sz="1200">
                <a:solidFill>
                  <a:prstClr val="white"/>
                </a:solidFill>
              </a:rPr>
              <a:pPr rtl="0" fontAlgn="base">
                <a:spcBef>
                  <a:spcPct val="0"/>
                </a:spcBef>
                <a:spcAft>
                  <a:spcPct val="0"/>
                </a:spcAft>
              </a:pPr>
              <a:t>1</a:t>
            </a:fld>
            <a:endParaRPr lang="en-US" sz="1200">
              <a:solidFill>
                <a:prstClr val="white"/>
              </a:solidFill>
              <a:cs typeface="Arial" pitchFamily="34" charset="0"/>
            </a:endParaRPr>
          </a:p>
        </p:txBody>
      </p:sp>
    </p:spTree>
    <p:extLst>
      <p:ext uri="{BB962C8B-B14F-4D97-AF65-F5344CB8AC3E}">
        <p14:creationId xmlns:p14="http://schemas.microsoft.com/office/powerpoint/2010/main" val="2251132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501662" y="6356353"/>
            <a:ext cx="445477" cy="365125"/>
          </a:xfrm>
          <a:noFill/>
          <a:ln>
            <a:miter lim="800000"/>
            <a:headEnd/>
            <a:tailEnd/>
          </a:ln>
        </p:spPr>
        <p:txBody>
          <a:bodyPr/>
          <a:lstStyle/>
          <a:p>
            <a:fld id="{E1D16D93-8795-4AD6-9A1F-54CC01E741BE}" type="slidenum">
              <a:rPr lang="ar-SA" smtClean="0">
                <a:solidFill>
                  <a:prstClr val="white"/>
                </a:solidFill>
                <a:cs typeface="Arial" pitchFamily="34" charset="0"/>
              </a:rPr>
              <a:pPr/>
              <a:t>2</a:t>
            </a:fld>
            <a:endParaRPr lang="en-US" dirty="0" smtClean="0">
              <a:solidFill>
                <a:prstClr val="white"/>
              </a:solidFill>
              <a:cs typeface="Arial" pitchFamily="34" charset="0"/>
            </a:endParaRPr>
          </a:p>
        </p:txBody>
      </p:sp>
      <p:sp>
        <p:nvSpPr>
          <p:cNvPr id="5" name="Title 4"/>
          <p:cNvSpPr txBox="1">
            <a:spLocks/>
          </p:cNvSpPr>
          <p:nvPr/>
        </p:nvSpPr>
        <p:spPr bwMode="auto">
          <a:xfrm>
            <a:off x="633046" y="2339978"/>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a:solidFill>
                  <a:srgbClr val="376092"/>
                </a:solidFill>
                <a:latin typeface="ae_AlMateen" pitchFamily="2" charset="-78"/>
                <a:cs typeface="ae_AlMateen" pitchFamily="2" charset="-78"/>
              </a:rPr>
              <a:t>التمهيدية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1350985" y="4191000"/>
            <a:ext cx="6541477"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endParaRPr lang="ar-SA" sz="3600" b="1" dirty="0" smtClean="0">
              <a:solidFill>
                <a:prstClr val="black"/>
              </a:solidFill>
              <a:cs typeface="Arial" pitchFamily="34" charset="0"/>
            </a:endParaRPr>
          </a:p>
        </p:txBody>
      </p:sp>
    </p:spTree>
    <p:extLst>
      <p:ext uri="{BB962C8B-B14F-4D97-AF65-F5344CB8AC3E}">
        <p14:creationId xmlns:p14="http://schemas.microsoft.com/office/powerpoint/2010/main" val="1475120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وصف المقرر</a:t>
            </a:r>
            <a:endParaRPr lang="ar-SA" dirty="0"/>
          </a:p>
        </p:txBody>
      </p:sp>
      <p:sp>
        <p:nvSpPr>
          <p:cNvPr id="3" name="عنصر نائب للمحتوى 2"/>
          <p:cNvSpPr>
            <a:spLocks noGrp="1"/>
          </p:cNvSpPr>
          <p:nvPr>
            <p:ph idx="1"/>
          </p:nvPr>
        </p:nvSpPr>
        <p:spPr/>
        <p:txBody>
          <a:bodyPr/>
          <a:lstStyle/>
          <a:p>
            <a:pPr lvl="0" indent="22225" algn="just" rtl="1">
              <a:lnSpc>
                <a:spcPct val="170000"/>
              </a:lnSpc>
              <a:defRPr/>
            </a:pPr>
            <a:r>
              <a:rPr lang="ar-SA" sz="2300" dirty="0">
                <a:solidFill>
                  <a:prstClr val="black"/>
                </a:solidFill>
              </a:rPr>
              <a:t>يعتبر مقرر مبادئ المحاسبة (1) المدخل إلى علم المحاسبة كنظام للمعلومات، حيث يهدف إلى التعريف بإجراءات تحديد وتحليل وتصنيف العمليات المالية التي تقوم بها المنشأة كوحدة قانونية ومحاسبية مستقلة عن مالكها، ومن ثم إثباتها بالدفاتر والسجلات أولاً بأول، وعرضها في نهاية الفترة المحاسبية في شكل تقارير مالية لترشيد عملية اتخاذ القرارات من قبل المستخدمين.</a:t>
            </a:r>
          </a:p>
          <a:p>
            <a:endParaRPr lang="ar-SA" dirty="0"/>
          </a:p>
        </p:txBody>
      </p:sp>
      <p:sp>
        <p:nvSpPr>
          <p:cNvPr id="5" name="Slide Number Placeholder 3"/>
          <p:cNvSpPr txBox="1">
            <a:spLocks/>
          </p:cNvSpPr>
          <p:nvPr/>
        </p:nvSpPr>
        <p:spPr bwMode="auto">
          <a:xfrm>
            <a:off x="4572000" y="6388693"/>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19B4AB71-3E53-4FF7-A96C-EFBF6B17943E}" type="slidenum">
              <a:rPr lang="ar-SA" sz="1200">
                <a:solidFill>
                  <a:prstClr val="white"/>
                </a:solidFill>
                <a:latin typeface="Calibri" pitchFamily="34" charset="0"/>
              </a:rPr>
              <a:pPr algn="ctr" eaLnBrk="1" fontAlgn="base" hangingPunct="1">
                <a:spcBef>
                  <a:spcPct val="0"/>
                </a:spcBef>
                <a:spcAft>
                  <a:spcPct val="0"/>
                </a:spcAft>
              </a:pPr>
              <a:t>3</a:t>
            </a:fld>
            <a:endParaRPr lang="en-US" sz="1200">
              <a:solidFill>
                <a:prstClr val="white"/>
              </a:solidFill>
              <a:latin typeface="Calibri" pitchFamily="34" charset="0"/>
            </a:endParaRPr>
          </a:p>
        </p:txBody>
      </p:sp>
    </p:spTree>
    <p:extLst>
      <p:ext uri="{BB962C8B-B14F-4D97-AF65-F5344CB8AC3E}">
        <p14:creationId xmlns:p14="http://schemas.microsoft.com/office/powerpoint/2010/main" val="3227959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lstStyle/>
          <a:p>
            <a:pPr>
              <a:defRPr/>
            </a:pPr>
            <a:r>
              <a:rPr lang="ar-SA" sz="3200" dirty="0" smtClean="0">
                <a:solidFill>
                  <a:srgbClr val="69676D">
                    <a:lumMod val="75000"/>
                  </a:srgbClr>
                </a:solidFill>
                <a:cs typeface="Arial" pitchFamily="34" charset="0"/>
              </a:rPr>
              <a:t>المحتوى العلمي للمقرر</a:t>
            </a:r>
            <a:endParaRPr lang="en-GB" sz="3200" dirty="0"/>
          </a:p>
        </p:txBody>
      </p:sp>
      <p:sp>
        <p:nvSpPr>
          <p:cNvPr id="11267" name="Content Placeholder 2"/>
          <p:cNvSpPr>
            <a:spLocks noGrp="1"/>
          </p:cNvSpPr>
          <p:nvPr>
            <p:ph sz="quarter" idx="1"/>
          </p:nvPr>
        </p:nvSpPr>
        <p:spPr>
          <a:xfrm>
            <a:off x="914400" y="1371600"/>
            <a:ext cx="7772400" cy="4800600"/>
          </a:xfrm>
        </p:spPr>
        <p:txBody>
          <a:bodyPr/>
          <a:lstStyle/>
          <a:p>
            <a:pPr rtl="1"/>
            <a:r>
              <a:rPr lang="ar-SA" sz="2800" b="1" u="sng" dirty="0" smtClean="0">
                <a:solidFill>
                  <a:srgbClr val="FF0000"/>
                </a:solidFill>
                <a:cs typeface="Arial" pitchFamily="34" charset="0"/>
              </a:rPr>
              <a:t>أولاً: المدخل إلى علم المحاسبة </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نشأة وطبيعة علم المحاسبة</a:t>
            </a:r>
            <a:endParaRPr lang="en-US" sz="2800" dirty="0" smtClean="0">
              <a:cs typeface="Arial" pitchFamily="34" charset="0"/>
            </a:endParaRPr>
          </a:p>
          <a:p>
            <a:pPr rtl="1">
              <a:buFont typeface="Arial" pitchFamily="34" charset="0"/>
              <a:buChar char="•"/>
            </a:pPr>
            <a:r>
              <a:rPr lang="ar-SA" sz="2800" dirty="0" smtClean="0">
                <a:cs typeface="Arial" pitchFamily="34" charset="0"/>
              </a:rPr>
              <a:t>أهداف ووظائف علم المحاسبة</a:t>
            </a:r>
            <a:endParaRPr lang="en-US" sz="2800" dirty="0" smtClean="0">
              <a:cs typeface="Arial" pitchFamily="34" charset="0"/>
            </a:endParaRPr>
          </a:p>
          <a:p>
            <a:pPr rtl="1">
              <a:buFont typeface="Arial" pitchFamily="34" charset="0"/>
              <a:buChar char="•"/>
            </a:pPr>
            <a:r>
              <a:rPr lang="ar-SA" sz="2800" dirty="0" smtClean="0">
                <a:cs typeface="Arial" pitchFamily="34" charset="0"/>
              </a:rPr>
              <a:t>فروع المحاسبة</a:t>
            </a:r>
            <a:endParaRPr lang="en-US" sz="2800" dirty="0" smtClean="0">
              <a:cs typeface="Arial" pitchFamily="34" charset="0"/>
            </a:endParaRPr>
          </a:p>
          <a:p>
            <a:pPr rtl="1">
              <a:buFont typeface="Arial" pitchFamily="34" charset="0"/>
              <a:buChar char="•"/>
            </a:pPr>
            <a:r>
              <a:rPr lang="ar-SA" sz="2800" dirty="0" smtClean="0">
                <a:cs typeface="Arial" pitchFamily="34" charset="0"/>
              </a:rPr>
              <a:t>الفئات المستفيدة من المعلومات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خصائص المعلومات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المبادئ المحاسبية المتعارف عليها</a:t>
            </a:r>
          </a:p>
          <a:p>
            <a:pPr rtl="1"/>
            <a:endParaRPr lang="en-GB" sz="2800" dirty="0" smtClean="0">
              <a:cs typeface="Arial" pitchFamily="34" charset="0"/>
            </a:endParaRPr>
          </a:p>
        </p:txBody>
      </p:sp>
      <p:sp>
        <p:nvSpPr>
          <p:cNvPr id="10244" name="Slide Number Placeholder 5"/>
          <p:cNvSpPr>
            <a:spLocks noGrp="1"/>
          </p:cNvSpPr>
          <p:nvPr>
            <p:ph type="sldNum" sz="quarter" idx="4294967295"/>
          </p:nvPr>
        </p:nvSpPr>
        <p:spPr bwMode="auto">
          <a:xfrm>
            <a:off x="146538" y="5715000"/>
            <a:ext cx="4572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903FAA4-07F8-4F4B-95AA-36562AF59343}" type="slidenum">
              <a:rPr lang="en-US" smtClean="0">
                <a:solidFill>
                  <a:prstClr val="white"/>
                </a:solidFill>
                <a:cs typeface="Arial" pitchFamily="34" charset="0"/>
              </a:rPr>
              <a:pPr/>
              <a:t>4</a:t>
            </a:fld>
            <a:endParaRPr lang="en-US" smtClean="0">
              <a:solidFill>
                <a:prstClr val="white"/>
              </a:solidFill>
              <a:cs typeface="Arial" pitchFamily="34" charset="0"/>
            </a:endParaRPr>
          </a:p>
        </p:txBody>
      </p:sp>
      <p:sp>
        <p:nvSpPr>
          <p:cNvPr id="10246" name="Slide Number Placeholder 3"/>
          <p:cNvSpPr txBox="1">
            <a:spLocks/>
          </p:cNvSpPr>
          <p:nvPr/>
        </p:nvSpPr>
        <p:spPr bwMode="auto">
          <a:xfrm>
            <a:off x="4572000" y="6388693"/>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19B4AB71-3E53-4FF7-A96C-EFBF6B17943E}" type="slidenum">
              <a:rPr lang="ar-SA" sz="1200">
                <a:solidFill>
                  <a:prstClr val="white"/>
                </a:solidFill>
                <a:latin typeface="Calibri" pitchFamily="34" charset="0"/>
              </a:rPr>
              <a:pPr algn="ctr" eaLnBrk="1" fontAlgn="base" hangingPunct="1">
                <a:spcBef>
                  <a:spcPct val="0"/>
                </a:spcBef>
                <a:spcAft>
                  <a:spcPct val="0"/>
                </a:spcAft>
              </a:pPr>
              <a:t>4</a:t>
            </a:fld>
            <a:endParaRPr lang="en-US" sz="1200">
              <a:solidFill>
                <a:prstClr val="white"/>
              </a:solidFill>
              <a:latin typeface="Calibri" pitchFamily="34" charset="0"/>
            </a:endParaRPr>
          </a:p>
        </p:txBody>
      </p:sp>
    </p:spTree>
    <p:extLst>
      <p:ext uri="{BB962C8B-B14F-4D97-AF65-F5344CB8AC3E}">
        <p14:creationId xmlns:p14="http://schemas.microsoft.com/office/powerpoint/2010/main" val="1339683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914400" y="517281"/>
            <a:ext cx="7772400" cy="801565"/>
          </a:xfrm>
        </p:spPr>
        <p:txBody>
          <a:bodyPr/>
          <a:lstStyle/>
          <a:p>
            <a:pPr>
              <a:defRPr/>
            </a:pPr>
            <a:r>
              <a:rPr lang="ar-SA" sz="2800" dirty="0">
                <a:solidFill>
                  <a:srgbClr val="69676D">
                    <a:lumMod val="75000"/>
                  </a:srgbClr>
                </a:solidFill>
                <a:cs typeface="Arial" pitchFamily="34" charset="0"/>
              </a:rPr>
              <a:t>المحتوى العلمي للمقرر</a:t>
            </a:r>
            <a:endParaRPr lang="en-GB" sz="2954" b="1" dirty="0">
              <a:solidFill>
                <a:srgbClr val="C00000"/>
              </a:solidFill>
              <a:cs typeface="Arial" pitchFamily="34" charset="0"/>
            </a:endParaRPr>
          </a:p>
        </p:txBody>
      </p:sp>
      <p:sp>
        <p:nvSpPr>
          <p:cNvPr id="11267" name="Content Placeholder 2"/>
          <p:cNvSpPr>
            <a:spLocks noGrp="1"/>
          </p:cNvSpPr>
          <p:nvPr>
            <p:ph sz="quarter" idx="1"/>
          </p:nvPr>
        </p:nvSpPr>
        <p:spPr>
          <a:xfrm>
            <a:off x="685800" y="1670539"/>
            <a:ext cx="7825154" cy="4431323"/>
          </a:xfrm>
        </p:spPr>
        <p:txBody>
          <a:bodyPr/>
          <a:lstStyle/>
          <a:p>
            <a:pPr rtl="1"/>
            <a:r>
              <a:rPr lang="ar-SA" sz="2585" b="1" u="sng">
                <a:solidFill>
                  <a:srgbClr val="FF0000"/>
                </a:solidFill>
                <a:cs typeface="Arial" panose="020B0604020202020204" pitchFamily="34" charset="0"/>
              </a:rPr>
              <a:t>ثانياً: تحليل العمليات المالية </a:t>
            </a:r>
            <a:endParaRPr lang="en-US" sz="2585">
              <a:solidFill>
                <a:srgbClr val="FF0000"/>
              </a:solidFill>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التعريف بالعملية المالية</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معادلة الميزانية</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أثر العمليات المالية على معادلة الميزانية</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مفهوم الحسابات وأنواعها</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قاعدة القيد المزدوج</a:t>
            </a:r>
            <a:endParaRPr lang="en-US" sz="2585">
              <a:cs typeface="Arial" panose="020B0604020202020204" pitchFamily="34" charset="0"/>
            </a:endParaRPr>
          </a:p>
          <a:p>
            <a:pPr rtl="1">
              <a:buFont typeface="Arial" panose="020B0604020202020204" pitchFamily="34" charset="0"/>
              <a:buChar char="•"/>
            </a:pPr>
            <a:r>
              <a:rPr lang="ar-SA" sz="2585">
                <a:cs typeface="Arial" panose="020B0604020202020204" pitchFamily="34" charset="0"/>
              </a:rPr>
              <a:t>القيود المحاسبية</a:t>
            </a:r>
          </a:p>
          <a:p>
            <a:pPr>
              <a:buFont typeface="Wingdings 2" panose="05020102010507070707" pitchFamily="18" charset="2"/>
              <a:buNone/>
            </a:pPr>
            <a:endParaRPr lang="en-GB" smtClean="0">
              <a:cs typeface="Arial" panose="020B0604020202020204" pitchFamily="34" charset="0"/>
            </a:endParaRPr>
          </a:p>
        </p:txBody>
      </p:sp>
      <p:sp>
        <p:nvSpPr>
          <p:cNvPr id="11268" name="Slide Number Placeholder 5"/>
          <p:cNvSpPr>
            <a:spLocks noGrp="1"/>
          </p:cNvSpPr>
          <p:nvPr>
            <p:ph type="sldNum" sz="quarter" idx="4294967295"/>
          </p:nvPr>
        </p:nvSpPr>
        <p:spPr bwMode="auto">
          <a:xfrm>
            <a:off x="146538" y="5609492"/>
            <a:ext cx="457200" cy="422031"/>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685817" indent="-263776" eaLnBrk="0" hangingPunct="0">
              <a:defRPr>
                <a:solidFill>
                  <a:schemeClr val="tx1"/>
                </a:solidFill>
                <a:latin typeface="Arial" panose="020B0604020202020204" pitchFamily="34" charset="0"/>
                <a:cs typeface="Arial" panose="020B0604020202020204" pitchFamily="34" charset="0"/>
              </a:defRPr>
            </a:lvl2pPr>
            <a:lvl3pPr marL="1055103" indent="-211021" eaLnBrk="0" hangingPunct="0">
              <a:defRPr>
                <a:solidFill>
                  <a:schemeClr val="tx1"/>
                </a:solidFill>
                <a:latin typeface="Arial" panose="020B0604020202020204" pitchFamily="34" charset="0"/>
                <a:cs typeface="Arial" panose="020B0604020202020204" pitchFamily="34" charset="0"/>
              </a:defRPr>
            </a:lvl3pPr>
            <a:lvl4pPr marL="1477145" indent="-211021" eaLnBrk="0" hangingPunct="0">
              <a:defRPr>
                <a:solidFill>
                  <a:schemeClr val="tx1"/>
                </a:solidFill>
                <a:latin typeface="Arial" panose="020B0604020202020204" pitchFamily="34" charset="0"/>
                <a:cs typeface="Arial" panose="020B0604020202020204" pitchFamily="34" charset="0"/>
              </a:defRPr>
            </a:lvl4pPr>
            <a:lvl5pPr marL="1899186" indent="-211021" eaLnBrk="0" hangingPunct="0">
              <a:defRPr>
                <a:solidFill>
                  <a:schemeClr val="tx1"/>
                </a:solidFill>
                <a:latin typeface="Arial" panose="020B0604020202020204" pitchFamily="34" charset="0"/>
                <a:cs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D9EEE88-FDB5-4AE9-BD97-41A08C166CB8}" type="slidenum">
              <a:rPr lang="en-US">
                <a:solidFill>
                  <a:schemeClr val="bg1"/>
                </a:solidFill>
                <a:latin typeface="Calibri" panose="020F0502020204030204" pitchFamily="34" charset="0"/>
              </a:rPr>
              <a:pPr eaLnBrk="1" hangingPunct="1"/>
              <a:t>5</a:t>
            </a:fld>
            <a:endParaRPr lang="en-US">
              <a:solidFill>
                <a:schemeClr val="bg1"/>
              </a:solidFill>
              <a:latin typeface="Calibri" panose="020F0502020204030204" pitchFamily="34" charset="0"/>
            </a:endParaRPr>
          </a:p>
        </p:txBody>
      </p:sp>
      <p:sp>
        <p:nvSpPr>
          <p:cNvPr id="11270" name="Slide Number Placeholder 3"/>
          <p:cNvSpPr txBox="1">
            <a:spLocks/>
          </p:cNvSpPr>
          <p:nvPr/>
        </p:nvSpPr>
        <p:spPr bwMode="auto">
          <a:xfrm>
            <a:off x="4427984" y="6381328"/>
            <a:ext cx="527538" cy="3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0" eaLnBrk="1" hangingPunct="1"/>
            <a:fld id="{130ABF80-75E9-4241-A43D-751C1525128E}" type="slidenum">
              <a:rPr lang="ar-SA" sz="1108">
                <a:solidFill>
                  <a:schemeClr val="bg1"/>
                </a:solidFill>
                <a:latin typeface="Calibri" panose="020F0502020204030204" pitchFamily="34" charset="0"/>
              </a:rPr>
              <a:pPr rtl="0" eaLnBrk="1" hangingPunct="1"/>
              <a:t>5</a:t>
            </a:fld>
            <a:endParaRPr lang="en-US" sz="1108">
              <a:solidFill>
                <a:schemeClr val="bg1"/>
              </a:solidFill>
              <a:latin typeface="Calibri" panose="020F0502020204030204" pitchFamily="34" charset="0"/>
            </a:endParaRPr>
          </a:p>
        </p:txBody>
      </p:sp>
    </p:spTree>
    <p:extLst>
      <p:ext uri="{BB962C8B-B14F-4D97-AF65-F5344CB8AC3E}">
        <p14:creationId xmlns:p14="http://schemas.microsoft.com/office/powerpoint/2010/main" val="3440862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linds(horizont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14400" y="274638"/>
            <a:ext cx="7772400" cy="715962"/>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13315" name="Content Placeholder 2"/>
          <p:cNvSpPr>
            <a:spLocks noGrp="1"/>
          </p:cNvSpPr>
          <p:nvPr>
            <p:ph sz="quarter" idx="1"/>
          </p:nvPr>
        </p:nvSpPr>
        <p:spPr>
          <a:xfrm>
            <a:off x="914400" y="1676400"/>
            <a:ext cx="7772400" cy="4038600"/>
          </a:xfrm>
        </p:spPr>
        <p:txBody>
          <a:bodyPr/>
          <a:lstStyle/>
          <a:p>
            <a:pPr rtl="1"/>
            <a:r>
              <a:rPr lang="ar-SA" sz="2800" b="1" u="sng" dirty="0" smtClean="0">
                <a:solidFill>
                  <a:srgbClr val="FF0000"/>
                </a:solidFill>
                <a:cs typeface="Arial" pitchFamily="34" charset="0"/>
              </a:rPr>
              <a:t>ثالثاً: الدورة المحاسبية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الدفاتر المحاسبية (دفتر اليومية العامة - دفتر الأستاذ)</a:t>
            </a:r>
            <a:endParaRPr lang="en-US" sz="2800" dirty="0" smtClean="0">
              <a:cs typeface="Arial" pitchFamily="34" charset="0"/>
            </a:endParaRPr>
          </a:p>
          <a:p>
            <a:pPr rtl="1">
              <a:buFont typeface="Arial" pitchFamily="34" charset="0"/>
              <a:buChar char="•"/>
            </a:pPr>
            <a:r>
              <a:rPr lang="ar-SA" sz="2800" dirty="0" smtClean="0">
                <a:cs typeface="Arial" pitchFamily="34" charset="0"/>
              </a:rPr>
              <a:t>مراحل الدورة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التسجيل</a:t>
            </a:r>
            <a:endParaRPr lang="en-US" sz="2800" dirty="0" smtClean="0">
              <a:cs typeface="Arial" pitchFamily="34" charset="0"/>
            </a:endParaRPr>
          </a:p>
          <a:p>
            <a:pPr rtl="1">
              <a:buFont typeface="Arial" pitchFamily="34" charset="0"/>
              <a:buChar char="•"/>
            </a:pPr>
            <a:r>
              <a:rPr lang="ar-SA" sz="2800" dirty="0" smtClean="0">
                <a:cs typeface="Arial" pitchFamily="34" charset="0"/>
              </a:rPr>
              <a:t>الترحيل والترصيد</a:t>
            </a:r>
            <a:endParaRPr lang="en-US" sz="2800" dirty="0" smtClean="0">
              <a:cs typeface="Arial" pitchFamily="34" charset="0"/>
            </a:endParaRPr>
          </a:p>
          <a:p>
            <a:pPr rtl="1">
              <a:buFont typeface="Arial" pitchFamily="34" charset="0"/>
              <a:buChar char="•"/>
            </a:pPr>
            <a:r>
              <a:rPr lang="ar-SA" sz="2800" dirty="0" smtClean="0">
                <a:cs typeface="Arial" pitchFamily="34" charset="0"/>
              </a:rPr>
              <a:t>إعداد ميزان المراجعة</a:t>
            </a:r>
            <a:endParaRPr lang="en-US" sz="2800" dirty="0" smtClean="0">
              <a:cs typeface="Arial" pitchFamily="34" charset="0"/>
            </a:endParaRPr>
          </a:p>
          <a:p>
            <a:pPr rtl="1">
              <a:buFont typeface="Arial" pitchFamily="34" charset="0"/>
              <a:buChar char="•"/>
            </a:pPr>
            <a:r>
              <a:rPr lang="ar-SA" sz="2800" dirty="0" smtClean="0">
                <a:cs typeface="Arial" pitchFamily="34" charset="0"/>
              </a:rPr>
              <a:t>إعداد القوائم المالية، ويشمل قائمة الدخل  وقائمة المركز المالي (الميزانية العمومية)</a:t>
            </a:r>
          </a:p>
          <a:p>
            <a:pPr>
              <a:buFont typeface="Wingdings 2" pitchFamily="18" charset="2"/>
              <a:buNone/>
            </a:pPr>
            <a:r>
              <a:rPr lang="ar-SA" sz="2800" dirty="0" smtClean="0">
                <a:cs typeface="Arial" pitchFamily="34" charset="0"/>
              </a:rPr>
              <a:t> </a:t>
            </a:r>
            <a:endParaRPr lang="en-GB" sz="2800" dirty="0" smtClean="0">
              <a:cs typeface="Arial" pitchFamily="34" charset="0"/>
            </a:endParaRPr>
          </a:p>
        </p:txBody>
      </p:sp>
      <p:sp>
        <p:nvSpPr>
          <p:cNvPr id="12292" name="Slide Number Placeholder 5"/>
          <p:cNvSpPr>
            <a:spLocks noGrp="1"/>
          </p:cNvSpPr>
          <p:nvPr>
            <p:ph type="sldNum" sz="quarter" idx="4294967295"/>
          </p:nvPr>
        </p:nvSpPr>
        <p:spPr bwMode="auto">
          <a:xfrm>
            <a:off x="146538" y="5791200"/>
            <a:ext cx="457200"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34F3BCD7-9C23-4DBC-8E3C-4EB8B267F8E5}" type="slidenum">
              <a:rPr lang="en-US" smtClean="0">
                <a:solidFill>
                  <a:prstClr val="white"/>
                </a:solidFill>
                <a:cs typeface="Arial" pitchFamily="34" charset="0"/>
              </a:rPr>
              <a:pPr/>
              <a:t>6</a:t>
            </a:fld>
            <a:endParaRPr lang="en-US" smtClean="0">
              <a:solidFill>
                <a:prstClr val="white"/>
              </a:solidFill>
              <a:cs typeface="Arial" pitchFamily="34" charset="0"/>
            </a:endParaRPr>
          </a:p>
        </p:txBody>
      </p:sp>
      <p:sp>
        <p:nvSpPr>
          <p:cNvPr id="12294" name="Slide Number Placeholder 3"/>
          <p:cNvSpPr txBox="1">
            <a:spLocks/>
          </p:cNvSpPr>
          <p:nvPr/>
        </p:nvSpPr>
        <p:spPr bwMode="auto">
          <a:xfrm>
            <a:off x="4572000" y="6376991"/>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2595D6E6-D1B3-4615-ACC4-6D48178EBC07}" type="slidenum">
              <a:rPr lang="ar-SA" sz="1200">
                <a:solidFill>
                  <a:prstClr val="white"/>
                </a:solidFill>
                <a:latin typeface="Calibri" pitchFamily="34" charset="0"/>
              </a:rPr>
              <a:pPr algn="ctr" eaLnBrk="1" fontAlgn="base" hangingPunct="1">
                <a:spcBef>
                  <a:spcPct val="0"/>
                </a:spcBef>
                <a:spcAft>
                  <a:spcPct val="0"/>
                </a:spcAft>
              </a:pPr>
              <a:t>6</a:t>
            </a:fld>
            <a:endParaRPr lang="en-US" sz="1200">
              <a:solidFill>
                <a:prstClr val="white"/>
              </a:solidFill>
              <a:latin typeface="Calibri" pitchFamily="34" charset="0"/>
            </a:endParaRPr>
          </a:p>
        </p:txBody>
      </p:sp>
    </p:spTree>
    <p:extLst>
      <p:ext uri="{BB962C8B-B14F-4D97-AF65-F5344CB8AC3E}">
        <p14:creationId xmlns:p14="http://schemas.microsoft.com/office/powerpoint/2010/main" val="2318311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14400" y="152400"/>
            <a:ext cx="7772400" cy="685800"/>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3" name="Content Placeholder 2"/>
          <p:cNvSpPr>
            <a:spLocks noGrp="1"/>
          </p:cNvSpPr>
          <p:nvPr>
            <p:ph sz="quarter" idx="1"/>
          </p:nvPr>
        </p:nvSpPr>
        <p:spPr>
          <a:xfrm>
            <a:off x="422031" y="1295400"/>
            <a:ext cx="7948246" cy="4495800"/>
          </a:xfrm>
        </p:spPr>
        <p:txBody>
          <a:bodyPr/>
          <a:lstStyle/>
          <a:p>
            <a:pPr rtl="1"/>
            <a:r>
              <a:rPr lang="ar-SA" sz="2400" b="1" u="sng" dirty="0" smtClean="0">
                <a:solidFill>
                  <a:srgbClr val="FF0000"/>
                </a:solidFill>
                <a:cs typeface="Arial" pitchFamily="34" charset="0"/>
              </a:rPr>
              <a:t>رابعاً: تسجيل العمليات التمويلية والرأسمالية</a:t>
            </a:r>
            <a:endParaRPr lang="en-US" sz="2400" dirty="0" smtClean="0">
              <a:solidFill>
                <a:srgbClr val="FF0000"/>
              </a:solidFill>
              <a:cs typeface="Arial" pitchFamily="34" charset="0"/>
            </a:endParaRPr>
          </a:p>
          <a:p>
            <a:pPr rtl="1">
              <a:buFont typeface="Arial" pitchFamily="34" charset="0"/>
              <a:buChar char="•"/>
            </a:pPr>
            <a:r>
              <a:rPr lang="ar-SA" sz="2400" dirty="0" smtClean="0">
                <a:cs typeface="Arial" pitchFamily="34" charset="0"/>
              </a:rPr>
              <a:t>عمليات الاقتراض</a:t>
            </a:r>
            <a:endParaRPr lang="en-US" sz="2400" dirty="0" smtClean="0">
              <a:cs typeface="Arial" pitchFamily="34" charset="0"/>
            </a:endParaRPr>
          </a:p>
          <a:p>
            <a:pPr rtl="1">
              <a:buFont typeface="Arial" pitchFamily="34" charset="0"/>
              <a:buChar char="•"/>
            </a:pPr>
            <a:r>
              <a:rPr lang="ar-SA" sz="2400" dirty="0" smtClean="0">
                <a:cs typeface="Arial" pitchFamily="34" charset="0"/>
              </a:rPr>
              <a:t>زيادة أو تخفيض رأس المال</a:t>
            </a:r>
            <a:endParaRPr lang="en-US" sz="2400" dirty="0" smtClean="0">
              <a:cs typeface="Arial" pitchFamily="34" charset="0"/>
            </a:endParaRPr>
          </a:p>
          <a:p>
            <a:pPr rtl="1">
              <a:buFont typeface="Arial" pitchFamily="34" charset="0"/>
              <a:buChar char="•"/>
            </a:pPr>
            <a:r>
              <a:rPr lang="ar-SA" sz="2400" dirty="0" smtClean="0">
                <a:cs typeface="Arial" pitchFamily="34" charset="0"/>
              </a:rPr>
              <a:t>المسحوبات الشخصية</a:t>
            </a:r>
            <a:endParaRPr lang="en-US" sz="2400" dirty="0" smtClean="0">
              <a:cs typeface="Arial" pitchFamily="34" charset="0"/>
            </a:endParaRPr>
          </a:p>
          <a:p>
            <a:pPr rtl="1"/>
            <a:r>
              <a:rPr lang="ar-SA" sz="2400" b="1" u="sng" dirty="0" smtClean="0">
                <a:solidFill>
                  <a:srgbClr val="FF0000"/>
                </a:solidFill>
                <a:cs typeface="Arial" pitchFamily="34" charset="0"/>
              </a:rPr>
              <a:t>خامساً: تحليل وتسجيل عمليات البضاعة في المنشآت التجارية</a:t>
            </a:r>
            <a:endParaRPr lang="en-US" sz="2400" dirty="0" smtClean="0">
              <a:solidFill>
                <a:srgbClr val="FF0000"/>
              </a:solidFill>
              <a:cs typeface="Arial" pitchFamily="34" charset="0"/>
            </a:endParaRPr>
          </a:p>
          <a:p>
            <a:pPr rtl="1">
              <a:buFont typeface="Arial" pitchFamily="34" charset="0"/>
              <a:buChar char="•"/>
            </a:pPr>
            <a:r>
              <a:rPr lang="ar-SA" sz="2400" dirty="0" smtClean="0">
                <a:cs typeface="Arial" pitchFamily="34" charset="0"/>
              </a:rPr>
              <a:t>المشتريات</a:t>
            </a:r>
            <a:endParaRPr lang="en-US" sz="2400" dirty="0" smtClean="0">
              <a:cs typeface="Arial" pitchFamily="34" charset="0"/>
            </a:endParaRPr>
          </a:p>
          <a:p>
            <a:pPr rtl="1">
              <a:buFont typeface="Arial" pitchFamily="34" charset="0"/>
              <a:buChar char="•"/>
            </a:pPr>
            <a:r>
              <a:rPr lang="ar-SA" sz="2400" dirty="0" smtClean="0">
                <a:cs typeface="Arial" pitchFamily="34" charset="0"/>
              </a:rPr>
              <a:t>مصاريف نقل المشتريات</a:t>
            </a:r>
            <a:endParaRPr lang="en-US" sz="2400" dirty="0" smtClean="0">
              <a:cs typeface="Arial" pitchFamily="34" charset="0"/>
            </a:endParaRPr>
          </a:p>
          <a:p>
            <a:pPr rtl="1">
              <a:buFont typeface="Arial" pitchFamily="34" charset="0"/>
              <a:buChar char="•"/>
            </a:pPr>
            <a:r>
              <a:rPr lang="ar-SA" sz="2400" dirty="0" smtClean="0">
                <a:cs typeface="Arial" pitchFamily="34" charset="0"/>
              </a:rPr>
              <a:t>مردودات المشتريات، ومسموحات المشتريات، وخصم الشراء</a:t>
            </a:r>
            <a:endParaRPr lang="en-US" sz="2400" dirty="0" smtClean="0">
              <a:cs typeface="Arial" pitchFamily="34" charset="0"/>
            </a:endParaRPr>
          </a:p>
          <a:p>
            <a:pPr rtl="1">
              <a:buFont typeface="Arial" pitchFamily="34" charset="0"/>
              <a:buChar char="•"/>
            </a:pPr>
            <a:r>
              <a:rPr lang="ar-SA" sz="2400" dirty="0" smtClean="0">
                <a:cs typeface="Arial" pitchFamily="34" charset="0"/>
              </a:rPr>
              <a:t>المبيعات</a:t>
            </a:r>
            <a:endParaRPr lang="en-US" sz="2400" dirty="0" smtClean="0">
              <a:cs typeface="Arial" pitchFamily="34" charset="0"/>
            </a:endParaRPr>
          </a:p>
          <a:p>
            <a:pPr rtl="1">
              <a:buFont typeface="Arial" pitchFamily="34" charset="0"/>
              <a:buChar char="•"/>
            </a:pPr>
            <a:r>
              <a:rPr lang="ar-SA" sz="2400" dirty="0" smtClean="0">
                <a:cs typeface="Arial" pitchFamily="34" charset="0"/>
              </a:rPr>
              <a:t>مردودات المبيعات، ومسموحات المبيعات، وخصم البيع</a:t>
            </a:r>
            <a:endParaRPr lang="en-GB" sz="2400" b="1" dirty="0" smtClean="0">
              <a:cs typeface="Arial" pitchFamily="34" charset="0"/>
            </a:endParaRPr>
          </a:p>
          <a:p>
            <a:pPr>
              <a:buFont typeface="Wingdings 2" pitchFamily="18" charset="2"/>
              <a:buNone/>
            </a:pPr>
            <a:endParaRPr lang="en-GB" sz="2800" dirty="0" smtClean="0">
              <a:cs typeface="Arial" pitchFamily="34" charset="0"/>
            </a:endParaRPr>
          </a:p>
        </p:txBody>
      </p:sp>
      <p:sp>
        <p:nvSpPr>
          <p:cNvPr id="13316" name="Slide Number Placeholder 5"/>
          <p:cNvSpPr>
            <a:spLocks noGrp="1"/>
          </p:cNvSpPr>
          <p:nvPr>
            <p:ph type="sldNum" sz="quarter" idx="4294967295"/>
          </p:nvPr>
        </p:nvSpPr>
        <p:spPr bwMode="auto">
          <a:xfrm>
            <a:off x="146538" y="5486400"/>
            <a:ext cx="767862"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1F6BD57A-B105-4DC4-987E-ED00374C9BC3}" type="slidenum">
              <a:rPr lang="en-US" smtClean="0">
                <a:solidFill>
                  <a:prstClr val="white"/>
                </a:solidFill>
                <a:cs typeface="Arial" pitchFamily="34" charset="0"/>
              </a:rPr>
              <a:pPr/>
              <a:t>7</a:t>
            </a:fld>
            <a:endParaRPr lang="en-US" smtClean="0">
              <a:solidFill>
                <a:prstClr val="white"/>
              </a:solidFill>
              <a:cs typeface="Arial" pitchFamily="34" charset="0"/>
            </a:endParaRPr>
          </a:p>
        </p:txBody>
      </p:sp>
      <p:sp>
        <p:nvSpPr>
          <p:cNvPr id="13318" name="Slide Number Placeholder 3"/>
          <p:cNvSpPr txBox="1">
            <a:spLocks/>
          </p:cNvSpPr>
          <p:nvPr/>
        </p:nvSpPr>
        <p:spPr bwMode="auto">
          <a:xfrm>
            <a:off x="4572000" y="6355078"/>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DDC806D9-D76F-4382-8291-17B574B52E87}" type="slidenum">
              <a:rPr lang="ar-SA" sz="1200">
                <a:solidFill>
                  <a:prstClr val="white"/>
                </a:solidFill>
                <a:latin typeface="Calibri" pitchFamily="34" charset="0"/>
              </a:rPr>
              <a:pPr algn="ctr" eaLnBrk="1" fontAlgn="base" hangingPunct="1">
                <a:spcBef>
                  <a:spcPct val="0"/>
                </a:spcBef>
                <a:spcAft>
                  <a:spcPct val="0"/>
                </a:spcAft>
              </a:pPr>
              <a:t>7</a:t>
            </a:fld>
            <a:endParaRPr lang="en-US" sz="1200">
              <a:solidFill>
                <a:prstClr val="white"/>
              </a:solidFill>
              <a:latin typeface="Calibri" pitchFamily="34" charset="0"/>
            </a:endParaRPr>
          </a:p>
        </p:txBody>
      </p:sp>
    </p:spTree>
    <p:extLst>
      <p:ext uri="{BB962C8B-B14F-4D97-AF65-F5344CB8AC3E}">
        <p14:creationId xmlns:p14="http://schemas.microsoft.com/office/powerpoint/2010/main" val="548525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14400" y="152400"/>
            <a:ext cx="7772400" cy="685800"/>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3" name="Content Placeholder 2"/>
          <p:cNvSpPr>
            <a:spLocks noGrp="1"/>
          </p:cNvSpPr>
          <p:nvPr>
            <p:ph sz="quarter" idx="1"/>
          </p:nvPr>
        </p:nvSpPr>
        <p:spPr>
          <a:xfrm>
            <a:off x="422031" y="1219200"/>
            <a:ext cx="7948246" cy="4572000"/>
          </a:xfrm>
        </p:spPr>
        <p:txBody>
          <a:bodyPr/>
          <a:lstStyle/>
          <a:p>
            <a:pPr rtl="1"/>
            <a:r>
              <a:rPr lang="ar-SA" sz="2800" b="1" u="sng" dirty="0" smtClean="0">
                <a:solidFill>
                  <a:srgbClr val="FF0000"/>
                </a:solidFill>
                <a:cs typeface="Arial" pitchFamily="34" charset="0"/>
              </a:rPr>
              <a:t>سادساً: الأوراق التجارية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مقدمة عن الأوراق التجارية</a:t>
            </a:r>
            <a:endParaRPr lang="en-US" sz="2800" dirty="0" smtClean="0">
              <a:cs typeface="Arial" pitchFamily="34" charset="0"/>
            </a:endParaRPr>
          </a:p>
          <a:p>
            <a:pPr rtl="1">
              <a:buFont typeface="Arial" pitchFamily="34" charset="0"/>
              <a:buChar char="•"/>
            </a:pPr>
            <a:r>
              <a:rPr lang="ar-SA" sz="2800" dirty="0" smtClean="0">
                <a:cs typeface="Arial" pitchFamily="34" charset="0"/>
              </a:rPr>
              <a:t>نشأة الأوراق التجارية</a:t>
            </a:r>
            <a:endParaRPr lang="en-US" sz="2800" dirty="0" smtClean="0">
              <a:cs typeface="Arial" pitchFamily="34" charset="0"/>
            </a:endParaRPr>
          </a:p>
          <a:p>
            <a:pPr rtl="1">
              <a:buFont typeface="Arial" pitchFamily="34" charset="0"/>
              <a:buChar char="•"/>
            </a:pPr>
            <a:r>
              <a:rPr lang="ar-SA" sz="2800" dirty="0" smtClean="0">
                <a:cs typeface="Arial" pitchFamily="34" charset="0"/>
              </a:rPr>
              <a:t>تحصيل وسداد قيمة الأوراق التجارية </a:t>
            </a:r>
            <a:endParaRPr lang="en-US" sz="2800" dirty="0" smtClean="0">
              <a:cs typeface="Arial" pitchFamily="34" charset="0"/>
            </a:endParaRPr>
          </a:p>
          <a:p>
            <a:pPr rtl="1">
              <a:buFont typeface="Arial" pitchFamily="34" charset="0"/>
              <a:buChar char="•"/>
            </a:pPr>
            <a:r>
              <a:rPr lang="ar-SA" sz="2800" dirty="0" smtClean="0">
                <a:cs typeface="Arial" pitchFamily="34" charset="0"/>
              </a:rPr>
              <a:t>رفض سداد قيمة الأوراق التجارية </a:t>
            </a:r>
            <a:endParaRPr lang="en-US" sz="2800" dirty="0" smtClean="0">
              <a:cs typeface="Arial" pitchFamily="34" charset="0"/>
            </a:endParaRPr>
          </a:p>
          <a:p>
            <a:pPr rtl="1"/>
            <a:r>
              <a:rPr lang="ar-SA" sz="2800" b="1" u="sng" dirty="0" smtClean="0">
                <a:solidFill>
                  <a:srgbClr val="FF0000"/>
                </a:solidFill>
                <a:cs typeface="Arial" pitchFamily="34" charset="0"/>
              </a:rPr>
              <a:t>سابعاً: إعداد الحسابات الختامية والقوائم المالية في المنشآت التجارية</a:t>
            </a:r>
            <a:endParaRPr lang="en-US" sz="2800" dirty="0" smtClean="0">
              <a:solidFill>
                <a:srgbClr val="FF0000"/>
              </a:solidFill>
              <a:cs typeface="Arial" pitchFamily="34" charset="0"/>
            </a:endParaRPr>
          </a:p>
          <a:p>
            <a:pPr rtl="1">
              <a:buFont typeface="Arial" pitchFamily="34" charset="0"/>
              <a:buChar char="•"/>
            </a:pPr>
            <a:r>
              <a:rPr lang="ar-SA" sz="2400" dirty="0" smtClean="0">
                <a:cs typeface="Arial" pitchFamily="34" charset="0"/>
              </a:rPr>
              <a:t>حـ/ ملخص الدخل </a:t>
            </a:r>
            <a:endParaRPr lang="en-US" sz="2400" dirty="0" smtClean="0">
              <a:cs typeface="Arial" pitchFamily="34" charset="0"/>
            </a:endParaRPr>
          </a:p>
          <a:p>
            <a:pPr rtl="1">
              <a:buFont typeface="Arial" pitchFamily="34" charset="0"/>
              <a:buChar char="•"/>
            </a:pPr>
            <a:r>
              <a:rPr lang="ar-SA" sz="2400" dirty="0" smtClean="0">
                <a:cs typeface="Arial" pitchFamily="34" charset="0"/>
              </a:rPr>
              <a:t>قائمة الدخل </a:t>
            </a:r>
            <a:endParaRPr lang="en-US" sz="2400" dirty="0" smtClean="0">
              <a:cs typeface="Arial" pitchFamily="34" charset="0"/>
            </a:endParaRPr>
          </a:p>
          <a:p>
            <a:pPr rtl="1">
              <a:buFont typeface="Arial" pitchFamily="34" charset="0"/>
              <a:buChar char="•"/>
            </a:pPr>
            <a:r>
              <a:rPr lang="ar-SA" sz="2400" dirty="0" smtClean="0">
                <a:cs typeface="Arial" pitchFamily="34" charset="0"/>
              </a:rPr>
              <a:t>قائمة المركز المالي</a:t>
            </a:r>
            <a:endParaRPr lang="en-GB" sz="2400" dirty="0" smtClean="0">
              <a:cs typeface="Arial" pitchFamily="34" charset="0"/>
            </a:endParaRPr>
          </a:p>
        </p:txBody>
      </p:sp>
      <p:sp>
        <p:nvSpPr>
          <p:cNvPr id="14340" name="Slide Number Placeholder 5"/>
          <p:cNvSpPr>
            <a:spLocks noGrp="1"/>
          </p:cNvSpPr>
          <p:nvPr>
            <p:ph type="sldNum" sz="quarter" idx="4294967295"/>
          </p:nvPr>
        </p:nvSpPr>
        <p:spPr bwMode="auto">
          <a:xfrm>
            <a:off x="146538" y="5486400"/>
            <a:ext cx="767862"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89A4D083-FAB0-4485-9994-86DA6C9F496D}" type="slidenum">
              <a:rPr lang="en-US" smtClean="0">
                <a:solidFill>
                  <a:prstClr val="white"/>
                </a:solidFill>
                <a:cs typeface="Arial" pitchFamily="34" charset="0"/>
              </a:rPr>
              <a:pPr/>
              <a:t>8</a:t>
            </a:fld>
            <a:endParaRPr lang="en-US" smtClean="0">
              <a:solidFill>
                <a:prstClr val="white"/>
              </a:solidFill>
              <a:cs typeface="Arial" pitchFamily="34" charset="0"/>
            </a:endParaRPr>
          </a:p>
        </p:txBody>
      </p:sp>
      <p:sp>
        <p:nvSpPr>
          <p:cNvPr id="14342" name="Slide Number Placeholder 3"/>
          <p:cNvSpPr txBox="1">
            <a:spLocks/>
          </p:cNvSpPr>
          <p:nvPr/>
        </p:nvSpPr>
        <p:spPr bwMode="auto">
          <a:xfrm>
            <a:off x="4572000" y="6356314"/>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7ADB7243-2255-4C1C-AEEA-BE92E5999883}" type="slidenum">
              <a:rPr lang="ar-SA" sz="1200">
                <a:solidFill>
                  <a:prstClr val="white"/>
                </a:solidFill>
                <a:latin typeface="Calibri" pitchFamily="34" charset="0"/>
              </a:rPr>
              <a:pPr algn="ctr" eaLnBrk="1" fontAlgn="base" hangingPunct="1">
                <a:spcBef>
                  <a:spcPct val="0"/>
                </a:spcBef>
                <a:spcAft>
                  <a:spcPct val="0"/>
                </a:spcAft>
              </a:pPr>
              <a:t>8</a:t>
            </a:fld>
            <a:endParaRPr lang="en-US" sz="1200">
              <a:solidFill>
                <a:prstClr val="white"/>
              </a:solidFill>
              <a:latin typeface="Calibri" pitchFamily="34" charset="0"/>
            </a:endParaRPr>
          </a:p>
        </p:txBody>
      </p:sp>
    </p:spTree>
    <p:extLst>
      <p:ext uri="{BB962C8B-B14F-4D97-AF65-F5344CB8AC3E}">
        <p14:creationId xmlns:p14="http://schemas.microsoft.com/office/powerpoint/2010/main" val="4286176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14400" y="152400"/>
            <a:ext cx="7772400" cy="685800"/>
          </a:xfrm>
        </p:spPr>
        <p:txBody>
          <a:bodyPr/>
          <a:lstStyle/>
          <a:p>
            <a:pPr>
              <a:defRPr/>
            </a:pPr>
            <a:r>
              <a:rPr lang="ar-SA" sz="3200" dirty="0">
                <a:solidFill>
                  <a:srgbClr val="69676D">
                    <a:lumMod val="75000"/>
                  </a:srgbClr>
                </a:solidFill>
                <a:cs typeface="Arial" pitchFamily="34" charset="0"/>
              </a:rPr>
              <a:t>المحتوى العلمي للمقرر</a:t>
            </a:r>
            <a:endParaRPr lang="en-GB" sz="3200" dirty="0" smtClean="0"/>
          </a:p>
        </p:txBody>
      </p:sp>
      <p:sp>
        <p:nvSpPr>
          <p:cNvPr id="3" name="Content Placeholder 2"/>
          <p:cNvSpPr>
            <a:spLocks noGrp="1"/>
          </p:cNvSpPr>
          <p:nvPr>
            <p:ph sz="quarter" idx="1"/>
          </p:nvPr>
        </p:nvSpPr>
        <p:spPr>
          <a:xfrm>
            <a:off x="422032" y="1371600"/>
            <a:ext cx="8264769" cy="4419600"/>
          </a:xfrm>
        </p:spPr>
        <p:txBody>
          <a:bodyPr/>
          <a:lstStyle/>
          <a:p>
            <a:pPr rtl="1"/>
            <a:r>
              <a:rPr lang="ar-SA" sz="2800" b="1" u="sng" dirty="0" smtClean="0">
                <a:solidFill>
                  <a:srgbClr val="FF0000"/>
                </a:solidFill>
                <a:cs typeface="Arial" pitchFamily="34" charset="0"/>
              </a:rPr>
              <a:t>ثامناً: السجلات المساعدة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اليوميات المساعدة</a:t>
            </a:r>
            <a:endParaRPr lang="en-US" sz="2800" dirty="0" smtClean="0">
              <a:cs typeface="Arial" pitchFamily="34" charset="0"/>
            </a:endParaRPr>
          </a:p>
          <a:p>
            <a:pPr rtl="1">
              <a:buFont typeface="Arial" pitchFamily="34" charset="0"/>
              <a:buChar char="•"/>
            </a:pPr>
            <a:r>
              <a:rPr lang="ar-SA" sz="2800" dirty="0" smtClean="0">
                <a:cs typeface="Arial" pitchFamily="34" charset="0"/>
              </a:rPr>
              <a:t>القيود المركزية</a:t>
            </a:r>
            <a:endParaRPr lang="en-US" sz="2800" dirty="0" smtClean="0">
              <a:cs typeface="Arial" pitchFamily="34" charset="0"/>
            </a:endParaRPr>
          </a:p>
          <a:p>
            <a:pPr rtl="1">
              <a:buFont typeface="Arial" pitchFamily="34" charset="0"/>
              <a:buChar char="•"/>
            </a:pPr>
            <a:r>
              <a:rPr lang="ar-SA" sz="2800" dirty="0" smtClean="0">
                <a:cs typeface="Arial" pitchFamily="34" charset="0"/>
              </a:rPr>
              <a:t>دفتر الأستاذ المساعد</a:t>
            </a:r>
            <a:endParaRPr lang="en-US" sz="2800" dirty="0" smtClean="0">
              <a:cs typeface="Arial" pitchFamily="34" charset="0"/>
            </a:endParaRPr>
          </a:p>
          <a:p>
            <a:pPr rtl="1">
              <a:buFont typeface="Arial" pitchFamily="34" charset="0"/>
              <a:buChar char="•"/>
            </a:pPr>
            <a:r>
              <a:rPr lang="ar-SA" sz="2800" dirty="0" smtClean="0">
                <a:cs typeface="Arial" pitchFamily="34" charset="0"/>
              </a:rPr>
              <a:t>دفتر الأستاذ العام</a:t>
            </a:r>
            <a:endParaRPr lang="ar-SA" sz="2800" b="1" dirty="0" smtClean="0">
              <a:cs typeface="Arial" pitchFamily="34" charset="0"/>
            </a:endParaRPr>
          </a:p>
          <a:p>
            <a:pPr rtl="1"/>
            <a:r>
              <a:rPr lang="ar-SA" sz="2800" b="1" u="sng" dirty="0" smtClean="0">
                <a:solidFill>
                  <a:srgbClr val="FF0000"/>
                </a:solidFill>
                <a:cs typeface="Arial" pitchFamily="34" charset="0"/>
              </a:rPr>
              <a:t>تاسعاً: معالجة الأخطاء المحاسبية</a:t>
            </a:r>
            <a:endParaRPr lang="en-US" sz="2800" dirty="0" smtClean="0">
              <a:solidFill>
                <a:srgbClr val="FF0000"/>
              </a:solidFill>
              <a:cs typeface="Arial" pitchFamily="34" charset="0"/>
            </a:endParaRPr>
          </a:p>
          <a:p>
            <a:pPr rtl="1">
              <a:buFont typeface="Arial" pitchFamily="34" charset="0"/>
              <a:buChar char="•"/>
            </a:pPr>
            <a:r>
              <a:rPr lang="ar-SA" sz="2800" dirty="0" smtClean="0">
                <a:cs typeface="Arial" pitchFamily="34" charset="0"/>
              </a:rPr>
              <a:t>أنواع الأخطاء المحاسبية</a:t>
            </a:r>
            <a:endParaRPr lang="en-US" sz="2800" dirty="0" smtClean="0">
              <a:cs typeface="Arial" pitchFamily="34" charset="0"/>
            </a:endParaRPr>
          </a:p>
          <a:p>
            <a:pPr rtl="1">
              <a:buFont typeface="Arial" pitchFamily="34" charset="0"/>
              <a:buChar char="•"/>
            </a:pPr>
            <a:r>
              <a:rPr lang="ar-SA" sz="2800" dirty="0" smtClean="0">
                <a:cs typeface="Arial" pitchFamily="34" charset="0"/>
              </a:rPr>
              <a:t>طرق تصحيح الأخطاء المحاسبية</a:t>
            </a:r>
            <a:endParaRPr lang="en-GB" sz="2800" dirty="0" smtClean="0">
              <a:cs typeface="Arial" pitchFamily="34" charset="0"/>
            </a:endParaRPr>
          </a:p>
        </p:txBody>
      </p:sp>
      <p:sp>
        <p:nvSpPr>
          <p:cNvPr id="15364" name="Slide Number Placeholder 5"/>
          <p:cNvSpPr>
            <a:spLocks noGrp="1"/>
          </p:cNvSpPr>
          <p:nvPr>
            <p:ph type="sldNum" sz="quarter" idx="4294967295"/>
          </p:nvPr>
        </p:nvSpPr>
        <p:spPr bwMode="auto">
          <a:xfrm>
            <a:off x="146538" y="5486400"/>
            <a:ext cx="767862" cy="457200"/>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fld id="{C2FE13B0-C635-4A5C-9A6F-2A56E1D85DE6}" type="slidenum">
              <a:rPr lang="en-US" smtClean="0">
                <a:solidFill>
                  <a:prstClr val="white"/>
                </a:solidFill>
                <a:cs typeface="Arial" pitchFamily="34" charset="0"/>
              </a:rPr>
              <a:pPr/>
              <a:t>9</a:t>
            </a:fld>
            <a:endParaRPr lang="en-US" smtClean="0">
              <a:solidFill>
                <a:prstClr val="white"/>
              </a:solidFill>
              <a:cs typeface="Arial" pitchFamily="34" charset="0"/>
            </a:endParaRPr>
          </a:p>
        </p:txBody>
      </p:sp>
      <p:sp>
        <p:nvSpPr>
          <p:cNvPr id="15366"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9</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2554724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نتائج التعلم الأساسية لطلبة المقرر</a:t>
            </a:r>
            <a:endParaRPr lang="ar-SA" dirty="0"/>
          </a:p>
        </p:txBody>
      </p:sp>
      <p:sp>
        <p:nvSpPr>
          <p:cNvPr id="3" name="عنصر نائب للمحتوى 2"/>
          <p:cNvSpPr>
            <a:spLocks noGrp="1"/>
          </p:cNvSpPr>
          <p:nvPr>
            <p:ph idx="1"/>
          </p:nvPr>
        </p:nvSpPr>
        <p:spPr/>
        <p:txBody>
          <a:bodyPr/>
          <a:lstStyle/>
          <a:p>
            <a:pPr rtl="1">
              <a:buFont typeface="Arial" pitchFamily="34" charset="0"/>
              <a:buChar char="•"/>
            </a:pPr>
            <a:r>
              <a:rPr lang="ar-SA" sz="2400" b="1" dirty="0">
                <a:cs typeface="Arial" pitchFamily="34" charset="0"/>
              </a:rPr>
              <a:t>الإلمام بمفاهيم وأهداف ووظائف المحاسبة</a:t>
            </a:r>
            <a:endParaRPr lang="en-US" sz="2400" b="1" dirty="0">
              <a:cs typeface="Arial" pitchFamily="34" charset="0"/>
            </a:endParaRPr>
          </a:p>
          <a:p>
            <a:pPr rtl="1">
              <a:buFont typeface="Arial" pitchFamily="34" charset="0"/>
              <a:buChar char="•"/>
            </a:pPr>
            <a:r>
              <a:rPr lang="ar-SA" sz="2400" b="1" dirty="0">
                <a:cs typeface="Arial" pitchFamily="34" charset="0"/>
              </a:rPr>
              <a:t>المعرفة العلمية بالمبادئ المحاسبية المتعارف عليها (</a:t>
            </a:r>
            <a:r>
              <a:rPr lang="en-GB" sz="2400" b="1" dirty="0">
                <a:cs typeface="Arial" pitchFamily="34" charset="0"/>
              </a:rPr>
              <a:t>GAAP</a:t>
            </a:r>
            <a:r>
              <a:rPr lang="ar-SA" sz="2400" b="1" dirty="0">
                <a:cs typeface="Arial" pitchFamily="34" charset="0"/>
              </a:rPr>
              <a:t>)</a:t>
            </a:r>
            <a:endParaRPr lang="en-US" sz="2400" b="1" dirty="0">
              <a:cs typeface="Arial" pitchFamily="34" charset="0"/>
            </a:endParaRPr>
          </a:p>
          <a:p>
            <a:pPr rtl="1">
              <a:buFont typeface="Arial" pitchFamily="34" charset="0"/>
              <a:buChar char="•"/>
            </a:pPr>
            <a:r>
              <a:rPr lang="ar-SA" sz="2400" b="1" dirty="0">
                <a:cs typeface="Arial" pitchFamily="34" charset="0"/>
              </a:rPr>
              <a:t>القدرة على تحليل العمليات المالية استناداً إلى معادلة الميزانية</a:t>
            </a:r>
            <a:endParaRPr lang="en-US" sz="2400" b="1" dirty="0">
              <a:cs typeface="Arial" pitchFamily="34" charset="0"/>
            </a:endParaRPr>
          </a:p>
          <a:p>
            <a:pPr rtl="1">
              <a:buFont typeface="Arial" pitchFamily="34" charset="0"/>
              <a:buChar char="•"/>
            </a:pPr>
            <a:r>
              <a:rPr lang="ar-SA" sz="2400" b="1" dirty="0">
                <a:cs typeface="Arial" pitchFamily="34" charset="0"/>
              </a:rPr>
              <a:t>القدرة على تنفيذ مراحل الدورة المحاسبية </a:t>
            </a:r>
            <a:endParaRPr lang="en-US" sz="2400" b="1" dirty="0">
              <a:cs typeface="Arial" pitchFamily="34" charset="0"/>
            </a:endParaRPr>
          </a:p>
          <a:p>
            <a:pPr rtl="1">
              <a:buFont typeface="Arial" pitchFamily="34" charset="0"/>
              <a:buChar char="•"/>
            </a:pPr>
            <a:r>
              <a:rPr lang="ar-SA" sz="2400" b="1" dirty="0">
                <a:cs typeface="Arial" pitchFamily="34" charset="0"/>
              </a:rPr>
              <a:t>القدرة على إعداد الحسابات الختامية والقوائم المالية في المنشآت التجارية</a:t>
            </a:r>
            <a:endParaRPr lang="en-US" sz="2400" b="1" dirty="0">
              <a:cs typeface="Arial" pitchFamily="34" charset="0"/>
            </a:endParaRPr>
          </a:p>
          <a:p>
            <a:pPr rtl="1">
              <a:buFont typeface="Arial" pitchFamily="34" charset="0"/>
              <a:buChar char="•"/>
            </a:pPr>
            <a:r>
              <a:rPr lang="ar-SA" sz="2400" b="1" dirty="0">
                <a:cs typeface="Arial" pitchFamily="34" charset="0"/>
              </a:rPr>
              <a:t>استخدام السجلات المساعدة في تنفيذ مراحل الدورة المحاسبية</a:t>
            </a:r>
            <a:endParaRPr lang="en-US" sz="2400" b="1" dirty="0">
              <a:cs typeface="Arial" pitchFamily="34" charset="0"/>
            </a:endParaRPr>
          </a:p>
          <a:p>
            <a:pPr rtl="1">
              <a:buFont typeface="Arial" pitchFamily="34" charset="0"/>
              <a:buChar char="•"/>
            </a:pPr>
            <a:r>
              <a:rPr lang="ar-SA" sz="2400" b="1" dirty="0">
                <a:cs typeface="Arial" pitchFamily="34" charset="0"/>
              </a:rPr>
              <a:t>معرفة أنواع الأخطاء المحاسبية وطرق تصحيحها</a:t>
            </a:r>
            <a:endParaRPr lang="en-US" sz="2400" b="1" dirty="0">
              <a:cs typeface="Arial" pitchFamily="34" charset="0"/>
            </a:endParaRPr>
          </a:p>
          <a:p>
            <a:pPr rtl="1">
              <a:buFont typeface="Arial" pitchFamily="34" charset="0"/>
              <a:buChar char="•"/>
            </a:pPr>
            <a:r>
              <a:rPr lang="ar-SA" sz="2400" b="1" dirty="0">
                <a:cs typeface="Arial" pitchFamily="34" charset="0"/>
              </a:rPr>
              <a:t>تسمية المصطلحات المحاسبية باللغة الإنجليزية ذات الصلة بموضوعات المقرر</a:t>
            </a:r>
            <a:endParaRPr lang="en-GB" sz="2400" b="1" dirty="0">
              <a:solidFill>
                <a:srgbClr val="FF0000"/>
              </a:solidFill>
              <a:cs typeface="Arial" pitchFamily="34" charset="0"/>
            </a:endParaRPr>
          </a:p>
          <a:p>
            <a:endParaRPr lang="en-GB" sz="3600" dirty="0">
              <a:cs typeface="Arial" pitchFamily="34" charset="0"/>
            </a:endParaRPr>
          </a:p>
          <a:p>
            <a:endParaRPr lang="ar-SA" dirty="0"/>
          </a:p>
        </p:txBody>
      </p:sp>
      <p:sp>
        <p:nvSpPr>
          <p:cNvPr id="4"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10</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4119094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المرجع الأساسي للمقرر</a:t>
            </a:r>
            <a:endParaRPr lang="ar-SA" dirty="0"/>
          </a:p>
        </p:txBody>
      </p:sp>
      <p:sp>
        <p:nvSpPr>
          <p:cNvPr id="3" name="عنصر نائب للمحتوى 2"/>
          <p:cNvSpPr>
            <a:spLocks noGrp="1"/>
          </p:cNvSpPr>
          <p:nvPr>
            <p:ph idx="1"/>
          </p:nvPr>
        </p:nvSpPr>
        <p:spPr/>
        <p:txBody>
          <a:bodyPr/>
          <a:lstStyle/>
          <a:p>
            <a:r>
              <a:rPr lang="ar-SA" dirty="0">
                <a:cs typeface="Arial" pitchFamily="34" charset="0"/>
              </a:rPr>
              <a:t>أسس المحاسبة (الجزء الأول) - الدكتور وابل بن علي الوابل، الطبعة الثانية أو الثالثة، الناشر: المؤلف، 1422هـ.</a:t>
            </a:r>
            <a:endParaRPr lang="en-GB" dirty="0">
              <a:cs typeface="Arial" pitchFamily="34" charset="0"/>
            </a:endParaRPr>
          </a:p>
          <a:p>
            <a:endParaRPr lang="ar-SA" dirty="0"/>
          </a:p>
        </p:txBody>
      </p:sp>
      <p:sp>
        <p:nvSpPr>
          <p:cNvPr id="4"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11</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3685894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solidFill>
                  <a:srgbClr val="69676D">
                    <a:lumMod val="75000"/>
                  </a:srgbClr>
                </a:solidFill>
                <a:cs typeface="Arial" pitchFamily="34" charset="0"/>
              </a:rPr>
              <a:t>المراجع المساعدة</a:t>
            </a:r>
            <a:endParaRPr lang="ar-SA" dirty="0"/>
          </a:p>
        </p:txBody>
      </p:sp>
      <p:sp>
        <p:nvSpPr>
          <p:cNvPr id="3" name="عنصر نائب للمحتوى 2"/>
          <p:cNvSpPr>
            <a:spLocks noGrp="1"/>
          </p:cNvSpPr>
          <p:nvPr>
            <p:ph idx="1"/>
          </p:nvPr>
        </p:nvSpPr>
        <p:spPr/>
        <p:txBody>
          <a:bodyPr/>
          <a:lstStyle/>
          <a:p>
            <a:r>
              <a:rPr lang="ar-SA" dirty="0">
                <a:cs typeface="Arial" pitchFamily="34" charset="0"/>
              </a:rPr>
              <a:t>المحاسبة المالية للدكتور فالتر مجس والدكتور روبرت مجس- ترجمة الدكتور سلطان السلطان وآخرون .</a:t>
            </a:r>
            <a:endParaRPr lang="en-GB" dirty="0">
              <a:cs typeface="Arial" pitchFamily="34" charset="0"/>
            </a:endParaRPr>
          </a:p>
          <a:p>
            <a:r>
              <a:rPr lang="ar-SA" dirty="0">
                <a:cs typeface="Arial" pitchFamily="34" charset="0"/>
              </a:rPr>
              <a:t>المحاسبة: مبادئها وأسسها - الدكتور عبد الله الفيصل. </a:t>
            </a:r>
            <a:endParaRPr lang="en-GB" dirty="0">
              <a:cs typeface="Arial" pitchFamily="34" charset="0"/>
            </a:endParaRPr>
          </a:p>
          <a:p>
            <a:r>
              <a:rPr lang="ar-SA" dirty="0">
                <a:cs typeface="Arial" pitchFamily="34" charset="0"/>
              </a:rPr>
              <a:t>أصول المحاسبة المالية (الجزء الثاني) - الدكتور عبد الناصر إبراهيم نور وآخرون.</a:t>
            </a:r>
            <a:endParaRPr lang="en-GB" dirty="0">
              <a:cs typeface="Arial" pitchFamily="34" charset="0"/>
            </a:endParaRPr>
          </a:p>
          <a:p>
            <a:endParaRPr lang="ar-SA" dirty="0"/>
          </a:p>
        </p:txBody>
      </p:sp>
      <p:sp>
        <p:nvSpPr>
          <p:cNvPr id="4"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12</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11513664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p:cNvSpPr>
          <p:nvPr/>
        </p:nvSpPr>
        <p:spPr bwMode="auto">
          <a:xfrm>
            <a:off x="773723" y="546101"/>
            <a:ext cx="787790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4340" name="Content Placeholder 2"/>
          <p:cNvSpPr>
            <a:spLocks/>
          </p:cNvSpPr>
          <p:nvPr/>
        </p:nvSpPr>
        <p:spPr bwMode="auto">
          <a:xfrm>
            <a:off x="914400" y="1371600"/>
            <a:ext cx="7850066"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lnSpc>
                <a:spcPct val="110000"/>
              </a:lnSpc>
              <a:spcBef>
                <a:spcPct val="20000"/>
              </a:spcBef>
              <a:buFont typeface="Arial" pitchFamily="34" charset="0"/>
              <a:buChar char="•"/>
            </a:pPr>
            <a:endParaRPr lang="ar-SA" sz="2500" b="0">
              <a:solidFill>
                <a:srgbClr val="376092"/>
              </a:solidFill>
              <a:latin typeface="Calibri" pitchFamily="34" charset="0"/>
              <a:cs typeface="AL-Mohanad Bold" pitchFamily="2" charset="-78"/>
            </a:endParaRPr>
          </a:p>
        </p:txBody>
      </p:sp>
      <p:graphicFrame>
        <p:nvGraphicFramePr>
          <p:cNvPr id="7" name="Table 6"/>
          <p:cNvGraphicFramePr>
            <a:graphicFrameLocks noGrp="1"/>
          </p:cNvGraphicFramePr>
          <p:nvPr/>
        </p:nvGraphicFramePr>
        <p:xfrm>
          <a:off x="1266092" y="2362200"/>
          <a:ext cx="6541477" cy="2225676"/>
        </p:xfrm>
        <a:graphic>
          <a:graphicData uri="http://schemas.openxmlformats.org/drawingml/2006/table">
            <a:tbl>
              <a:tblPr rtl="1" firstRow="1" bandRow="1">
                <a:tableStyleId>{5C22544A-7EE6-4342-B048-85BDC9FD1C3A}</a:tableStyleId>
              </a:tblPr>
              <a:tblGrid>
                <a:gridCol w="4339395"/>
                <a:gridCol w="2202082"/>
              </a:tblGrid>
              <a:tr h="370946">
                <a:tc>
                  <a:txBody>
                    <a:bodyPr/>
                    <a:lstStyle/>
                    <a:p>
                      <a:pPr algn="ctr" rtl="1"/>
                      <a:r>
                        <a:rPr lang="ar-SA" sz="1800" dirty="0" smtClean="0"/>
                        <a:t>النشاط </a:t>
                      </a:r>
                      <a:endParaRPr lang="ar-SA" sz="1800" dirty="0"/>
                    </a:p>
                  </a:txBody>
                  <a:tcPr marL="84406" marR="84406" marT="45733" marB="45733"/>
                </a:tc>
                <a:tc>
                  <a:txBody>
                    <a:bodyPr/>
                    <a:lstStyle/>
                    <a:p>
                      <a:pPr algn="ctr" rtl="1"/>
                      <a:r>
                        <a:rPr lang="ar-SA" sz="1800" dirty="0" smtClean="0"/>
                        <a:t>الدرجة</a:t>
                      </a:r>
                      <a:endParaRPr lang="ar-SA" sz="1800" dirty="0"/>
                    </a:p>
                  </a:txBody>
                  <a:tcPr marL="84406" marR="84406" marT="45733" marB="45733"/>
                </a:tc>
              </a:tr>
              <a:tr h="370946">
                <a:tc>
                  <a:txBody>
                    <a:bodyPr/>
                    <a:lstStyle/>
                    <a:p>
                      <a:pPr algn="ctr" rtl="1"/>
                      <a:r>
                        <a:rPr lang="ar-SA" sz="1800" dirty="0" smtClean="0"/>
                        <a:t>المشاركة في منتديات الحوار على البلاك</a:t>
                      </a:r>
                      <a:r>
                        <a:rPr lang="ar-SA" sz="1800" baseline="0" dirty="0" smtClean="0"/>
                        <a:t> بورد</a:t>
                      </a:r>
                      <a:endParaRPr lang="ar-SA" sz="1800" dirty="0"/>
                    </a:p>
                  </a:txBody>
                  <a:tcPr marL="84406" marR="84406"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L="84406" marR="84406" marT="45733" marB="45733"/>
                </a:tc>
              </a:tr>
              <a:tr h="370946">
                <a:tc>
                  <a:txBody>
                    <a:bodyPr/>
                    <a:lstStyle/>
                    <a:p>
                      <a:pPr algn="ctr" rtl="1"/>
                      <a:r>
                        <a:rPr lang="ar-SA" sz="1800" dirty="0" smtClean="0"/>
                        <a:t>حضور المحاضرات المسجلة والمحاضرات المباشرة</a:t>
                      </a:r>
                      <a:endParaRPr lang="ar-SA" sz="1800" dirty="0"/>
                    </a:p>
                  </a:txBody>
                  <a:tcPr marL="84406" marR="84406" marT="45733" marB="45733"/>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SA" sz="1800" dirty="0" smtClean="0"/>
                        <a:t>10 درجات</a:t>
                      </a:r>
                      <a:endParaRPr lang="en-US" sz="1800" dirty="0" smtClean="0"/>
                    </a:p>
                  </a:txBody>
                  <a:tcPr marL="84406" marR="84406" marT="45733" marB="45733"/>
                </a:tc>
              </a:tr>
              <a:tr h="370946">
                <a:tc>
                  <a:txBody>
                    <a:bodyPr/>
                    <a:lstStyle/>
                    <a:p>
                      <a:pPr algn="ctr" rtl="1"/>
                      <a:r>
                        <a:rPr lang="ar-SA" sz="1800" dirty="0" smtClean="0"/>
                        <a:t>الواجبات المنزلية </a:t>
                      </a:r>
                      <a:endParaRPr lang="ar-SA" sz="1800" dirty="0"/>
                    </a:p>
                  </a:txBody>
                  <a:tcPr marL="84406" marR="84406" marT="45733" marB="45733"/>
                </a:tc>
                <a:tc>
                  <a:txBody>
                    <a:bodyPr/>
                    <a:lstStyle/>
                    <a:p>
                      <a:pPr algn="ctr" rtl="1"/>
                      <a:r>
                        <a:rPr lang="ar-SA" sz="1800" dirty="0" smtClean="0"/>
                        <a:t>10 درجات</a:t>
                      </a:r>
                      <a:endParaRPr lang="ar-SA" sz="1800" dirty="0"/>
                    </a:p>
                  </a:txBody>
                  <a:tcPr marL="84406" marR="84406" marT="45733" marB="45733"/>
                </a:tc>
              </a:tr>
              <a:tr h="370946">
                <a:tc>
                  <a:txBody>
                    <a:bodyPr/>
                    <a:lstStyle/>
                    <a:p>
                      <a:pPr algn="ctr" rtl="1"/>
                      <a:r>
                        <a:rPr lang="ar-SA" sz="1800" dirty="0" smtClean="0"/>
                        <a:t>الاختبار النهائي </a:t>
                      </a:r>
                      <a:endParaRPr lang="ar-SA" sz="1800" dirty="0"/>
                    </a:p>
                  </a:txBody>
                  <a:tcPr marL="84406" marR="84406" marT="45733" marB="45733"/>
                </a:tc>
                <a:tc>
                  <a:txBody>
                    <a:bodyPr/>
                    <a:lstStyle/>
                    <a:p>
                      <a:pPr algn="ctr" rtl="1"/>
                      <a:r>
                        <a:rPr lang="ar-SA" sz="1800" dirty="0" smtClean="0"/>
                        <a:t>70 درجة</a:t>
                      </a:r>
                      <a:endParaRPr lang="ar-SA" sz="1800" dirty="0"/>
                    </a:p>
                  </a:txBody>
                  <a:tcPr marL="84406" marR="84406" marT="45733" marB="45733"/>
                </a:tc>
              </a:tr>
              <a:tr h="370946">
                <a:tc>
                  <a:txBody>
                    <a:bodyPr/>
                    <a:lstStyle/>
                    <a:p>
                      <a:pPr algn="ctr" rtl="1"/>
                      <a:r>
                        <a:rPr lang="ar-SA" sz="1800" dirty="0" smtClean="0"/>
                        <a:t>المجموع النهائي </a:t>
                      </a:r>
                      <a:endParaRPr lang="ar-SA" sz="1800" dirty="0"/>
                    </a:p>
                  </a:txBody>
                  <a:tcPr marL="84406" marR="84406" marT="45733" marB="45733"/>
                </a:tc>
                <a:tc>
                  <a:txBody>
                    <a:bodyPr/>
                    <a:lstStyle/>
                    <a:p>
                      <a:pPr algn="ctr" rtl="1"/>
                      <a:r>
                        <a:rPr lang="ar-SA" sz="1800" dirty="0" smtClean="0"/>
                        <a:t>100 درجة</a:t>
                      </a:r>
                      <a:endParaRPr lang="ar-SA" sz="1800" dirty="0"/>
                    </a:p>
                  </a:txBody>
                  <a:tcPr marL="84406" marR="84406" marT="45733" marB="45733"/>
                </a:tc>
              </a:tr>
            </a:tbl>
          </a:graphicData>
        </a:graphic>
      </p:graphicFrame>
      <p:sp>
        <p:nvSpPr>
          <p:cNvPr id="8" name="Title 1"/>
          <p:cNvSpPr>
            <a:spLocks noGrp="1"/>
          </p:cNvSpPr>
          <p:nvPr>
            <p:ph type="title" idx="4294967295"/>
          </p:nvPr>
        </p:nvSpPr>
        <p:spPr>
          <a:xfrm>
            <a:off x="211015" y="152400"/>
            <a:ext cx="8229600" cy="1143000"/>
          </a:xfrm>
        </p:spPr>
        <p:txBody>
          <a:bodyPr/>
          <a:lstStyle/>
          <a:p>
            <a:pPr eaLnBrk="1" hangingPunct="1"/>
            <a:r>
              <a:rPr lang="ar-SA" dirty="0" smtClean="0">
                <a:solidFill>
                  <a:schemeClr val="tx2">
                    <a:lumMod val="75000"/>
                  </a:schemeClr>
                </a:solidFill>
                <a:cs typeface="Arial" pitchFamily="34" charset="0"/>
              </a:rPr>
              <a:t>توزيع </a:t>
            </a:r>
            <a:r>
              <a:rPr lang="ar-SA" dirty="0">
                <a:solidFill>
                  <a:schemeClr val="tx2">
                    <a:lumMod val="75000"/>
                  </a:schemeClr>
                </a:solidFill>
                <a:cs typeface="Arial" pitchFamily="34" charset="0"/>
              </a:rPr>
              <a:t>الدرجات </a:t>
            </a:r>
            <a:r>
              <a:rPr lang="ar-SA" dirty="0" smtClean="0">
                <a:solidFill>
                  <a:schemeClr val="tx2">
                    <a:lumMod val="75000"/>
                  </a:schemeClr>
                </a:solidFill>
                <a:cs typeface="Arial" pitchFamily="34" charset="0"/>
              </a:rPr>
              <a:t>: </a:t>
            </a:r>
          </a:p>
        </p:txBody>
      </p:sp>
      <p:sp>
        <p:nvSpPr>
          <p:cNvPr id="9" name="Slide Number Placeholder 3"/>
          <p:cNvSpPr txBox="1">
            <a:spLocks/>
          </p:cNvSpPr>
          <p:nvPr/>
        </p:nvSpPr>
        <p:spPr bwMode="auto">
          <a:xfrm>
            <a:off x="4572000" y="6381758"/>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pPr>
            <a:fld id="{677B4FE5-10CF-446A-815C-C38C185FB896}" type="slidenum">
              <a:rPr lang="ar-SA" sz="1200">
                <a:solidFill>
                  <a:prstClr val="white"/>
                </a:solidFill>
                <a:latin typeface="Calibri" pitchFamily="34" charset="0"/>
              </a:rPr>
              <a:pPr algn="ctr" eaLnBrk="1" fontAlgn="base" hangingPunct="1">
                <a:spcBef>
                  <a:spcPct val="0"/>
                </a:spcBef>
                <a:spcAft>
                  <a:spcPct val="0"/>
                </a:spcAft>
              </a:pPr>
              <a:t>13</a:t>
            </a:fld>
            <a:endParaRPr lang="en-US" sz="1200" dirty="0">
              <a:solidFill>
                <a:prstClr val="white"/>
              </a:solidFill>
              <a:latin typeface="Calibri" pitchFamily="34" charset="0"/>
            </a:endParaRPr>
          </a:p>
        </p:txBody>
      </p:sp>
    </p:spTree>
    <p:extLst>
      <p:ext uri="{BB962C8B-B14F-4D97-AF65-F5344CB8AC3E}">
        <p14:creationId xmlns:p14="http://schemas.microsoft.com/office/powerpoint/2010/main" val="1630982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4448908" y="6332220"/>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0F2CE5AF-F6F2-4F5C-BE59-FB2036321267}" type="slidenum">
              <a:rPr lang="ar-SA" sz="1200" b="0">
                <a:solidFill>
                  <a:schemeClr val="bg1"/>
                </a:solidFill>
                <a:latin typeface="Calibri" pitchFamily="34" charset="0"/>
              </a:rPr>
              <a:pPr rtl="0" eaLnBrk="1" hangingPunct="1"/>
              <a:t>14</a:t>
            </a:fld>
            <a:endParaRPr lang="en-US" sz="1200" b="0">
              <a:solidFill>
                <a:schemeClr val="bg1"/>
              </a:solidFill>
              <a:latin typeface="Calibri" pitchFamily="34" charset="0"/>
            </a:endParaRPr>
          </a:p>
        </p:txBody>
      </p:sp>
      <p:sp>
        <p:nvSpPr>
          <p:cNvPr id="15363"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5364" name="Rectangle 4"/>
          <p:cNvSpPr>
            <a:spLocks noChangeArrowheads="1"/>
          </p:cNvSpPr>
          <p:nvPr/>
        </p:nvSpPr>
        <p:spPr bwMode="auto">
          <a:xfrm>
            <a:off x="703385" y="1524000"/>
            <a:ext cx="7807569"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ar-SA" sz="2000" dirty="0">
                <a:solidFill>
                  <a:srgbClr val="0070C0"/>
                </a:solidFill>
              </a:rPr>
              <a:t>الساعات المكتبية:</a:t>
            </a:r>
          </a:p>
          <a:p>
            <a:endParaRPr lang="ar-SA" sz="2800" dirty="0"/>
          </a:p>
          <a:p>
            <a:endParaRPr lang="ar-SA" sz="2800" dirty="0">
              <a:solidFill>
                <a:srgbClr val="FF0000"/>
              </a:solidFill>
            </a:endParaRPr>
          </a:p>
          <a:p>
            <a:endParaRPr lang="ar-SA" sz="2800" dirty="0">
              <a:solidFill>
                <a:srgbClr val="FF0000"/>
              </a:solidFill>
            </a:endParaRPr>
          </a:p>
          <a:p>
            <a:endParaRPr lang="ar-SA" sz="2800" dirty="0">
              <a:solidFill>
                <a:srgbClr val="FF0000"/>
              </a:solidFill>
            </a:endParaRPr>
          </a:p>
          <a:p>
            <a:r>
              <a:rPr lang="ar-SA" sz="2000" dirty="0">
                <a:solidFill>
                  <a:srgbClr val="0070C0"/>
                </a:solidFill>
              </a:rPr>
              <a:t>رقم جوال </a:t>
            </a:r>
            <a:r>
              <a:rPr lang="ar-SA" sz="2000" dirty="0" smtClean="0">
                <a:solidFill>
                  <a:srgbClr val="0070C0"/>
                </a:solidFill>
              </a:rPr>
              <a:t>المقرر:</a:t>
            </a:r>
            <a:endParaRPr lang="en-US" sz="2000" dirty="0" smtClean="0">
              <a:solidFill>
                <a:srgbClr val="0070C0"/>
              </a:solidFill>
            </a:endParaRPr>
          </a:p>
          <a:p>
            <a:pPr algn="ctr"/>
            <a:r>
              <a:rPr lang="ar-SA" sz="2800" dirty="0" smtClean="0"/>
              <a:t>سوف يتم تزويدكم به عن طريق موقع العمادة لاحقا</a:t>
            </a:r>
            <a:endParaRPr lang="en-US" sz="2800" dirty="0" smtClean="0"/>
          </a:p>
          <a:p>
            <a:pPr algn="ctr"/>
            <a:r>
              <a:rPr lang="ar-SA" sz="2800" dirty="0"/>
              <a:t> </a:t>
            </a:r>
            <a:endParaRPr lang="en-US" sz="2800" dirty="0"/>
          </a:p>
          <a:p>
            <a:r>
              <a:rPr lang="ar-SA" sz="1600" dirty="0">
                <a:solidFill>
                  <a:srgbClr val="FF0000"/>
                </a:solidFill>
              </a:rPr>
              <a:t>سيكون الجوال مفتوح في الأوقات المحددة </a:t>
            </a:r>
            <a:r>
              <a:rPr lang="ar-SA" sz="1600" dirty="0" smtClean="0">
                <a:solidFill>
                  <a:srgbClr val="FF0000"/>
                </a:solidFill>
              </a:rPr>
              <a:t>أعلاه  وسيتم إغلاقه </a:t>
            </a:r>
            <a:r>
              <a:rPr lang="ar-SA" sz="1600" dirty="0">
                <a:solidFill>
                  <a:srgbClr val="FF0000"/>
                </a:solidFill>
              </a:rPr>
              <a:t>خارج هذه الأوقات، لذا على الجميع التقيد بهذه المواعيد</a:t>
            </a:r>
          </a:p>
          <a:p>
            <a:endParaRPr lang="ar-SA" sz="2800" dirty="0"/>
          </a:p>
          <a:p>
            <a:r>
              <a:rPr lang="ar-SA" sz="2000" dirty="0">
                <a:solidFill>
                  <a:srgbClr val="0070C0"/>
                </a:solidFill>
              </a:rPr>
              <a:t>البريد </a:t>
            </a:r>
            <a:r>
              <a:rPr lang="ar-SA" sz="2000" dirty="0" smtClean="0">
                <a:solidFill>
                  <a:srgbClr val="0070C0"/>
                </a:solidFill>
              </a:rPr>
              <a:t>الإلكتروني: </a:t>
            </a:r>
            <a:r>
              <a:rPr lang="en-US" sz="2000" dirty="0" smtClean="0">
                <a:solidFill>
                  <a:srgbClr val="0070C0"/>
                </a:solidFill>
              </a:rPr>
              <a:t>falmaideni@gmail.com</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val="2972822489"/>
              </p:ext>
            </p:extLst>
          </p:nvPr>
        </p:nvGraphicFramePr>
        <p:xfrm>
          <a:off x="2250831" y="1905000"/>
          <a:ext cx="4220308" cy="1010721"/>
        </p:xfrm>
        <a:graphic>
          <a:graphicData uri="http://schemas.openxmlformats.org/drawingml/2006/table">
            <a:tbl>
              <a:tblPr rtl="1" firstRow="1" bandRow="1">
                <a:tableStyleId>{5C22544A-7EE6-4342-B048-85BDC9FD1C3A}</a:tableStyleId>
              </a:tblPr>
              <a:tblGrid>
                <a:gridCol w="2110154"/>
                <a:gridCol w="2110154"/>
              </a:tblGrid>
              <a:tr h="370681">
                <a:tc>
                  <a:txBody>
                    <a:bodyPr/>
                    <a:lstStyle/>
                    <a:p>
                      <a:pPr algn="ctr" rtl="1"/>
                      <a:r>
                        <a:rPr lang="ar-SA" sz="1800" dirty="0" smtClean="0"/>
                        <a:t>اليوم</a:t>
                      </a:r>
                      <a:endParaRPr lang="ar-SA" sz="1800" dirty="0"/>
                    </a:p>
                  </a:txBody>
                  <a:tcPr marL="84406" marR="84406" marT="45700" marB="45700"/>
                </a:tc>
                <a:tc>
                  <a:txBody>
                    <a:bodyPr/>
                    <a:lstStyle/>
                    <a:p>
                      <a:pPr algn="ctr" rtl="1"/>
                      <a:r>
                        <a:rPr lang="ar-SA" sz="1800" dirty="0" smtClean="0"/>
                        <a:t>الوقت</a:t>
                      </a:r>
                      <a:endParaRPr lang="ar-SA" sz="1800" dirty="0"/>
                    </a:p>
                  </a:txBody>
                  <a:tcPr marL="84406" marR="84406" marT="45700" marB="45700"/>
                </a:tc>
              </a:tr>
              <a:tr h="370681">
                <a:tc>
                  <a:txBody>
                    <a:bodyPr/>
                    <a:lstStyle/>
                    <a:p>
                      <a:pPr algn="ctr" rtl="1"/>
                      <a:r>
                        <a:rPr lang="ar-SA" sz="1800" dirty="0" smtClean="0"/>
                        <a:t>الثلاثاء</a:t>
                      </a:r>
                      <a:endParaRPr lang="ar-SA" sz="1800" dirty="0"/>
                    </a:p>
                  </a:txBody>
                  <a:tcPr marL="84406" marR="84406" marT="45700" marB="45700"/>
                </a:tc>
                <a:tc>
                  <a:txBody>
                    <a:bodyPr/>
                    <a:lstStyle/>
                    <a:p>
                      <a:pPr algn="ctr" rtl="1"/>
                      <a:r>
                        <a:rPr lang="ar-SA" sz="1800" dirty="0" smtClean="0"/>
                        <a:t>من  4:00</a:t>
                      </a:r>
                      <a:r>
                        <a:rPr lang="ar-SA" sz="1800" baseline="0" dirty="0" smtClean="0"/>
                        <a:t> الى 10:00 مساء</a:t>
                      </a:r>
                      <a:endParaRPr lang="ar-SA" sz="1800" dirty="0"/>
                    </a:p>
                  </a:txBody>
                  <a:tcPr marL="84406" marR="84406" marT="45700" marB="45700"/>
                </a:tc>
              </a:tr>
            </a:tbl>
          </a:graphicData>
        </a:graphic>
      </p:graphicFrame>
      <p:sp>
        <p:nvSpPr>
          <p:cNvPr id="8" name="Title 1"/>
          <p:cNvSpPr>
            <a:spLocks noGrp="1"/>
          </p:cNvSpPr>
          <p:nvPr>
            <p:ph type="title" idx="4294967295"/>
          </p:nvPr>
        </p:nvSpPr>
        <p:spPr>
          <a:xfrm>
            <a:off x="-351693" y="152400"/>
            <a:ext cx="8932985" cy="1143000"/>
          </a:xfrm>
        </p:spPr>
        <p:txBody>
          <a:bodyPr/>
          <a:lstStyle/>
          <a:p>
            <a:pPr eaLnBrk="1" hangingPunct="1"/>
            <a:r>
              <a:rPr lang="ar-SA" sz="4200" dirty="0">
                <a:solidFill>
                  <a:schemeClr val="tx2">
                    <a:lumMod val="75000"/>
                  </a:schemeClr>
                </a:solidFill>
                <a:cs typeface="Arial" pitchFamily="34" charset="0"/>
              </a:rPr>
              <a:t>الساعات المكتبية وجوال المقرر والبريد الإلكتروني: </a:t>
            </a:r>
            <a:endParaRPr lang="ar-SA" sz="4200" dirty="0" smtClean="0">
              <a:solidFill>
                <a:schemeClr val="tx2">
                  <a:lumMod val="75000"/>
                </a:schemeClr>
              </a:solidFill>
              <a:cs typeface="Arial" pitchFamily="34" charset="0"/>
            </a:endParaRPr>
          </a:p>
        </p:txBody>
      </p:sp>
    </p:spTree>
    <p:extLst>
      <p:ext uri="{BB962C8B-B14F-4D97-AF65-F5344CB8AC3E}">
        <p14:creationId xmlns:p14="http://schemas.microsoft.com/office/powerpoint/2010/main" val="17447355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4448908" y="6376989"/>
            <a:ext cx="527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b="1">
                <a:solidFill>
                  <a:schemeClr val="tx1"/>
                </a:solidFill>
                <a:latin typeface="Arial" pitchFamily="34" charset="0"/>
                <a:cs typeface="Arial" pitchFamily="34" charset="0"/>
              </a:defRPr>
            </a:lvl9pPr>
          </a:lstStyle>
          <a:p>
            <a:pPr rtl="0" eaLnBrk="1" hangingPunct="1"/>
            <a:fld id="{8F2478C0-7C04-42A0-8562-FCDBDB7BC492}" type="slidenum">
              <a:rPr lang="ar-SA" sz="1200" b="0">
                <a:solidFill>
                  <a:schemeClr val="bg1"/>
                </a:solidFill>
                <a:latin typeface="Calibri" pitchFamily="34" charset="0"/>
              </a:rPr>
              <a:pPr rtl="0" eaLnBrk="1" hangingPunct="1"/>
              <a:t>15</a:t>
            </a:fld>
            <a:endParaRPr lang="en-US" sz="1200" b="0">
              <a:solidFill>
                <a:schemeClr val="bg1"/>
              </a:solidFill>
              <a:latin typeface="Calibri" pitchFamily="34" charset="0"/>
            </a:endParaRPr>
          </a:p>
        </p:txBody>
      </p:sp>
      <p:sp>
        <p:nvSpPr>
          <p:cNvPr id="16387" name="عنوان 1"/>
          <p:cNvSpPr>
            <a:spLocks/>
          </p:cNvSpPr>
          <p:nvPr/>
        </p:nvSpPr>
        <p:spPr bwMode="auto">
          <a:xfrm>
            <a:off x="773723" y="549276"/>
            <a:ext cx="787790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16388" name="عنصر نائب للمحتوى 2"/>
          <p:cNvSpPr>
            <a:spLocks/>
          </p:cNvSpPr>
          <p:nvPr/>
        </p:nvSpPr>
        <p:spPr bwMode="auto">
          <a:xfrm>
            <a:off x="942243" y="1447800"/>
            <a:ext cx="785006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just">
              <a:spcBef>
                <a:spcPct val="20000"/>
              </a:spcBef>
              <a:buFont typeface="Arial" pitchFamily="34" charset="0"/>
              <a:buChar char="•"/>
            </a:pPr>
            <a:endParaRPr lang="ar-SA" sz="3000" b="0">
              <a:solidFill>
                <a:srgbClr val="376092"/>
              </a:solidFill>
              <a:latin typeface="Calibri" pitchFamily="34" charset="0"/>
              <a:cs typeface="AL-Mohanad Bold" pitchFamily="2" charset="-78"/>
            </a:endParaRPr>
          </a:p>
        </p:txBody>
      </p:sp>
      <p:sp>
        <p:nvSpPr>
          <p:cNvPr id="6" name="Title 1"/>
          <p:cNvSpPr>
            <a:spLocks/>
          </p:cNvSpPr>
          <p:nvPr/>
        </p:nvSpPr>
        <p:spPr bwMode="auto">
          <a:xfrm>
            <a:off x="773723" y="120650"/>
            <a:ext cx="787790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ar-SA" sz="6400" b="0">
              <a:solidFill>
                <a:srgbClr val="376092"/>
              </a:solidFill>
              <a:latin typeface="Calibri" pitchFamily="34" charset="0"/>
              <a:cs typeface="AL-Battar" pitchFamily="2" charset="-78"/>
            </a:endParaRPr>
          </a:p>
        </p:txBody>
      </p:sp>
      <p:sp>
        <p:nvSpPr>
          <p:cNvPr id="7" name="Title 1"/>
          <p:cNvSpPr>
            <a:spLocks noGrp="1"/>
          </p:cNvSpPr>
          <p:nvPr>
            <p:ph type="title" idx="4294967295"/>
          </p:nvPr>
        </p:nvSpPr>
        <p:spPr>
          <a:xfrm>
            <a:off x="-422031" y="2971800"/>
            <a:ext cx="8932985" cy="1143000"/>
          </a:xfrm>
        </p:spPr>
        <p:txBody>
          <a:bodyPr/>
          <a:lstStyle/>
          <a:p>
            <a:pPr eaLnBrk="1" hangingPunct="1"/>
            <a:r>
              <a:rPr lang="ar-SA" sz="6000" dirty="0" smtClean="0">
                <a:solidFill>
                  <a:schemeClr val="tx2">
                    <a:lumMod val="75000"/>
                  </a:schemeClr>
                </a:solidFill>
                <a:cs typeface="Arial" pitchFamily="34" charset="0"/>
              </a:rPr>
              <a:t>مع </a:t>
            </a:r>
            <a:r>
              <a:rPr lang="ar-SA" sz="6000" dirty="0">
                <a:solidFill>
                  <a:schemeClr val="tx2">
                    <a:lumMod val="75000"/>
                  </a:schemeClr>
                </a:solidFill>
                <a:cs typeface="Arial" pitchFamily="34" charset="0"/>
              </a:rPr>
              <a:t>تمنياتي للجميع بالنجاح </a:t>
            </a:r>
            <a:r>
              <a:rPr lang="ar-SA" sz="6000" dirty="0" smtClean="0">
                <a:solidFill>
                  <a:schemeClr val="tx2">
                    <a:lumMod val="75000"/>
                  </a:schemeClr>
                </a:solidFill>
                <a:cs typeface="Arial" pitchFamily="34" charset="0"/>
              </a:rPr>
              <a:t>والتوفيق</a:t>
            </a:r>
          </a:p>
        </p:txBody>
      </p:sp>
    </p:spTree>
    <p:extLst>
      <p:ext uri="{BB962C8B-B14F-4D97-AF65-F5344CB8AC3E}">
        <p14:creationId xmlns:p14="http://schemas.microsoft.com/office/powerpoint/2010/main" val="27816814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844062" y="2133600"/>
            <a:ext cx="1947156" cy="2362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2010658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529</Words>
  <Application>Microsoft Office PowerPoint</Application>
  <PresentationFormat>On-screen Show (4:3)</PresentationFormat>
  <Paragraphs>135</Paragraphs>
  <Slides>16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ae_AlMateen</vt:lpstr>
      <vt:lpstr>AL-Battar</vt:lpstr>
      <vt:lpstr>AL-Mohanad Bold</vt:lpstr>
      <vt:lpstr>Arial</vt:lpstr>
      <vt:lpstr>AYM Wadiy S_U normal.</vt:lpstr>
      <vt:lpstr>Calibri</vt:lpstr>
      <vt:lpstr>Times New Roman</vt:lpstr>
      <vt:lpstr>Wingdings 2</vt:lpstr>
      <vt:lpstr>Office Theme</vt:lpstr>
      <vt:lpstr>1_Office Theme</vt:lpstr>
      <vt:lpstr>PowerPoint Presentation</vt:lpstr>
      <vt:lpstr>PowerPoint Presentation</vt:lpstr>
      <vt:lpstr>وصف المقرر</vt:lpstr>
      <vt:lpstr>المحتوى العلمي للمقرر</vt:lpstr>
      <vt:lpstr>المحتوى العلمي للمقرر</vt:lpstr>
      <vt:lpstr>المحتوى العلمي للمقرر</vt:lpstr>
      <vt:lpstr>المحتوى العلمي للمقرر</vt:lpstr>
      <vt:lpstr>المحتوى العلمي للمقرر</vt:lpstr>
      <vt:lpstr>المحتوى العلمي للمقرر</vt:lpstr>
      <vt:lpstr>نتائج التعلم الأساسية لطلبة المقرر</vt:lpstr>
      <vt:lpstr>المرجع الأساسي للمقرر</vt:lpstr>
      <vt:lpstr>المراجع المساعدة</vt:lpstr>
      <vt:lpstr>توزيع الدرجات : </vt:lpstr>
      <vt:lpstr>الساعات المكتبية وجوال المقرر والبريد الإلكتروني: </vt:lpstr>
      <vt:lpstr>مع تمنياتي للجميع بالنجاح والتوفيق</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Bassim Ali Yoseif Alsabbgh</cp:lastModifiedBy>
  <cp:revision>8</cp:revision>
  <dcterms:created xsi:type="dcterms:W3CDTF">2013-09-17T03:07:48Z</dcterms:created>
  <dcterms:modified xsi:type="dcterms:W3CDTF">2013-09-17T06:14:04Z</dcterms:modified>
</cp:coreProperties>
</file>