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59" r:id="rId5"/>
    <p:sldId id="287" r:id="rId6"/>
    <p:sldId id="288" r:id="rId7"/>
    <p:sldId id="289" r:id="rId8"/>
    <p:sldId id="291" r:id="rId9"/>
    <p:sldId id="292" r:id="rId10"/>
    <p:sldId id="293" r:id="rId11"/>
    <p:sldId id="294" r:id="rId12"/>
    <p:sldId id="295" r:id="rId13"/>
    <p:sldId id="296" r:id="rId14"/>
    <p:sldId id="297" r:id="rId15"/>
    <p:sldId id="299" r:id="rId16"/>
    <p:sldId id="300" r:id="rId17"/>
    <p:sldId id="301" r:id="rId18"/>
    <p:sldId id="302" r:id="rId19"/>
    <p:sldId id="303" r:id="rId20"/>
    <p:sldId id="304"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9968"/>
    <a:srgbClr val="3B84AF"/>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0" d="100"/>
          <a:sy n="70" d="100"/>
        </p:scale>
        <p:origin x="-1218" y="-7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3/23/2011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6224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endParaRPr lang="ar-SA" sz="1050" b="1" dirty="0">
              <a:solidFill>
                <a:schemeClr val="accent1">
                  <a:lumMod val="50000"/>
                </a:schemeClr>
              </a:solidFill>
              <a:latin typeface="AYM Wadiy S_U normal."/>
              <a:cs typeface="Times New Roman" pitchFamily="18" charset="0"/>
            </a:endParaRPr>
          </a:p>
          <a:p>
            <a:pPr algn="ctr"/>
            <a:r>
              <a:rPr lang="ar-SA" sz="2600" b="1" dirty="0" smtClean="0">
                <a:solidFill>
                  <a:schemeClr val="bg2">
                    <a:lumMod val="25000"/>
                  </a:schemeClr>
                </a:solidFill>
                <a:latin typeface="Calibri" pitchFamily="34" charset="0"/>
                <a:cs typeface="Times New Roman" pitchFamily="18" charset="0"/>
              </a:rPr>
              <a:t>مهارات الاتصال</a:t>
            </a: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r>
              <a:rPr lang="ar-SA" sz="2600" b="1" dirty="0" smtClean="0">
                <a:solidFill>
                  <a:srgbClr val="7F7F7F"/>
                </a:solidFill>
                <a:latin typeface="Calibri" pitchFamily="34" charset="0"/>
                <a:cs typeface="Times New Roman" pitchFamily="18" charset="0"/>
              </a:rPr>
              <a:t>د</a:t>
            </a:r>
            <a:r>
              <a:rPr lang="en-US" sz="2600" b="1" dirty="0" smtClean="0">
                <a:solidFill>
                  <a:schemeClr val="bg2">
                    <a:lumMod val="25000"/>
                  </a:schemeClr>
                </a:solidFill>
                <a:latin typeface="Calibri" pitchFamily="34" charset="0"/>
                <a:cs typeface="Times New Roman" pitchFamily="18" charset="0"/>
              </a:rPr>
              <a:t>. </a:t>
            </a:r>
            <a:r>
              <a:rPr lang="ar-SA" sz="2600" b="1" dirty="0" smtClean="0">
                <a:solidFill>
                  <a:schemeClr val="bg2">
                    <a:lumMod val="25000"/>
                  </a:schemeClr>
                </a:solidFill>
                <a:latin typeface="Calibri" pitchFamily="34" charset="0"/>
                <a:cs typeface="Times New Roman" pitchFamily="18" charset="0"/>
              </a:rPr>
              <a:t>عبد المليك مزهودة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sz="6000" b="1" spc="-150" dirty="0" smtClean="0">
                <a:solidFill>
                  <a:srgbClr val="376092"/>
                </a:solidFill>
                <a:latin typeface="ae_AlMateen" pitchFamily="2" charset="-78"/>
                <a:cs typeface="ae_AlMateen" pitchFamily="2" charset="-78"/>
              </a:rPr>
              <a:t>المحاضرة</a:t>
            </a:r>
            <a:r>
              <a:rPr lang="fr-FR" sz="6000" b="1" spc="-150" dirty="0" smtClean="0">
                <a:solidFill>
                  <a:srgbClr val="376092"/>
                </a:solidFill>
                <a:latin typeface="ae_AlMateen" pitchFamily="2" charset="-78"/>
                <a:cs typeface="ae_AlMateen" pitchFamily="2" charset="-78"/>
              </a:rPr>
              <a:t>  </a:t>
            </a:r>
            <a:r>
              <a:rPr lang="ar-DZ" sz="6000" b="1" spc="-150" dirty="0" smtClean="0">
                <a:solidFill>
                  <a:srgbClr val="376092"/>
                </a:solidFill>
                <a:latin typeface="ae_AlMateen" pitchFamily="2" charset="-78"/>
                <a:cs typeface="ae_AlMateen" pitchFamily="2" charset="-78"/>
              </a:rPr>
              <a:t>الحادية عشر </a:t>
            </a:r>
            <a:endParaRPr lang="en-US" sz="60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447800" y="3733800"/>
            <a:ext cx="7429500" cy="1752600"/>
          </a:xfrm>
        </p:spPr>
        <p:txBody>
          <a:bodyPr/>
          <a:lstStyle/>
          <a:p>
            <a:pPr rtl="1" eaLnBrk="1" hangingPunct="1"/>
            <a:r>
              <a:rPr lang="ar-DZ" sz="4400" b="1" dirty="0" smtClean="0">
                <a:solidFill>
                  <a:schemeClr val="tx1"/>
                </a:solidFill>
              </a:rPr>
              <a:t>المذكرات الداخلية </a:t>
            </a:r>
            <a:endParaRPr lang="en-US" sz="4400" b="1" dirty="0" smtClean="0">
              <a:solidFill>
                <a:schemeClr val="tx1"/>
              </a:solidFill>
            </a:endParaRPr>
          </a:p>
          <a:p>
            <a:pPr rtl="1" eaLnBrk="1" hangingPunct="1"/>
            <a:endParaRPr lang="en-US" sz="40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solidFill>
                  <a:schemeClr val="tx2">
                    <a:lumMod val="75000"/>
                  </a:schemeClr>
                </a:solidFill>
              </a:rPr>
              <a:t>عناصر المحاضرة</a:t>
            </a:r>
            <a:endParaRPr lang="en-US" b="1" dirty="0">
              <a:solidFill>
                <a:schemeClr val="tx2">
                  <a:lumMod val="75000"/>
                </a:schemeClr>
              </a:solidFill>
            </a:endParaRPr>
          </a:p>
        </p:txBody>
      </p:sp>
      <p:sp>
        <p:nvSpPr>
          <p:cNvPr id="7171" name="Text Placeholder 5"/>
          <p:cNvSpPr>
            <a:spLocks noGrp="1"/>
          </p:cNvSpPr>
          <p:nvPr>
            <p:ph idx="1"/>
          </p:nvPr>
        </p:nvSpPr>
        <p:spPr/>
        <p:txBody>
          <a:bodyPr/>
          <a:lstStyle/>
          <a:p>
            <a:pPr algn="just" rtl="1" eaLnBrk="1" hangingPunct="1">
              <a:buFont typeface="Arial" pitchFamily="34" charset="0"/>
              <a:buChar char="•"/>
            </a:pPr>
            <a:r>
              <a:rPr lang="ar-DZ" b="1" dirty="0" smtClean="0">
                <a:cs typeface="Arial" pitchFamily="34" charset="0"/>
              </a:rPr>
              <a:t>المذكرات الداخلية</a:t>
            </a:r>
            <a:endParaRPr lang="ar-SA" b="1" dirty="0" smtClean="0">
              <a:cs typeface="Arial" pitchFamily="34" charset="0"/>
            </a:endParaRPr>
          </a:p>
          <a:p>
            <a:pPr algn="just" rtl="1" eaLnBrk="1" hangingPunct="1">
              <a:buFont typeface="Arial" pitchFamily="34" charset="0"/>
              <a:buChar char="•"/>
            </a:pPr>
            <a:r>
              <a:rPr lang="ar-DZ" b="1" dirty="0" smtClean="0">
                <a:cs typeface="Arial" pitchFamily="34" charset="0"/>
              </a:rPr>
              <a:t>التقارير</a:t>
            </a:r>
            <a:endParaRPr lang="ar-SA" b="1" dirty="0" smtClean="0">
              <a:cs typeface="Arial" pitchFamily="34" charset="0"/>
            </a:endParaRPr>
          </a:p>
          <a:p>
            <a:pPr algn="just" rtl="1"/>
            <a:r>
              <a:rPr lang="en-US" b="1" dirty="0" smtClean="0">
                <a:cs typeface="Arial" pitchFamily="34" charset="0"/>
              </a:rPr>
              <a:t> </a:t>
            </a:r>
          </a:p>
          <a:p>
            <a:pPr algn="just" rtl="1"/>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just" rtl="1" eaLnBrk="1" hangingPunct="1"/>
            <a:r>
              <a:rPr lang="ar-DZ" b="1" dirty="0" smtClean="0">
                <a:solidFill>
                  <a:schemeClr val="tx2">
                    <a:lumMod val="75000"/>
                  </a:schemeClr>
                </a:solidFill>
                <a:cs typeface="Arial" pitchFamily="34" charset="0"/>
              </a:rPr>
              <a:t>1 - المذكرات الداخلية</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1295400"/>
            <a:ext cx="9144000" cy="4678363"/>
          </a:xfrm>
        </p:spPr>
        <p:txBody>
          <a:bodyPr/>
          <a:lstStyle/>
          <a:p>
            <a:pPr algn="just" rtl="1" eaLnBrk="1" hangingPunct="1"/>
            <a:r>
              <a:rPr lang="ar-DZ" dirty="0" smtClean="0"/>
              <a:t>تعتبر المذكرات:</a:t>
            </a:r>
          </a:p>
          <a:p>
            <a:pPr algn="just" rtl="1" eaLnBrk="1" hangingPunct="1">
              <a:buFont typeface="Arial" pitchFamily="34" charset="0"/>
              <a:buChar char="•"/>
            </a:pPr>
            <a:r>
              <a:rPr lang="ar-DZ" dirty="0" smtClean="0"/>
              <a:t>أحد أنواع الاتصال الكتابي الأكثر انتشارا في المنظمة</a:t>
            </a:r>
          </a:p>
          <a:p>
            <a:pPr algn="just" rtl="1" eaLnBrk="1" hangingPunct="1">
              <a:buFont typeface="Arial" pitchFamily="34" charset="0"/>
              <a:buChar char="•"/>
            </a:pPr>
            <a:r>
              <a:rPr lang="ar-DZ" dirty="0" smtClean="0"/>
              <a:t>يتم تبادلها بين العاملين في نفس المنظمة</a:t>
            </a:r>
          </a:p>
          <a:p>
            <a:pPr algn="just" rtl="1" eaLnBrk="1" hangingPunct="1">
              <a:buFont typeface="Arial" pitchFamily="34" charset="0"/>
              <a:buChar char="•"/>
            </a:pPr>
            <a:r>
              <a:rPr lang="ar-DZ" dirty="0" smtClean="0"/>
              <a:t>تسمى أحيانا مراسلات داخلية، مذكرات مكتب</a:t>
            </a:r>
          </a:p>
          <a:p>
            <a:pPr algn="just" rtl="1" eaLnBrk="1" hangingPunct="1">
              <a:buFont typeface="Arial" pitchFamily="34" charset="0"/>
              <a:buChar char="•"/>
            </a:pPr>
            <a:r>
              <a:rPr lang="ar-DZ" dirty="0" smtClean="0"/>
              <a:t>تستخدم أكثر كلما توسعت المنظمات وتزايد حجمها</a:t>
            </a:r>
          </a:p>
          <a:p>
            <a:pPr algn="just" rtl="1" eaLnBrk="1" hangingPunct="1">
              <a:buFont typeface="Arial" pitchFamily="34" charset="0"/>
              <a:buChar char="•"/>
            </a:pPr>
            <a:r>
              <a:rPr lang="ar-DZ" dirty="0" smtClean="0"/>
              <a:t>تظهر اهميتها أكثر مع تزايد المشكلات التنظيمية والادارية</a:t>
            </a:r>
          </a:p>
          <a:p>
            <a:pPr algn="just" rtl="1" eaLnBrk="1" hangingPunct="1">
              <a:buFont typeface="Arial" pitchFamily="34" charset="0"/>
              <a:buChar char="•"/>
            </a:pPr>
            <a:r>
              <a:rPr lang="ar-DZ" dirty="0" smtClean="0"/>
              <a:t>تحقق الاربط والتنسيق بين الوحدات والأقسام والنشاطات المختلفة</a:t>
            </a:r>
          </a:p>
          <a:p>
            <a:pPr algn="just" rtl="1" eaLnBrk="1" hangingPunct="1"/>
            <a:endParaRPr lang="ar-SA" b="1"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609600"/>
          </a:xfrm>
        </p:spPr>
        <p:txBody>
          <a:bodyPr/>
          <a:lstStyle/>
          <a:p>
            <a:pPr algn="just" rtl="1" eaLnBrk="1" hangingPunct="1"/>
            <a:r>
              <a:rPr lang="ar-DZ" b="1" dirty="0" smtClean="0">
                <a:solidFill>
                  <a:schemeClr val="tx2">
                    <a:lumMod val="75000"/>
                  </a:schemeClr>
                </a:solidFill>
                <a:cs typeface="Arial" pitchFamily="34" charset="0"/>
              </a:rPr>
              <a:t>خصائص المذكرات</a:t>
            </a:r>
            <a:endParaRPr lang="ar-SA" b="1"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0" y="990600"/>
            <a:ext cx="9144000" cy="5105400"/>
          </a:xfrm>
        </p:spPr>
        <p:txBody>
          <a:bodyPr/>
          <a:lstStyle/>
          <a:p>
            <a:pPr algn="just" rtl="1" eaLnBrk="1" hangingPunct="1">
              <a:buNone/>
            </a:pPr>
            <a:r>
              <a:rPr lang="ar-DZ" sz="2600" dirty="0" smtClean="0"/>
              <a:t>تتدفق المذكرات بصورة دائمة في جميع الاتجاهات:</a:t>
            </a:r>
          </a:p>
          <a:p>
            <a:pPr marL="725488" algn="just" rtl="1" eaLnBrk="1" hangingPunct="1"/>
            <a:r>
              <a:rPr lang="ar-DZ" sz="2600" dirty="0" smtClean="0"/>
              <a:t>من الأعلى للأسفل او من الرئيس إلى المرؤوسين، </a:t>
            </a:r>
          </a:p>
          <a:p>
            <a:pPr marL="725488" algn="just" rtl="1" eaLnBrk="1" hangingPunct="1"/>
            <a:r>
              <a:rPr lang="ar-DZ" sz="2600" dirty="0" smtClean="0"/>
              <a:t>ومن الأسفل إلى الاعلى،</a:t>
            </a:r>
          </a:p>
          <a:p>
            <a:pPr marL="725488" algn="just" rtl="1" eaLnBrk="1" hangingPunct="1"/>
            <a:r>
              <a:rPr lang="ar-DZ" sz="2600" dirty="0" smtClean="0"/>
              <a:t>أفقيا في نفس الوحدة أو بين وحدات مختلفة</a:t>
            </a:r>
          </a:p>
          <a:p>
            <a:pPr algn="just" rtl="1" eaLnBrk="1" hangingPunct="1">
              <a:buNone/>
            </a:pPr>
            <a:r>
              <a:rPr lang="ar-DZ" sz="2600" dirty="0" smtClean="0"/>
              <a:t>المذكرات تخدم أغراضا شتى: </a:t>
            </a:r>
          </a:p>
          <a:p>
            <a:pPr marL="725488" algn="just" rtl="1" eaLnBrk="1" hangingPunct="1"/>
            <a:r>
              <a:rPr lang="ar-DZ" sz="2600" dirty="0" smtClean="0"/>
              <a:t>توصل معلومات واستفسارات</a:t>
            </a:r>
          </a:p>
          <a:p>
            <a:pPr marL="725488" algn="just" rtl="1" eaLnBrk="1" hangingPunct="1"/>
            <a:r>
              <a:rPr lang="ar-DZ" sz="2600" dirty="0" smtClean="0"/>
              <a:t>تشرح السياسات والاجراءات والقرارات والتعليمات، </a:t>
            </a:r>
          </a:p>
          <a:p>
            <a:pPr marL="725488" algn="just" rtl="1" eaLnBrk="1" hangingPunct="1"/>
            <a:r>
              <a:rPr lang="ar-DZ" sz="2600" dirty="0" smtClean="0"/>
              <a:t>تقدم النصح والمشورة والتوضيح والتوجيه، والدافعية والتدريب والمشورة، </a:t>
            </a:r>
          </a:p>
          <a:p>
            <a:pPr marL="725488" algn="just" rtl="1" eaLnBrk="1" hangingPunct="1"/>
            <a:r>
              <a:rPr lang="ar-DZ" sz="2600" dirty="0" smtClean="0"/>
              <a:t>الابلاغ عن مشكلات العمل والصراعات وغيرها.</a:t>
            </a:r>
          </a:p>
          <a:p>
            <a:pPr marL="725488" algn="just" rtl="1" eaLnBrk="1" hangingPunct="1"/>
            <a:r>
              <a:rPr lang="ar-DZ" sz="2600" dirty="0" smtClean="0"/>
              <a:t>إطلاع العاملين على أي تغييرات في السياسات والاجراءات وتفاصيل العمليات الداخلية في مختلف النشاطات والوظائف من إنتاج وتسويق ....</a:t>
            </a:r>
            <a:endParaRPr lang="en-US" sz="2600" dirty="0" smtClean="0"/>
          </a:p>
          <a:p>
            <a:pPr algn="just" rtl="1" eaLnBrk="1" hangingPunct="1">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مزايا المذكرات الداخلية</a:t>
            </a:r>
            <a:endParaRPr lang="ar-DZ" dirty="0"/>
          </a:p>
        </p:txBody>
      </p:sp>
      <p:sp>
        <p:nvSpPr>
          <p:cNvPr id="3" name="Content Placeholder 2"/>
          <p:cNvSpPr>
            <a:spLocks noGrp="1"/>
          </p:cNvSpPr>
          <p:nvPr>
            <p:ph idx="1"/>
          </p:nvPr>
        </p:nvSpPr>
        <p:spPr/>
        <p:txBody>
          <a:bodyPr/>
          <a:lstStyle/>
          <a:p>
            <a:pPr rtl="1"/>
            <a:r>
              <a:rPr lang="ar-DZ" dirty="0" smtClean="0"/>
              <a:t>1 - تمثل المذكرات وثائق و مستندات دائمة</a:t>
            </a:r>
            <a:endParaRPr lang="en-US" dirty="0" smtClean="0"/>
          </a:p>
          <a:p>
            <a:pPr rtl="1"/>
            <a:r>
              <a:rPr lang="ar-DZ" dirty="0" smtClean="0"/>
              <a:t>2- تشكل برهان أو إثباتا يمكنه المحافظة على مصالح وحقوق الشركة ويوضح التزاماتها </a:t>
            </a:r>
            <a:endParaRPr lang="en-US" dirty="0" smtClean="0"/>
          </a:p>
          <a:p>
            <a:pPr rtl="1"/>
            <a:r>
              <a:rPr lang="ar-DZ" dirty="0" smtClean="0"/>
              <a:t>3- أفضل طرقة لعرض معلومات معقدة مدعومة بالأرقام والرسوم</a:t>
            </a:r>
            <a:endParaRPr lang="en-US" dirty="0" smtClean="0"/>
          </a:p>
          <a:p>
            <a:pPr rtl="1"/>
            <a:r>
              <a:rPr lang="ar-DZ" dirty="0" smtClean="0"/>
              <a:t>4- تلائم وتريح المستقبل أكثر من الاتصالات الشفهية</a:t>
            </a:r>
            <a:endParaRPr lang="en-US" dirty="0" smtClean="0"/>
          </a:p>
          <a:p>
            <a:pPr rtl="1"/>
            <a:r>
              <a:rPr lang="ar-DZ" dirty="0" smtClean="0"/>
              <a:t>5- أقل تكلفة من الاتصال الهاتفي أو المباشر وجها لوجه</a:t>
            </a:r>
            <a:endParaRPr lang="en-US" dirty="0" smtClean="0"/>
          </a:p>
          <a:p>
            <a:pPr rtl="1"/>
            <a:r>
              <a:rPr lang="ar-DZ" dirty="0" smtClean="0"/>
              <a:t>6- تتيح للمرسل والمستقبل وقتا أطول لكتابة المذكرة وفهمها</a:t>
            </a:r>
            <a:endParaRPr lang="en-US" dirty="0" smtClean="0"/>
          </a:p>
          <a:p>
            <a:pPr rtl="1"/>
            <a:endParaRPr lang="ar-D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تصميم/ تنسيق المذكرة الداخلية</a:t>
            </a:r>
            <a:endParaRPr lang="ar-DZ" dirty="0"/>
          </a:p>
        </p:txBody>
      </p:sp>
      <p:sp>
        <p:nvSpPr>
          <p:cNvPr id="3" name="Content Placeholder 2"/>
          <p:cNvSpPr>
            <a:spLocks noGrp="1"/>
          </p:cNvSpPr>
          <p:nvPr>
            <p:ph idx="1"/>
          </p:nvPr>
        </p:nvSpPr>
        <p:spPr>
          <a:xfrm>
            <a:off x="533400" y="1219200"/>
            <a:ext cx="8915400" cy="4953000"/>
          </a:xfrm>
        </p:spPr>
        <p:txBody>
          <a:bodyPr/>
          <a:lstStyle/>
          <a:p>
            <a:pPr rtl="1"/>
            <a:r>
              <a:rPr lang="ar-DZ" sz="2800" dirty="0" smtClean="0"/>
              <a:t>معظم المنظمات الكبيرة تقوم بطباعة قرطاسية لاستخدامها مذكرات داخلية، وتوزع في الغالب على المديرين ورؤساء الأقسام الذين يكتبون مذكرات داخلية بشكل متكرر. في كل مرة يريد شخص أن يرسل رسالة مكتوبة داخلية ينزع ورقة من الرزمة ويكتب/ يطبع عليها الرسالة الداخلية.</a:t>
            </a:r>
          </a:p>
          <a:p>
            <a:pPr rtl="1"/>
            <a:r>
              <a:rPr lang="ar-DZ" sz="2800" dirty="0" smtClean="0"/>
              <a:t>التصميم الشائع للمذكرات هو:</a:t>
            </a:r>
          </a:p>
          <a:p>
            <a:pPr marL="984250" rtl="1"/>
            <a:r>
              <a:rPr lang="ar-DZ" sz="2800" dirty="0" smtClean="0"/>
              <a:t>1- الترويسة – عبارة مذكرة داخلية -</a:t>
            </a:r>
            <a:endParaRPr lang="en-US" sz="2800" dirty="0" smtClean="0"/>
          </a:p>
          <a:p>
            <a:pPr marL="984250" rtl="1"/>
            <a:r>
              <a:rPr lang="ar-DZ" sz="2800" dirty="0" smtClean="0"/>
              <a:t>2 - عبارة ”إلى“ : تأتي بعد الترويسة، تطبع على يمين الصفحة.</a:t>
            </a:r>
            <a:endParaRPr lang="en-US" sz="2800" dirty="0" smtClean="0"/>
          </a:p>
          <a:p>
            <a:pPr marL="984250" rtl="1"/>
            <a:r>
              <a:rPr lang="ar-DZ" sz="2800" dirty="0" smtClean="0"/>
              <a:t>3 - عبارة ”من“ تلي "إلى" مباشرة وتطبع على يمين الصفحة.</a:t>
            </a:r>
            <a:endParaRPr lang="en-US" sz="2800" dirty="0" smtClean="0"/>
          </a:p>
          <a:p>
            <a:pPr marL="984250" rtl="1"/>
            <a:r>
              <a:rPr lang="ar-DZ" sz="2800" dirty="0" smtClean="0"/>
              <a:t>4 - التاريخ: يطبع مباشرة.</a:t>
            </a:r>
            <a:endParaRPr lang="en-US" sz="2800" dirty="0" smtClean="0"/>
          </a:p>
          <a:p>
            <a:pPr marL="984250" rtl="1"/>
            <a:r>
              <a:rPr lang="ar-DZ" sz="2800" dirty="0" smtClean="0"/>
              <a:t>5 - الموضوع: يطبع مباشرة تحت "التاريخ".</a:t>
            </a:r>
          </a:p>
          <a:p>
            <a:pPr rtl="1"/>
            <a:endParaRPr lang="en-US" sz="2800" dirty="0" smtClean="0"/>
          </a:p>
          <a:p>
            <a:pPr rtl="1"/>
            <a:endParaRPr lang="ar-DZ"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مذكرة داخلية</a:t>
            </a:r>
            <a:endParaRPr lang="ar-DZ" dirty="0"/>
          </a:p>
        </p:txBody>
      </p:sp>
      <p:graphicFrame>
        <p:nvGraphicFramePr>
          <p:cNvPr id="4" name="Table 3"/>
          <p:cNvGraphicFramePr>
            <a:graphicFrameLocks noGrp="1"/>
          </p:cNvGraphicFramePr>
          <p:nvPr/>
        </p:nvGraphicFramePr>
        <p:xfrm>
          <a:off x="381000" y="1371600"/>
          <a:ext cx="8839199" cy="4343400"/>
        </p:xfrm>
        <a:graphic>
          <a:graphicData uri="http://schemas.openxmlformats.org/drawingml/2006/table">
            <a:tbl>
              <a:tblPr rtl="1"/>
              <a:tblGrid>
                <a:gridCol w="8839199"/>
              </a:tblGrid>
              <a:tr h="4343400">
                <a:tc>
                  <a:txBody>
                    <a:bodyPr/>
                    <a:lstStyle/>
                    <a:p>
                      <a:pPr algn="ctr" rtl="1">
                        <a:lnSpc>
                          <a:spcPct val="115000"/>
                        </a:lnSpc>
                        <a:spcAft>
                          <a:spcPts val="0"/>
                        </a:spcAft>
                      </a:pPr>
                      <a:r>
                        <a:rPr lang="ar-DZ" sz="2800" b="1" dirty="0">
                          <a:latin typeface="Calibri"/>
                          <a:ea typeface="Calibri"/>
                          <a:cs typeface="Arial"/>
                        </a:rPr>
                        <a:t>مذكرة داخلية</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إلى: جميع مديري الإدارات</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من: حسام علي، مدير إدارة الموارد البشرية.</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التاريخ: 20 نيسان 2008</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الموضوع: برنامج التعريف للمعينين الجدد</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            أرفق لكم مسودة البرنامج المقترح. تلاحظون أن البرنامج سوف يعقد في الفترة ما بين 1-4 حزيران، يوميا من الساعة 4 – 7 مساء </a:t>
                      </a:r>
                      <a:endParaRPr lang="en-US" sz="2400" dirty="0">
                        <a:latin typeface="Calibri"/>
                        <a:ea typeface="Calibri"/>
                        <a:cs typeface="Arial"/>
                      </a:endParaRPr>
                    </a:p>
                    <a:p>
                      <a:pPr algn="r" rtl="1">
                        <a:lnSpc>
                          <a:spcPct val="115000"/>
                        </a:lnSpc>
                        <a:spcAft>
                          <a:spcPts val="0"/>
                        </a:spcAft>
                      </a:pPr>
                      <a:r>
                        <a:rPr lang="ar-DZ" sz="2800" dirty="0">
                          <a:latin typeface="Calibri"/>
                          <a:ea typeface="Calibri"/>
                          <a:cs typeface="Arial"/>
                        </a:rPr>
                        <a:t>         أرجو موافاتي بموافقتكم  وأي ملاحظات قبل ذلك التاريخ</a:t>
                      </a:r>
                      <a:endParaRPr lang="en-US" sz="2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DZ" b="1" dirty="0" smtClean="0"/>
              <a:t>أسلوب كتابة المذكرات الداخلية:</a:t>
            </a:r>
            <a:endParaRPr lang="ar-DZ" b="1" dirty="0"/>
          </a:p>
        </p:txBody>
      </p:sp>
      <p:sp>
        <p:nvSpPr>
          <p:cNvPr id="3" name="Content Placeholder 2"/>
          <p:cNvSpPr>
            <a:spLocks noGrp="1"/>
          </p:cNvSpPr>
          <p:nvPr>
            <p:ph idx="1"/>
          </p:nvPr>
        </p:nvSpPr>
        <p:spPr>
          <a:xfrm>
            <a:off x="304800" y="1219200"/>
            <a:ext cx="9105900" cy="4800600"/>
          </a:xfrm>
        </p:spPr>
        <p:txBody>
          <a:bodyPr/>
          <a:lstStyle/>
          <a:p>
            <a:pPr rtl="1"/>
            <a:r>
              <a:rPr lang="ar-DZ" sz="2800" dirty="0" smtClean="0"/>
              <a:t>يتفاوت أسلوب المذكرات الداخلية من مذكرة إلى أخرى ويتوقف على:</a:t>
            </a:r>
          </a:p>
          <a:p>
            <a:pPr rtl="1">
              <a:buFont typeface="Arial" pitchFamily="34" charset="0"/>
              <a:buChar char="•"/>
            </a:pPr>
            <a:r>
              <a:rPr lang="ar-DZ" sz="2800" dirty="0" smtClean="0"/>
              <a:t>طبيعة الرسالة، </a:t>
            </a:r>
          </a:p>
          <a:p>
            <a:pPr rtl="1">
              <a:buFont typeface="Arial" pitchFamily="34" charset="0"/>
              <a:buChar char="•"/>
            </a:pPr>
            <a:r>
              <a:rPr lang="ar-DZ" sz="2800" dirty="0" smtClean="0"/>
              <a:t>ظروف كتابة الرسالة، </a:t>
            </a:r>
          </a:p>
          <a:p>
            <a:pPr rtl="1">
              <a:buFont typeface="Arial" pitchFamily="34" charset="0"/>
              <a:buChar char="•"/>
            </a:pPr>
            <a:r>
              <a:rPr lang="ar-DZ" sz="2800" dirty="0" smtClean="0"/>
              <a:t>مركز ومكانة المستقبل وشخصيته، </a:t>
            </a:r>
          </a:p>
          <a:p>
            <a:pPr rtl="1">
              <a:buFont typeface="Arial" pitchFamily="34" charset="0"/>
              <a:buChar char="•"/>
            </a:pPr>
            <a:r>
              <a:rPr lang="ar-DZ" sz="2800" dirty="0" smtClean="0"/>
              <a:t>العلاقة بين المرسل والمستقبل، </a:t>
            </a:r>
          </a:p>
          <a:p>
            <a:pPr rtl="1">
              <a:buFont typeface="Arial" pitchFamily="34" charset="0"/>
              <a:buChar char="•"/>
            </a:pPr>
            <a:r>
              <a:rPr lang="ar-DZ" sz="2800" dirty="0" smtClean="0"/>
              <a:t>التوجيهات والتعليمات الصادرة من الادارة العليا والموجهة الى جميع العاملين غالبا ما تكتب بلغة رسمية وغير شخصية. </a:t>
            </a:r>
          </a:p>
          <a:p>
            <a:pPr rtl="1">
              <a:buFont typeface="Arial" pitchFamily="34" charset="0"/>
              <a:buChar char="•"/>
            </a:pPr>
            <a:r>
              <a:rPr lang="ar-DZ" sz="2800" dirty="0" smtClean="0"/>
              <a:t>المذكرات التي يتبادلها الزملاء تكتب بأسلوب المحادثة، ولغة شخصية.</a:t>
            </a:r>
          </a:p>
          <a:p>
            <a:pPr rtl="1">
              <a:buFont typeface="Arial" pitchFamily="34" charset="0"/>
              <a:buChar char="•"/>
            </a:pPr>
            <a:r>
              <a:rPr lang="ar-DZ" sz="2800" dirty="0" smtClean="0"/>
              <a:t>المذكرات من المرؤوسين الى رؤسائهم تكون أكثر حذرا</a:t>
            </a:r>
            <a:endParaRPr lang="ar-DZ"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868362"/>
          </a:xfrm>
        </p:spPr>
        <p:txBody>
          <a:bodyPr/>
          <a:lstStyle/>
          <a:p>
            <a:pPr rtl="1"/>
            <a:r>
              <a:rPr lang="ar-DZ" b="1" dirty="0" smtClean="0"/>
              <a:t>المذكرات الداخلية والرسائل</a:t>
            </a:r>
            <a:endParaRPr lang="ar-DZ" dirty="0"/>
          </a:p>
        </p:txBody>
      </p:sp>
      <p:sp>
        <p:nvSpPr>
          <p:cNvPr id="3" name="Content Placeholder 2"/>
          <p:cNvSpPr>
            <a:spLocks noGrp="1"/>
          </p:cNvSpPr>
          <p:nvPr>
            <p:ph idx="1"/>
          </p:nvPr>
        </p:nvSpPr>
        <p:spPr>
          <a:xfrm>
            <a:off x="457200" y="1143000"/>
            <a:ext cx="8915400" cy="4525963"/>
          </a:xfrm>
        </p:spPr>
        <p:txBody>
          <a:bodyPr/>
          <a:lstStyle/>
          <a:p>
            <a:pPr rtl="1"/>
            <a:r>
              <a:rPr lang="ar-DZ" dirty="0" smtClean="0"/>
              <a:t>هناك بعض الاختلافات بين الرسائل والمذكرات </a:t>
            </a:r>
            <a:endParaRPr lang="en-US" dirty="0" smtClean="0"/>
          </a:p>
          <a:p>
            <a:pPr rtl="1"/>
            <a:r>
              <a:rPr lang="ar-DZ" dirty="0" smtClean="0"/>
              <a:t>1- إن معظم المذكرات تكتب بصورة مباشرة.</a:t>
            </a:r>
            <a:endParaRPr lang="en-US" dirty="0" smtClean="0"/>
          </a:p>
          <a:p>
            <a:pPr rtl="1"/>
            <a:r>
              <a:rPr lang="ar-DZ" dirty="0" smtClean="0"/>
              <a:t>2- إن كاتب المذكرة ليس مضطرا إلى الشعور بالقلق والحيرة أو استخدام "اتجاه- أنت“.</a:t>
            </a:r>
            <a:endParaRPr lang="en-US" dirty="0" smtClean="0"/>
          </a:p>
          <a:p>
            <a:pPr rtl="1"/>
            <a:r>
              <a:rPr lang="ar-DZ" dirty="0" smtClean="0"/>
              <a:t>3- الأجزاء الثلاثة: التحية الافتتاحية، والتحية الختامية، والتوقيع، نستغني عنها في المذكرات، إذ أنه يفترض أن تسود علاقات المودة والصداقة بين العاملين.</a:t>
            </a:r>
            <a:endParaRPr lang="en-US" dirty="0" smtClean="0"/>
          </a:p>
          <a:p>
            <a:pPr rtl="1"/>
            <a:r>
              <a:rPr lang="ar-DZ" dirty="0" smtClean="0"/>
              <a:t>4- إن المذكرة تكون قصيرة قدر الامكان وتتناول موضوعا محددا. </a:t>
            </a:r>
            <a:endParaRPr lang="en-US" dirty="0" smtClean="0"/>
          </a:p>
          <a:p>
            <a:pPr rtl="1"/>
            <a:endParaRPr lang="ar-DZ"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152400"/>
          <a:ext cx="9067799" cy="5854700"/>
        </p:xfrm>
        <a:graphic>
          <a:graphicData uri="http://schemas.openxmlformats.org/drawingml/2006/table">
            <a:tbl>
              <a:tblPr rtl="1"/>
              <a:tblGrid>
                <a:gridCol w="9067799"/>
              </a:tblGrid>
              <a:tr h="5854700">
                <a:tc>
                  <a:txBody>
                    <a:bodyPr/>
                    <a:lstStyle/>
                    <a:p>
                      <a:pPr algn="r" rtl="1">
                        <a:lnSpc>
                          <a:spcPct val="115000"/>
                        </a:lnSpc>
                        <a:spcAft>
                          <a:spcPts val="0"/>
                        </a:spcAft>
                      </a:pPr>
                      <a:r>
                        <a:rPr lang="ar-DZ" sz="2200" dirty="0">
                          <a:latin typeface="Calibri"/>
                          <a:ea typeface="Calibri"/>
                          <a:cs typeface="Arial"/>
                        </a:rPr>
                        <a:t>إلى: جميع مديري الوحدات</a:t>
                      </a:r>
                      <a:endParaRPr lang="en-US" sz="2200" dirty="0">
                        <a:latin typeface="Calibri"/>
                        <a:ea typeface="Calibri"/>
                        <a:cs typeface="Arial"/>
                      </a:endParaRPr>
                    </a:p>
                    <a:p>
                      <a:pPr algn="r" rtl="1">
                        <a:lnSpc>
                          <a:spcPct val="115000"/>
                        </a:lnSpc>
                        <a:spcAft>
                          <a:spcPts val="0"/>
                        </a:spcAft>
                      </a:pPr>
                      <a:r>
                        <a:rPr lang="ar-DZ" sz="2200" dirty="0">
                          <a:latin typeface="Calibri"/>
                          <a:ea typeface="Calibri"/>
                          <a:cs typeface="Arial"/>
                        </a:rPr>
                        <a:t>من: المدير العام</a:t>
                      </a:r>
                      <a:endParaRPr lang="en-US" sz="2200" dirty="0">
                        <a:latin typeface="Calibri"/>
                        <a:ea typeface="Calibri"/>
                        <a:cs typeface="Arial"/>
                      </a:endParaRPr>
                    </a:p>
                    <a:p>
                      <a:pPr algn="r" rtl="1">
                        <a:lnSpc>
                          <a:spcPct val="115000"/>
                        </a:lnSpc>
                        <a:spcAft>
                          <a:spcPts val="0"/>
                        </a:spcAft>
                      </a:pPr>
                      <a:r>
                        <a:rPr lang="ar-DZ" sz="2200" dirty="0">
                          <a:latin typeface="Calibri"/>
                          <a:ea typeface="Calibri"/>
                          <a:cs typeface="Arial"/>
                        </a:rPr>
                        <a:t>التاريخ: 15 تشرين الثاني 2007</a:t>
                      </a:r>
                      <a:endParaRPr lang="en-US" sz="2200" dirty="0">
                        <a:latin typeface="Calibri"/>
                        <a:ea typeface="Calibri"/>
                        <a:cs typeface="Arial"/>
                      </a:endParaRPr>
                    </a:p>
                    <a:p>
                      <a:pPr algn="r" rtl="1">
                        <a:lnSpc>
                          <a:spcPct val="115000"/>
                        </a:lnSpc>
                        <a:spcAft>
                          <a:spcPts val="0"/>
                        </a:spcAft>
                      </a:pPr>
                      <a:r>
                        <a:rPr lang="ar-DZ" sz="2200" dirty="0">
                          <a:latin typeface="Calibri"/>
                          <a:ea typeface="Calibri"/>
                          <a:cs typeface="Arial"/>
                        </a:rPr>
                        <a:t>الموضوع: إعداد الموازنة السنوية</a:t>
                      </a:r>
                      <a:endParaRPr lang="en-US" sz="2200" dirty="0">
                        <a:latin typeface="Calibri"/>
                        <a:ea typeface="Calibri"/>
                        <a:cs typeface="Arial"/>
                      </a:endParaRPr>
                    </a:p>
                    <a:p>
                      <a:pPr algn="r" rtl="1">
                        <a:lnSpc>
                          <a:spcPct val="115000"/>
                        </a:lnSpc>
                        <a:spcAft>
                          <a:spcPts val="0"/>
                        </a:spcAft>
                      </a:pPr>
                      <a:r>
                        <a:rPr lang="ar-DZ" sz="2200" dirty="0">
                          <a:latin typeface="Calibri"/>
                          <a:ea typeface="Calibri"/>
                          <a:cs typeface="Arial"/>
                        </a:rPr>
                        <a:t>  تتبع التوجيهات والإرشادات الآتية في إعداد الموازنة السنوية للعام 2008</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1- عدم استحداث أي وظائف جديدة مهما كانت الأسباب.</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2- إيقاف جميع الترقيات والزيادات السنوية والعلاوات والمكافآت.</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3- إيقاف جميع المهمات الخارجية.</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4- عدم تجديد أي أثاث مكتبي.</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5- إيقاف جميع الاحتفالات والمعارض والنشاطات </a:t>
                      </a:r>
                      <a:r>
                        <a:rPr lang="ar-DZ" sz="2200" dirty="0" smtClean="0">
                          <a:latin typeface="Calibri"/>
                          <a:ea typeface="Calibri"/>
                          <a:cs typeface="Arial"/>
                        </a:rPr>
                        <a:t>التي تترتب </a:t>
                      </a:r>
                      <a:r>
                        <a:rPr lang="ar-DZ" sz="2200" dirty="0">
                          <a:latin typeface="Calibri"/>
                          <a:ea typeface="Calibri"/>
                          <a:cs typeface="Arial"/>
                        </a:rPr>
                        <a:t>عليها أي التزامات مالية.</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6- تلغى جميع الخطط والبرامج التدريبية المقترح تنفيذها خلال السنة المالية 2008.</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7- يمنع شراء أي أجهزة حاسوب، برمجيات حاسوبية، كتب ومراجع.</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8- يتقيد ويلتزم كل مدير بهذه التوجيهات في إعداد موازنة إدار ته/ وحدته للعام القادم 2008.</a:t>
                      </a:r>
                      <a:endParaRPr lang="en-US" sz="2200" dirty="0">
                        <a:latin typeface="Calibri"/>
                        <a:ea typeface="Calibri"/>
                        <a:cs typeface="Arial"/>
                      </a:endParaRPr>
                    </a:p>
                    <a:p>
                      <a:pPr marL="355600" indent="0" algn="r" rtl="1">
                        <a:lnSpc>
                          <a:spcPct val="115000"/>
                        </a:lnSpc>
                        <a:spcAft>
                          <a:spcPts val="0"/>
                        </a:spcAft>
                      </a:pPr>
                      <a:r>
                        <a:rPr lang="ar-DZ" sz="2200" dirty="0">
                          <a:latin typeface="Calibri"/>
                          <a:ea typeface="Calibri"/>
                          <a:cs typeface="Arial"/>
                        </a:rPr>
                        <a:t> سوف تصدر نعليمات تفصيلية بهذا الشأن لاحقا.</a:t>
                      </a:r>
                      <a:endParaRPr lang="en-US" sz="2200" dirty="0">
                        <a:latin typeface="Calibri"/>
                        <a:ea typeface="Calibri"/>
                        <a:cs typeface="Arial"/>
                      </a:endParaRPr>
                    </a:p>
                    <a:p>
                      <a:pPr algn="r" rtl="1">
                        <a:lnSpc>
                          <a:spcPct val="115000"/>
                        </a:lnSpc>
                        <a:spcAft>
                          <a:spcPts val="0"/>
                        </a:spcAft>
                      </a:pPr>
                      <a:r>
                        <a:rPr lang="ar-DZ" sz="2200" dirty="0">
                          <a:latin typeface="Calibri"/>
                          <a:ea typeface="Calibri"/>
                          <a:cs typeface="Arial"/>
                        </a:rPr>
                        <a:t> </a:t>
                      </a:r>
                      <a:endParaRPr lang="en-US" sz="22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915400" cy="715962"/>
          </a:xfrm>
        </p:spPr>
        <p:txBody>
          <a:bodyPr/>
          <a:lstStyle/>
          <a:p>
            <a:pPr algn="just" rtl="1" eaLnBrk="1" hangingPunct="1"/>
            <a:r>
              <a:rPr lang="ar-DZ" b="1" dirty="0" smtClean="0">
                <a:solidFill>
                  <a:schemeClr val="tx2">
                    <a:lumMod val="75000"/>
                  </a:schemeClr>
                </a:solidFill>
                <a:cs typeface="Arial" pitchFamily="34" charset="0"/>
              </a:rPr>
              <a:t>2 - التقارير</a:t>
            </a:r>
            <a:endParaRPr lang="ar-SA" b="1" dirty="0" smtClean="0">
              <a:solidFill>
                <a:schemeClr val="tx2">
                  <a:lumMod val="75000"/>
                </a:schemeClr>
              </a:solidFill>
              <a:cs typeface="Arial" pitchFamily="34" charset="0"/>
            </a:endParaRPr>
          </a:p>
        </p:txBody>
      </p:sp>
      <p:sp>
        <p:nvSpPr>
          <p:cNvPr id="8195" name="Content Placeholder 2"/>
          <p:cNvSpPr>
            <a:spLocks noGrp="1"/>
          </p:cNvSpPr>
          <p:nvPr>
            <p:ph idx="1"/>
          </p:nvPr>
        </p:nvSpPr>
        <p:spPr>
          <a:xfrm>
            <a:off x="228600" y="914400"/>
            <a:ext cx="9144000" cy="4906963"/>
          </a:xfrm>
        </p:spPr>
        <p:txBody>
          <a:bodyPr/>
          <a:lstStyle/>
          <a:p>
            <a:pPr algn="just" rtl="1" eaLnBrk="1" hangingPunct="1"/>
            <a:r>
              <a:rPr lang="ar-DZ" sz="2800" dirty="0" smtClean="0"/>
              <a:t>التقرير يكتب في حالات عديدة: في الدراسة، أو في العمل</a:t>
            </a:r>
          </a:p>
          <a:p>
            <a:pPr algn="just" rtl="1" eaLnBrk="1" hangingPunct="1"/>
            <a:r>
              <a:rPr lang="ar-DZ" sz="2800" dirty="0" smtClean="0"/>
              <a:t> ”التقرير هو عرض حقائق ومعلومات بصورة منظمة وموضوعية من أجل غرض/ هدف معين يتعلق بالعمل". </a:t>
            </a:r>
          </a:p>
          <a:p>
            <a:pPr marL="982663" indent="-355600" rtl="1"/>
            <a:r>
              <a:rPr lang="ar-DZ" sz="2800" dirty="0" smtClean="0"/>
              <a:t>1- يعتمد التقرير بصفة رئيسة على الحقائق.</a:t>
            </a:r>
            <a:endParaRPr lang="en-US" sz="2800" dirty="0" smtClean="0"/>
          </a:p>
          <a:p>
            <a:pPr marL="982663" indent="-355600" rtl="1"/>
            <a:r>
              <a:rPr lang="ar-DZ" sz="2800" dirty="0" smtClean="0"/>
              <a:t>2- يتم عرض الحقائق بتسلسل منطقي وطريقة منظمة.</a:t>
            </a:r>
            <a:endParaRPr lang="en-US" sz="2800" dirty="0" smtClean="0"/>
          </a:p>
          <a:p>
            <a:pPr marL="982663" indent="-355600" rtl="1"/>
            <a:r>
              <a:rPr lang="ar-DZ" sz="2800" dirty="0" smtClean="0"/>
              <a:t>3- يجري عرض وتحليل الحقائق بصورة موضوعية، مجردة، وحيادية.</a:t>
            </a:r>
            <a:endParaRPr lang="en-US" sz="2800" dirty="0" smtClean="0"/>
          </a:p>
          <a:p>
            <a:pPr marL="982663" indent="-355600" rtl="1"/>
            <a:r>
              <a:rPr lang="ar-DZ" sz="2800" dirty="0" smtClean="0"/>
              <a:t>4- التقرير هو وسيلة وليس غاية. فالوظيفة النهائية للتقرير هي توفير أساس سليم شامل من الحقائق والتحاليل، يعتمد عليه صاحب القرار / من طلب التقرير في التوصل إلى قرارات وحلول وإجراءات ناجحة وسليمة.</a:t>
            </a:r>
            <a:endParaRPr lang="en-US" sz="2800" dirty="0" smtClean="0"/>
          </a:p>
          <a:p>
            <a:pPr algn="just" rtl="1" eaLnBrk="1" hangingPunct="1"/>
            <a:endParaRPr lang="ar-DZ"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أنواع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rtl="1">
              <a:buNone/>
            </a:pPr>
            <a:r>
              <a:rPr lang="ar-DZ" sz="2800" dirty="0" smtClean="0"/>
              <a:t>1- تقارير الانتاج/ تقارير الموارد البشرية/ تقارير التسويق/ تقارير التمويل.</a:t>
            </a:r>
            <a:endParaRPr lang="en-US" sz="2800" dirty="0" smtClean="0"/>
          </a:p>
          <a:p>
            <a:pPr rtl="1">
              <a:buNone/>
            </a:pPr>
            <a:r>
              <a:rPr lang="ar-DZ" sz="2800" dirty="0" smtClean="0"/>
              <a:t>2- تقارير رسمية / وغير رسمية.</a:t>
            </a:r>
            <a:endParaRPr lang="en-US" sz="2800" dirty="0" smtClean="0"/>
          </a:p>
          <a:p>
            <a:pPr rtl="1">
              <a:buNone/>
            </a:pPr>
            <a:r>
              <a:rPr lang="ar-DZ" sz="2800" dirty="0" smtClean="0"/>
              <a:t>3- تقارير يومية /أسبوعية / شهرية/ أولية/ نهائية.</a:t>
            </a:r>
            <a:endParaRPr lang="en-US" sz="2800" dirty="0" smtClean="0"/>
          </a:p>
          <a:p>
            <a:pPr rtl="1">
              <a:buNone/>
            </a:pPr>
            <a:r>
              <a:rPr lang="ar-DZ" sz="2800" dirty="0" smtClean="0"/>
              <a:t>4- تقارير روتينية / خاصة/ عاجلة.</a:t>
            </a:r>
            <a:endParaRPr lang="en-US" sz="2800" dirty="0" smtClean="0"/>
          </a:p>
          <a:p>
            <a:pPr rtl="1">
              <a:buNone/>
            </a:pPr>
            <a:r>
              <a:rPr lang="ar-DZ" sz="2800" dirty="0" smtClean="0"/>
              <a:t>5- تقارير عادية/ سرية.</a:t>
            </a:r>
            <a:endParaRPr lang="en-US" sz="2800" dirty="0" smtClean="0"/>
          </a:p>
          <a:p>
            <a:pPr rtl="1">
              <a:buNone/>
            </a:pPr>
            <a:r>
              <a:rPr lang="ar-DZ" sz="2800" dirty="0" smtClean="0"/>
              <a:t>6- تقارير وصفية/ إحصائية /تحليلية.</a:t>
            </a:r>
            <a:endParaRPr lang="en-US" sz="2800" dirty="0" smtClean="0"/>
          </a:p>
          <a:p>
            <a:pPr rtl="1">
              <a:buNone/>
            </a:pPr>
            <a:r>
              <a:rPr lang="ar-DZ" sz="2800" dirty="0" smtClean="0"/>
              <a:t>7- تقارير داخلية. </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استخدامات وأغراض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DZ" sz="2800" dirty="0" smtClean="0"/>
              <a:t>اطلاع المسؤولين على سير العمل والانجاز في المنظمة.</a:t>
            </a:r>
            <a:endParaRPr lang="en-US" sz="2800" dirty="0" smtClean="0"/>
          </a:p>
          <a:p>
            <a:pPr lvl="0" rtl="1"/>
            <a:r>
              <a:rPr lang="ar-DZ" sz="2800" dirty="0" smtClean="0"/>
              <a:t>تقييم مستويات أداء الأفراد والجماعات والادارات والنشاطات المختلفة.</a:t>
            </a:r>
            <a:endParaRPr lang="en-US" sz="2800" dirty="0" smtClean="0"/>
          </a:p>
          <a:p>
            <a:pPr lvl="0" rtl="1"/>
            <a:r>
              <a:rPr lang="ar-DZ" sz="2800" dirty="0" smtClean="0"/>
              <a:t>عرض نتائج دراسة/ بحث موضوع معين أو مشكلة معينة تتعلق بالمنظمة</a:t>
            </a:r>
            <a:endParaRPr lang="en-US" sz="2800" dirty="0" smtClean="0"/>
          </a:p>
          <a:p>
            <a:pPr lvl="0" rtl="1"/>
            <a:r>
              <a:rPr lang="ar-DZ" sz="2800" dirty="0" smtClean="0"/>
              <a:t>عرض مقترحات / توصيات / مشورة للمساعدة في التوصل إلى قرارات.</a:t>
            </a:r>
            <a:endParaRPr lang="en-US" sz="2800" dirty="0" smtClean="0"/>
          </a:p>
          <a:p>
            <a:pPr lvl="0" rtl="1"/>
            <a:r>
              <a:rPr lang="ar-DZ" sz="2800" dirty="0" smtClean="0"/>
              <a:t>تغيير اتجاهات وميول وسلوك الآخرين من خلال إقناعهم بتبني / تطبيق ممارسات معينة في العمل.</a:t>
            </a:r>
            <a:endParaRPr lang="en-US" sz="2800" dirty="0" smtClean="0"/>
          </a:p>
          <a:p>
            <a:pPr lvl="0" rtl="1"/>
            <a:r>
              <a:rPr lang="ar-DZ" sz="2800" dirty="0" smtClean="0"/>
              <a:t>توفير المعلومات والبيانات اللازمة عن الأوضاع الحالية والمستقبلية للمساعدة في إعداد الاستراتيجيات والخطط والسياسات.</a:t>
            </a:r>
            <a:endParaRPr lang="en-US" sz="2800" dirty="0" smtClean="0"/>
          </a:p>
          <a:p>
            <a:pPr lvl="0" rtl="1"/>
            <a:r>
              <a:rPr lang="ar-DZ" sz="2800" dirty="0" smtClean="0"/>
              <a:t>تقديم الاقتراحات والتوصيات والمشورة الهادفة إلى مواكبة التطورات العلمية.</a:t>
            </a:r>
            <a:endParaRPr lang="en-US" sz="2800" dirty="0" smtClean="0"/>
          </a:p>
          <a:p>
            <a:pPr lvl="0" rtl="1"/>
            <a:r>
              <a:rPr lang="ar-DZ" sz="2800" dirty="0" smtClean="0"/>
              <a:t>تحقيق درجة عالية من التعاون والتنسيق والتكامل فيما بين الوحدات.</a:t>
            </a:r>
            <a:endParaRPr lang="en-US" sz="2800" dirty="0" smtClean="0"/>
          </a:p>
          <a:p>
            <a:pPr algn="just" rtl="1"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228600"/>
            <a:ext cx="8915400" cy="990600"/>
          </a:xfrm>
        </p:spPr>
        <p:txBody>
          <a:bodyPr/>
          <a:lstStyle/>
          <a:p>
            <a:pPr algn="just" rtl="1" eaLnBrk="1" hangingPunct="1"/>
            <a:r>
              <a:rPr lang="ar-DZ" b="1" dirty="0" smtClean="0"/>
              <a:t>متطلبات التقرير الجيد</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143000"/>
            <a:ext cx="9144000" cy="4830763"/>
          </a:xfrm>
        </p:spPr>
        <p:txBody>
          <a:bodyPr/>
          <a:lstStyle/>
          <a:p>
            <a:pPr rtl="1"/>
            <a:r>
              <a:rPr lang="ar-DZ" sz="2800" dirty="0" smtClean="0"/>
              <a:t>لا بد أن يكون التقرير أداة ووسيلة توفر عونا ومساعدة هامة للادارة</a:t>
            </a:r>
            <a:endParaRPr lang="en-US" sz="2800" dirty="0" smtClean="0"/>
          </a:p>
          <a:p>
            <a:pPr rtl="1"/>
            <a:r>
              <a:rPr lang="ar-DZ" sz="2800" dirty="0" smtClean="0"/>
              <a:t>أن يكون التقرير موحدا، أي أن يتناول موضوعا واحدا فقط.</a:t>
            </a:r>
            <a:endParaRPr lang="en-US" sz="2800" dirty="0" smtClean="0"/>
          </a:p>
          <a:p>
            <a:pPr rtl="1"/>
            <a:r>
              <a:rPr lang="ar-DZ" sz="2800" dirty="0" smtClean="0"/>
              <a:t>الشمولية: أن يكون التقرير كاملا يتناول الموضوع من مختلف جوانبه.</a:t>
            </a:r>
            <a:endParaRPr lang="en-US" sz="2800" dirty="0" smtClean="0"/>
          </a:p>
          <a:p>
            <a:pPr rtl="1"/>
            <a:r>
              <a:rPr lang="ar-DZ" sz="2800" dirty="0" smtClean="0"/>
              <a:t>أن يكون التقرير صحيحا.</a:t>
            </a:r>
            <a:endParaRPr lang="en-US" sz="2800" dirty="0" smtClean="0"/>
          </a:p>
          <a:p>
            <a:pPr rtl="1"/>
            <a:r>
              <a:rPr lang="ar-DZ" sz="2800" dirty="0" smtClean="0"/>
              <a:t>أن يكون التحليل سليما ومنطقيا</a:t>
            </a:r>
            <a:endParaRPr lang="en-US" sz="2800" dirty="0" smtClean="0"/>
          </a:p>
          <a:p>
            <a:pPr rtl="1"/>
            <a:r>
              <a:rPr lang="ar-DZ" sz="2800" dirty="0" smtClean="0"/>
              <a:t>أن يتم عرض الموضوع في التقرير وفق خطة مدروسة تعتمد التحليل المنطقي وتصنيف وتبويب المعلومات بشكل سليم</a:t>
            </a:r>
            <a:endParaRPr lang="en-US" sz="2800" dirty="0" smtClean="0"/>
          </a:p>
          <a:p>
            <a:pPr rtl="1"/>
            <a:r>
              <a:rPr lang="ar-DZ" sz="2800" dirty="0" smtClean="0"/>
              <a:t>الوضوح والايجاز، ولا سيما التوصيات والاقتراحات وتعزيزها البراهين </a:t>
            </a:r>
            <a:endParaRPr lang="en-US" sz="2800" dirty="0" smtClean="0"/>
          </a:p>
          <a:p>
            <a:pPr rtl="1"/>
            <a:r>
              <a:rPr lang="ar-DZ" sz="2800" dirty="0" smtClean="0"/>
              <a:t>استخدام لغة سهلة، بسيطة ودقيقة، والابتعاد تعن المصطلحات المعقدة الغامضة أو المطولة.</a:t>
            </a: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عملية كتابة التقارير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5334000" y="1295400"/>
            <a:ext cx="4343400" cy="4678363"/>
          </a:xfrm>
        </p:spPr>
        <p:txBody>
          <a:bodyPr/>
          <a:lstStyle/>
          <a:p>
            <a:pPr marL="514350" indent="-514350" algn="just" rtl="1" eaLnBrk="1" hangingPunct="1">
              <a:buFont typeface="+mj-lt"/>
              <a:buAutoNum type="arabicPeriod"/>
            </a:pPr>
            <a:r>
              <a:rPr lang="ar-DZ" sz="2800" b="1" dirty="0" smtClean="0"/>
              <a:t>التخطيط</a:t>
            </a:r>
          </a:p>
          <a:p>
            <a:pPr marL="725488" lvl="0" rtl="1"/>
            <a:r>
              <a:rPr lang="ar-DZ" sz="2400" dirty="0" smtClean="0"/>
              <a:t>تحديد الهدف/ الغرض من التقرير</a:t>
            </a:r>
            <a:endParaRPr lang="en-US" sz="2400" dirty="0" smtClean="0"/>
          </a:p>
          <a:p>
            <a:pPr marL="725488" lvl="0" rtl="1"/>
            <a:r>
              <a:rPr lang="ar-DZ" sz="2400" dirty="0" smtClean="0"/>
              <a:t>تحديد من هو / هم الذين سيرسل إليهم التقرير</a:t>
            </a:r>
            <a:endParaRPr lang="en-US" sz="2400" dirty="0" smtClean="0"/>
          </a:p>
          <a:p>
            <a:pPr marL="725488" lvl="0" rtl="1"/>
            <a:r>
              <a:rPr lang="ar-DZ" sz="2400" dirty="0" smtClean="0"/>
              <a:t>تحديد أبعاد / جوانب المشكلة ، متطلبات ومحددات الدراسة </a:t>
            </a:r>
            <a:endParaRPr lang="en-US" sz="2400" dirty="0" smtClean="0"/>
          </a:p>
          <a:p>
            <a:pPr marL="725488" lvl="0" rtl="1"/>
            <a:r>
              <a:rPr lang="ar-DZ" sz="2400" dirty="0" smtClean="0"/>
              <a:t>تحديد مصادر وأساليب جمع المعلومات </a:t>
            </a:r>
            <a:endParaRPr lang="en-US" sz="2400" dirty="0" smtClean="0"/>
          </a:p>
          <a:p>
            <a:pPr marL="725488" lvl="0" rtl="1"/>
            <a:r>
              <a:rPr lang="ar-DZ" sz="2400" dirty="0" smtClean="0"/>
              <a:t>ضع جدولا زمنيا لاعداد وكتابة التقرير </a:t>
            </a:r>
            <a:endParaRPr lang="en-US" sz="2400" dirty="0" smtClean="0"/>
          </a:p>
          <a:p>
            <a:pPr algn="just" rtl="1" eaLnBrk="1" hangingPunct="1">
              <a:buNone/>
            </a:pPr>
            <a:endParaRPr lang="en-US" sz="2600" b="1" dirty="0" smtClean="0">
              <a:cs typeface="Arial" pitchFamily="34" charset="0"/>
            </a:endParaRPr>
          </a:p>
        </p:txBody>
      </p:sp>
      <p:sp>
        <p:nvSpPr>
          <p:cNvPr id="6" name="Content Placeholder 2"/>
          <p:cNvSpPr>
            <a:spLocks noGrp="1"/>
          </p:cNvSpPr>
          <p:nvPr>
            <p:ph idx="4294967295"/>
          </p:nvPr>
        </p:nvSpPr>
        <p:spPr>
          <a:xfrm>
            <a:off x="533400" y="1295400"/>
            <a:ext cx="4191000" cy="4678363"/>
          </a:xfrm>
        </p:spPr>
        <p:txBody>
          <a:bodyPr/>
          <a:lstStyle/>
          <a:p>
            <a:pPr marL="514350" indent="-514350" algn="just" rtl="1" eaLnBrk="1" hangingPunct="1">
              <a:buFont typeface="+mj-lt"/>
              <a:buAutoNum type="arabicPeriod" startAt="2"/>
            </a:pPr>
            <a:r>
              <a:rPr lang="ar-DZ" sz="2800" b="1" dirty="0" smtClean="0"/>
              <a:t>جمع المعلومات </a:t>
            </a:r>
          </a:p>
          <a:p>
            <a:pPr marL="514350" indent="-514350" rtl="1">
              <a:buFont typeface="+mj-lt"/>
              <a:buAutoNum type="arabicPeriod" startAt="2"/>
            </a:pPr>
            <a:r>
              <a:rPr lang="ar-DZ" sz="2800" b="1" dirty="0" smtClean="0"/>
              <a:t>تنظيم المعلومات ووضع المخطط النهائي للتقرير</a:t>
            </a:r>
            <a:endParaRPr lang="en-US" sz="2800" b="1" dirty="0" smtClean="0"/>
          </a:p>
          <a:p>
            <a:pPr marL="514350" indent="-514350" rtl="1">
              <a:buFont typeface="+mj-lt"/>
              <a:buAutoNum type="arabicPeriod" startAt="2"/>
            </a:pPr>
            <a:r>
              <a:rPr lang="ar-DZ" sz="2800" b="1" dirty="0" smtClean="0"/>
              <a:t>كتابة مسودة التقرير</a:t>
            </a:r>
          </a:p>
          <a:p>
            <a:pPr marL="514350" indent="-514350" rtl="1">
              <a:buFont typeface="+mj-lt"/>
              <a:buAutoNum type="arabicPeriod" startAt="2"/>
            </a:pPr>
            <a:r>
              <a:rPr lang="ar-DZ" sz="2800" b="1" dirty="0" smtClean="0"/>
              <a:t>المراجعة</a:t>
            </a:r>
            <a:r>
              <a:rPr lang="ar-DZ" sz="2400" b="1" dirty="0" smtClean="0"/>
              <a:t> </a:t>
            </a:r>
            <a:r>
              <a:rPr lang="ar-DZ" sz="2800" b="1" dirty="0" smtClean="0"/>
              <a:t>والتعديل</a:t>
            </a:r>
            <a:endParaRPr lang="en-US" sz="2800" b="1" dirty="0" smtClean="0"/>
          </a:p>
          <a:p>
            <a:pPr marL="514350" indent="-514350" rtl="1">
              <a:buFont typeface="+mj-lt"/>
              <a:buAutoNum type="arabicPeriod" startAt="2"/>
            </a:pPr>
            <a:r>
              <a:rPr lang="ar-DZ" sz="2800" b="1" dirty="0" smtClean="0"/>
              <a:t>التدقيق والتحربر</a:t>
            </a:r>
            <a:endParaRPr lang="en-US" sz="2800" b="1" dirty="0" smtClean="0"/>
          </a:p>
          <a:p>
            <a:pPr marL="514350" indent="-514350" rtl="1">
              <a:buFont typeface="+mj-lt"/>
              <a:buAutoNum type="arabicPeriod" startAt="2"/>
            </a:pPr>
            <a:r>
              <a:rPr lang="ar-DZ" sz="2800" b="1" dirty="0" smtClean="0"/>
              <a:t>إخراج التقرير</a:t>
            </a:r>
            <a:endParaRPr lang="en-US" sz="2800" b="1" dirty="0" smtClean="0"/>
          </a:p>
          <a:p>
            <a:pPr rtl="1"/>
            <a:endParaRPr lang="en-US" sz="2400" dirty="0" smtClean="0"/>
          </a:p>
          <a:p>
            <a:pPr algn="just" rtl="1" eaLnBrk="1" hangingPunct="1">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تبويب وتحليل المعلومات</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228600" y="1295400"/>
            <a:ext cx="9144000" cy="4678363"/>
          </a:xfrm>
        </p:spPr>
        <p:txBody>
          <a:bodyPr/>
          <a:lstStyle/>
          <a:p>
            <a:pPr lvl="0" rtl="1"/>
            <a:r>
              <a:rPr lang="ar-DZ" sz="2800" dirty="0" smtClean="0"/>
              <a:t>هل النتائج التي توصلت إليها الدراسة معقولة ومنطقية؟</a:t>
            </a:r>
            <a:endParaRPr lang="en-US" sz="2800" dirty="0" smtClean="0"/>
          </a:p>
          <a:p>
            <a:pPr lvl="0" rtl="1"/>
            <a:r>
              <a:rPr lang="ar-DZ" sz="2800" dirty="0" smtClean="0"/>
              <a:t>هل المعلومات والبيانات التي حصلت عليها موثوقة وتمثل مشكلة الدراسة.</a:t>
            </a:r>
            <a:endParaRPr lang="en-US" sz="2800" dirty="0" smtClean="0"/>
          </a:p>
          <a:p>
            <a:pPr lvl="0" rtl="1"/>
            <a:r>
              <a:rPr lang="ar-DZ" sz="2800" dirty="0" smtClean="0"/>
              <a:t>هل بالغت في تبسيط مشكلة البحث؟ وهل أغفلت بعض الجوانب الهامة.</a:t>
            </a:r>
            <a:endParaRPr lang="en-US" sz="2800" dirty="0" smtClean="0"/>
          </a:p>
          <a:p>
            <a:pPr lvl="0" rtl="1"/>
            <a:r>
              <a:rPr lang="ar-DZ" sz="2800" dirty="0" smtClean="0"/>
              <a:t>هل من الضروري أن تجري اختبارات إحصائية معينة؟ </a:t>
            </a:r>
            <a:endParaRPr lang="en-US" sz="2800" dirty="0" smtClean="0"/>
          </a:p>
          <a:p>
            <a:pPr lvl="0" rtl="1"/>
            <a:r>
              <a:rPr lang="ar-DZ" sz="2800" dirty="0" smtClean="0"/>
              <a:t>هل قمت بدراسة الموضوع بشكل متعمق؟</a:t>
            </a:r>
            <a:endParaRPr lang="en-US" sz="2800" dirty="0" smtClean="0"/>
          </a:p>
          <a:p>
            <a:pPr lvl="0" rtl="1"/>
            <a:r>
              <a:rPr lang="ar-DZ" sz="2800" dirty="0" smtClean="0"/>
              <a:t>هل قمت بالاجابة عن سؤالالبحث التي تضمنتها خطة البحث؟ </a:t>
            </a:r>
            <a:endParaRPr lang="en-US" sz="2800" dirty="0" smtClean="0"/>
          </a:p>
          <a:p>
            <a:pPr lvl="0" rtl="1"/>
            <a:r>
              <a:rPr lang="ar-DZ" sz="2800" dirty="0" smtClean="0"/>
              <a:t>هل قمت بنقل الحقائق كما هي؟</a:t>
            </a:r>
            <a:endParaRPr lang="en-US" sz="2800" dirty="0" smtClean="0"/>
          </a:p>
          <a:p>
            <a:pPr lvl="0" rtl="1"/>
            <a:r>
              <a:rPr lang="ar-DZ" sz="2800" dirty="0" smtClean="0"/>
              <a:t>هل التحليل والتفسير موضوعي؟</a:t>
            </a:r>
            <a:endParaRPr lang="en-US" sz="2800" dirty="0" smtClean="0"/>
          </a:p>
          <a:p>
            <a:pPr algn="just" rtl="1"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rtl="1" eaLnBrk="1" hangingPunct="1"/>
            <a:r>
              <a:rPr lang="ar-DZ" b="1" dirty="0" smtClean="0"/>
              <a:t>هيكلية التقرير</a:t>
            </a:r>
            <a:endParaRPr lang="ar-SA" dirty="0" smtClean="0">
              <a:solidFill>
                <a:schemeClr val="tx2">
                  <a:lumMod val="75000"/>
                </a:schemeClr>
              </a:solidFill>
              <a:cs typeface="Arial" pitchFamily="34" charset="0"/>
            </a:endParaRPr>
          </a:p>
        </p:txBody>
      </p:sp>
      <p:sp>
        <p:nvSpPr>
          <p:cNvPr id="9219" name="Content Placeholder 2"/>
          <p:cNvSpPr>
            <a:spLocks noGrp="1"/>
          </p:cNvSpPr>
          <p:nvPr>
            <p:ph idx="4294967295"/>
          </p:nvPr>
        </p:nvSpPr>
        <p:spPr>
          <a:xfrm>
            <a:off x="5943600" y="1447800"/>
            <a:ext cx="3429000" cy="4495800"/>
          </a:xfrm>
          <a:solidFill>
            <a:schemeClr val="accent3">
              <a:lumMod val="20000"/>
              <a:lumOff val="80000"/>
            </a:schemeClr>
          </a:solidFill>
        </p:spPr>
        <p:txBody>
          <a:bodyPr/>
          <a:lstStyle/>
          <a:p>
            <a:pPr rtl="1">
              <a:buNone/>
            </a:pPr>
            <a:r>
              <a:rPr lang="ar-DZ" sz="2800" b="1" dirty="0" smtClean="0"/>
              <a:t>الأجزاء الأولية/ التمهيدية</a:t>
            </a:r>
            <a:endParaRPr lang="ar-DZ" sz="2800" dirty="0" smtClean="0"/>
          </a:p>
          <a:p>
            <a:pPr marL="533400" rtl="1"/>
            <a:r>
              <a:rPr lang="ar-DZ" sz="2800" b="1" dirty="0" smtClean="0"/>
              <a:t>صفحة العنوان</a:t>
            </a:r>
            <a:r>
              <a:rPr lang="ar-DZ" sz="2800" dirty="0" smtClean="0"/>
              <a:t>:</a:t>
            </a:r>
            <a:endParaRPr lang="en-US" sz="2800" dirty="0" smtClean="0"/>
          </a:p>
          <a:p>
            <a:pPr marL="533400" rtl="1"/>
            <a:r>
              <a:rPr lang="ar-DZ" sz="2800" b="1" dirty="0" smtClean="0"/>
              <a:t>رسالة التفويض</a:t>
            </a:r>
            <a:endParaRPr lang="en-US" sz="2800" dirty="0" smtClean="0"/>
          </a:p>
          <a:p>
            <a:pPr marL="533400" lvl="0" rtl="1"/>
            <a:r>
              <a:rPr lang="ar-DZ" sz="2800" b="1" dirty="0" smtClean="0"/>
              <a:t>رسالة تسليم التقرير</a:t>
            </a:r>
            <a:endParaRPr lang="en-US" sz="2800" dirty="0" smtClean="0"/>
          </a:p>
          <a:p>
            <a:pPr marL="533400" lvl="0" rtl="1"/>
            <a:r>
              <a:rPr lang="ar-DZ" sz="2800" b="1" dirty="0" smtClean="0"/>
              <a:t>قائمة المحتويات.</a:t>
            </a:r>
            <a:endParaRPr lang="en-US" sz="2800" dirty="0" smtClean="0"/>
          </a:p>
          <a:p>
            <a:pPr marL="533400" lvl="0" rtl="1"/>
            <a:r>
              <a:rPr lang="ar-DZ" sz="2800" b="1" dirty="0" smtClean="0"/>
              <a:t>قائمة الجداول.</a:t>
            </a:r>
            <a:endParaRPr lang="en-US" sz="2800" dirty="0" smtClean="0"/>
          </a:p>
          <a:p>
            <a:pPr marL="533400" lvl="0" rtl="1"/>
            <a:r>
              <a:rPr lang="ar-DZ" sz="2800" b="1" dirty="0" smtClean="0"/>
              <a:t>قائمة الأشكال والرسوم البيانية </a:t>
            </a:r>
            <a:endParaRPr lang="en-US" sz="2800" dirty="0" smtClean="0"/>
          </a:p>
          <a:p>
            <a:pPr marL="533400" lvl="0" rtl="1"/>
            <a:r>
              <a:rPr lang="ar-DZ" sz="2800" b="1" dirty="0" smtClean="0"/>
              <a:t>الملخص</a:t>
            </a: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6" name="Content Placeholder 2"/>
          <p:cNvSpPr>
            <a:spLocks noGrp="1"/>
          </p:cNvSpPr>
          <p:nvPr>
            <p:ph idx="4294967295"/>
          </p:nvPr>
        </p:nvSpPr>
        <p:spPr>
          <a:xfrm>
            <a:off x="3429000" y="1447801"/>
            <a:ext cx="2667000" cy="4495800"/>
          </a:xfrm>
          <a:solidFill>
            <a:schemeClr val="accent1">
              <a:lumMod val="20000"/>
              <a:lumOff val="80000"/>
            </a:schemeClr>
          </a:solidFill>
        </p:spPr>
        <p:txBody>
          <a:bodyPr/>
          <a:lstStyle/>
          <a:p>
            <a:pPr rtl="1">
              <a:buNone/>
            </a:pPr>
            <a:r>
              <a:rPr lang="ar-DZ" sz="2800" b="1" dirty="0" smtClean="0"/>
              <a:t>المتن/ جسم التقرير </a:t>
            </a:r>
          </a:p>
          <a:p>
            <a:pPr lvl="0" rtl="1"/>
            <a:r>
              <a:rPr lang="ar-DZ" sz="2800" b="1" dirty="0" smtClean="0"/>
              <a:t>المقدمة</a:t>
            </a:r>
            <a:endParaRPr lang="en-US" sz="2800" dirty="0" smtClean="0"/>
          </a:p>
          <a:p>
            <a:pPr lvl="0" rtl="1"/>
            <a:r>
              <a:rPr lang="ar-DZ" sz="2800" b="1" dirty="0" smtClean="0"/>
              <a:t>جسم التقرير</a:t>
            </a:r>
            <a:endParaRPr lang="en-US" sz="2800" dirty="0" smtClean="0"/>
          </a:p>
          <a:p>
            <a:pPr lvl="0" rtl="1"/>
            <a:r>
              <a:rPr lang="ar-DZ" sz="2800" b="1" dirty="0" smtClean="0"/>
              <a:t>الخلاصة</a:t>
            </a:r>
            <a:endParaRPr lang="en-US" sz="2800" dirty="0" smtClean="0"/>
          </a:p>
          <a:p>
            <a:pPr rtl="1">
              <a:buNone/>
            </a:pPr>
            <a:endParaRPr lang="ar-DZ" sz="2800" b="1" dirty="0" smtClean="0"/>
          </a:p>
          <a:p>
            <a:pPr rtl="1">
              <a:buNone/>
            </a:pPr>
            <a:endParaRPr lang="en-US" sz="2800" dirty="0" smtClean="0"/>
          </a:p>
          <a:p>
            <a:pPr algn="just" rtl="1" eaLnBrk="1" hangingPunct="1">
              <a:buFont typeface="Arial" pitchFamily="34" charset="0"/>
              <a:buNone/>
            </a:pPr>
            <a:endParaRPr lang="en-US" sz="2600" b="1" dirty="0" smtClean="0">
              <a:cs typeface="Arial" pitchFamily="34" charset="0"/>
            </a:endParaRPr>
          </a:p>
        </p:txBody>
      </p:sp>
      <p:sp>
        <p:nvSpPr>
          <p:cNvPr id="7" name="Content Placeholder 2"/>
          <p:cNvSpPr>
            <a:spLocks noGrp="1"/>
          </p:cNvSpPr>
          <p:nvPr>
            <p:ph idx="4294967295"/>
          </p:nvPr>
        </p:nvSpPr>
        <p:spPr>
          <a:xfrm>
            <a:off x="228600" y="1447801"/>
            <a:ext cx="3200400" cy="4495800"/>
          </a:xfrm>
          <a:solidFill>
            <a:schemeClr val="accent4">
              <a:lumMod val="20000"/>
              <a:lumOff val="80000"/>
            </a:schemeClr>
          </a:solidFill>
        </p:spPr>
        <p:txBody>
          <a:bodyPr/>
          <a:lstStyle/>
          <a:p>
            <a:pPr rtl="1">
              <a:buNone/>
            </a:pPr>
            <a:r>
              <a:rPr lang="ar-DZ" sz="2800" b="1" dirty="0" smtClean="0"/>
              <a:t>الأجزاء الأولية/ التمهيدية</a:t>
            </a:r>
            <a:endParaRPr lang="ar-DZ" sz="2800" dirty="0" smtClean="0"/>
          </a:p>
          <a:p>
            <a:pPr marL="533400" rtl="1"/>
            <a:r>
              <a:rPr lang="ar-DZ" sz="2800" b="1" dirty="0" smtClean="0"/>
              <a:t>الأجزاء المكملة/ التكميلية </a:t>
            </a:r>
          </a:p>
          <a:p>
            <a:pPr marL="533400" rtl="1"/>
            <a:r>
              <a:rPr lang="ar-DZ" sz="2800" b="1" dirty="0" smtClean="0"/>
              <a:t>الهوامش</a:t>
            </a:r>
          </a:p>
          <a:p>
            <a:pPr marL="533400" rtl="1"/>
            <a:r>
              <a:rPr lang="ar-DZ" sz="2800" b="1" dirty="0" smtClean="0"/>
              <a:t>الملاحق</a:t>
            </a:r>
          </a:p>
          <a:p>
            <a:pPr marL="533400" rtl="1"/>
            <a:r>
              <a:rPr lang="ar-DZ" sz="2800" b="1" dirty="0" smtClean="0"/>
              <a:t>قائمة المراجع/ المصادر</a:t>
            </a:r>
          </a:p>
          <a:p>
            <a:pPr marL="533400" rtl="1"/>
            <a:r>
              <a:rPr lang="ar-DZ" sz="2800" b="1" dirty="0" smtClean="0"/>
              <a:t>الفهرس</a:t>
            </a:r>
          </a:p>
          <a:p>
            <a:pPr marL="533400" rtl="1"/>
            <a:endParaRPr lang="ar-DZ" sz="2800" b="1" dirty="0" smtClean="0"/>
          </a:p>
          <a:p>
            <a:pPr marL="533400" rtl="1"/>
            <a:endParaRPr lang="ar-DZ" sz="2800" b="1" dirty="0" smtClean="0"/>
          </a:p>
          <a:p>
            <a:pPr marL="533400" rtl="1"/>
            <a:endParaRPr lang="ar-DZ" sz="2800" b="1" dirty="0" smtClean="0"/>
          </a:p>
          <a:p>
            <a:pPr algn="just" rtl="1" eaLnBrk="1" hangingPunct="1">
              <a:buFont typeface="Arial" pitchFamily="34" charset="0"/>
              <a:buNone/>
            </a:pPr>
            <a:endParaRPr lang="en-US" sz="2600" b="1"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52400" y="381000"/>
          <a:ext cx="9067800" cy="6165727"/>
        </p:xfrm>
        <a:graphic>
          <a:graphicData uri="http://schemas.openxmlformats.org/drawingml/2006/table">
            <a:tbl>
              <a:tblPr rtl="1"/>
              <a:tblGrid>
                <a:gridCol w="9067800"/>
              </a:tblGrid>
              <a:tr h="1608881">
                <a:tc>
                  <a:txBody>
                    <a:bodyPr/>
                    <a:lstStyle/>
                    <a:p>
                      <a:pPr marL="407035" algn="ctr" rtl="1">
                        <a:lnSpc>
                          <a:spcPct val="115000"/>
                        </a:lnSpc>
                        <a:spcAft>
                          <a:spcPts val="0"/>
                        </a:spcAft>
                      </a:pPr>
                      <a:r>
                        <a:rPr lang="ar-DZ" sz="1800" b="1" dirty="0" smtClean="0">
                          <a:latin typeface="Calibri"/>
                          <a:ea typeface="Calibri"/>
                          <a:cs typeface="Arial"/>
                        </a:rPr>
                        <a:t>تقرير مبيعات</a:t>
                      </a:r>
                      <a:endParaRPr lang="en-US" sz="1600" b="1"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إلى: السيد زياد عليان، مدير الامبيعات.</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من: خالد بركاتن مسؤول مبيعات منطقة الرياض</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التاريخ: 20 آذار، 2008</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الموضوع: التقرير الشهري للمبيعات (شهر شباط)</a:t>
                      </a:r>
                      <a:endParaRPr lang="en-US" sz="1600" dirty="0">
                        <a:latin typeface="Calibri"/>
                        <a:ea typeface="Calibri"/>
                        <a:cs typeface="Arial"/>
                      </a:endParaRPr>
                    </a:p>
                    <a:p>
                      <a:pPr marL="407035" algn="r" rtl="1">
                        <a:lnSpc>
                          <a:spcPct val="115000"/>
                        </a:lnSpc>
                        <a:spcAft>
                          <a:spcPts val="1000"/>
                        </a:spcAft>
                      </a:pPr>
                      <a:r>
                        <a:rPr lang="ar-DZ" sz="1800" b="1" dirty="0" smtClean="0">
                          <a:latin typeface="Calibri"/>
                          <a:ea typeface="Calibri"/>
                          <a:cs typeface="Arial"/>
                        </a:rPr>
                        <a:t>الفرع </a:t>
                      </a:r>
                      <a:r>
                        <a:rPr lang="ar-DZ" sz="2000" b="1" dirty="0" smtClean="0">
                          <a:latin typeface="Calibri"/>
                          <a:ea typeface="Calibri"/>
                          <a:cs typeface="Arial"/>
                        </a:rPr>
                        <a:t>                        </a:t>
                      </a:r>
                      <a:r>
                        <a:rPr lang="ar-DZ" sz="1800" b="1" dirty="0">
                          <a:latin typeface="Calibri"/>
                          <a:ea typeface="Calibri"/>
                          <a:cs typeface="Arial"/>
                        </a:rPr>
                        <a:t>المبيعات (بالريال)           الزيادة/النقص عن الشهر</a:t>
                      </a:r>
                      <a:r>
                        <a:rPr lang="ar-DZ" sz="1600" b="1" dirty="0">
                          <a:latin typeface="Calibri"/>
                          <a:ea typeface="Calibri"/>
                          <a:cs typeface="Arial"/>
                        </a:rPr>
                        <a:t> </a:t>
                      </a:r>
                      <a:r>
                        <a:rPr lang="ar-DZ" sz="1800" b="1" dirty="0">
                          <a:latin typeface="Calibri"/>
                          <a:ea typeface="Calibri"/>
                          <a:cs typeface="Arial"/>
                        </a:rPr>
                        <a:t>السابق</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7197">
                <a:tc>
                  <a:txBody>
                    <a:bodyPr/>
                    <a:lstStyle/>
                    <a:p>
                      <a:pPr marL="407035" algn="r" rtl="1">
                        <a:lnSpc>
                          <a:spcPct val="115000"/>
                        </a:lnSpc>
                        <a:spcAft>
                          <a:spcPts val="0"/>
                        </a:spcAft>
                      </a:pPr>
                      <a:r>
                        <a:rPr lang="ar-DZ" sz="1800" dirty="0">
                          <a:latin typeface="Calibri"/>
                          <a:ea typeface="Calibri"/>
                          <a:cs typeface="Arial"/>
                        </a:rPr>
                        <a:t>الفيحاء                               30.000                    10.000  </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السليمانية                            25.000                    15.000 </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الملز                                 45.000                    20.000 </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وسط المدينة                         60.000                    10.000 </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جرير                                 15.000                  </a:t>
                      </a:r>
                      <a:r>
                        <a:rPr lang="ar-DZ" sz="1800" dirty="0" smtClean="0">
                          <a:latin typeface="Calibri"/>
                          <a:ea typeface="Calibri"/>
                          <a:cs typeface="Arial"/>
                        </a:rPr>
                        <a:t> (</a:t>
                      </a:r>
                      <a:r>
                        <a:rPr lang="ar-DZ" sz="1800" dirty="0">
                          <a:latin typeface="Calibri"/>
                          <a:ea typeface="Calibri"/>
                          <a:cs typeface="Arial"/>
                        </a:rPr>
                        <a:t>5.000)</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الاستقلال                             20.000                   </a:t>
                      </a:r>
                      <a:r>
                        <a:rPr lang="ar-DZ" sz="1800" dirty="0" smtClean="0">
                          <a:latin typeface="Calibri"/>
                          <a:ea typeface="Calibri"/>
                          <a:cs typeface="Arial"/>
                        </a:rPr>
                        <a:t>(</a:t>
                      </a:r>
                      <a:r>
                        <a:rPr lang="ar-DZ" sz="1800" dirty="0">
                          <a:latin typeface="Calibri"/>
                          <a:ea typeface="Calibri"/>
                          <a:cs typeface="Arial"/>
                        </a:rPr>
                        <a:t>8.000)   </a:t>
                      </a:r>
                      <a:endParaRPr lang="en-US" sz="1600" dirty="0">
                        <a:latin typeface="Calibri"/>
                        <a:ea typeface="Calibri"/>
                        <a:cs typeface="Arial"/>
                      </a:endParaRPr>
                    </a:p>
                    <a:p>
                      <a:pPr marL="407035" algn="r" rtl="1">
                        <a:lnSpc>
                          <a:spcPct val="115000"/>
                        </a:lnSpc>
                        <a:spcAft>
                          <a:spcPts val="0"/>
                        </a:spcAft>
                      </a:pPr>
                      <a:r>
                        <a:rPr lang="ar-DZ" sz="1800" dirty="0">
                          <a:latin typeface="Calibri"/>
                          <a:ea typeface="Calibri"/>
                          <a:cs typeface="Arial"/>
                        </a:rPr>
                        <a:t>الكرامة                               35.000                    5.000</a:t>
                      </a:r>
                      <a:endParaRPr lang="en-US" sz="1600" dirty="0">
                        <a:latin typeface="Calibri"/>
                        <a:ea typeface="Calibri"/>
                        <a:cs typeface="Arial"/>
                      </a:endParaRPr>
                    </a:p>
                    <a:p>
                      <a:pPr marL="407035" algn="r" rtl="1">
                        <a:lnSpc>
                          <a:spcPct val="115000"/>
                        </a:lnSpc>
                        <a:spcAft>
                          <a:spcPts val="1000"/>
                        </a:spcAft>
                      </a:pPr>
                      <a:r>
                        <a:rPr lang="ar-DZ" sz="1800" dirty="0">
                          <a:latin typeface="Calibri"/>
                          <a:ea typeface="Calibri"/>
                          <a:cs typeface="Arial"/>
                        </a:rPr>
                        <a:t>الدرعية                               65.000                   15.000</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123">
                <a:tc>
                  <a:txBody>
                    <a:bodyPr/>
                    <a:lstStyle/>
                    <a:p>
                      <a:pPr marL="407035" algn="r" rtl="1">
                        <a:lnSpc>
                          <a:spcPct val="115000"/>
                        </a:lnSpc>
                        <a:spcAft>
                          <a:spcPts val="0"/>
                        </a:spcAft>
                      </a:pPr>
                      <a:r>
                        <a:rPr lang="ar-DZ" sz="2000" dirty="0">
                          <a:latin typeface="Calibri"/>
                          <a:ea typeface="Calibri"/>
                          <a:cs typeface="Arial"/>
                        </a:rPr>
                        <a:t>                             </a:t>
                      </a:r>
                      <a:r>
                        <a:rPr lang="ar-DZ" sz="2000" dirty="0" smtClean="0">
                          <a:latin typeface="Calibri"/>
                          <a:ea typeface="Calibri"/>
                          <a:cs typeface="Arial"/>
                        </a:rPr>
                        <a:t>       </a:t>
                      </a:r>
                      <a:r>
                        <a:rPr lang="ar-DZ" sz="2000" dirty="0">
                          <a:latin typeface="Calibri"/>
                          <a:ea typeface="Calibri"/>
                          <a:cs typeface="Arial"/>
                        </a:rPr>
                        <a:t>295.000             </a:t>
                      </a:r>
                      <a:r>
                        <a:rPr lang="ar-DZ" sz="2000" dirty="0" smtClean="0">
                          <a:latin typeface="Calibri"/>
                          <a:ea typeface="Calibri"/>
                          <a:cs typeface="Arial"/>
                        </a:rPr>
                        <a:t>  </a:t>
                      </a:r>
                      <a:r>
                        <a:rPr lang="ar-DZ" sz="2000" dirty="0">
                          <a:latin typeface="Calibri"/>
                          <a:ea typeface="Calibri"/>
                          <a:cs typeface="Arial"/>
                        </a:rPr>
                        <a:t>62.000 </a:t>
                      </a:r>
                      <a:endParaRPr lang="en-US" sz="1600" dirty="0">
                        <a:latin typeface="Calibri"/>
                        <a:ea typeface="Calibri"/>
                        <a:cs typeface="Arial"/>
                      </a:endParaRPr>
                    </a:p>
                    <a:p>
                      <a:pPr marL="407035" algn="r" rtl="1">
                        <a:lnSpc>
                          <a:spcPct val="115000"/>
                        </a:lnSpc>
                        <a:spcAft>
                          <a:spcPts val="1000"/>
                        </a:spcAft>
                      </a:pPr>
                      <a:r>
                        <a:rPr lang="ar-DZ" sz="1800" dirty="0">
                          <a:latin typeface="Calibri"/>
                          <a:ea typeface="Calibri"/>
                          <a:cs typeface="Arial"/>
                        </a:rPr>
                        <a:t>تلاحظون أن مبيعات شهر شباط قد زادت عن مبيعات شهر كانون الثاني بمقدار (62.000) ريال.لقد زادت مبيعات كل الفروع باستثناء فرعي جرير والاستقلال وذلك نظرا لإغلاقهما بعض الوقت من أجل إنجاز بعض أعمال التحديث والديكور والتكييف، ومن المؤمل أن يتم تعويض هذا النقص في الشهرين القادمين.</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28600" y="152400"/>
          <a:ext cx="9372600" cy="6095999"/>
        </p:xfrm>
        <a:graphic>
          <a:graphicData uri="http://schemas.openxmlformats.org/drawingml/2006/table">
            <a:tbl>
              <a:tblPr rtl="1"/>
              <a:tblGrid>
                <a:gridCol w="9372600"/>
              </a:tblGrid>
              <a:tr h="6095999">
                <a:tc>
                  <a:txBody>
                    <a:bodyPr/>
                    <a:lstStyle/>
                    <a:p>
                      <a:pPr marL="457200" algn="ctr" rtl="1">
                        <a:lnSpc>
                          <a:spcPct val="115000"/>
                        </a:lnSpc>
                        <a:spcAft>
                          <a:spcPts val="0"/>
                        </a:spcAft>
                      </a:pPr>
                      <a:r>
                        <a:rPr lang="ar-SA" sz="1600" dirty="0">
                          <a:latin typeface="Calibri"/>
                          <a:ea typeface="Calibri"/>
                          <a:cs typeface="Arial"/>
                        </a:rPr>
                        <a:t>مؤسسة الوفاء للتكييف</a:t>
                      </a:r>
                      <a:endParaRPr lang="en-US" sz="1400" dirty="0">
                        <a:latin typeface="Calibri"/>
                        <a:ea typeface="Calibri"/>
                        <a:cs typeface="Arial"/>
                      </a:endParaRPr>
                    </a:p>
                    <a:p>
                      <a:pPr marL="457200" algn="ctr" rtl="1">
                        <a:lnSpc>
                          <a:spcPct val="115000"/>
                        </a:lnSpc>
                        <a:spcAft>
                          <a:spcPts val="0"/>
                        </a:spcAft>
                      </a:pPr>
                      <a:r>
                        <a:rPr lang="ar-SA" sz="1600" dirty="0">
                          <a:latin typeface="Calibri"/>
                          <a:ea typeface="Calibri"/>
                          <a:cs typeface="Arial"/>
                        </a:rPr>
                        <a:t>ص.ب 1115، دبي </a:t>
                      </a:r>
                      <a:endParaRPr lang="en-US" sz="1400" dirty="0">
                        <a:latin typeface="Calibri"/>
                        <a:ea typeface="Calibri"/>
                        <a:cs typeface="Arial"/>
                      </a:endParaRPr>
                    </a:p>
                    <a:p>
                      <a:pPr marL="457200" algn="ctr" rtl="1">
                        <a:lnSpc>
                          <a:spcPct val="115000"/>
                        </a:lnSpc>
                        <a:spcAft>
                          <a:spcPts val="0"/>
                        </a:spcAft>
                      </a:pPr>
                      <a:r>
                        <a:rPr lang="ar-SA" sz="1600" dirty="0" smtClean="0">
                          <a:latin typeface="Calibri"/>
                          <a:ea typeface="Calibri"/>
                          <a:cs typeface="Arial"/>
                        </a:rPr>
                        <a:t>دولة </a:t>
                      </a:r>
                      <a:r>
                        <a:rPr lang="ar-SA" sz="1600" dirty="0">
                          <a:latin typeface="Calibri"/>
                          <a:ea typeface="Calibri"/>
                          <a:cs typeface="Arial"/>
                        </a:rPr>
                        <a:t>الامارات العربية المتحدة</a:t>
                      </a:r>
                      <a:endParaRPr lang="en-US" sz="1400" dirty="0">
                        <a:latin typeface="Calibri"/>
                        <a:ea typeface="Calibri"/>
                        <a:cs typeface="Arial"/>
                      </a:endParaRPr>
                    </a:p>
                    <a:p>
                      <a:pPr marL="457200" algn="ctr" rtl="1">
                        <a:lnSpc>
                          <a:spcPct val="115000"/>
                        </a:lnSpc>
                        <a:spcAft>
                          <a:spcPts val="0"/>
                        </a:spcAft>
                      </a:pPr>
                      <a:r>
                        <a:rPr lang="ar-SA" sz="1600" dirty="0">
                          <a:latin typeface="Calibri"/>
                          <a:ea typeface="Calibri"/>
                          <a:cs typeface="Arial"/>
                        </a:rPr>
                        <a:t>ت 5643218 </a:t>
                      </a:r>
                      <a:endParaRPr lang="en-US" sz="1400" dirty="0">
                        <a:latin typeface="Calibri"/>
                        <a:ea typeface="Calibri"/>
                        <a:cs typeface="Arial"/>
                      </a:endParaRPr>
                    </a:p>
                    <a:p>
                      <a:pPr marL="457200" algn="ctr" rtl="1">
                        <a:lnSpc>
                          <a:spcPct val="115000"/>
                        </a:lnSpc>
                        <a:spcAft>
                          <a:spcPts val="0"/>
                        </a:spcAft>
                      </a:pPr>
                      <a:r>
                        <a:rPr lang="ar-SA" sz="1600" dirty="0" smtClean="0">
                          <a:latin typeface="Calibri"/>
                          <a:ea typeface="Calibri"/>
                          <a:cs typeface="Arial"/>
                        </a:rPr>
                        <a:t>التاريخ </a:t>
                      </a:r>
                      <a:r>
                        <a:rPr lang="ar-SA" sz="1600" dirty="0">
                          <a:latin typeface="Calibri"/>
                          <a:ea typeface="Calibri"/>
                          <a:cs typeface="Arial"/>
                        </a:rPr>
                        <a:t>15 شباط 2008</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سعادة السيد/ حاتم الدرهتلي المحترم</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مدير عام مؤسسة النهضة التجارية </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ص.ب 1418، أبو ظبي</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         </a:t>
                      </a:r>
                      <a:r>
                        <a:rPr lang="ar-SA" sz="1600" dirty="0" smtClean="0">
                          <a:latin typeface="Calibri"/>
                          <a:ea typeface="Calibri"/>
                          <a:cs typeface="Arial"/>
                        </a:rPr>
                        <a:t>الموضوع</a:t>
                      </a:r>
                      <a:r>
                        <a:rPr lang="ar-SA" sz="1600" dirty="0">
                          <a:latin typeface="Calibri"/>
                          <a:ea typeface="Calibri"/>
                          <a:cs typeface="Arial"/>
                        </a:rPr>
                        <a:t>: تركيب وتشغيل نظام تكييف مركزي لمؤسستكم </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 </a:t>
                      </a:r>
                      <a:r>
                        <a:rPr lang="ar-SA" sz="1600" dirty="0" smtClean="0">
                          <a:latin typeface="Calibri"/>
                          <a:ea typeface="Calibri"/>
                          <a:cs typeface="Arial"/>
                        </a:rPr>
                        <a:t>فبالاشارة </a:t>
                      </a:r>
                      <a:r>
                        <a:rPr lang="ar-SA" sz="1600" dirty="0">
                          <a:latin typeface="Calibri"/>
                          <a:ea typeface="Calibri"/>
                          <a:cs typeface="Arial"/>
                        </a:rPr>
                        <a:t>إلى رسالتكم رقم ن ت / 4/ 79 بتاريخ 5 شباط، لقد قام المهندس عزيز علي، مهندس التكييف والتبريد لدى مؤسستنا، بزيارة مكاتب مؤسستكم، وناقش مع المسؤولين جميع متطلباتكم واحتياجاتكم فيما يتعلق بنظام التكييف المركزي، وما يتطلب ذلك من أجهزة ومعدات ولوازم وأجور تركيب وتمديد وتشغيل وغيرها. وفي ضوء ذلك توصل المهندس الى تقدير تكاليف هذه الاعمال شاملة الاجور مبلغ (</a:t>
                      </a:r>
                      <a:r>
                        <a:rPr lang="ar-SA" sz="1600" dirty="0" smtClean="0">
                          <a:latin typeface="Calibri"/>
                          <a:ea typeface="Calibri"/>
                          <a:cs typeface="Arial"/>
                        </a:rPr>
                        <a:t>750.000)درهم</a:t>
                      </a:r>
                      <a:r>
                        <a:rPr lang="ar-DZ" sz="1600" dirty="0" smtClean="0">
                          <a:latin typeface="Calibri"/>
                          <a:ea typeface="Calibri"/>
                          <a:cs typeface="Arial"/>
                        </a:rPr>
                        <a:t>.</a:t>
                      </a:r>
                      <a:endParaRPr lang="en-US" sz="1400" dirty="0">
                        <a:latin typeface="Calibri"/>
                        <a:ea typeface="Calibri"/>
                        <a:cs typeface="Arial"/>
                      </a:endParaRPr>
                    </a:p>
                    <a:p>
                      <a:pPr marL="457200" algn="r" rtl="1">
                        <a:lnSpc>
                          <a:spcPct val="115000"/>
                        </a:lnSpc>
                        <a:spcAft>
                          <a:spcPts val="0"/>
                        </a:spcAft>
                      </a:pPr>
                      <a:r>
                        <a:rPr lang="ar-SA" sz="1600" dirty="0">
                          <a:latin typeface="Calibri"/>
                          <a:ea typeface="Calibri"/>
                          <a:cs typeface="Arial"/>
                        </a:rPr>
                        <a:t>    نرفق لكم كتيبا عن مؤسستنا وإنجازاتها، ونسخا من بعض كتب رسائل التقدير والشكر من الجهات التي قمنا بتركيب نظام تكييف مركزي لها، وفيما تعبر عن مدى رضاها وتقديرها للتميز في جودة وإتقان جميع أعمالنا، بالاضافة الى تعامل موظفينا مع موظفي تلك الجهات بمنتهى الكياسة واللباقة. ونود أن نؤكد لسعادتكم حرصنا والتزامنا لتقديم أفضل خدماتنا لتلبية متطلبات وحاجات مؤسستكم، وسوف نعطي الاولوية لإنجاز العمل لديكم بأسرع وقت ممكن، مؤكدين التزام موظفينا بالتعامل بكل مودة وكياسة واحترام مع موظفيكم.</a:t>
                      </a:r>
                      <a:endParaRPr lang="en-US" sz="1400" dirty="0">
                        <a:latin typeface="Calibri"/>
                        <a:ea typeface="Calibri"/>
                        <a:cs typeface="Arial"/>
                      </a:endParaRPr>
                    </a:p>
                    <a:p>
                      <a:pPr marL="4046538" indent="0" algn="r" defTabSz="887413" rtl="1">
                        <a:lnSpc>
                          <a:spcPct val="115000"/>
                        </a:lnSpc>
                        <a:spcAft>
                          <a:spcPts val="0"/>
                        </a:spcAft>
                      </a:pPr>
                      <a:r>
                        <a:rPr lang="ar-SA" sz="1600" dirty="0">
                          <a:latin typeface="Calibri"/>
                          <a:ea typeface="Calibri"/>
                          <a:cs typeface="Arial"/>
                        </a:rPr>
                        <a:t>                         وتفضلوا بقبول فائق </a:t>
                      </a:r>
                      <a:r>
                        <a:rPr lang="ar-SA" sz="1600" dirty="0" smtClean="0">
                          <a:latin typeface="Calibri"/>
                          <a:ea typeface="Calibri"/>
                          <a:cs typeface="Arial"/>
                        </a:rPr>
                        <a:t>الاحترام</a:t>
                      </a:r>
                      <a:endParaRPr lang="ar-DZ" sz="1600" dirty="0" smtClean="0">
                        <a:latin typeface="Calibri"/>
                        <a:ea typeface="Calibri"/>
                        <a:cs typeface="Arial"/>
                      </a:endParaRPr>
                    </a:p>
                    <a:p>
                      <a:pPr marL="6734175" indent="0" algn="r" defTabSz="887413" rtl="1">
                        <a:lnSpc>
                          <a:spcPct val="115000"/>
                        </a:lnSpc>
                        <a:spcAft>
                          <a:spcPts val="0"/>
                        </a:spcAft>
                      </a:pPr>
                      <a:r>
                        <a:rPr lang="ar-SA" sz="1600" dirty="0" smtClean="0">
                          <a:latin typeface="Calibri"/>
                          <a:ea typeface="Calibri"/>
                          <a:cs typeface="Arial"/>
                        </a:rPr>
                        <a:t>خلدون دعيبس</a:t>
                      </a:r>
                      <a:endParaRPr lang="ar-DZ" sz="1600" dirty="0" smtClean="0">
                        <a:latin typeface="Calibri"/>
                        <a:ea typeface="Calibri"/>
                        <a:cs typeface="Arial"/>
                      </a:endParaRPr>
                    </a:p>
                    <a:p>
                      <a:pPr marL="6734175" indent="0" algn="r" rtl="1">
                        <a:lnSpc>
                          <a:spcPct val="115000"/>
                        </a:lnSpc>
                        <a:spcAft>
                          <a:spcPts val="0"/>
                        </a:spcAft>
                      </a:pPr>
                      <a:r>
                        <a:rPr lang="ar-SA" sz="1600" dirty="0" smtClean="0">
                          <a:latin typeface="Calibri"/>
                          <a:ea typeface="Calibri"/>
                          <a:cs typeface="Arial"/>
                        </a:rPr>
                        <a:t>المدير </a:t>
                      </a:r>
                      <a:r>
                        <a:rPr lang="ar-SA" sz="1600" dirty="0">
                          <a:latin typeface="Calibri"/>
                          <a:ea typeface="Calibri"/>
                          <a:cs typeface="Arial"/>
                        </a:rPr>
                        <a:t>العام</a:t>
                      </a:r>
                      <a:endParaRPr lang="en-US" sz="1400" dirty="0">
                        <a:latin typeface="Calibri"/>
                        <a:ea typeface="Calibri"/>
                        <a:cs typeface="Arial"/>
                      </a:endParaRPr>
                    </a:p>
                  </a:txBody>
                  <a:tcPr marL="54989" marR="54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1418</TotalTime>
  <Words>1528</Words>
  <Application>Microsoft Office PowerPoint</Application>
  <PresentationFormat>A4 Paper (210x297 mm)</PresentationFormat>
  <Paragraphs>194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المحاضرة  الحادية عشر </vt:lpstr>
      <vt:lpstr>عناصر المحاضرة</vt:lpstr>
      <vt:lpstr>1 - المذكرات الداخلية</vt:lpstr>
      <vt:lpstr>خصائص المذكرات</vt:lpstr>
      <vt:lpstr>مزايا المذكرات الداخلية</vt:lpstr>
      <vt:lpstr>تصميم/ تنسيق المذكرة الداخلية</vt:lpstr>
      <vt:lpstr>مذكرة داخلية</vt:lpstr>
      <vt:lpstr>أسلوب كتابة المذكرات الداخلية:</vt:lpstr>
      <vt:lpstr>المذكرات الداخلية والرسائل</vt:lpstr>
      <vt:lpstr>Slide 11</vt:lpstr>
      <vt:lpstr>2 - التقارير</vt:lpstr>
      <vt:lpstr>أنواع التقارير</vt:lpstr>
      <vt:lpstr>استخدامات وأغراض التقارير</vt:lpstr>
      <vt:lpstr>متطلبات التقرير الجيد</vt:lpstr>
      <vt:lpstr>عملية كتابة التقارير</vt:lpstr>
      <vt:lpstr>تبويب وتحليل المعلومات</vt:lpstr>
      <vt:lpstr>هيكلية التقرير</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98</cp:revision>
  <dcterms:created xsi:type="dcterms:W3CDTF">2009-10-14T19:14:34Z</dcterms:created>
  <dcterms:modified xsi:type="dcterms:W3CDTF">2011-03-23T11:04:58Z</dcterms:modified>
</cp:coreProperties>
</file>