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7" r:id="rId4"/>
    <p:sldId id="259" r:id="rId5"/>
    <p:sldId id="284" r:id="rId6"/>
    <p:sldId id="270" r:id="rId7"/>
    <p:sldId id="271" r:id="rId8"/>
    <p:sldId id="285" r:id="rId9"/>
    <p:sldId id="286" r:id="rId10"/>
    <p:sldId id="272" r:id="rId11"/>
    <p:sldId id="273" r:id="rId12"/>
    <p:sldId id="275" r:id="rId13"/>
    <p:sldId id="277" r:id="rId14"/>
    <p:sldId id="278" r:id="rId15"/>
    <p:sldId id="279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26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</a:t>
            </a: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boodrow.com/mainwebsite/images/listening.gi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105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مهارات الاتصال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عبد المليك مزهودة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sz="60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fr-FR" sz="60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  </a:t>
            </a:r>
            <a:r>
              <a:rPr lang="ar-DZ" sz="6000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الثانية عشر </a:t>
            </a:r>
            <a:endParaRPr lang="en-US" sz="6000" b="1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2133600" y="3962400"/>
            <a:ext cx="5562600" cy="1752600"/>
          </a:xfrm>
        </p:spPr>
        <p:txBody>
          <a:bodyPr/>
          <a:lstStyle/>
          <a:p>
            <a:pPr rtl="1" eaLnBrk="1" hangingPunct="1"/>
            <a:r>
              <a:rPr lang="ar-DZ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الاتصالات الشفهية الفعالة</a:t>
            </a:r>
          </a:p>
          <a:p>
            <a:pPr rtl="1" eaLnBrk="1" hangingPunct="1"/>
            <a:r>
              <a:rPr lang="ar-DZ" sz="40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(1)</a:t>
            </a:r>
            <a:endParaRPr lang="ar-DZ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>
              <a:defRPr/>
            </a:pP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>عناصر المحاضرة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</a:t>
            </a: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الاصغاء</a:t>
            </a:r>
            <a:endParaRPr lang="ar-SA" b="1" dirty="0" smtClean="0">
              <a:cs typeface="Arial" pitchFamily="34" charset="0"/>
            </a:endParaRP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المقابلة</a:t>
            </a:r>
            <a:endParaRPr lang="ar-SA" b="1" dirty="0" smtClean="0">
              <a:cs typeface="Arial" pitchFamily="34" charset="0"/>
            </a:endParaRPr>
          </a:p>
          <a:p>
            <a:pPr algn="just" rtl="1" eaLnBrk="1" hangingPunct="1">
              <a:buFont typeface="Arial" pitchFamily="34" charset="0"/>
              <a:buChar char="•"/>
            </a:pPr>
            <a:r>
              <a:rPr lang="ar-DZ" b="1" dirty="0" smtClean="0">
                <a:cs typeface="Arial" pitchFamily="34" charset="0"/>
              </a:rPr>
              <a:t>الاجتماعات</a:t>
            </a:r>
            <a:endParaRPr lang="ar-SA" b="1" dirty="0" smtClean="0">
              <a:cs typeface="Arial" pitchFamily="34" charset="0"/>
            </a:endParaRPr>
          </a:p>
          <a:p>
            <a:pPr algn="just" rtl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just" rtl="1"/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715962"/>
          </a:xfrm>
        </p:spPr>
        <p:txBody>
          <a:bodyPr/>
          <a:lstStyle/>
          <a:p>
            <a:pPr algn="just" rtl="1" eaLnBrk="1" hangingPunct="1"/>
            <a:r>
              <a:rPr lang="ar-DZ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الإصغاء</a:t>
            </a:r>
            <a:endParaRPr lang="ar-SA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9144000" cy="4906963"/>
          </a:xfrm>
        </p:spPr>
        <p:txBody>
          <a:bodyPr/>
          <a:lstStyle/>
          <a:p>
            <a:pPr algn="just" rtl="1" eaLnBrk="1" hangingPunct="1"/>
            <a:r>
              <a:rPr lang="ar-SA" sz="2800" b="1" dirty="0" smtClean="0"/>
              <a:t>التواصل الجيد يقتضي</a:t>
            </a:r>
            <a:r>
              <a:rPr lang="ar-DZ" sz="2800" dirty="0" smtClean="0"/>
              <a:t>:</a:t>
            </a:r>
          </a:p>
          <a:p>
            <a:pPr marL="1789113" algn="just" rtl="1" eaLnBrk="1" hangingPunct="1"/>
            <a:r>
              <a:rPr lang="ar-DZ" sz="2800" dirty="0" smtClean="0"/>
              <a:t>- </a:t>
            </a:r>
            <a:r>
              <a:rPr lang="ar-SA" sz="2800" dirty="0" smtClean="0"/>
              <a:t>الاستماع بجلاء </a:t>
            </a:r>
            <a:endParaRPr lang="ar-DZ" sz="2800" dirty="0" smtClean="0"/>
          </a:p>
          <a:p>
            <a:pPr marL="1789113" algn="just" rtl="1" eaLnBrk="1" hangingPunct="1"/>
            <a:r>
              <a:rPr lang="ar-DZ" sz="2800" dirty="0" smtClean="0"/>
              <a:t>- </a:t>
            </a:r>
            <a:r>
              <a:rPr lang="ar-SA" sz="2800" dirty="0" smtClean="0"/>
              <a:t>الحديث بوضوح </a:t>
            </a:r>
            <a:endParaRPr lang="ar-DZ" sz="2800" dirty="0" smtClean="0"/>
          </a:p>
          <a:p>
            <a:pPr marL="1789113" algn="just" rtl="1" eaLnBrk="1" hangingPunct="1"/>
            <a:r>
              <a:rPr lang="ar-DZ" sz="2800" dirty="0" smtClean="0"/>
              <a:t>- </a:t>
            </a:r>
            <a:r>
              <a:rPr lang="ar-SA" sz="2800" dirty="0" smtClean="0"/>
              <a:t>التساؤل الذكي </a:t>
            </a:r>
            <a:endParaRPr lang="ar-DZ" sz="2800" dirty="0" smtClean="0"/>
          </a:p>
          <a:p>
            <a:pPr marL="1789113" algn="just" rtl="1" eaLnBrk="1" hangingPunct="1"/>
            <a:r>
              <a:rPr lang="ar-DZ" sz="2800" dirty="0" smtClean="0"/>
              <a:t>- </a:t>
            </a:r>
            <a:r>
              <a:rPr lang="ar-SA" sz="2800" dirty="0" smtClean="0"/>
              <a:t>القراءة السريعة الواعية </a:t>
            </a:r>
            <a:endParaRPr lang="ar-DZ" sz="2800" dirty="0" smtClean="0"/>
          </a:p>
          <a:p>
            <a:pPr marL="1789113" algn="just" rtl="1" eaLnBrk="1" hangingPunct="1"/>
            <a:r>
              <a:rPr lang="ar-DZ" sz="2800" dirty="0" smtClean="0"/>
              <a:t>- </a:t>
            </a:r>
            <a:r>
              <a:rPr lang="ar-SA" sz="2800" dirty="0" smtClean="0"/>
              <a:t>الكتابة الجيدة</a:t>
            </a:r>
          </a:p>
          <a:p>
            <a:pPr algn="just" rtl="1" eaLnBrk="1" hangingPunct="1"/>
            <a:r>
              <a:rPr lang="ar-DZ" sz="2800" dirty="0" smtClean="0"/>
              <a:t>تشير الأبحاث في مجال الإقتصاد أن الفرد أثناء العمل </a:t>
            </a:r>
            <a:r>
              <a:rPr lang="ar-DZ" sz="2800" b="1" dirty="0" smtClean="0"/>
              <a:t>يقضي وقتا في الإصغاء أطول من أي شيء أخر </a:t>
            </a:r>
            <a:r>
              <a:rPr lang="ar-DZ" sz="2800" dirty="0" smtClean="0"/>
              <a:t>– القراءة، والكتابة، والتحدث...... </a:t>
            </a:r>
          </a:p>
          <a:p>
            <a:pPr algn="just" rtl="1" eaLnBrk="1" hangingPunct="1"/>
            <a:r>
              <a:rPr lang="ar-DZ" sz="2800" dirty="0" smtClean="0"/>
              <a:t>ويعتبر الإصغاء الوسيلة الرئسية التي نتعلم ونتعرف من خلالها على الحقائق والناس والأحداث والمشكلات.</a:t>
            </a:r>
            <a:endParaRPr lang="en-US" sz="2800" dirty="0" smtClean="0"/>
          </a:p>
          <a:p>
            <a:pPr algn="just" rtl="1" eaLnBrk="1" hangingPunct="1"/>
            <a:endParaRPr lang="ar-DZ" sz="2800" dirty="0" smtClean="0"/>
          </a:p>
        </p:txBody>
      </p:sp>
      <p:pic>
        <p:nvPicPr>
          <p:cNvPr id="6" name="Picture 2" descr="Afficher l'image en taille réell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2400"/>
            <a:ext cx="1676400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b="1" dirty="0" smtClean="0"/>
              <a:t>الاستماع هو </a:t>
            </a:r>
            <a:r>
              <a:rPr lang="ar-DZ" b="1" dirty="0" smtClean="0"/>
              <a:t>أ</a:t>
            </a:r>
            <a:r>
              <a:rPr lang="ar-SA" b="1" dirty="0" smtClean="0"/>
              <a:t>صدق </a:t>
            </a:r>
            <a:r>
              <a:rPr lang="ar-DZ" b="1" dirty="0" smtClean="0"/>
              <a:t>أ</a:t>
            </a:r>
            <a:r>
              <a:rPr lang="ar-SA" b="1" dirty="0" smtClean="0"/>
              <a:t>نواع المجاملة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dirty="0" smtClean="0"/>
              <a:t>مهارة الاستماع هي الوجه الآخر لمهارة الحديث 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يمثل الاستماع وسيلة أساسية للحصول على المنبهات الخارجية وترجع أهمية الاستماع إلي:</a:t>
            </a:r>
          </a:p>
          <a:p>
            <a:pPr marL="920750" rtl="1">
              <a:buFont typeface="Arial" pitchFamily="34" charset="0"/>
              <a:buChar char="•"/>
            </a:pPr>
            <a:r>
              <a:rPr lang="ar-SA" dirty="0" smtClean="0"/>
              <a:t>السمع أسبق حواس العقل إلي وصل الإنسان بالكو ن </a:t>
            </a:r>
          </a:p>
          <a:p>
            <a:pPr marL="920750" rtl="1">
              <a:buFont typeface="Arial" pitchFamily="34" charset="0"/>
              <a:buChar char="•"/>
            </a:pPr>
            <a:r>
              <a:rPr lang="ar-SA" dirty="0" smtClean="0"/>
              <a:t>يتسم السمع بالقدرة على الشمول والإحاطة </a:t>
            </a:r>
          </a:p>
          <a:p>
            <a:pPr marL="920750" rtl="1">
              <a:buFont typeface="Arial" pitchFamily="34" charset="0"/>
              <a:buChar char="•"/>
            </a:pPr>
            <a:r>
              <a:rPr lang="ar-SA" dirty="0" smtClean="0"/>
              <a:t>تعلم حسن الاستماع كي تتكلم حسن الكلام</a:t>
            </a:r>
            <a:br>
              <a:rPr lang="ar-SA" dirty="0" smtClean="0"/>
            </a:br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 </a:t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r>
              <a:rPr lang="ar-DZ" b="1" dirty="0" smtClean="0"/>
              <a:t>طبيعة الإصغاء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182100" cy="5135563"/>
          </a:xfrm>
        </p:spPr>
        <p:txBody>
          <a:bodyPr/>
          <a:lstStyle/>
          <a:p>
            <a:pPr rtl="1"/>
            <a:r>
              <a:rPr lang="ar-SA" sz="2800" dirty="0" smtClean="0"/>
              <a:t>تتضمن عملية الإصغاء العناصر الآتية:</a:t>
            </a:r>
            <a:endParaRPr lang="en-US" sz="2800" dirty="0" smtClean="0"/>
          </a:p>
          <a:p>
            <a:pPr marL="2062163" rtl="1"/>
            <a:r>
              <a:rPr lang="ar-SA" sz="2800" dirty="0" smtClean="0"/>
              <a:t> ـــ </a:t>
            </a:r>
            <a:r>
              <a:rPr lang="ar-SA" sz="2400" b="1" dirty="0" smtClean="0"/>
              <a:t>السماع</a:t>
            </a:r>
            <a:endParaRPr lang="en-US" sz="2400" dirty="0" smtClean="0"/>
          </a:p>
          <a:p>
            <a:pPr marL="2062163" rtl="1"/>
            <a:r>
              <a:rPr lang="ar-SA" sz="2400" dirty="0" smtClean="0"/>
              <a:t> ـــ </a:t>
            </a:r>
            <a:r>
              <a:rPr lang="ar-SA" sz="2400" b="1" dirty="0" smtClean="0"/>
              <a:t>تركيز الإنتباه</a:t>
            </a:r>
            <a:r>
              <a:rPr lang="ar-SA" sz="2400" dirty="0" smtClean="0"/>
              <a:t> .</a:t>
            </a:r>
            <a:endParaRPr lang="en-US" sz="2400" dirty="0" smtClean="0"/>
          </a:p>
          <a:p>
            <a:pPr marL="2062163" rtl="1"/>
            <a:r>
              <a:rPr lang="ar-SA" sz="2400" dirty="0" smtClean="0"/>
              <a:t> ـــ </a:t>
            </a:r>
            <a:r>
              <a:rPr lang="ar-SA" sz="2400" b="1" dirty="0" smtClean="0"/>
              <a:t>تفسير رموز الاتصال </a:t>
            </a:r>
            <a:endParaRPr lang="en-US" sz="2400" dirty="0" smtClean="0"/>
          </a:p>
          <a:p>
            <a:pPr marL="2062163" rtl="1"/>
            <a:r>
              <a:rPr lang="ar-DZ" sz="2400" dirty="0" smtClean="0"/>
              <a:t> ـــ </a:t>
            </a:r>
            <a:r>
              <a:rPr lang="ar-DZ" sz="2400" b="1" dirty="0" smtClean="0"/>
              <a:t>التذكر</a:t>
            </a:r>
            <a:endParaRPr lang="en-US" sz="2400" dirty="0" smtClean="0"/>
          </a:p>
          <a:p>
            <a:pPr marL="2062163" rtl="1"/>
            <a:r>
              <a:rPr lang="ar-DZ" sz="2400" dirty="0" smtClean="0"/>
              <a:t>ـــ</a:t>
            </a:r>
            <a:r>
              <a:rPr lang="ar-DZ" sz="2400" b="1" dirty="0" smtClean="0"/>
              <a:t> التقييم</a:t>
            </a:r>
          </a:p>
          <a:p>
            <a:pPr rtl="1"/>
            <a:r>
              <a:rPr lang="ar-DZ" sz="2800" dirty="0" smtClean="0"/>
              <a:t>أسباب ودوافع تحسين الاصغاء</a:t>
            </a:r>
            <a:endParaRPr lang="en-US" sz="2800" dirty="0" smtClean="0"/>
          </a:p>
          <a:p>
            <a:pPr marL="1708150" rtl="1"/>
            <a:r>
              <a:rPr lang="ar-DZ" sz="2800" b="1" dirty="0" smtClean="0"/>
              <a:t>   ــ </a:t>
            </a:r>
            <a:r>
              <a:rPr lang="ar-DZ" sz="2400" b="1" dirty="0" smtClean="0"/>
              <a:t>الحصول على كامل المعلومات</a:t>
            </a:r>
            <a:endParaRPr lang="en-US" sz="2400" b="1" dirty="0" smtClean="0"/>
          </a:p>
          <a:p>
            <a:pPr marL="1708150" rtl="1"/>
            <a:r>
              <a:rPr lang="ar-DZ" sz="2400" b="1" dirty="0" smtClean="0"/>
              <a:t>   ــ تحسين العلاقات </a:t>
            </a:r>
            <a:endParaRPr lang="en-US" sz="2400" b="1" dirty="0" smtClean="0"/>
          </a:p>
          <a:p>
            <a:pPr marL="1708150" rtl="1"/>
            <a:r>
              <a:rPr lang="ar-DZ" sz="2400" b="1" dirty="0" smtClean="0"/>
              <a:t>   ــ حل المشكلات </a:t>
            </a:r>
            <a:endParaRPr lang="en-US" sz="2400" b="1" dirty="0" smtClean="0"/>
          </a:p>
          <a:p>
            <a:pPr marL="1708150" rtl="1"/>
            <a:r>
              <a:rPr lang="ar-DZ" sz="2400" b="1" dirty="0" smtClean="0"/>
              <a:t>   ــ فهم الناس بصورة أفضل.</a:t>
            </a:r>
            <a:endParaRPr lang="en-US" sz="2400" b="1" dirty="0" smtClean="0"/>
          </a:p>
          <a:p>
            <a:pPr rtl="1"/>
            <a:endParaRPr lang="en-US" sz="2800" dirty="0" smtClean="0"/>
          </a:p>
          <a:p>
            <a:pPr rtl="1"/>
            <a:endParaRPr lang="ar-SA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915400" cy="715962"/>
          </a:xfrm>
        </p:spPr>
        <p:txBody>
          <a:bodyPr/>
          <a:lstStyle/>
          <a:p>
            <a:r>
              <a:rPr lang="ar-DZ" b="1" dirty="0" smtClean="0"/>
              <a:t>شروط الإصغاء الفعال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9182100" cy="5486400"/>
          </a:xfrm>
        </p:spPr>
        <p:txBody>
          <a:bodyPr/>
          <a:lstStyle/>
          <a:p>
            <a:pPr marL="1255713" indent="-436563" rtl="1"/>
            <a:r>
              <a:rPr lang="ar-DZ" sz="2400" dirty="0" smtClean="0"/>
              <a:t>ــ توقف عن التحدث (مع زميلك/ زملائك)</a:t>
            </a:r>
            <a:endParaRPr lang="en-US" sz="2400" dirty="0" smtClean="0"/>
          </a:p>
          <a:p>
            <a:pPr marL="806450" algn="just" rtl="1"/>
            <a:r>
              <a:rPr lang="ar-DZ" sz="2400" dirty="0" smtClean="0"/>
              <a:t>    ــ اصغ للمعني الكلي وأحكم على المعنى لا على طريقة التحدث</a:t>
            </a:r>
            <a:endParaRPr lang="en-US" sz="2400" dirty="0" smtClean="0"/>
          </a:p>
          <a:p>
            <a:pPr marL="806450" algn="just" rtl="1"/>
            <a:r>
              <a:rPr lang="ar-DZ" sz="2400" dirty="0" smtClean="0"/>
              <a:t>    ــ اجعل المتحدث في وضع/ موقف مريح دونما أي مضايقة أو إزعاج له.</a:t>
            </a:r>
            <a:endParaRPr lang="en-US" sz="2400" dirty="0" smtClean="0"/>
          </a:p>
          <a:p>
            <a:pPr marL="806450" algn="just" rtl="1"/>
            <a:r>
              <a:rPr lang="ar-DZ" sz="2400" dirty="0" smtClean="0"/>
              <a:t>    ــ ركز انتباهك</a:t>
            </a:r>
            <a:endParaRPr lang="en-US" sz="2400" dirty="0" smtClean="0"/>
          </a:p>
          <a:p>
            <a:pPr marL="806450" algn="just" rtl="1"/>
            <a:r>
              <a:rPr lang="ar-DZ" sz="2400" dirty="0" smtClean="0"/>
              <a:t>    ــ أظهر للمتحدث أنك تريد أن تصغي وأنك مهتم بذلك.</a:t>
            </a:r>
            <a:endParaRPr lang="en-US" sz="2400" dirty="0" smtClean="0"/>
          </a:p>
          <a:p>
            <a:pPr marL="806450" algn="just" rtl="1"/>
            <a:r>
              <a:rPr lang="ar-DZ" sz="2400" dirty="0" smtClean="0"/>
              <a:t>    ــ أزل كل ضوضاء / تشويش / قاوم كل تشويش.</a:t>
            </a:r>
            <a:endParaRPr lang="en-US" sz="2400" dirty="0" smtClean="0"/>
          </a:p>
          <a:p>
            <a:pPr marL="806450" algn="just" rtl="1"/>
            <a:r>
              <a:rPr lang="ar-DZ" sz="2400" dirty="0" smtClean="0"/>
              <a:t>    ــ تعاطف مع المتحدث (تصور نفسك مكانه).</a:t>
            </a:r>
            <a:endParaRPr lang="en-US" sz="2400" dirty="0" smtClean="0"/>
          </a:p>
          <a:p>
            <a:pPr marL="806450" algn="just" rtl="1"/>
            <a:r>
              <a:rPr lang="ar-DZ" sz="2400" dirty="0" smtClean="0"/>
              <a:t>    ــ كن صبورا ليكن رد فعلك منصفا ومعقولا </a:t>
            </a:r>
            <a:endParaRPr lang="en-US" sz="2400" dirty="0" smtClean="0"/>
          </a:p>
          <a:p>
            <a:pPr marL="806450" algn="just" rtl="1"/>
            <a:r>
              <a:rPr lang="ar-DZ" sz="2400" dirty="0" smtClean="0"/>
              <a:t>    ــ اضبط مزاجك ولا تحكم على الأمور قبل فهمها جيدا</a:t>
            </a:r>
            <a:endParaRPr lang="en-US" sz="2400" dirty="0" smtClean="0"/>
          </a:p>
          <a:p>
            <a:pPr marL="806450" algn="just" rtl="1"/>
            <a:r>
              <a:rPr lang="ar-DZ" sz="2400" dirty="0" smtClean="0"/>
              <a:t>    ــ أعرض حكمك وتقييمك ونقدك بكل هدوء</a:t>
            </a:r>
            <a:endParaRPr lang="en-US" sz="2400" dirty="0" smtClean="0"/>
          </a:p>
          <a:p>
            <a:pPr marL="806450" algn="just" rtl="1"/>
            <a:r>
              <a:rPr lang="ar-DZ" sz="2400" dirty="0" smtClean="0"/>
              <a:t>    ــ اطرح الأسئلة، وقدم تغذية راجعة مناسبة وفي الوقت المناسب </a:t>
            </a:r>
            <a:endParaRPr lang="en-US" sz="2400" dirty="0" smtClean="0"/>
          </a:p>
          <a:p>
            <a:pPr marL="806450" algn="just" rtl="1"/>
            <a:r>
              <a:rPr lang="ar-DZ" sz="2400" dirty="0" smtClean="0"/>
              <a:t>    ــ توقف عن الحديث. سجل الملاحظات إن كان ضروريا</a:t>
            </a:r>
            <a:endParaRPr lang="ar-SA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معوقات الاستماع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200" y="1600200"/>
            <a:ext cx="2857500" cy="45259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dirty="0" smtClean="0"/>
              <a:t>فقدان الهدف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تفاهة الحديث 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الميل للانتقاد 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التشويش 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عدم الصبر </a:t>
            </a:r>
          </a:p>
          <a:p>
            <a:pPr lvl="0" rtl="1">
              <a:buFont typeface="Arial" pitchFamily="34" charset="0"/>
              <a:buChar char="•"/>
            </a:pPr>
            <a:r>
              <a:rPr lang="ar-SA" dirty="0" smtClean="0"/>
              <a:t> انشغال البال</a:t>
            </a:r>
            <a:endParaRPr lang="ar-SA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-152400" y="1371600"/>
            <a:ext cx="6096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الشعور الملح بالاجابة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3200" dirty="0" smtClean="0">
                <a:latin typeface="+mn-lt"/>
                <a:cs typeface="Arial" charset="0"/>
              </a:rPr>
              <a:t>الحكم على الكلام الصادر عن المتكلم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ان تسمع وانت في عجلة من امرك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3200" dirty="0" smtClean="0">
                <a:latin typeface="+mn-lt"/>
                <a:cs typeface="Arial" charset="0"/>
              </a:rPr>
              <a:t>ان تسمع ما تريد سماعه فقط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ان</a:t>
            </a:r>
            <a:r>
              <a:rPr kumimoji="0" lang="ar-S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يكون لديك ما تود قوله ويلح عليك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ان</a:t>
            </a:r>
            <a:r>
              <a:rPr kumimoji="0" lang="ar-S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ترى ان محدثك بعيدا عنك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ar-SA" sz="3200" baseline="0" dirty="0" smtClean="0">
                <a:latin typeface="+mn-lt"/>
                <a:cs typeface="Arial" charset="0"/>
              </a:rPr>
              <a:t>ان</a:t>
            </a:r>
            <a:r>
              <a:rPr lang="ar-SA" sz="3200" dirty="0" smtClean="0">
                <a:latin typeface="+mn-lt"/>
                <a:cs typeface="Arial" charset="0"/>
              </a:rPr>
              <a:t> تكون محملقا في محدثك دون متابعة وتركيز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تنمية مهارة الاستماع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295400"/>
            <a:ext cx="5029200" cy="4525963"/>
          </a:xfrm>
        </p:spPr>
        <p:txBody>
          <a:bodyPr/>
          <a:lstStyle/>
          <a:p>
            <a:pPr rtl="1"/>
            <a:r>
              <a:rPr lang="ar-SA" sz="2800" b="1" dirty="0" smtClean="0"/>
              <a:t>1-</a:t>
            </a:r>
            <a:r>
              <a:rPr lang="ar-DZ" sz="2800" b="1" dirty="0" smtClean="0"/>
              <a:t> </a:t>
            </a:r>
            <a:r>
              <a:rPr lang="ar-SA" sz="2800" b="1" dirty="0" smtClean="0"/>
              <a:t>الابتعاد عن المقاطعة </a:t>
            </a:r>
          </a:p>
          <a:p>
            <a:pPr rtl="1"/>
            <a:r>
              <a:rPr lang="ar-SA" sz="2800" b="1" dirty="0" smtClean="0"/>
              <a:t>2-</a:t>
            </a:r>
            <a:r>
              <a:rPr lang="ar-DZ" sz="2800" b="1" dirty="0" smtClean="0"/>
              <a:t> </a:t>
            </a:r>
            <a:r>
              <a:rPr lang="ar-SA" sz="2800" b="1" dirty="0" smtClean="0"/>
              <a:t>الحذر من سرعة الجواب </a:t>
            </a:r>
          </a:p>
          <a:p>
            <a:pPr rtl="1"/>
            <a:r>
              <a:rPr lang="ar-SA" sz="2800" b="1" dirty="0" smtClean="0"/>
              <a:t>3-</a:t>
            </a:r>
            <a:r>
              <a:rPr lang="ar-DZ" sz="2800" b="1" dirty="0" smtClean="0"/>
              <a:t> </a:t>
            </a:r>
            <a:r>
              <a:rPr lang="ar-SA" sz="2800" b="1" dirty="0" smtClean="0"/>
              <a:t>عدم مقاطعة فترات الصمت </a:t>
            </a:r>
          </a:p>
          <a:p>
            <a:pPr lvl="0" rtl="1"/>
            <a:r>
              <a:rPr lang="ar-SA" sz="2800" b="1" dirty="0" smtClean="0"/>
              <a:t>4-</a:t>
            </a:r>
            <a:r>
              <a:rPr lang="ar-DZ" sz="2800" b="1" dirty="0" smtClean="0"/>
              <a:t> </a:t>
            </a:r>
            <a:r>
              <a:rPr lang="ar-SA" sz="2800" b="1" dirty="0" smtClean="0"/>
              <a:t>عدم شرود الذهن </a:t>
            </a:r>
          </a:p>
          <a:p>
            <a:pPr lvl="0" rtl="1"/>
            <a:r>
              <a:rPr lang="ar-SA" sz="2800" b="1" dirty="0" smtClean="0"/>
              <a:t>5-</a:t>
            </a:r>
            <a:r>
              <a:rPr lang="ar-DZ" sz="2800" b="1" dirty="0" smtClean="0"/>
              <a:t> </a:t>
            </a:r>
            <a:r>
              <a:rPr lang="ar-SA" sz="2800" b="1" dirty="0" smtClean="0"/>
              <a:t>فهم وتحليل افكار المتكلم </a:t>
            </a:r>
          </a:p>
          <a:p>
            <a:pPr rtl="1"/>
            <a:r>
              <a:rPr lang="ar-SA" sz="2800" b="1" dirty="0" smtClean="0"/>
              <a:t>6-</a:t>
            </a:r>
            <a:r>
              <a:rPr lang="ar-DZ" sz="2800" b="1" dirty="0" smtClean="0"/>
              <a:t> </a:t>
            </a:r>
            <a:r>
              <a:rPr lang="ar-SA" sz="2800" b="1" dirty="0" smtClean="0"/>
              <a:t>تقبل آراء الآخرين واحترامها بلا انفعال او عصبية</a:t>
            </a:r>
          </a:p>
          <a:p>
            <a:pPr rtl="1"/>
            <a:r>
              <a:rPr lang="ar-SA" sz="2800" b="1" dirty="0" smtClean="0"/>
              <a:t>7-</a:t>
            </a:r>
            <a:r>
              <a:rPr lang="ar-DZ" sz="2800" b="1" dirty="0" smtClean="0"/>
              <a:t> </a:t>
            </a:r>
            <a:r>
              <a:rPr lang="ar-SA" sz="2800" b="1" dirty="0" smtClean="0"/>
              <a:t>اظهار التغذية الراجعة</a:t>
            </a:r>
          </a:p>
          <a:p>
            <a:pPr rtl="1"/>
            <a:r>
              <a:rPr lang="ar-SA" sz="2800" b="1" dirty="0" smtClean="0"/>
              <a:t>8-</a:t>
            </a:r>
            <a:r>
              <a:rPr lang="ar-DZ" sz="2800" b="1" dirty="0" smtClean="0"/>
              <a:t> </a:t>
            </a:r>
            <a:r>
              <a:rPr lang="ar-SA" sz="2800" b="1" dirty="0" smtClean="0"/>
              <a:t>التلخيص</a:t>
            </a:r>
          </a:p>
          <a:p>
            <a:pPr lvl="0" rtl="1"/>
            <a:endParaRPr lang="ar-SA" sz="2800" b="1" dirty="0" smtClean="0"/>
          </a:p>
          <a:p>
            <a:pPr rtl="1"/>
            <a:r>
              <a:rPr lang="ar-SA" sz="2800" b="1" dirty="0" smtClean="0"/>
              <a:t/>
            </a:r>
            <a:br>
              <a:rPr lang="ar-SA" sz="2800" b="1" dirty="0" smtClean="0"/>
            </a:br>
            <a:r>
              <a:rPr lang="ar-SA" sz="2800" b="1" dirty="0" smtClean="0"/>
              <a:t/>
            </a:r>
            <a:br>
              <a:rPr lang="ar-SA" sz="2800" b="1" dirty="0" smtClean="0"/>
            </a:br>
            <a:endParaRPr lang="ar-SA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0" y="1371600"/>
            <a:ext cx="4191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9 – ان تنصت للأفكار لا للجمل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ar-SA" sz="2800" b="1" dirty="0" smtClean="0">
                <a:latin typeface="+mn-lt"/>
                <a:cs typeface="Arial" charset="0"/>
              </a:rPr>
              <a:t>10 – تجنب الأحكام المتعجلة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11 – ضع في ذهنك</a:t>
            </a:r>
            <a:r>
              <a:rPr kumimoji="0" lang="ar-SA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ان الحديث مستمر حتى النهاية</a:t>
            </a:r>
            <a:endParaRPr kumimoji="0" lang="ar-S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/>
            </a:r>
            <a:b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</a:b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/>
            </a:r>
            <a:b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</a:b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r>
              <a:rPr lang="ar-DZ" b="1" dirty="0" smtClean="0"/>
              <a:t>المقابلات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525000" cy="5135563"/>
          </a:xfrm>
        </p:spPr>
        <p:txBody>
          <a:bodyPr/>
          <a:lstStyle/>
          <a:p>
            <a:pPr marL="901700" rtl="1">
              <a:buFont typeface="Arial" pitchFamily="34" charset="0"/>
              <a:buChar char="•"/>
            </a:pPr>
            <a:r>
              <a:rPr lang="ar-DZ" sz="2800" dirty="0" smtClean="0"/>
              <a:t>هي نقاش منظم ومخطط يتحدث ويصغي خلاله كل من طرفي النقاش.</a:t>
            </a:r>
          </a:p>
          <a:p>
            <a:pPr marL="901700" rtl="1">
              <a:buFont typeface="Arial" pitchFamily="34" charset="0"/>
              <a:buChar char="•"/>
            </a:pPr>
            <a:r>
              <a:rPr lang="ar-DZ" sz="2800" dirty="0" smtClean="0"/>
              <a:t>هي نوع من الاتصال الشخصي باتجاهين. </a:t>
            </a:r>
          </a:p>
          <a:p>
            <a:pPr marL="901700" rtl="1">
              <a:buFont typeface="Arial" pitchFamily="34" charset="0"/>
              <a:buChar char="•"/>
            </a:pPr>
            <a:r>
              <a:rPr lang="ar-DZ" sz="2800" dirty="0" smtClean="0"/>
              <a:t>المقابلة الناجحة والفعالة، تقتضي التخطيط لها بعناية وبصورة منتظمة وأن تكون أهدافها واضحة ونشاطاتها محكمة ومنضبطة.</a:t>
            </a:r>
          </a:p>
          <a:p>
            <a:pPr marL="901700" rtl="1">
              <a:buFont typeface="Arial" pitchFamily="34" charset="0"/>
              <a:buChar char="•"/>
            </a:pPr>
            <a:r>
              <a:rPr lang="ar-DZ" sz="2800" dirty="0" smtClean="0"/>
              <a:t>الهدف الرئيسي للمقابلة هو:</a:t>
            </a:r>
          </a:p>
          <a:p>
            <a:pPr marL="1257300" indent="-1588" rtl="1">
              <a:tabLst>
                <a:tab pos="8885238" algn="l"/>
              </a:tabLst>
            </a:pPr>
            <a:r>
              <a:rPr lang="ar-DZ" sz="2800" dirty="0" smtClean="0"/>
              <a:t>تبادل المعلومات بغرض تقييم موقف أو سلوك شخص معين والعلاقة فيما بينهما.</a:t>
            </a:r>
          </a:p>
          <a:p>
            <a:pPr marL="1257300" indent="-1588" rtl="1">
              <a:tabLst>
                <a:tab pos="8885238" algn="l"/>
              </a:tabLst>
            </a:pPr>
            <a:r>
              <a:rPr lang="ar-DZ" sz="2800" dirty="0" smtClean="0"/>
              <a:t>لتحقيق ذلك من الضروري أن تتوافر جميع الحقائق والمعلومات والأدلة ذات العلاقة لجميع الأشخاص المشاركين في المقابلة.</a:t>
            </a:r>
          </a:p>
          <a:p>
            <a:pPr rtl="1"/>
            <a:endParaRPr lang="ar-SA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9372600" cy="715962"/>
          </a:xfrm>
        </p:spPr>
        <p:txBody>
          <a:bodyPr/>
          <a:lstStyle/>
          <a:p>
            <a:pPr marL="5827713" indent="-5827713" algn="just" rtl="1"/>
            <a:r>
              <a:rPr lang="ar-DZ" sz="3600" b="1" dirty="0" smtClean="0"/>
              <a:t>إرشادات للمقابل                         إرشادات للشخص الذي تتم مقابلته </a:t>
            </a:r>
            <a:endParaRPr lang="ar-S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1371600"/>
            <a:ext cx="4762500" cy="5135563"/>
          </a:xfrm>
        </p:spPr>
        <p:txBody>
          <a:bodyPr/>
          <a:lstStyle/>
          <a:p>
            <a:pPr marL="452438" rtl="1">
              <a:buFont typeface="Arial" pitchFamily="34" charset="0"/>
              <a:buChar char="•"/>
            </a:pPr>
            <a:r>
              <a:rPr lang="ar-DZ" sz="2800" dirty="0" smtClean="0"/>
              <a:t>تخطيط المقابلة و تحديد المعلومات ونوع وقائمة الاسئلة التي ستطرحها</a:t>
            </a:r>
          </a:p>
          <a:p>
            <a:pPr marL="452438" rtl="1">
              <a:buFont typeface="Arial" pitchFamily="34" charset="0"/>
              <a:buChar char="•"/>
            </a:pPr>
            <a:r>
              <a:rPr lang="ar-DZ" sz="2800" dirty="0" smtClean="0"/>
              <a:t>تبليغ الشخص المعني بمكان  وموعد المقابلة.</a:t>
            </a:r>
          </a:p>
          <a:p>
            <a:pPr marL="452438" rtl="1">
              <a:buFont typeface="Arial" pitchFamily="34" charset="0"/>
              <a:buChar char="•"/>
            </a:pPr>
            <a:r>
              <a:rPr lang="ar-DZ" sz="2800" dirty="0" smtClean="0"/>
              <a:t>ضع من تقابله في وضع مريح </a:t>
            </a:r>
            <a:endParaRPr lang="en-US" sz="2800" dirty="0" smtClean="0"/>
          </a:p>
          <a:p>
            <a:pPr marL="452438" rtl="1">
              <a:buFont typeface="Arial" pitchFamily="34" charset="0"/>
              <a:buChar char="•"/>
            </a:pPr>
            <a:r>
              <a:rPr lang="ar-DZ" sz="2800" dirty="0" smtClean="0"/>
              <a:t>وجه مسار المقابلة </a:t>
            </a:r>
            <a:endParaRPr lang="en-US" sz="2800" dirty="0" smtClean="0"/>
          </a:p>
          <a:p>
            <a:pPr marL="452438" rtl="1">
              <a:buFont typeface="Arial" pitchFamily="34" charset="0"/>
              <a:buChar char="•"/>
            </a:pPr>
            <a:r>
              <a:rPr lang="ar-DZ" sz="2800" dirty="0" smtClean="0"/>
              <a:t>الإصغاء</a:t>
            </a:r>
            <a:endParaRPr lang="en-US" sz="2800" dirty="0" smtClean="0"/>
          </a:p>
          <a:p>
            <a:pPr marL="452438" rtl="1">
              <a:buFont typeface="Arial" pitchFamily="34" charset="0"/>
              <a:buChar char="•"/>
            </a:pPr>
            <a:r>
              <a:rPr lang="ar-DZ" sz="2800" dirty="0" smtClean="0"/>
              <a:t>التلخيص</a:t>
            </a:r>
            <a:endParaRPr lang="en-US" sz="2800" dirty="0" smtClean="0"/>
          </a:p>
          <a:p>
            <a:pPr marL="452438" rtl="1">
              <a:buFont typeface="Arial" pitchFamily="34" charset="0"/>
              <a:buChar char="•"/>
            </a:pPr>
            <a:r>
              <a:rPr lang="ar-DZ" sz="2800" dirty="0" smtClean="0"/>
              <a:t>التوثيق</a:t>
            </a:r>
            <a:endParaRPr lang="en-US" sz="2800" dirty="0" smtClean="0"/>
          </a:p>
          <a:p>
            <a:pPr marL="452438" rtl="1">
              <a:buFont typeface="Arial" pitchFamily="34" charset="0"/>
              <a:buChar char="•"/>
            </a:pPr>
            <a:r>
              <a:rPr lang="ar-DZ" sz="2800" dirty="0" smtClean="0"/>
              <a:t>اختتام المقابلة</a:t>
            </a:r>
            <a:endParaRPr lang="en-US" sz="2800" dirty="0" smtClean="0"/>
          </a:p>
          <a:p>
            <a:pPr rtl="1">
              <a:buFont typeface="Arial" pitchFamily="34" charset="0"/>
              <a:buChar char="•"/>
            </a:pPr>
            <a:endParaRPr lang="ar-DZ" sz="2800" dirty="0" smtClean="0"/>
          </a:p>
          <a:p>
            <a:pPr rtl="1"/>
            <a:endParaRPr lang="ar-SA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52400" y="1371600"/>
            <a:ext cx="42672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DZ" sz="2800" dirty="0" smtClean="0">
                <a:solidFill>
                  <a:prstClr val="black"/>
                </a:solidFill>
                <a:latin typeface="Calibri"/>
                <a:cs typeface="Arial" charset="0"/>
              </a:rPr>
              <a:t>حضر واستعد للمقابلة.</a:t>
            </a:r>
            <a:endParaRPr lang="en-US" sz="2800" dirty="0" smtClean="0">
              <a:solidFill>
                <a:prstClr val="black"/>
              </a:solidFill>
              <a:latin typeface="Calibri"/>
              <a:cs typeface="Arial" charset="0"/>
            </a:endParaRPr>
          </a:p>
          <a:p>
            <a:pPr marL="342900" lvl="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DZ" sz="2800" dirty="0" smtClean="0">
                <a:solidFill>
                  <a:prstClr val="black"/>
                </a:solidFill>
                <a:latin typeface="Calibri"/>
                <a:cs typeface="Arial" charset="0"/>
              </a:rPr>
              <a:t>اجعل مظهرك مناسبا.</a:t>
            </a:r>
          </a:p>
          <a:p>
            <a:pPr marL="342900" lvl="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DZ" sz="2800" dirty="0" smtClean="0">
                <a:solidFill>
                  <a:prstClr val="black"/>
                </a:solidFill>
                <a:latin typeface="Calibri"/>
                <a:cs typeface="Arial" charset="0"/>
              </a:rPr>
              <a:t>أظهر الاهتمام</a:t>
            </a:r>
          </a:p>
          <a:p>
            <a:pPr marL="342900" lvl="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DZ" sz="2800" dirty="0" smtClean="0">
                <a:solidFill>
                  <a:prstClr val="black"/>
                </a:solidFill>
                <a:latin typeface="Calibri"/>
                <a:cs typeface="Arial" charset="0"/>
              </a:rPr>
              <a:t>أجب عن الأسئلة بشكل صحيح وكامل</a:t>
            </a:r>
          </a:p>
          <a:p>
            <a:pPr marL="342900" lvl="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DZ" sz="2800" dirty="0" smtClean="0">
                <a:solidFill>
                  <a:prstClr val="black"/>
                </a:solidFill>
                <a:latin typeface="Calibri"/>
                <a:cs typeface="Arial" charset="0"/>
              </a:rPr>
              <a:t>كن لبقا</a:t>
            </a: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DZ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r>
              <a:rPr lang="ar-DZ" b="1" dirty="0" smtClean="0"/>
              <a:t>الاجتماعات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182100" cy="5135563"/>
          </a:xfrm>
        </p:spPr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DZ" sz="2800" b="1" dirty="0" smtClean="0"/>
              <a:t>ماهية الاجتماعات:</a:t>
            </a:r>
            <a:r>
              <a:rPr lang="ar-DZ" sz="2800" dirty="0" smtClean="0"/>
              <a:t>الإجتماع هو عبارة عن لقاء يضم شخصين فأكثر حيث يجري هؤلاء حديثا ونقاشا هادفا. </a:t>
            </a:r>
          </a:p>
          <a:p>
            <a:pPr rtl="1">
              <a:buFont typeface="Arial" pitchFamily="34" charset="0"/>
              <a:buChar char="•"/>
            </a:pPr>
            <a:r>
              <a:rPr lang="ar-DZ" sz="2800" dirty="0" smtClean="0"/>
              <a:t>يتراوح عدد أفراد الجماعة ما بين 3-15 شخصا أو أكثر</a:t>
            </a:r>
          </a:p>
          <a:p>
            <a:pPr rtl="1">
              <a:buFont typeface="Arial" pitchFamily="34" charset="0"/>
              <a:buChar char="•"/>
            </a:pPr>
            <a:r>
              <a:rPr lang="ar-DZ" sz="2800" dirty="0" smtClean="0"/>
              <a:t>وقد تكون هذه الجماعة رسمية أو غير رسمية.</a:t>
            </a:r>
            <a:endParaRPr lang="ar-DZ" sz="2800" b="1" dirty="0" smtClean="0"/>
          </a:p>
          <a:p>
            <a:pPr rtl="1">
              <a:buFont typeface="Arial" pitchFamily="34" charset="0"/>
              <a:buChar char="•"/>
            </a:pPr>
            <a:r>
              <a:rPr lang="ar-DZ" sz="2800" dirty="0" smtClean="0"/>
              <a:t>الأوصاف السلبية على الاجتماعات واللجان:</a:t>
            </a:r>
          </a:p>
          <a:p>
            <a:pPr marL="1255713" indent="-355600" rtl="1"/>
            <a:r>
              <a:rPr lang="ar-DZ" sz="2800" dirty="0" smtClean="0"/>
              <a:t>"الاجتماعات واللجان تحتفظ بالمحاضر/ الوقائع وتهدر الساعات”</a:t>
            </a:r>
          </a:p>
          <a:p>
            <a:pPr marL="1255713" indent="-355600" rtl="1"/>
            <a:r>
              <a:rPr lang="ar-DZ" sz="2800" dirty="0" smtClean="0"/>
              <a:t>"الاجتماعات نزرع ولا تحصد/ تجني”</a:t>
            </a:r>
          </a:p>
          <a:p>
            <a:pPr marL="1255713" indent="-355600" rtl="1"/>
            <a:r>
              <a:rPr lang="ar-DZ" sz="2800" dirty="0" smtClean="0"/>
              <a:t>”إذا أردت أن تدفن موضوعا حوله إلى لجنة لدراسته"</a:t>
            </a:r>
            <a:endParaRPr lang="ar-SA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r>
              <a:rPr lang="ar-DZ" b="1" dirty="0" smtClean="0"/>
              <a:t>دور رئيس الاجتماع / الجلسة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0" y="1371601"/>
            <a:ext cx="3467100" cy="4191000"/>
          </a:xfrm>
        </p:spPr>
        <p:txBody>
          <a:bodyPr/>
          <a:lstStyle/>
          <a:p>
            <a:pPr rtl="1"/>
            <a:r>
              <a:rPr lang="ar-DZ" sz="2400" b="1" dirty="0" smtClean="0"/>
              <a:t>التخطيط قبل الإجتماع:</a:t>
            </a:r>
          </a:p>
          <a:p>
            <a:pPr rtl="1"/>
            <a:r>
              <a:rPr lang="ar-DZ" sz="2400" dirty="0" smtClean="0"/>
              <a:t>تحديد الهدف من الاجتماع.</a:t>
            </a:r>
          </a:p>
          <a:p>
            <a:pPr rtl="1"/>
            <a:r>
              <a:rPr lang="ar-DZ" sz="2400" dirty="0" smtClean="0"/>
              <a:t>تحديد المشاركين</a:t>
            </a:r>
          </a:p>
          <a:p>
            <a:pPr marL="0" indent="0" rtl="1"/>
            <a:r>
              <a:rPr lang="ar-DZ" sz="2400" dirty="0" smtClean="0"/>
              <a:t>تحديد مكان وتاريخ ووقت الإجتماع </a:t>
            </a:r>
          </a:p>
          <a:p>
            <a:pPr rtl="1"/>
            <a:r>
              <a:rPr lang="ar-DZ" sz="2400" dirty="0" smtClean="0"/>
              <a:t>تحديد جدول الأعمال</a:t>
            </a:r>
          </a:p>
          <a:p>
            <a:pPr rtl="1"/>
            <a:r>
              <a:rPr lang="ar-DZ" sz="2400" dirty="0" smtClean="0"/>
              <a:t>توزيع دعوات الاجتماع على المشاركين ومتضمنة  جدول الاعمال</a:t>
            </a:r>
          </a:p>
          <a:p>
            <a:pPr rtl="1"/>
            <a:r>
              <a:rPr lang="ar-DZ" sz="2400" dirty="0" smtClean="0"/>
              <a:t>فحص الترتيبات المادية للاجتماع</a:t>
            </a:r>
            <a:endParaRPr lang="ar-SA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-152400" y="1371600"/>
            <a:ext cx="5791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</a:pPr>
            <a:r>
              <a:rPr lang="ar-DZ" sz="2800" b="1" dirty="0" smtClean="0"/>
              <a:t>أثناء الاجتماع</a:t>
            </a: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</a:t>
            </a:r>
          </a:p>
          <a:p>
            <a:r>
              <a:rPr lang="ar-DZ" sz="2800" dirty="0" smtClean="0"/>
              <a:t>- افتتاح الاجتماع.</a:t>
            </a:r>
            <a:endParaRPr lang="en-US" sz="2800" dirty="0" smtClean="0"/>
          </a:p>
          <a:p>
            <a:r>
              <a:rPr lang="ar-DZ" sz="2800" dirty="0" smtClean="0"/>
              <a:t>- التتقيد بجدول الأعمال الاجتماع، بندا بندا. 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ar-DZ" sz="2800" dirty="0" smtClean="0"/>
              <a:t> تحريك النقاش قدما إلى الأمام.</a:t>
            </a:r>
          </a:p>
          <a:p>
            <a:pPr>
              <a:buFontTx/>
              <a:buChar char="-"/>
            </a:pPr>
            <a:r>
              <a:rPr lang="ar-DZ" sz="2800" dirty="0" smtClean="0"/>
              <a:t> حفز وشجع النقاش مع ضبط من تكلم كثيرا، </a:t>
            </a:r>
          </a:p>
          <a:p>
            <a:pPr>
              <a:buFontTx/>
              <a:buChar char="-"/>
            </a:pPr>
            <a:r>
              <a:rPr lang="ar-DZ" sz="2800" dirty="0" smtClean="0"/>
              <a:t> تشجيع كل فرد على المشاركة.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ar-DZ" sz="2800" dirty="0" smtClean="0"/>
              <a:t> تفهم أدوار المشاركين.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ar-DZ" sz="2800" dirty="0" smtClean="0"/>
              <a:t> اضبط الوقت.</a:t>
            </a:r>
          </a:p>
          <a:p>
            <a:pPr>
              <a:buFontTx/>
              <a:buChar char="-"/>
            </a:pPr>
            <a:r>
              <a:rPr lang="ar-DZ" sz="2800" dirty="0" smtClean="0"/>
              <a:t> تلخيص ما هو ضروري. 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ar-DZ" sz="2800" dirty="0" smtClean="0"/>
              <a:t> اذكر الاستنتاجات الرئيسة وخطة العمل.</a:t>
            </a:r>
            <a:endParaRPr lang="en-US" sz="2800" dirty="0" smtClean="0"/>
          </a:p>
          <a:p>
            <a:endParaRPr lang="en-US" sz="2800" dirty="0" smtClean="0"/>
          </a:p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15962"/>
          </a:xfrm>
        </p:spPr>
        <p:txBody>
          <a:bodyPr/>
          <a:lstStyle/>
          <a:p>
            <a:r>
              <a:rPr lang="ar-DZ" b="1" dirty="0" smtClean="0"/>
              <a:t>دور المشاركين في الاجتماع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9182100" cy="5135563"/>
          </a:xfrm>
        </p:spPr>
        <p:txBody>
          <a:bodyPr/>
          <a:lstStyle/>
          <a:p>
            <a:pPr rtl="1"/>
            <a:r>
              <a:rPr lang="ar-DZ" sz="2800" b="1" dirty="0" smtClean="0"/>
              <a:t> </a:t>
            </a:r>
            <a:r>
              <a:rPr lang="ar-DZ" sz="2800" dirty="0" smtClean="0"/>
              <a:t>- الإعداد والتحضير الشخصي: أنجز واجباتك، إجمع المعلومات، دقق بياناتك، أكد على استنتاجاتك...الخ.</a:t>
            </a:r>
            <a:endParaRPr lang="en-US" sz="2800" dirty="0" smtClean="0"/>
          </a:p>
          <a:p>
            <a:pPr rtl="1">
              <a:buFontTx/>
              <a:buChar char="-"/>
            </a:pPr>
            <a:r>
              <a:rPr lang="ar-DZ" sz="2800" dirty="0" smtClean="0"/>
              <a:t>التزام جدول الأعمال</a:t>
            </a:r>
            <a:endParaRPr lang="en-US" sz="2800" dirty="0" smtClean="0"/>
          </a:p>
          <a:p>
            <a:pPr rtl="1">
              <a:buFontTx/>
              <a:buChar char="-"/>
            </a:pPr>
            <a:r>
              <a:rPr lang="ar-DZ" sz="2800" dirty="0" smtClean="0"/>
              <a:t>شارك بهدف تقديم مساهمة</a:t>
            </a:r>
            <a:endParaRPr lang="en-US" sz="2800" dirty="0" smtClean="0"/>
          </a:p>
          <a:p>
            <a:pPr rtl="1"/>
            <a:r>
              <a:rPr lang="ar-DZ" sz="2800" dirty="0" smtClean="0"/>
              <a:t>-  لا تتحدث كثيرا، </a:t>
            </a:r>
          </a:p>
          <a:p>
            <a:pPr rtl="1"/>
            <a:r>
              <a:rPr lang="ar-DZ" sz="2800" dirty="0" smtClean="0"/>
              <a:t>-  تذكر وأنت تشارك في الاجتماع والنقاش، أن هنالك آخرين يحضرون الاجتماع ويريدون المشاركة.</a:t>
            </a:r>
            <a:endParaRPr lang="en-US" sz="2800" dirty="0" smtClean="0"/>
          </a:p>
          <a:p>
            <a:pPr rtl="1"/>
            <a:r>
              <a:rPr lang="ar-DZ" sz="2800" dirty="0" smtClean="0"/>
              <a:t> </a:t>
            </a:r>
            <a:endParaRPr lang="ar-SA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1000" y="152400"/>
          <a:ext cx="9067800" cy="6472892"/>
        </p:xfrm>
        <a:graphic>
          <a:graphicData uri="http://schemas.openxmlformats.org/drawingml/2006/table">
            <a:tbl>
              <a:tblPr rtl="1"/>
              <a:tblGrid>
                <a:gridCol w="1362502"/>
                <a:gridCol w="7705298"/>
              </a:tblGrid>
              <a:tr h="33395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400" b="1" dirty="0">
                          <a:latin typeface="Calibri"/>
                          <a:ea typeface="Calibri"/>
                          <a:cs typeface="Arial"/>
                        </a:rPr>
                        <a:t>الدور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400" b="1" dirty="0">
                          <a:latin typeface="Calibri"/>
                          <a:ea typeface="Calibri"/>
                          <a:cs typeface="Arial"/>
                        </a:rPr>
                        <a:t>الوصف 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49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000" b="1" dirty="0">
                          <a:latin typeface="Calibri"/>
                          <a:ea typeface="Calibri"/>
                          <a:cs typeface="Arial"/>
                        </a:rPr>
                        <a:t>- </a:t>
                      </a:r>
                      <a:r>
                        <a:rPr lang="ar-DZ" sz="2000" b="1" dirty="0" smtClean="0">
                          <a:latin typeface="Calibri"/>
                          <a:ea typeface="Calibri"/>
                          <a:cs typeface="Arial"/>
                        </a:rPr>
                        <a:t>المنظم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- يعطي اقتراحات بشأن إجراءات الاجتماع، </a:t>
                      </a:r>
                      <a:r>
                        <a:rPr lang="ar-DZ" sz="2400" dirty="0" smtClean="0">
                          <a:latin typeface="Calibri"/>
                          <a:ea typeface="Calibri"/>
                          <a:cs typeface="Arial"/>
                        </a:rPr>
                        <a:t>ويعيد التوجيه نحو القضايا </a:t>
                      </a: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الرئيسة الجوهرية.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49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000" b="1" dirty="0">
                          <a:latin typeface="Calibri"/>
                          <a:ea typeface="Calibri"/>
                          <a:cs typeface="Arial"/>
                        </a:rPr>
                        <a:t>- </a:t>
                      </a:r>
                      <a:r>
                        <a:rPr lang="ar-DZ" sz="2000" b="1" dirty="0" smtClean="0">
                          <a:latin typeface="Calibri"/>
                          <a:ea typeface="Calibri"/>
                          <a:cs typeface="Arial"/>
                        </a:rPr>
                        <a:t>الموضح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- تحديد نقاط سوء الفهم، محاولة توضيح تعابيرغير واضحة وأفكار غامضة.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24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000" b="1" dirty="0" smtClean="0">
                          <a:latin typeface="Calibri"/>
                          <a:ea typeface="Calibri"/>
                          <a:cs typeface="Arial"/>
                        </a:rPr>
                        <a:t>المستفسر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- يرغب في ملء فجوات معرفية لديك أولدى الآخرين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49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000" b="1" dirty="0">
                          <a:latin typeface="Calibri"/>
                          <a:ea typeface="Calibri"/>
                          <a:cs typeface="Arial"/>
                        </a:rPr>
                        <a:t>- مقدم </a:t>
                      </a:r>
                      <a:r>
                        <a:rPr lang="ar-DZ" sz="2000" b="1" dirty="0" smtClean="0">
                          <a:latin typeface="Calibri"/>
                          <a:ea typeface="Calibri"/>
                          <a:cs typeface="Arial"/>
                        </a:rPr>
                        <a:t>حقائق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- إضافة معلومات قيمة وصحيحة وموثوقة للنقاش.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49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000" b="1" dirty="0">
                          <a:latin typeface="Calibri"/>
                          <a:ea typeface="Calibri"/>
                          <a:cs typeface="Arial"/>
                        </a:rPr>
                        <a:t>- </a:t>
                      </a:r>
                      <a:r>
                        <a:rPr lang="ar-DZ" sz="2000" b="1" dirty="0" smtClean="0">
                          <a:latin typeface="Calibri"/>
                          <a:ea typeface="Calibri"/>
                          <a:cs typeface="Arial"/>
                        </a:rPr>
                        <a:t>منشط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- السعي لإبقاء الأفراد المشاركين لديهم الحماس والاهتمام والدافعية لمواصلة النقاش.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24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000" b="1" dirty="0">
                          <a:latin typeface="Calibri"/>
                          <a:ea typeface="Calibri"/>
                          <a:cs typeface="Arial"/>
                        </a:rPr>
                        <a:t>- </a:t>
                      </a:r>
                      <a:r>
                        <a:rPr lang="ar-DZ" sz="2000" b="1" dirty="0" smtClean="0">
                          <a:latin typeface="Calibri"/>
                          <a:ea typeface="Calibri"/>
                          <a:cs typeface="Arial"/>
                        </a:rPr>
                        <a:t>المفكر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- تقديم أفكار جديدة غير مألوفة وإبداعية.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02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000" b="1" dirty="0">
                          <a:latin typeface="Calibri"/>
                          <a:ea typeface="Calibri"/>
                          <a:cs typeface="Arial"/>
                        </a:rPr>
                        <a:t>- </a:t>
                      </a:r>
                      <a:r>
                        <a:rPr lang="ar-DZ" sz="2000" b="1" dirty="0" smtClean="0">
                          <a:latin typeface="Calibri"/>
                          <a:ea typeface="Calibri"/>
                          <a:cs typeface="Arial"/>
                        </a:rPr>
                        <a:t>الناقد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- يتحدى الأفكار والمساهمات المقدمة من حيث صحتها وواقعيتها، ولكن بطريقة بارعة ولبقة، 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000" b="1" dirty="0">
                          <a:latin typeface="Calibri"/>
                          <a:ea typeface="Calibri"/>
                          <a:cs typeface="Arial"/>
                        </a:rPr>
                        <a:t>- </a:t>
                      </a:r>
                      <a:r>
                        <a:rPr lang="ar-DZ" sz="2000" b="1" dirty="0" smtClean="0">
                          <a:latin typeface="Calibri"/>
                          <a:ea typeface="Calibri"/>
                          <a:cs typeface="Arial"/>
                        </a:rPr>
                        <a:t>الموفق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- يسعى للتوصل إلى حل وسط، إيجاد تسوية/ مقايضة حينما تصل الأمور إلى نهاية </a:t>
                      </a:r>
                      <a:r>
                        <a:rPr lang="ar-DZ" sz="2400" dirty="0" smtClean="0">
                          <a:latin typeface="Calibri"/>
                          <a:ea typeface="Calibri"/>
                          <a:cs typeface="Arial"/>
                        </a:rPr>
                        <a:t>مسدودة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49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000" b="1" dirty="0">
                          <a:latin typeface="Calibri"/>
                          <a:ea typeface="Calibri"/>
                          <a:cs typeface="Arial"/>
                        </a:rPr>
                        <a:t>- مساعدة </a:t>
                      </a:r>
                      <a:r>
                        <a:rPr lang="ar-DZ" sz="2000" b="1" dirty="0" smtClean="0">
                          <a:latin typeface="Calibri"/>
                          <a:ea typeface="Calibri"/>
                          <a:cs typeface="Arial"/>
                        </a:rPr>
                        <a:t>الآخرين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2400" dirty="0">
                          <a:latin typeface="Calibri"/>
                          <a:ea typeface="Calibri"/>
                          <a:cs typeface="Arial"/>
                        </a:rPr>
                        <a:t>- يشجع ويدعو المشاركين الصامتين للانضمام إلى الجماعة والمشاركة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849</Words>
  <Application>Microsoft Office PowerPoint</Application>
  <PresentationFormat>A4 Paper (210x297 mm)‎</PresentationFormat>
  <Paragraphs>161</Paragraphs>
  <Slides>16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الشريحة 1</vt:lpstr>
      <vt:lpstr>المحاضرة  الثانية عشر </vt:lpstr>
      <vt:lpstr>عناصر المحاضرة</vt:lpstr>
      <vt:lpstr>الإصغاء</vt:lpstr>
      <vt:lpstr>الاستماع هو أصدق أنواع المجاملة</vt:lpstr>
      <vt:lpstr>طبيعة الإصغاء</vt:lpstr>
      <vt:lpstr>شروط الإصغاء الفعال</vt:lpstr>
      <vt:lpstr>معوقات الاستماع</vt:lpstr>
      <vt:lpstr>تنمية مهارة الاستماع </vt:lpstr>
      <vt:lpstr>المقابلات</vt:lpstr>
      <vt:lpstr>إرشادات للمقابل                         إرشادات للشخص الذي تتم مقابلته </vt:lpstr>
      <vt:lpstr>الاجتماعات</vt:lpstr>
      <vt:lpstr>دور رئيس الاجتماع / الجلسة</vt:lpstr>
      <vt:lpstr>دور المشاركين في الاجتماع</vt:lpstr>
      <vt:lpstr>الشريحة 15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115</cp:revision>
  <dcterms:created xsi:type="dcterms:W3CDTF">2009-10-14T19:14:34Z</dcterms:created>
  <dcterms:modified xsi:type="dcterms:W3CDTF">2011-03-30T10:11:41Z</dcterms:modified>
</cp:coreProperties>
</file>