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304" r:id="rId4"/>
    <p:sldId id="267" r:id="rId5"/>
    <p:sldId id="259" r:id="rId6"/>
    <p:sldId id="316" r:id="rId7"/>
    <p:sldId id="305" r:id="rId8"/>
    <p:sldId id="318" r:id="rId9"/>
    <p:sldId id="314" r:id="rId10"/>
    <p:sldId id="289" r:id="rId11"/>
    <p:sldId id="290" r:id="rId12"/>
    <p:sldId id="291" r:id="rId13"/>
    <p:sldId id="307" r:id="rId14"/>
    <p:sldId id="309" r:id="rId15"/>
    <p:sldId id="310" r:id="rId16"/>
    <p:sldId id="311" r:id="rId17"/>
    <p:sldId id="312" r:id="rId18"/>
    <p:sldId id="315" r:id="rId19"/>
    <p:sldId id="317"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70" d="100"/>
          <a:sy n="70" d="100"/>
        </p:scale>
        <p:origin x="-1218"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3/30/2011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622425"/>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endParaRPr lang="ar-SA" sz="1050" b="1" dirty="0">
              <a:solidFill>
                <a:schemeClr val="accent1">
                  <a:lumMod val="50000"/>
                </a:schemeClr>
              </a:solidFill>
              <a:latin typeface="AYM Wadiy S_U normal."/>
              <a:cs typeface="Times New Roman" pitchFamily="18" charset="0"/>
            </a:endParaRPr>
          </a:p>
          <a:p>
            <a:pPr algn="ctr"/>
            <a:r>
              <a:rPr lang="ar-SA" sz="2600" b="1" dirty="0" smtClean="0">
                <a:solidFill>
                  <a:schemeClr val="bg2">
                    <a:lumMod val="25000"/>
                  </a:schemeClr>
                </a:solidFill>
                <a:latin typeface="Calibri" pitchFamily="34" charset="0"/>
                <a:cs typeface="Times New Roman" pitchFamily="18" charset="0"/>
              </a:rPr>
              <a:t>مهارات الاتصال</a:t>
            </a: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 </a:t>
            </a:r>
            <a:r>
              <a:rPr lang="ar-SA" sz="2600" b="1" dirty="0" smtClean="0">
                <a:solidFill>
                  <a:schemeClr val="bg2">
                    <a:lumMod val="25000"/>
                  </a:schemeClr>
                </a:solidFill>
                <a:latin typeface="Calibri" pitchFamily="34" charset="0"/>
                <a:cs typeface="Times New Roman" pitchFamily="18" charset="0"/>
              </a:rPr>
              <a:t>عبد المليك مزهودة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SA" sz="5400" b="1" spc="-150" dirty="0" smtClean="0">
                <a:solidFill>
                  <a:srgbClr val="376092"/>
                </a:solidFill>
                <a:latin typeface="ae_AlMateen" pitchFamily="2" charset="-78"/>
                <a:cs typeface="ae_AlMateen" pitchFamily="2" charset="-78"/>
              </a:rPr>
              <a:t>المحاضرة</a:t>
            </a:r>
            <a:r>
              <a:rPr lang="fr-FR" sz="5400" b="1" spc="-150" dirty="0" smtClean="0">
                <a:solidFill>
                  <a:srgbClr val="376092"/>
                </a:solidFill>
                <a:latin typeface="ae_AlMateen" pitchFamily="2" charset="-78"/>
                <a:cs typeface="ae_AlMateen" pitchFamily="2" charset="-78"/>
              </a:rPr>
              <a:t>  </a:t>
            </a:r>
            <a:r>
              <a:rPr lang="ar-DZ" sz="5400" b="1" spc="-150" dirty="0" smtClean="0">
                <a:solidFill>
                  <a:srgbClr val="376092"/>
                </a:solidFill>
                <a:latin typeface="ae_AlMateen" pitchFamily="2" charset="-78"/>
                <a:cs typeface="ae_AlMateen" pitchFamily="2" charset="-78"/>
              </a:rPr>
              <a:t>الثالثة عشر </a:t>
            </a:r>
            <a:endParaRPr lang="en-US" sz="5400" b="1"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eaLnBrk="1" hangingPunct="1"/>
            <a:r>
              <a:rPr lang="ar-DZ" b="1" dirty="0" smtClean="0">
                <a:solidFill>
                  <a:schemeClr val="tx1">
                    <a:lumMod val="95000"/>
                    <a:lumOff val="5000"/>
                  </a:schemeClr>
                </a:solidFill>
              </a:rPr>
              <a:t>الاتصالات الشفهية الفعالة</a:t>
            </a:r>
          </a:p>
          <a:p>
            <a:pPr rtl="1" eaLnBrk="1" hangingPunct="1"/>
            <a:r>
              <a:rPr lang="ar-DZ" b="1" dirty="0" smtClean="0">
                <a:solidFill>
                  <a:schemeClr val="tx1">
                    <a:lumMod val="95000"/>
                    <a:lumOff val="5000"/>
                  </a:schemeClr>
                </a:solidFill>
              </a:rPr>
              <a:t>(الاتصال غير اللفظي /  لغة الجسد)</a:t>
            </a:r>
          </a:p>
          <a:p>
            <a:pPr rtl="1" eaLnBrk="1" hangingPunct="1"/>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 always use Google image"/>
          <p:cNvPicPr>
            <a:picLocks noChangeAspect="1" noChangeArrowheads="1"/>
          </p:cNvPicPr>
          <p:nvPr/>
        </p:nvPicPr>
        <p:blipFill>
          <a:blip r:embed="rId2" cstate="print"/>
          <a:srcRect/>
          <a:stretch>
            <a:fillRect/>
          </a:stretch>
        </p:blipFill>
        <p:spPr bwMode="auto">
          <a:xfrm>
            <a:off x="228600" y="1295400"/>
            <a:ext cx="4191000" cy="4267200"/>
          </a:xfrm>
          <a:prstGeom prst="rect">
            <a:avLst/>
          </a:prstGeom>
          <a:noFill/>
        </p:spPr>
      </p:pic>
      <p:pic>
        <p:nvPicPr>
          <p:cNvPr id="5" name="Picture 2" descr="http://www.ghiras-uae.com/magic/articles/src1265177969.jpg"/>
          <p:cNvPicPr>
            <a:picLocks noChangeAspect="1" noChangeArrowheads="1"/>
          </p:cNvPicPr>
          <p:nvPr/>
        </p:nvPicPr>
        <p:blipFill>
          <a:blip r:embed="rId3" cstate="print"/>
          <a:srcRect/>
          <a:stretch>
            <a:fillRect/>
          </a:stretch>
        </p:blipFill>
        <p:spPr bwMode="auto">
          <a:xfrm>
            <a:off x="4572000" y="1295400"/>
            <a:ext cx="4648200" cy="42672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algn="just" rtl="1" eaLnBrk="1" hangingPunct="1">
              <a:buFont typeface="Arial" pitchFamily="34" charset="0"/>
              <a:buChar char="•"/>
            </a:pPr>
            <a:r>
              <a:rPr lang="ar-SA" sz="2800" b="1" dirty="0" smtClean="0">
                <a:cs typeface="Arial" pitchFamily="34" charset="0"/>
              </a:rPr>
              <a:t>مقدمة</a:t>
            </a:r>
          </a:p>
          <a:p>
            <a:pPr algn="just" rtl="1" eaLnBrk="1" hangingPunct="1">
              <a:buFont typeface="Arial" pitchFamily="34" charset="0"/>
              <a:buChar char="•"/>
            </a:pPr>
            <a:r>
              <a:rPr lang="ar-DZ" sz="2800" b="1" dirty="0" smtClean="0">
                <a:cs typeface="Arial" pitchFamily="34" charset="0"/>
              </a:rPr>
              <a:t>مفهوم الاتصال غير اللفظي</a:t>
            </a:r>
            <a:endParaRPr lang="ar-SA" sz="2800" b="1" dirty="0" smtClean="0">
              <a:cs typeface="Arial" pitchFamily="34" charset="0"/>
            </a:endParaRPr>
          </a:p>
          <a:p>
            <a:pPr algn="just" rtl="1" eaLnBrk="1" hangingPunct="1">
              <a:buFont typeface="Arial" pitchFamily="34" charset="0"/>
              <a:buChar char="•"/>
            </a:pPr>
            <a:r>
              <a:rPr lang="ar-DZ" sz="2800" b="1" dirty="0" smtClean="0">
                <a:cs typeface="Arial" pitchFamily="34" charset="0"/>
              </a:rPr>
              <a:t>أنواع الاتصال غير اللفظي</a:t>
            </a:r>
            <a:endParaRPr lang="ar-SA" sz="2800" b="1" dirty="0" smtClean="0">
              <a:cs typeface="Arial" pitchFamily="34" charset="0"/>
            </a:endParaRPr>
          </a:p>
          <a:p>
            <a:pPr algn="just" rtl="1" eaLnBrk="1" hangingPunct="1">
              <a:buFont typeface="Arial" pitchFamily="34" charset="0"/>
              <a:buChar char="•"/>
            </a:pPr>
            <a:r>
              <a:rPr lang="ar-DZ" sz="2800" b="1" dirty="0" smtClean="0">
                <a:cs typeface="Arial" pitchFamily="34" charset="0"/>
              </a:rPr>
              <a:t>خصائص الاتصال غير اللفظي</a:t>
            </a:r>
          </a:p>
          <a:p>
            <a:pPr algn="just" rtl="1" eaLnBrk="1" hangingPunct="1">
              <a:buFont typeface="Arial" pitchFamily="34" charset="0"/>
              <a:buChar char="•"/>
            </a:pPr>
            <a:r>
              <a:rPr lang="ar-SA" sz="2800" b="1" dirty="0" smtClean="0"/>
              <a:t>فروع ومفردات الاتصال غير اللفظي</a:t>
            </a:r>
            <a:endParaRPr lang="ar-DZ" sz="2800" b="1" dirty="0" smtClean="0"/>
          </a:p>
          <a:p>
            <a:pPr algn="just" rtl="1" eaLnBrk="1" hangingPunct="1">
              <a:buFont typeface="Arial" pitchFamily="34" charset="0"/>
              <a:buChar char="•"/>
            </a:pPr>
            <a:r>
              <a:rPr lang="ar-DZ" sz="2800" b="1" dirty="0" smtClean="0">
                <a:cs typeface="Arial" pitchFamily="34" charset="0"/>
              </a:rPr>
              <a:t>تحسين مهارات الاتصال غير اللفظي</a:t>
            </a:r>
            <a:endParaRPr lang="ar-SA" sz="2800" b="1" dirty="0" smtClean="0">
              <a:cs typeface="Arial" pitchFamily="34" charset="0"/>
            </a:endParaRPr>
          </a:p>
          <a:p>
            <a:pPr algn="just" rtl="1"/>
            <a:r>
              <a:rPr lang="en-US" sz="2800" b="1" dirty="0" smtClean="0">
                <a:cs typeface="Arial" pitchFamily="34" charset="0"/>
              </a:rPr>
              <a:t> </a:t>
            </a:r>
          </a:p>
          <a:p>
            <a:pPr algn="just" rtl="1"/>
            <a:r>
              <a:rPr lang="en-GB" sz="2800" b="1" dirty="0" smtClean="0">
                <a:cs typeface="Arial" pitchFamily="34" charset="0"/>
              </a:rPr>
              <a:t>  </a:t>
            </a:r>
            <a:r>
              <a:rPr lang="en-US" sz="2800" b="1" dirty="0" smtClean="0">
                <a:cs typeface="Arial" pitchFamily="34" charset="0"/>
              </a:rPr>
              <a:t>     </a:t>
            </a:r>
            <a:r>
              <a:rPr lang="en-GB" sz="2800" b="1" dirty="0" smtClean="0">
                <a:cs typeface="Arial" pitchFamily="34" charset="0"/>
              </a:rPr>
              <a:t>     </a:t>
            </a:r>
            <a:endParaRPr lang="ar-EG" sz="2800" b="1"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just" rtl="1" eaLnBrk="1" hangingPunct="1"/>
            <a:r>
              <a:rPr lang="ar-SA" dirty="0" smtClean="0">
                <a:solidFill>
                  <a:schemeClr val="tx2">
                    <a:lumMod val="75000"/>
                  </a:schemeClr>
                </a:solidFill>
                <a:cs typeface="Arial" pitchFamily="34" charset="0"/>
              </a:rPr>
              <a:t>مقدمة:</a:t>
            </a:r>
          </a:p>
        </p:txBody>
      </p:sp>
      <p:sp>
        <p:nvSpPr>
          <p:cNvPr id="8195" name="Content Placeholder 2"/>
          <p:cNvSpPr>
            <a:spLocks noGrp="1"/>
          </p:cNvSpPr>
          <p:nvPr>
            <p:ph idx="1"/>
          </p:nvPr>
        </p:nvSpPr>
        <p:spPr>
          <a:xfrm>
            <a:off x="228600" y="1295400"/>
            <a:ext cx="9144000" cy="4678363"/>
          </a:xfrm>
        </p:spPr>
        <p:txBody>
          <a:bodyPr/>
          <a:lstStyle/>
          <a:p>
            <a:pPr rtl="1"/>
            <a:r>
              <a:rPr lang="ar-DZ" sz="2400" dirty="0" smtClean="0"/>
              <a:t> 	</a:t>
            </a:r>
            <a:r>
              <a:rPr lang="ar-DZ" sz="2800" dirty="0" smtClean="0"/>
              <a:t>- 55</a:t>
            </a:r>
            <a:r>
              <a:rPr lang="en-GB" sz="2800" dirty="0" smtClean="0"/>
              <a:t>%</a:t>
            </a:r>
            <a:r>
              <a:rPr lang="ar-DZ" sz="2800" dirty="0" smtClean="0"/>
              <a:t> من الاتصال يتكون من لغة الجسم.</a:t>
            </a:r>
            <a:endParaRPr lang="en-US" sz="2800" dirty="0" smtClean="0"/>
          </a:p>
          <a:p>
            <a:pPr rtl="1"/>
            <a:r>
              <a:rPr lang="ar-DZ" sz="2800" dirty="0" smtClean="0"/>
              <a:t>    - 38</a:t>
            </a:r>
            <a:r>
              <a:rPr lang="en-GB" sz="2800" dirty="0" smtClean="0"/>
              <a:t>%</a:t>
            </a:r>
            <a:r>
              <a:rPr lang="ar-DZ" sz="2800" dirty="0" smtClean="0"/>
              <a:t> يتم التعبير عنه بواسطة نبرة/ لهجة الصوت فقط.</a:t>
            </a:r>
            <a:endParaRPr lang="en-US" sz="2800" dirty="0" smtClean="0"/>
          </a:p>
          <a:p>
            <a:pPr rtl="1"/>
            <a:r>
              <a:rPr lang="ar-DZ" sz="2800" dirty="0" smtClean="0"/>
              <a:t>    -7</a:t>
            </a:r>
            <a:r>
              <a:rPr lang="en-GB" sz="2800" dirty="0" smtClean="0"/>
              <a:t>% </a:t>
            </a:r>
            <a:r>
              <a:rPr lang="ar-DZ" sz="2800" dirty="0" smtClean="0"/>
              <a:t> يتم التعبير عنه بالكلمات.</a:t>
            </a:r>
            <a:endParaRPr lang="en-US" sz="2800" dirty="0" smtClean="0"/>
          </a:p>
          <a:p>
            <a:pPr rtl="1"/>
            <a:r>
              <a:rPr lang="ar-DZ" sz="2800" dirty="0" smtClean="0"/>
              <a:t>   - إذا 93</a:t>
            </a:r>
            <a:r>
              <a:rPr lang="en-GB" sz="2800" dirty="0" smtClean="0"/>
              <a:t>%</a:t>
            </a:r>
            <a:r>
              <a:rPr lang="ar-DZ" sz="2800" dirty="0" smtClean="0"/>
              <a:t> من مشاعرنا وعواطفنا هي غير لفظية. </a:t>
            </a:r>
          </a:p>
          <a:p>
            <a:pPr rtl="1"/>
            <a:endParaRPr lang="ar-DZ" sz="2800" dirty="0" smtClean="0"/>
          </a:p>
          <a:p>
            <a:pPr lvl="0" rtl="1"/>
            <a:r>
              <a:rPr lang="ar-SA" sz="2800" dirty="0" smtClean="0">
                <a:solidFill>
                  <a:prstClr val="black"/>
                </a:solidFill>
              </a:rPr>
              <a:t>اشتهر في الثلاثينات من القرن الماضي الممثل شارلي شابلن بمجموعة من الافلام الكوميدية التي لعب فيها شخصية الصعلوك، ومع ذلك احبه الجمهور وفهمه بالرغم من أنه لم يتكلم اطلاقا وبقي مؤمنا بالسنما الصامتة حتى توفي. وشخصية الصعلوك لا تتحدث بل تقفز وتستبدل الكلمات بالأفعال.</a:t>
            </a:r>
          </a:p>
          <a:p>
            <a:pPr rtl="1"/>
            <a:endParaRPr lang="ar-SA" sz="2400" b="1" dirty="0" smtClean="0">
              <a:cs typeface="Arial" pitchFamily="34" charset="0"/>
            </a:endParaRPr>
          </a:p>
        </p:txBody>
      </p:sp>
      <p:pic>
        <p:nvPicPr>
          <p:cNvPr id="6" name="Picture 2" descr="نقرتين لعرض الصورة في صفحة مستقلة"/>
          <p:cNvPicPr>
            <a:picLocks noChangeAspect="1" noChangeArrowheads="1"/>
          </p:cNvPicPr>
          <p:nvPr/>
        </p:nvPicPr>
        <p:blipFill>
          <a:blip r:embed="rId2" cstate="print"/>
          <a:srcRect/>
          <a:stretch>
            <a:fillRect/>
          </a:stretch>
        </p:blipFill>
        <p:spPr bwMode="auto">
          <a:xfrm>
            <a:off x="152400" y="1371600"/>
            <a:ext cx="1981200" cy="25146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95300" y="274638"/>
            <a:ext cx="8915400" cy="792162"/>
          </a:xfrm>
        </p:spPr>
        <p:txBody>
          <a:bodyPr/>
          <a:lstStyle/>
          <a:p>
            <a:r>
              <a:rPr lang="ar-DZ" b="1" dirty="0" smtClean="0"/>
              <a:t>مفهوم الاتصال غير اللفظي:</a:t>
            </a:r>
            <a:endParaRPr lang="ar-DZ" dirty="0"/>
          </a:p>
        </p:txBody>
      </p:sp>
      <p:sp>
        <p:nvSpPr>
          <p:cNvPr id="7" name="Content Placeholder 6"/>
          <p:cNvSpPr>
            <a:spLocks noGrp="1"/>
          </p:cNvSpPr>
          <p:nvPr>
            <p:ph idx="1"/>
          </p:nvPr>
        </p:nvSpPr>
        <p:spPr>
          <a:xfrm>
            <a:off x="228600" y="1371600"/>
            <a:ext cx="9182100" cy="4983163"/>
          </a:xfrm>
        </p:spPr>
        <p:txBody>
          <a:bodyPr/>
          <a:lstStyle/>
          <a:p>
            <a:pPr rtl="1"/>
            <a:r>
              <a:rPr lang="ar-SA" sz="2400" b="1" dirty="0" smtClean="0"/>
              <a:t>يتمثل الاتصال غير اللفظي في أية رسالة ترسل وتستقبل مستقلة عن الكلمة المنطوقة او المكتوبة، وتتضمن عوامل أخرى مثل </a:t>
            </a:r>
            <a:r>
              <a:rPr lang="ar-DZ" sz="2400" b="1" dirty="0" smtClean="0"/>
              <a:t>ال</a:t>
            </a:r>
            <a:r>
              <a:rPr lang="ar-SA" sz="2400" b="1" dirty="0" smtClean="0"/>
              <a:t>مظهر، المسافة</a:t>
            </a:r>
            <a:r>
              <a:rPr lang="ar-DZ" sz="2400" b="1" dirty="0" smtClean="0"/>
              <a:t>،</a:t>
            </a:r>
            <a:r>
              <a:rPr lang="ar-SA" sz="2400" b="1" dirty="0" smtClean="0"/>
              <a:t> المواقع، المكان...</a:t>
            </a:r>
            <a:r>
              <a:rPr lang="ar-DZ" sz="2400" b="1" dirty="0" smtClean="0"/>
              <a:t> </a:t>
            </a:r>
          </a:p>
          <a:p>
            <a:pPr rtl="1"/>
            <a:r>
              <a:rPr lang="ar-DZ" sz="2400" b="1" dirty="0" smtClean="0"/>
              <a:t>يسمح الاتصال غير اللفظي ب:</a:t>
            </a:r>
          </a:p>
          <a:p>
            <a:pPr marL="635000" lvl="0" rtl="1">
              <a:spcBef>
                <a:spcPts val="0"/>
              </a:spcBef>
              <a:buFont typeface="Arial" pitchFamily="34" charset="0"/>
              <a:buChar char="•"/>
            </a:pPr>
            <a:r>
              <a:rPr lang="ar-SA" sz="2400" dirty="0" smtClean="0"/>
              <a:t>نعرف متى ننهي المحادثة </a:t>
            </a:r>
            <a:endParaRPr lang="en-US" sz="2400" dirty="0" smtClean="0"/>
          </a:p>
          <a:p>
            <a:pPr marL="635000" lvl="0" rtl="1">
              <a:spcBef>
                <a:spcPts val="0"/>
              </a:spcBef>
              <a:buFont typeface="Arial" pitchFamily="34" charset="0"/>
              <a:buChar char="•"/>
            </a:pPr>
            <a:r>
              <a:rPr lang="ar-SA" sz="2400" dirty="0" smtClean="0"/>
              <a:t>نعرف ما إذا كان الشخص الآخر قد وصله المعنى الذي نتكلم عنه أم لا </a:t>
            </a:r>
            <a:endParaRPr lang="en-US" sz="2400" dirty="0" smtClean="0"/>
          </a:p>
          <a:p>
            <a:pPr marL="635000" lvl="0" rtl="1">
              <a:spcBef>
                <a:spcPts val="0"/>
              </a:spcBef>
              <a:buFont typeface="Arial" pitchFamily="34" charset="0"/>
              <a:buChar char="•"/>
            </a:pPr>
            <a:r>
              <a:rPr lang="ar-SA" sz="2400" dirty="0" smtClean="0"/>
              <a:t>نحدد مستوى الموافقة التي حصلنا عليها </a:t>
            </a:r>
            <a:endParaRPr lang="en-US" sz="2400" dirty="0" smtClean="0"/>
          </a:p>
          <a:p>
            <a:pPr marL="635000" lvl="0" rtl="1">
              <a:spcBef>
                <a:spcPts val="0"/>
              </a:spcBef>
              <a:buFont typeface="Arial" pitchFamily="34" charset="0"/>
              <a:buChar char="•"/>
            </a:pPr>
            <a:r>
              <a:rPr lang="ar-SA" sz="2400" dirty="0" smtClean="0"/>
              <a:t>نلاحظ الدرجة التي لمسنا بها الدافع الحقيقي للشخص الذي نتحدث إليه.</a:t>
            </a:r>
            <a:endParaRPr lang="en-US" sz="2400" dirty="0" smtClean="0"/>
          </a:p>
          <a:p>
            <a:pPr marL="635000" lvl="0" rtl="1">
              <a:spcBef>
                <a:spcPts val="0"/>
              </a:spcBef>
              <a:buFont typeface="Arial" pitchFamily="34" charset="0"/>
              <a:buChar char="•"/>
            </a:pPr>
            <a:r>
              <a:rPr lang="ar-SA" sz="2400" dirty="0" smtClean="0"/>
              <a:t>نعرف اللحظة التي حققنا فيها الاتصال، والبداية الحقيقية لعلاقاتنا. </a:t>
            </a:r>
            <a:endParaRPr lang="en-US" sz="2400" dirty="0" smtClean="0"/>
          </a:p>
          <a:p>
            <a:pPr marL="635000" lvl="0" rtl="1">
              <a:spcBef>
                <a:spcPts val="0"/>
              </a:spcBef>
              <a:buFont typeface="Arial" pitchFamily="34" charset="0"/>
              <a:buChar char="•"/>
            </a:pPr>
            <a:r>
              <a:rPr lang="ar-SA" sz="2400" dirty="0" smtClean="0"/>
              <a:t>تحديد الوقت الذي نجحنا فيه في تحقيق التقارب مع شخص ما.</a:t>
            </a:r>
            <a:endParaRPr lang="en-US" sz="2400" dirty="0" smtClean="0"/>
          </a:p>
          <a:p>
            <a:pPr marL="635000" lvl="0" rtl="1">
              <a:spcBef>
                <a:spcPts val="0"/>
              </a:spcBef>
              <a:buFont typeface="Arial" pitchFamily="34" charset="0"/>
              <a:buChar char="•"/>
            </a:pPr>
            <a:r>
              <a:rPr lang="ar-SA" sz="2400" dirty="0" smtClean="0"/>
              <a:t>نعرف التغيير الذي حدث في طريقة تفكير شخص ما </a:t>
            </a:r>
            <a:endParaRPr lang="en-US" sz="2400" dirty="0" smtClean="0"/>
          </a:p>
          <a:p>
            <a:pPr marL="635000" lvl="0" rtl="1">
              <a:spcBef>
                <a:spcPts val="0"/>
              </a:spcBef>
              <a:buFont typeface="Arial" pitchFamily="34" charset="0"/>
              <a:buChar char="•"/>
            </a:pPr>
            <a:r>
              <a:rPr lang="ar-SA" sz="2400" dirty="0" smtClean="0"/>
              <a:t>معرفة نوعية النظام التعبيري الأنسب لكي نوصل فكرة معينة إلى الآخرين.</a:t>
            </a:r>
            <a:endParaRPr lang="en-US" sz="2400" dirty="0" smtClean="0"/>
          </a:p>
          <a:p>
            <a:pPr marL="635000" lvl="0" rtl="1">
              <a:spcBef>
                <a:spcPts val="0"/>
              </a:spcBef>
              <a:buFont typeface="Arial" pitchFamily="34" charset="0"/>
              <a:buChar char="•"/>
            </a:pPr>
            <a:r>
              <a:rPr lang="ar-SA" sz="2400" dirty="0" smtClean="0"/>
              <a:t>نتعرف على قدرتنا على تفهم واحترام ثقافة الشخص الآخر الذي نتعامل معه.</a:t>
            </a:r>
            <a:endParaRPr lang="en-US" sz="2400" dirty="0" smtClean="0"/>
          </a:p>
          <a:p>
            <a:endParaRPr lang="ar-SA" sz="2800" dirty="0" smtClean="0"/>
          </a:p>
          <a:p>
            <a:pPr rtl="1"/>
            <a:endParaRPr lang="ar-SA" sz="2800" dirty="0" smtClean="0"/>
          </a:p>
          <a:p>
            <a:pPr rtl="1">
              <a:buFontTx/>
              <a:buChar char="-"/>
            </a:pPr>
            <a:endParaRPr lang="en-US" sz="2400" dirty="0" smtClean="0"/>
          </a:p>
          <a:p>
            <a:endParaRPr lang="ar-DZ"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b="1" dirty="0" smtClean="0"/>
              <a:t>خصائص</a:t>
            </a:r>
            <a:r>
              <a:rPr lang="ar-DZ" b="1" dirty="0" smtClean="0"/>
              <a:t> الاتصال غير اللفظي</a:t>
            </a:r>
            <a:r>
              <a:rPr lang="ar-SA" b="1" dirty="0" smtClean="0"/>
              <a:t> </a:t>
            </a:r>
            <a:endParaRPr lang="ar-SA" b="1" dirty="0"/>
          </a:p>
        </p:txBody>
      </p:sp>
      <p:sp>
        <p:nvSpPr>
          <p:cNvPr id="3" name="Content Placeholder 2"/>
          <p:cNvSpPr>
            <a:spLocks noGrp="1"/>
          </p:cNvSpPr>
          <p:nvPr>
            <p:ph idx="1"/>
          </p:nvPr>
        </p:nvSpPr>
        <p:spPr/>
        <p:txBody>
          <a:bodyPr/>
          <a:lstStyle/>
          <a:p>
            <a:pPr rtl="1">
              <a:buFont typeface="Arial" pitchFamily="34" charset="0"/>
              <a:buChar char="•"/>
            </a:pPr>
            <a:r>
              <a:rPr lang="ar-SA" dirty="0" smtClean="0"/>
              <a:t>الاتصال اللفظي يلعب دورا كبيرا في تحقيق الاهداف الاتصالية</a:t>
            </a:r>
          </a:p>
          <a:p>
            <a:pPr rtl="1">
              <a:buFont typeface="Arial" pitchFamily="34" charset="0"/>
              <a:buChar char="•"/>
            </a:pPr>
            <a:r>
              <a:rPr lang="ar-SA" dirty="0" smtClean="0"/>
              <a:t>عدم الانسجام بين اللفظي وغير اللفظي يؤدي الى تناقض المعاني</a:t>
            </a:r>
          </a:p>
          <a:p>
            <a:pPr rtl="1">
              <a:buFont typeface="Arial" pitchFamily="34" charset="0"/>
              <a:buChar char="•"/>
            </a:pPr>
            <a:r>
              <a:rPr lang="ar-SA" dirty="0" smtClean="0"/>
              <a:t>ترجمة الاتصال غير الفظي احيانا ليست سهلة لاختلاف الثقافات</a:t>
            </a:r>
          </a:p>
          <a:p>
            <a:pPr rtl="1">
              <a:buFont typeface="Arial" pitchFamily="34" charset="0"/>
              <a:buChar char="•"/>
            </a:pPr>
            <a:r>
              <a:rPr lang="ar-SA" dirty="0" smtClean="0"/>
              <a:t>لغة الجسم يهتم بها علم يسمى ب </a:t>
            </a:r>
            <a:r>
              <a:rPr lang="fr-FR" dirty="0" err="1" smtClean="0"/>
              <a:t>Kinescis</a:t>
            </a:r>
            <a:endParaRPr lang="ar-SA" dirty="0" smtClean="0"/>
          </a:p>
          <a:p>
            <a:pPr rtl="1">
              <a:buFont typeface="Arial" pitchFamily="34" charset="0"/>
              <a:buChar char="•"/>
            </a:pPr>
            <a:r>
              <a:rPr lang="ar-SA" dirty="0" smtClean="0"/>
              <a:t>الاتصال غير ال</a:t>
            </a:r>
            <a:r>
              <a:rPr lang="ar-DZ" dirty="0" smtClean="0"/>
              <a:t>ل</a:t>
            </a:r>
            <a:r>
              <a:rPr lang="ar-SA" dirty="0" smtClean="0"/>
              <a:t>فظي قديم قدم الانسان، الاهتمام به في الكتابات بدا من النصف الثاني للقرن السابق</a:t>
            </a:r>
          </a:p>
          <a:p>
            <a:pPr rtl="1">
              <a:buFont typeface="Arial" pitchFamily="34" charset="0"/>
              <a:buChar char="•"/>
            </a:pPr>
            <a:r>
              <a:rPr lang="ar-SA" dirty="0" smtClean="0"/>
              <a:t>اللغة العالمية رقم 1 هي لغة الجسم</a:t>
            </a:r>
          </a:p>
          <a:p>
            <a:pPr rtl="1">
              <a:buFont typeface="Arial" pitchFamily="34" charset="0"/>
              <a:buChar char="•"/>
            </a:pPr>
            <a:r>
              <a:rPr lang="ar-SA" dirty="0" smtClean="0"/>
              <a:t>النساء اكثر ادراك لمعاني لغة الجسم من الرجال</a:t>
            </a:r>
            <a:endParaRPr lang="fr-FR"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ar-DZ" b="1" dirty="0" smtClean="0">
                <a:solidFill>
                  <a:schemeClr val="accent4">
                    <a:lumMod val="50000"/>
                  </a:schemeClr>
                </a:solidFill>
              </a:rPr>
              <a:t>أنواع /أشكال الاتصالات غير اللفظية:</a:t>
            </a:r>
            <a:endParaRPr lang="ar-DZ" dirty="0">
              <a:solidFill>
                <a:schemeClr val="accent4">
                  <a:lumMod val="50000"/>
                </a:schemeClr>
              </a:solidFill>
            </a:endParaRPr>
          </a:p>
        </p:txBody>
      </p:sp>
      <p:sp>
        <p:nvSpPr>
          <p:cNvPr id="9" name="Trapezoid 8"/>
          <p:cNvSpPr/>
          <p:nvPr/>
        </p:nvSpPr>
        <p:spPr>
          <a:xfrm>
            <a:off x="2590800" y="1524000"/>
            <a:ext cx="4419600" cy="1219200"/>
          </a:xfrm>
          <a:prstGeom prst="trapezoid">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DZ" sz="3600" b="1" dirty="0" smtClean="0">
                <a:solidFill>
                  <a:schemeClr val="accent4">
                    <a:lumMod val="50000"/>
                  </a:schemeClr>
                </a:solidFill>
              </a:rPr>
              <a:t>الاتصال غير اللفظي</a:t>
            </a:r>
            <a:endParaRPr lang="ar-DZ" sz="3600" b="1" dirty="0">
              <a:solidFill>
                <a:schemeClr val="accent4">
                  <a:lumMod val="50000"/>
                </a:schemeClr>
              </a:solidFill>
            </a:endParaRPr>
          </a:p>
        </p:txBody>
      </p:sp>
      <p:sp>
        <p:nvSpPr>
          <p:cNvPr id="11" name="Oval 10"/>
          <p:cNvSpPr/>
          <p:nvPr/>
        </p:nvSpPr>
        <p:spPr>
          <a:xfrm>
            <a:off x="6324600" y="3352800"/>
            <a:ext cx="2667000" cy="2590800"/>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DZ" sz="3200" dirty="0" smtClean="0"/>
              <a:t>اللغة المساعدة: </a:t>
            </a:r>
          </a:p>
          <a:p>
            <a:pPr algn="ctr"/>
            <a:r>
              <a:rPr lang="en-GB" sz="3200" dirty="0" smtClean="0"/>
              <a:t>Para language</a:t>
            </a:r>
            <a:endParaRPr lang="ar-DZ" sz="3200" dirty="0"/>
          </a:p>
        </p:txBody>
      </p:sp>
      <p:sp>
        <p:nvSpPr>
          <p:cNvPr id="12" name="Oval 11"/>
          <p:cNvSpPr/>
          <p:nvPr/>
        </p:nvSpPr>
        <p:spPr>
          <a:xfrm>
            <a:off x="3505200" y="3429000"/>
            <a:ext cx="2667000" cy="2590800"/>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DZ" sz="3200" dirty="0" smtClean="0"/>
              <a:t>الحركات الجسمية: </a:t>
            </a:r>
            <a:r>
              <a:rPr lang="en-GB" sz="3200" dirty="0" smtClean="0"/>
              <a:t>Kinesics</a:t>
            </a:r>
            <a:endParaRPr lang="ar-DZ" sz="3200" dirty="0" smtClean="0"/>
          </a:p>
        </p:txBody>
      </p:sp>
      <p:sp>
        <p:nvSpPr>
          <p:cNvPr id="13" name="Oval 12"/>
          <p:cNvSpPr/>
          <p:nvPr/>
        </p:nvSpPr>
        <p:spPr>
          <a:xfrm>
            <a:off x="685800" y="3429000"/>
            <a:ext cx="2667000" cy="2590800"/>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DZ" sz="3200" dirty="0" smtClean="0"/>
              <a:t>المسافة الشخصية </a:t>
            </a:r>
            <a:r>
              <a:rPr lang="en-GB" sz="3200" dirty="0" err="1" smtClean="0"/>
              <a:t>Proxemics</a:t>
            </a:r>
            <a:r>
              <a:rPr lang="en-GB" sz="3200" dirty="0" smtClean="0"/>
              <a:t> </a:t>
            </a:r>
            <a:endParaRPr lang="ar-DZ" sz="3200" dirty="0" smtClean="0"/>
          </a:p>
          <a:p>
            <a:pPr algn="ctr"/>
            <a:endParaRPr lang="ar-DZ" sz="3200" dirty="0" smtClean="0"/>
          </a:p>
        </p:txBody>
      </p:sp>
      <p:cxnSp>
        <p:nvCxnSpPr>
          <p:cNvPr id="16" name="Straight Arrow Connector 15"/>
          <p:cNvCxnSpPr>
            <a:stCxn id="9" idx="2"/>
            <a:endCxn id="13" idx="0"/>
          </p:cNvCxnSpPr>
          <p:nvPr/>
        </p:nvCxnSpPr>
        <p:spPr>
          <a:xfrm rot="5400000">
            <a:off x="3067050" y="1695450"/>
            <a:ext cx="685800" cy="27813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9" idx="2"/>
            <a:endCxn id="12" idx="0"/>
          </p:cNvCxnSpPr>
          <p:nvPr/>
        </p:nvCxnSpPr>
        <p:spPr>
          <a:xfrm rot="16200000" flipH="1">
            <a:off x="4476750" y="3067050"/>
            <a:ext cx="685800" cy="381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9" idx="2"/>
            <a:endCxn id="11" idx="0"/>
          </p:cNvCxnSpPr>
          <p:nvPr/>
        </p:nvCxnSpPr>
        <p:spPr>
          <a:xfrm rot="16200000" flipH="1">
            <a:off x="5924550" y="1619250"/>
            <a:ext cx="609600" cy="28575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فروع ومفردات الاتصال غير اللفظي:</a:t>
            </a:r>
            <a:endParaRPr lang="ar-SA" dirty="0"/>
          </a:p>
        </p:txBody>
      </p:sp>
      <p:sp>
        <p:nvSpPr>
          <p:cNvPr id="3" name="Content Placeholder 2"/>
          <p:cNvSpPr>
            <a:spLocks noGrp="1"/>
          </p:cNvSpPr>
          <p:nvPr>
            <p:ph idx="1"/>
          </p:nvPr>
        </p:nvSpPr>
        <p:spPr>
          <a:xfrm>
            <a:off x="5943600" y="1600200"/>
            <a:ext cx="3467100" cy="4525963"/>
          </a:xfrm>
        </p:spPr>
        <p:txBody>
          <a:bodyPr/>
          <a:lstStyle/>
          <a:p>
            <a:pPr lvl="0" rtl="1"/>
            <a:r>
              <a:rPr lang="ar-SA" dirty="0" smtClean="0"/>
              <a:t>مستوى ونغمة الصوت.</a:t>
            </a:r>
            <a:endParaRPr lang="en-US" dirty="0" smtClean="0"/>
          </a:p>
          <a:p>
            <a:pPr lvl="0" rtl="1"/>
            <a:r>
              <a:rPr lang="ar-SA" dirty="0" smtClean="0"/>
              <a:t>الإيماءات والإشارات.</a:t>
            </a:r>
            <a:endParaRPr lang="en-US" dirty="0" smtClean="0"/>
          </a:p>
          <a:p>
            <a:pPr lvl="0" rtl="1"/>
            <a:r>
              <a:rPr lang="ar-SA" dirty="0" smtClean="0"/>
              <a:t>وضعية وحركات الجسم</a:t>
            </a:r>
            <a:endParaRPr lang="en-US" dirty="0" smtClean="0"/>
          </a:p>
          <a:p>
            <a:pPr lvl="0" rtl="1"/>
            <a:r>
              <a:rPr lang="ar-SA" dirty="0" smtClean="0"/>
              <a:t>المسافات </a:t>
            </a:r>
            <a:endParaRPr lang="en-US" dirty="0" smtClean="0"/>
          </a:p>
          <a:p>
            <a:pPr lvl="0" rtl="1"/>
            <a:r>
              <a:rPr lang="ar-SA" dirty="0" smtClean="0"/>
              <a:t>المظهر</a:t>
            </a:r>
          </a:p>
          <a:p>
            <a:pPr lvl="0" rtl="1"/>
            <a:r>
              <a:rPr lang="ar-SA" dirty="0" smtClean="0"/>
              <a:t>الابتسامة والضحك</a:t>
            </a:r>
          </a:p>
          <a:p>
            <a:pPr lvl="0" rtl="1"/>
            <a:r>
              <a:rPr lang="ar-SA" dirty="0" smtClean="0"/>
              <a:t>التنهدات والتأوهات </a:t>
            </a:r>
            <a:endParaRPr lang="en-US" dirty="0" smtClean="0"/>
          </a:p>
          <a:p>
            <a:endParaRPr lang="ar-SA" dirty="0"/>
          </a:p>
        </p:txBody>
      </p:sp>
      <p:sp>
        <p:nvSpPr>
          <p:cNvPr id="5" name="Content Placeholder 2"/>
          <p:cNvSpPr txBox="1">
            <a:spLocks/>
          </p:cNvSpPr>
          <p:nvPr/>
        </p:nvSpPr>
        <p:spPr bwMode="auto">
          <a:xfrm>
            <a:off x="1143000" y="1676400"/>
            <a:ext cx="42291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r>
              <a:rPr kumimoji="0" lang="ar-SA" sz="3200" b="0" i="0" u="none" strike="noStrike" kern="1200" cap="none" spc="0" normalizeH="0" baseline="0" noProof="0" dirty="0" smtClean="0">
                <a:ln>
                  <a:noFill/>
                </a:ln>
                <a:solidFill>
                  <a:schemeClr val="tx1"/>
                </a:solidFill>
                <a:effectLst/>
                <a:uLnTx/>
                <a:uFillTx/>
                <a:latin typeface="+mn-lt"/>
                <a:ea typeface="+mn-ea"/>
                <a:cs typeface="Arial" charset="0"/>
              </a:rPr>
              <a:t>تعبيرات الوجه </a:t>
            </a: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r>
              <a:rPr kumimoji="0" lang="ar-SA" sz="3200" b="0" i="0" u="none" strike="noStrike" kern="1200" cap="none" spc="0" normalizeH="0" baseline="0" noProof="0" dirty="0" smtClean="0">
                <a:ln>
                  <a:noFill/>
                </a:ln>
                <a:solidFill>
                  <a:schemeClr val="tx1"/>
                </a:solidFill>
                <a:effectLst/>
                <a:uLnTx/>
                <a:uFillTx/>
                <a:latin typeface="+mn-lt"/>
                <a:ea typeface="+mn-ea"/>
                <a:cs typeface="Arial" charset="0"/>
              </a:rPr>
              <a:t>حركات الأيدي والأصابع</a:t>
            </a:r>
            <a:endParaRPr kumimoji="0" lang="en-US"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r>
              <a:rPr kumimoji="0" lang="ar-SA" sz="3200" b="0" i="0" u="none" strike="noStrike" kern="1200" cap="none" spc="0" normalizeH="0" baseline="0" noProof="0" dirty="0" smtClean="0">
                <a:ln>
                  <a:noFill/>
                </a:ln>
                <a:solidFill>
                  <a:schemeClr val="tx1"/>
                </a:solidFill>
                <a:effectLst/>
                <a:uLnTx/>
                <a:uFillTx/>
                <a:latin typeface="+mn-lt"/>
                <a:ea typeface="+mn-ea"/>
                <a:cs typeface="Arial" charset="0"/>
              </a:rPr>
              <a:t>الدلالات الرمزية للوقت </a:t>
            </a:r>
            <a:endParaRPr kumimoji="0" lang="en-US" sz="3200" b="0" i="0" u="none" strike="noStrike" kern="1200" cap="none" spc="0" normalizeH="0" baseline="0" noProof="0" dirty="0" smtClean="0">
              <a:ln>
                <a:noFill/>
              </a:ln>
              <a:solidFill>
                <a:schemeClr val="tx1"/>
              </a:solidFill>
              <a:effectLst/>
              <a:uLnTx/>
              <a:uFillTx/>
              <a:latin typeface="+mn-lt"/>
              <a:ea typeface="+mn-ea"/>
              <a:cs typeface="Arial" charset="0"/>
            </a:endParaRPr>
          </a:p>
          <a:p>
            <a:pPr lvl="0"/>
            <a:r>
              <a:rPr kumimoji="0" lang="ar-SA" sz="3200" b="0" i="0" u="none" strike="noStrike" kern="1200" cap="none" spc="0" normalizeH="0" baseline="0" noProof="0" dirty="0" smtClean="0">
                <a:ln>
                  <a:noFill/>
                </a:ln>
                <a:solidFill>
                  <a:schemeClr val="tx1"/>
                </a:solidFill>
                <a:effectLst/>
                <a:uLnTx/>
                <a:uFillTx/>
                <a:latin typeface="+mn-lt"/>
                <a:ea typeface="+mn-ea"/>
                <a:cs typeface="Arial" charset="0"/>
              </a:rPr>
              <a:t>الاتصال باللمس</a:t>
            </a:r>
          </a:p>
          <a:p>
            <a:pPr lvl="0"/>
            <a:r>
              <a:rPr lang="ar-SA" sz="3200" dirty="0" smtClean="0"/>
              <a:t>الاتصال البصري</a:t>
            </a:r>
            <a:endParaRPr lang="en-US" sz="3200" dirty="0" smtClean="0"/>
          </a:p>
          <a:p>
            <a:pPr lvl="0"/>
            <a:r>
              <a:rPr lang="ar-SA" sz="3200" dirty="0" smtClean="0"/>
              <a:t>حركات الرجلين</a:t>
            </a:r>
            <a:endParaRPr lang="en-US" sz="3200" dirty="0" smtClean="0"/>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ar-SA"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3" descr="نقرتين لعرض الصورة في صفحة مستقلة"/>
          <p:cNvPicPr>
            <a:picLocks noChangeAspect="1" noChangeArrowheads="1"/>
          </p:cNvPicPr>
          <p:nvPr/>
        </p:nvPicPr>
        <p:blipFill>
          <a:blip r:embed="rId2" cstate="print"/>
          <a:srcRect/>
          <a:stretch>
            <a:fillRect/>
          </a:stretch>
        </p:blipFill>
        <p:spPr bwMode="auto">
          <a:xfrm>
            <a:off x="7162800" y="1828800"/>
            <a:ext cx="1371600" cy="666750"/>
          </a:xfrm>
          <a:prstGeom prst="rect">
            <a:avLst/>
          </a:prstGeom>
          <a:noFill/>
        </p:spPr>
      </p:pic>
      <p:sp>
        <p:nvSpPr>
          <p:cNvPr id="46083" name="Rectangle 3"/>
          <p:cNvSpPr>
            <a:spLocks noChangeArrowheads="1"/>
          </p:cNvSpPr>
          <p:nvPr/>
        </p:nvSpPr>
        <p:spPr bwMode="auto">
          <a:xfrm>
            <a:off x="9721269" y="569952"/>
            <a:ext cx="184731" cy="110799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4169E1"/>
                </a:solidFill>
                <a:effectLst/>
                <a:latin typeface="Arial" pitchFamily="34" charset="0"/>
                <a:ea typeface="Times New Roman" pitchFamily="18" charset="0"/>
                <a:cs typeface="Arial" pitchFamily="34" charset="0"/>
              </a:rPr>
              <a:t/>
            </a:r>
            <a:br>
              <a:rPr kumimoji="0" lang="en-US" sz="1200" b="1" i="0" u="none" strike="noStrike" cap="none" normalizeH="0" baseline="0" dirty="0" smtClean="0">
                <a:ln>
                  <a:noFill/>
                </a:ln>
                <a:solidFill>
                  <a:srgbClr val="4169E1"/>
                </a:solidFill>
                <a:effectLst/>
                <a:latin typeface="Arial" pitchFamily="34" charset="0"/>
                <a:ea typeface="Times New Roman" pitchFamily="18" charset="0"/>
                <a:cs typeface="Arial" pitchFamily="34" charset="0"/>
              </a:rPr>
            </a:br>
            <a:r>
              <a:rPr kumimoji="0" lang="en-US" sz="1200" b="1" i="0" u="none" strike="noStrike" cap="none" normalizeH="0" baseline="0" dirty="0" smtClean="0">
                <a:ln>
                  <a:noFill/>
                </a:ln>
                <a:solidFill>
                  <a:srgbClr val="4169E1"/>
                </a:solidFill>
                <a:effectLst/>
                <a:latin typeface="Arial" pitchFamily="34" charset="0"/>
                <a:ea typeface="Times New Roman" pitchFamily="18" charset="0"/>
                <a:cs typeface="Arial" pitchFamily="34" charset="0"/>
              </a:rPr>
              <a:t/>
            </a:r>
            <a:br>
              <a:rPr kumimoji="0" lang="en-US" sz="1200" b="1" i="0" u="none" strike="noStrike" cap="none" normalizeH="0" baseline="0" dirty="0" smtClean="0">
                <a:ln>
                  <a:noFill/>
                </a:ln>
                <a:solidFill>
                  <a:srgbClr val="4169E1"/>
                </a:solidFill>
                <a:effectLst/>
                <a:latin typeface="Arial" pitchFamily="34" charset="0"/>
                <a:ea typeface="Times New Roman" pitchFamily="18" charset="0"/>
                <a:cs typeface="Arial" pitchFamily="34" charset="0"/>
              </a:rPr>
            </a:br>
            <a:r>
              <a:rPr kumimoji="0" lang="en-US" sz="1200" b="1" i="0" u="none" strike="noStrike" cap="none" normalizeH="0" baseline="0" dirty="0" smtClean="0">
                <a:ln>
                  <a:noFill/>
                </a:ln>
                <a:solidFill>
                  <a:srgbClr val="4169E1"/>
                </a:solidFill>
                <a:effectLst/>
                <a:latin typeface="Arial" pitchFamily="34" charset="0"/>
                <a:ea typeface="Times New Roman" pitchFamily="18" charset="0"/>
                <a:cs typeface="Arial" pitchFamily="34" charset="0"/>
              </a:rPr>
              <a:t/>
            </a:r>
            <a:br>
              <a:rPr kumimoji="0" lang="en-US" sz="1200" b="1" i="0" u="none" strike="noStrike" cap="none" normalizeH="0" baseline="0" dirty="0" smtClean="0">
                <a:ln>
                  <a:noFill/>
                </a:ln>
                <a:solidFill>
                  <a:srgbClr val="4169E1"/>
                </a:solidFill>
                <a:effectLst/>
                <a:latin typeface="Arial" pitchFamily="34" charset="0"/>
                <a:ea typeface="Times New Roman" pitchFamily="18" charset="0"/>
                <a:cs typeface="Arial" pitchFamily="34" charset="0"/>
              </a:rPr>
            </a:br>
            <a:r>
              <a:rPr kumimoji="0" lang="en-US" sz="1200" b="1" i="0" u="none" strike="noStrike" cap="none" normalizeH="0" baseline="0" dirty="0" smtClean="0">
                <a:ln>
                  <a:noFill/>
                </a:ln>
                <a:solidFill>
                  <a:srgbClr val="4169E1"/>
                </a:solidFill>
                <a:effectLst/>
                <a:latin typeface="Arial" pitchFamily="34" charset="0"/>
                <a:ea typeface="Times New Roman" pitchFamily="18" charset="0"/>
                <a:cs typeface="Arial" pitchFamily="34" charset="0"/>
              </a:rPr>
              <a:t/>
            </a:r>
            <a:br>
              <a:rPr kumimoji="0" lang="en-US" sz="1200" b="1" i="0" u="none" strike="noStrike" cap="none" normalizeH="0" baseline="0" dirty="0" smtClean="0">
                <a:ln>
                  <a:noFill/>
                </a:ln>
                <a:solidFill>
                  <a:srgbClr val="4169E1"/>
                </a:solidFill>
                <a:effectLst/>
                <a:latin typeface="Arial" pitchFamily="34" charset="0"/>
                <a:ea typeface="Times New Roman" pitchFamily="18" charset="0"/>
                <a:cs typeface="Arial" pitchFamily="34" charset="0"/>
              </a:rPr>
            </a:b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7"/>
          <p:cNvSpPr/>
          <p:nvPr/>
        </p:nvSpPr>
        <p:spPr>
          <a:xfrm>
            <a:off x="6172199" y="2743200"/>
            <a:ext cx="3331645" cy="954107"/>
          </a:xfrm>
          <a:prstGeom prst="rect">
            <a:avLst/>
          </a:prstGeom>
        </p:spPr>
        <p:txBody>
          <a:bodyPr wrap="square">
            <a:spAutoFit/>
          </a:bodyPr>
          <a:lstStyle/>
          <a:p>
            <a:r>
              <a:rPr lang="ar-SA" sz="2800" b="1" dirty="0" smtClean="0">
                <a:solidFill>
                  <a:srgbClr val="4169E1"/>
                </a:solidFill>
                <a:ea typeface="Times New Roman" pitchFamily="18" charset="0"/>
              </a:rPr>
              <a:t>فى حالة الشغف والأثارة تجد ان حدقة العين مفتوحة</a:t>
            </a:r>
            <a:endParaRPr lang="ar-SA" sz="2800" dirty="0"/>
          </a:p>
        </p:txBody>
      </p:sp>
      <p:pic>
        <p:nvPicPr>
          <p:cNvPr id="9" name="Picture 8" descr="نقرتين لعرض الصورة في صفحة مستقلة"/>
          <p:cNvPicPr/>
          <p:nvPr/>
        </p:nvPicPr>
        <p:blipFill>
          <a:blip r:embed="rId3" cstate="print"/>
          <a:srcRect/>
          <a:stretch>
            <a:fillRect/>
          </a:stretch>
        </p:blipFill>
        <p:spPr bwMode="auto">
          <a:xfrm>
            <a:off x="1447800" y="1600200"/>
            <a:ext cx="3333750" cy="2019300"/>
          </a:xfrm>
          <a:prstGeom prst="rect">
            <a:avLst/>
          </a:prstGeom>
          <a:noFill/>
          <a:ln w="9525">
            <a:noFill/>
            <a:miter lim="800000"/>
            <a:headEnd/>
            <a:tailEnd/>
          </a:ln>
        </p:spPr>
      </p:pic>
      <p:sp>
        <p:nvSpPr>
          <p:cNvPr id="10" name="Rectangle 9"/>
          <p:cNvSpPr/>
          <p:nvPr/>
        </p:nvSpPr>
        <p:spPr>
          <a:xfrm>
            <a:off x="304800" y="3657600"/>
            <a:ext cx="4953000" cy="2308324"/>
          </a:xfrm>
          <a:prstGeom prst="rect">
            <a:avLst/>
          </a:prstGeom>
        </p:spPr>
        <p:txBody>
          <a:bodyPr>
            <a:spAutoFit/>
          </a:bodyPr>
          <a:lstStyle/>
          <a:p>
            <a:r>
              <a:rPr lang="ar-SA" sz="2400" b="1" dirty="0" smtClean="0"/>
              <a:t>استعمال وسيلة الايضاء تشد انتباه  الطرف الآخر او استعمال القلم والاشارة به اثناء الشرح القلم لتشير به على الكلام المكتوب ثم ترفعه بين عينيك و عينيه مع ابراز كف اليد الأخرى </a:t>
            </a:r>
          </a:p>
          <a:p>
            <a:r>
              <a:rPr lang="ar-SA" sz="2400" b="1" dirty="0" smtClean="0"/>
              <a:t>بذلك تحظى بتركيزه كليًا</a:t>
            </a:r>
            <a:r>
              <a:rPr lang="en-US" sz="2400" b="1" dirty="0" smtClean="0"/>
              <a:t/>
            </a:r>
            <a:br>
              <a:rPr lang="en-US" sz="2400" b="1" dirty="0" smtClean="0"/>
            </a:br>
            <a:endParaRPr lang="ar-SA"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نقرتين لعرض الصورة في صفحة مستقلة"/>
          <p:cNvPicPr/>
          <p:nvPr/>
        </p:nvPicPr>
        <p:blipFill>
          <a:blip r:embed="rId2" cstate="print"/>
          <a:srcRect/>
          <a:stretch>
            <a:fillRect/>
          </a:stretch>
        </p:blipFill>
        <p:spPr bwMode="auto">
          <a:xfrm>
            <a:off x="4343400" y="1371600"/>
            <a:ext cx="2181225" cy="2543175"/>
          </a:xfrm>
          <a:prstGeom prst="rect">
            <a:avLst/>
          </a:prstGeom>
          <a:noFill/>
          <a:ln w="9525">
            <a:noFill/>
            <a:miter lim="800000"/>
            <a:headEnd/>
            <a:tailEnd/>
          </a:ln>
        </p:spPr>
      </p:pic>
      <p:sp>
        <p:nvSpPr>
          <p:cNvPr id="6" name="Rectangle 5"/>
          <p:cNvSpPr/>
          <p:nvPr/>
        </p:nvSpPr>
        <p:spPr>
          <a:xfrm>
            <a:off x="3886200" y="3962400"/>
            <a:ext cx="2895600" cy="1200329"/>
          </a:xfrm>
          <a:prstGeom prst="rect">
            <a:avLst/>
          </a:prstGeom>
        </p:spPr>
        <p:txBody>
          <a:bodyPr wrap="square">
            <a:spAutoFit/>
          </a:bodyPr>
          <a:lstStyle/>
          <a:p>
            <a:r>
              <a:rPr lang="ar-SA" b="1" dirty="0" smtClean="0"/>
              <a:t>بسط اليد بهذة الطريقة يدل على أن المتكلم يتكلم بوضوح و صدق وبأمانة</a:t>
            </a:r>
            <a:r>
              <a:rPr lang="en-US" b="1" dirty="0" smtClean="0"/>
              <a:t> </a:t>
            </a:r>
            <a:br>
              <a:rPr lang="en-US" b="1" dirty="0" smtClean="0"/>
            </a:br>
            <a:endParaRPr lang="ar-SA" dirty="0"/>
          </a:p>
        </p:txBody>
      </p:sp>
      <p:pic>
        <p:nvPicPr>
          <p:cNvPr id="7" name="Picture 6" descr="نقرتين لعرض الصورة في صفحة مستقلة"/>
          <p:cNvPicPr/>
          <p:nvPr/>
        </p:nvPicPr>
        <p:blipFill>
          <a:blip r:embed="rId3" cstate="print"/>
          <a:srcRect/>
          <a:stretch>
            <a:fillRect/>
          </a:stretch>
        </p:blipFill>
        <p:spPr bwMode="auto">
          <a:xfrm>
            <a:off x="1066800" y="1981200"/>
            <a:ext cx="2286000" cy="1828800"/>
          </a:xfrm>
          <a:prstGeom prst="rect">
            <a:avLst/>
          </a:prstGeom>
          <a:noFill/>
          <a:ln w="9525">
            <a:noFill/>
            <a:miter lim="800000"/>
            <a:headEnd/>
            <a:tailEnd/>
          </a:ln>
        </p:spPr>
      </p:pic>
      <p:sp>
        <p:nvSpPr>
          <p:cNvPr id="8" name="Rectangle 7"/>
          <p:cNvSpPr/>
          <p:nvPr/>
        </p:nvSpPr>
        <p:spPr>
          <a:xfrm>
            <a:off x="228600" y="4038600"/>
            <a:ext cx="3200400" cy="1569660"/>
          </a:xfrm>
          <a:prstGeom prst="rect">
            <a:avLst/>
          </a:prstGeom>
        </p:spPr>
        <p:txBody>
          <a:bodyPr wrap="square">
            <a:spAutoFit/>
          </a:bodyPr>
          <a:lstStyle/>
          <a:p>
            <a:r>
              <a:rPr lang="ar-SA" sz="2400" b="1" dirty="0" smtClean="0"/>
              <a:t>عندما تقابل شخص وتسلم عليه وكفك إلي أسفل يدل ذلك أنك أنت المسيطر علي الأحداث القادمة</a:t>
            </a:r>
            <a:r>
              <a:rPr lang="en-US" sz="2400" b="1" dirty="0" smtClean="0"/>
              <a:t>.</a:t>
            </a:r>
            <a:endParaRPr lang="ar-SA" sz="2400" dirty="0"/>
          </a:p>
        </p:txBody>
      </p:sp>
      <p:pic>
        <p:nvPicPr>
          <p:cNvPr id="9" name="Picture 8" descr="نقرتين لعرض الصورة في صفحة مستقلة"/>
          <p:cNvPicPr/>
          <p:nvPr/>
        </p:nvPicPr>
        <p:blipFill>
          <a:blip r:embed="rId4" cstate="print"/>
          <a:srcRect/>
          <a:stretch>
            <a:fillRect/>
          </a:stretch>
        </p:blipFill>
        <p:spPr bwMode="auto">
          <a:xfrm>
            <a:off x="7772400" y="1981200"/>
            <a:ext cx="1219200" cy="1371600"/>
          </a:xfrm>
          <a:prstGeom prst="rect">
            <a:avLst/>
          </a:prstGeom>
          <a:noFill/>
          <a:ln w="9525">
            <a:noFill/>
            <a:miter lim="800000"/>
            <a:headEnd/>
            <a:tailEnd/>
          </a:ln>
        </p:spPr>
      </p:pic>
      <p:sp>
        <p:nvSpPr>
          <p:cNvPr id="10" name="Rectangle 9"/>
          <p:cNvSpPr/>
          <p:nvPr/>
        </p:nvSpPr>
        <p:spPr>
          <a:xfrm>
            <a:off x="7239000" y="3810000"/>
            <a:ext cx="2438400" cy="1200329"/>
          </a:xfrm>
          <a:prstGeom prst="rect">
            <a:avLst/>
          </a:prstGeom>
        </p:spPr>
        <p:txBody>
          <a:bodyPr wrap="square">
            <a:spAutoFit/>
          </a:bodyPr>
          <a:lstStyle/>
          <a:p>
            <a:r>
              <a:rPr lang="ar-SA" b="1" dirty="0" smtClean="0"/>
              <a:t>الحك بالأصبع تحت العين يستخدمها الشخص المتحدث بالكذب حتى لاينظر في عين الشخص الذي أمامه</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نقرتين لعرض الصورة في صفحة مستقلة"/>
          <p:cNvPicPr/>
          <p:nvPr/>
        </p:nvPicPr>
        <p:blipFill>
          <a:blip r:embed="rId2" cstate="print"/>
          <a:srcRect/>
          <a:stretch>
            <a:fillRect/>
          </a:stretch>
        </p:blipFill>
        <p:spPr bwMode="auto">
          <a:xfrm>
            <a:off x="4800600" y="1219200"/>
            <a:ext cx="3943350" cy="1981200"/>
          </a:xfrm>
          <a:prstGeom prst="rect">
            <a:avLst/>
          </a:prstGeom>
          <a:noFill/>
          <a:ln w="9525">
            <a:noFill/>
            <a:miter lim="800000"/>
            <a:headEnd/>
            <a:tailEnd/>
          </a:ln>
        </p:spPr>
      </p:pic>
      <p:sp>
        <p:nvSpPr>
          <p:cNvPr id="6" name="Rectangle 5"/>
          <p:cNvSpPr/>
          <p:nvPr/>
        </p:nvSpPr>
        <p:spPr>
          <a:xfrm>
            <a:off x="4419600" y="3200400"/>
            <a:ext cx="4953000" cy="2554545"/>
          </a:xfrm>
          <a:prstGeom prst="rect">
            <a:avLst/>
          </a:prstGeom>
        </p:spPr>
        <p:txBody>
          <a:bodyPr wrap="square">
            <a:spAutoFit/>
          </a:bodyPr>
          <a:lstStyle/>
          <a:p>
            <a:r>
              <a:rPr lang="ar-SA" sz="2000" b="1" dirty="0" smtClean="0"/>
              <a:t>المصافحة المزدوجة بكلتا اليدين الهدف منها هو الأعلان عن ما فى داخل الأنسان من حب وصدق و تقرب و طمأنينة. وفى ذلك عاملين أساسيين الأول: أستخدام المصافح لليد اليسري للتعبير عن شعوره وحسب عمق هذا الشعور يكون مكان وضع اليد اليسرى .</a:t>
            </a:r>
          </a:p>
          <a:p>
            <a:r>
              <a:rPr lang="ar-SA" sz="2000" b="1" dirty="0" smtClean="0"/>
              <a:t>الامساك بالكوع اعمق فى التعبير من الأمساك بالمعصم ، والأمساك بالكتف أعمق من الأمساك بالساعد. </a:t>
            </a:r>
          </a:p>
          <a:p>
            <a:r>
              <a:rPr lang="ar-SA" sz="2000" b="1" dirty="0" smtClean="0"/>
              <a:t>التقرب من منطقة الطرف الآخر له معنى آخر</a:t>
            </a:r>
            <a:r>
              <a:rPr lang="en-US" sz="2000" b="1" dirty="0" smtClean="0"/>
              <a:t>.</a:t>
            </a:r>
            <a:endParaRPr lang="ar-SA" sz="2000" dirty="0"/>
          </a:p>
        </p:txBody>
      </p:sp>
      <p:pic>
        <p:nvPicPr>
          <p:cNvPr id="7" name="Picture 6" descr="نقرتين لعرض الصورة في صفحة مستقلة"/>
          <p:cNvPicPr/>
          <p:nvPr/>
        </p:nvPicPr>
        <p:blipFill>
          <a:blip r:embed="rId3" cstate="print"/>
          <a:srcRect/>
          <a:stretch>
            <a:fillRect/>
          </a:stretch>
        </p:blipFill>
        <p:spPr bwMode="auto">
          <a:xfrm>
            <a:off x="1066800" y="1447800"/>
            <a:ext cx="2095500" cy="1885950"/>
          </a:xfrm>
          <a:prstGeom prst="rect">
            <a:avLst/>
          </a:prstGeom>
          <a:noFill/>
          <a:ln w="9525">
            <a:noFill/>
            <a:miter lim="800000"/>
            <a:headEnd/>
            <a:tailEnd/>
          </a:ln>
        </p:spPr>
      </p:pic>
      <p:sp>
        <p:nvSpPr>
          <p:cNvPr id="8" name="Rectangle 7"/>
          <p:cNvSpPr/>
          <p:nvPr/>
        </p:nvSpPr>
        <p:spPr>
          <a:xfrm>
            <a:off x="609600" y="3429000"/>
            <a:ext cx="3429000" cy="1477328"/>
          </a:xfrm>
          <a:prstGeom prst="rect">
            <a:avLst/>
          </a:prstGeom>
        </p:spPr>
        <p:txBody>
          <a:bodyPr wrap="square">
            <a:spAutoFit/>
          </a:bodyPr>
          <a:lstStyle/>
          <a:p>
            <a:r>
              <a:rPr lang="ar-SA" b="1" dirty="0" smtClean="0"/>
              <a:t>عند وضع الأصابع في الفم يدل ذلك على أن هذا الشخص تحت ضغط نفسي كبير ويحتاج الى المساندة فهو بهذا التصرف يرجع لحالة الطفولة ويضع أبهامه في فمه كالطفل الذي يحتاج أن يشعر بوجود أمه بجواره</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868362"/>
          </a:xfrm>
        </p:spPr>
        <p:txBody>
          <a:bodyPr/>
          <a:lstStyle/>
          <a:p>
            <a:pPr algn="ctr"/>
            <a:r>
              <a:rPr lang="ar-SA" b="1" dirty="0" smtClean="0"/>
              <a:t> لغة الوجه:</a:t>
            </a:r>
            <a:endParaRPr lang="ar-SA" dirty="0"/>
          </a:p>
        </p:txBody>
      </p:sp>
      <p:sp>
        <p:nvSpPr>
          <p:cNvPr id="3" name="Content Placeholder 2"/>
          <p:cNvSpPr>
            <a:spLocks noGrp="1"/>
          </p:cNvSpPr>
          <p:nvPr>
            <p:ph idx="1"/>
          </p:nvPr>
        </p:nvSpPr>
        <p:spPr>
          <a:xfrm>
            <a:off x="0" y="1371600"/>
            <a:ext cx="9296400" cy="5181600"/>
          </a:xfrm>
        </p:spPr>
        <p:txBody>
          <a:bodyPr/>
          <a:lstStyle/>
          <a:p>
            <a:pPr rtl="1">
              <a:buFont typeface="Arial" pitchFamily="34" charset="0"/>
              <a:buChar char="•"/>
            </a:pPr>
            <a:r>
              <a:rPr lang="ar-SA" sz="2800" dirty="0" smtClean="0"/>
              <a:t>الوجه عبارة عن نظام متكامل يتفاعل فيه: الجبهة، الحاجبين، </a:t>
            </a:r>
            <a:r>
              <a:rPr lang="ar-DZ" sz="2800" dirty="0" smtClean="0"/>
              <a:t> </a:t>
            </a:r>
            <a:r>
              <a:rPr lang="ar-SA" sz="2800" dirty="0" smtClean="0"/>
              <a:t>العينين، الأنف، الأذنين، الشفتين، الذقن، وتوجدبينهما تفاعلات</a:t>
            </a:r>
            <a:r>
              <a:rPr lang="ar-DZ" sz="2800" dirty="0" smtClean="0"/>
              <a:t>. </a:t>
            </a:r>
            <a:r>
              <a:rPr lang="ar-SA" sz="2800" dirty="0" smtClean="0"/>
              <a:t>يعبر الوجه عن ستة انفعالات هي:</a:t>
            </a:r>
            <a:r>
              <a:rPr lang="ar-DZ" sz="2800" dirty="0" smtClean="0"/>
              <a:t> </a:t>
            </a:r>
            <a:r>
              <a:rPr lang="ar-SA" sz="2400" b="1" dirty="0" smtClean="0"/>
              <a:t>السرور</a:t>
            </a:r>
            <a:r>
              <a:rPr lang="ar-DZ" sz="2400" b="1" dirty="0" smtClean="0"/>
              <a:t>، </a:t>
            </a:r>
            <a:r>
              <a:rPr lang="ar-SA" sz="2400" b="1" dirty="0" smtClean="0"/>
              <a:t>الحزن</a:t>
            </a:r>
            <a:r>
              <a:rPr lang="ar-DZ" sz="2400" b="1" dirty="0" smtClean="0"/>
              <a:t>، </a:t>
            </a:r>
            <a:r>
              <a:rPr lang="ar-SA" sz="2400" b="1" dirty="0" smtClean="0"/>
              <a:t>الغضب</a:t>
            </a:r>
            <a:r>
              <a:rPr lang="ar-DZ" sz="2400" b="1" dirty="0" smtClean="0"/>
              <a:t>، </a:t>
            </a:r>
            <a:r>
              <a:rPr lang="ar-SA" sz="2400" b="1" dirty="0" smtClean="0"/>
              <a:t>الخوف</a:t>
            </a:r>
            <a:r>
              <a:rPr lang="ar-DZ" sz="2400" b="1" dirty="0" smtClean="0"/>
              <a:t>، </a:t>
            </a:r>
            <a:r>
              <a:rPr lang="ar-SA" sz="2400" b="1" dirty="0" smtClean="0"/>
              <a:t>الدهشة</a:t>
            </a:r>
            <a:r>
              <a:rPr lang="ar-DZ" sz="2400" b="1" dirty="0" smtClean="0"/>
              <a:t>، </a:t>
            </a:r>
            <a:r>
              <a:rPr lang="ar-SA" sz="2400" b="1" dirty="0" smtClean="0"/>
              <a:t>الاشمئزاز. </a:t>
            </a:r>
            <a:r>
              <a:rPr lang="ar-DZ" sz="2400" dirty="0" smtClean="0"/>
              <a:t>من لغة الوجه</a:t>
            </a:r>
            <a:r>
              <a:rPr lang="ar-DZ" sz="2400" b="1" dirty="0" smtClean="0"/>
              <a:t>:</a:t>
            </a:r>
            <a:endParaRPr lang="ar-SA" sz="2400" b="1" dirty="0" smtClean="0"/>
          </a:p>
          <a:p>
            <a:pPr marL="1162050" lvl="0" rtl="1">
              <a:buFont typeface="Arial" pitchFamily="34" charset="0"/>
              <a:buChar char="•"/>
            </a:pPr>
            <a:r>
              <a:rPr lang="ar-SA" sz="2800" dirty="0" smtClean="0"/>
              <a:t>تعبيرات الوجه والجبهة والحاجبين</a:t>
            </a:r>
            <a:endParaRPr lang="en-US" sz="2800" dirty="0" smtClean="0"/>
          </a:p>
          <a:p>
            <a:pPr marL="1162050" lvl="0" rtl="1">
              <a:buFont typeface="Arial" pitchFamily="34" charset="0"/>
              <a:buChar char="•"/>
            </a:pPr>
            <a:r>
              <a:rPr lang="ar-SA" sz="2800" dirty="0" smtClean="0"/>
              <a:t>الاتصال البصري</a:t>
            </a:r>
            <a:endParaRPr lang="en-US" sz="2800" dirty="0" smtClean="0"/>
          </a:p>
          <a:p>
            <a:pPr marL="1162050" lvl="0" rtl="1">
              <a:buFont typeface="Arial" pitchFamily="34" charset="0"/>
              <a:buChar char="•"/>
            </a:pPr>
            <a:r>
              <a:rPr lang="ar-SA" sz="2800" dirty="0" smtClean="0"/>
              <a:t>التعبير بالأنف </a:t>
            </a:r>
            <a:endParaRPr lang="en-US" sz="2800" dirty="0" smtClean="0"/>
          </a:p>
          <a:p>
            <a:pPr marL="1162050" lvl="0" rtl="1">
              <a:buFont typeface="Arial" pitchFamily="34" charset="0"/>
              <a:buChar char="•"/>
            </a:pPr>
            <a:r>
              <a:rPr lang="ar-SA" sz="2800" dirty="0" smtClean="0"/>
              <a:t>حركة الشفاه والفم</a:t>
            </a:r>
            <a:endParaRPr lang="en-US" sz="2800" dirty="0" smtClean="0"/>
          </a:p>
          <a:p>
            <a:pPr marL="1162050" lvl="0" rtl="1">
              <a:buFont typeface="Arial" pitchFamily="34" charset="0"/>
              <a:buChar char="•"/>
            </a:pPr>
            <a:r>
              <a:rPr lang="ar-SA" sz="2800" dirty="0" smtClean="0"/>
              <a:t>التقبيل</a:t>
            </a:r>
            <a:endParaRPr lang="en-US" sz="2800" dirty="0" smtClean="0"/>
          </a:p>
          <a:p>
            <a:pPr marL="1162050" lvl="0" rtl="1">
              <a:buFont typeface="Arial" pitchFamily="34" charset="0"/>
              <a:buChar char="•"/>
            </a:pPr>
            <a:r>
              <a:rPr lang="ar-SA" sz="2800" dirty="0" smtClean="0"/>
              <a:t>الابتسامة</a:t>
            </a:r>
            <a:endParaRPr lang="en-US" sz="2800" dirty="0" smtClean="0"/>
          </a:p>
          <a:p>
            <a:pPr marL="1162050" rtl="1">
              <a:buFont typeface="Arial" pitchFamily="34" charset="0"/>
              <a:buChar char="•"/>
            </a:pPr>
            <a:r>
              <a:rPr lang="ar-SA" sz="2800" dirty="0" smtClean="0"/>
              <a:t>الضحك. </a:t>
            </a:r>
            <a:endParaRPr lang="en-US" sz="2800" dirty="0" smtClean="0"/>
          </a:p>
          <a:p>
            <a:endParaRPr lang="ar-SA"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868362"/>
          </a:xfrm>
        </p:spPr>
        <p:txBody>
          <a:bodyPr/>
          <a:lstStyle/>
          <a:p>
            <a:pPr algn="ctr" rtl="1"/>
            <a:r>
              <a:rPr lang="ar-SA" b="1" dirty="0" smtClean="0"/>
              <a:t>لغة الصوت</a:t>
            </a:r>
            <a:endParaRPr lang="ar-SA" dirty="0"/>
          </a:p>
        </p:txBody>
      </p:sp>
      <p:sp>
        <p:nvSpPr>
          <p:cNvPr id="3" name="Content Placeholder 2"/>
          <p:cNvSpPr>
            <a:spLocks noGrp="1"/>
          </p:cNvSpPr>
          <p:nvPr>
            <p:ph idx="1"/>
          </p:nvPr>
        </p:nvSpPr>
        <p:spPr>
          <a:xfrm>
            <a:off x="0" y="1295400"/>
            <a:ext cx="9410700" cy="5181600"/>
          </a:xfrm>
        </p:spPr>
        <p:txBody>
          <a:bodyPr/>
          <a:lstStyle/>
          <a:p>
            <a:pPr rtl="1"/>
            <a:r>
              <a:rPr lang="ar-SA" sz="2800" dirty="0" smtClean="0"/>
              <a:t> الصوت هو عبارة عن ذبذبات مسموعة يطلقها الإنسان والكائنات الحية الأخرى، وحتى الأشياء تحدث أصواتا عندما تكون في حالة حركة </a:t>
            </a:r>
          </a:p>
          <a:p>
            <a:pPr rtl="1"/>
            <a:r>
              <a:rPr lang="ar-SA" sz="2800" dirty="0" smtClean="0"/>
              <a:t>والصوت ينقل حالات:</a:t>
            </a:r>
            <a:endParaRPr lang="en-US" sz="2800" dirty="0" smtClean="0"/>
          </a:p>
          <a:p>
            <a:pPr marL="1257300" lvl="0" rtl="1">
              <a:buFont typeface="Arial" pitchFamily="34" charset="0"/>
              <a:buChar char="•"/>
            </a:pPr>
            <a:r>
              <a:rPr lang="ar-SA" sz="2800" dirty="0" smtClean="0"/>
              <a:t>الغضب</a:t>
            </a:r>
            <a:endParaRPr lang="en-US" sz="2800" dirty="0" smtClean="0"/>
          </a:p>
          <a:p>
            <a:pPr marL="1257300" lvl="0" rtl="1">
              <a:buFont typeface="Arial" pitchFamily="34" charset="0"/>
              <a:buChar char="•"/>
            </a:pPr>
            <a:r>
              <a:rPr lang="ar-SA" sz="2800" dirty="0" smtClean="0"/>
              <a:t>الإحباط</a:t>
            </a:r>
            <a:endParaRPr lang="en-US" sz="2800" dirty="0" smtClean="0"/>
          </a:p>
          <a:p>
            <a:pPr marL="1257300" lvl="0" rtl="1">
              <a:buFont typeface="Arial" pitchFamily="34" charset="0"/>
              <a:buChar char="•"/>
            </a:pPr>
            <a:r>
              <a:rPr lang="ar-SA" sz="2800" dirty="0" smtClean="0"/>
              <a:t>التوتر</a:t>
            </a:r>
            <a:endParaRPr lang="en-US" sz="2800" dirty="0" smtClean="0"/>
          </a:p>
          <a:p>
            <a:pPr marL="1257300" lvl="0" rtl="1">
              <a:buFont typeface="Arial" pitchFamily="34" charset="0"/>
              <a:buChar char="•"/>
            </a:pPr>
            <a:r>
              <a:rPr lang="ar-SA" sz="2800" dirty="0" smtClean="0"/>
              <a:t>الحزن</a:t>
            </a:r>
            <a:endParaRPr lang="en-US" sz="2800" dirty="0" smtClean="0"/>
          </a:p>
          <a:p>
            <a:pPr marL="1257300" lvl="0" rtl="1">
              <a:buFont typeface="Arial" pitchFamily="34" charset="0"/>
              <a:buChar char="•"/>
            </a:pPr>
            <a:r>
              <a:rPr lang="ar-SA" sz="2800" dirty="0" smtClean="0"/>
              <a:t>عدم الرغبة في الحديث مع الآخرين</a:t>
            </a:r>
            <a:endParaRPr lang="en-US" sz="2800" dirty="0" smtClean="0"/>
          </a:p>
          <a:p>
            <a:pPr marL="1257300" lvl="0" rtl="1">
              <a:buFont typeface="Arial" pitchFamily="34" charset="0"/>
              <a:buChar char="•"/>
            </a:pPr>
            <a:r>
              <a:rPr lang="ar-SA" sz="2800" dirty="0" smtClean="0"/>
              <a:t>عدم الاستعداد للإنصات للآخرين</a:t>
            </a:r>
          </a:p>
          <a:p>
            <a:pPr rtl="1"/>
            <a:r>
              <a:rPr lang="ar-SA" sz="2800" dirty="0" smtClean="0"/>
              <a:t>   </a:t>
            </a:r>
            <a:endParaRPr lang="ar-SA"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لغة اليدين</a:t>
            </a:r>
            <a:endParaRPr lang="ar-SA" b="1" dirty="0"/>
          </a:p>
        </p:txBody>
      </p:sp>
      <p:sp>
        <p:nvSpPr>
          <p:cNvPr id="3" name="Content Placeholder 2"/>
          <p:cNvSpPr>
            <a:spLocks noGrp="1"/>
          </p:cNvSpPr>
          <p:nvPr>
            <p:ph idx="1"/>
          </p:nvPr>
        </p:nvSpPr>
        <p:spPr>
          <a:xfrm>
            <a:off x="4800600" y="1600200"/>
            <a:ext cx="4610100" cy="4525963"/>
          </a:xfrm>
        </p:spPr>
        <p:txBody>
          <a:bodyPr/>
          <a:lstStyle/>
          <a:p>
            <a:pPr rtl="1"/>
            <a:r>
              <a:rPr lang="ar-SA" sz="2800" dirty="0" smtClean="0"/>
              <a:t>نستخدم اليدين لأغراض اتصالية كثيرة:</a:t>
            </a:r>
          </a:p>
          <a:p>
            <a:pPr rtl="1">
              <a:buFontTx/>
              <a:buChar char="-"/>
            </a:pPr>
            <a:r>
              <a:rPr lang="ar-SA" sz="2800" dirty="0" smtClean="0"/>
              <a:t>للمساعدة على الكلام </a:t>
            </a:r>
          </a:p>
          <a:p>
            <a:pPr rtl="1">
              <a:buFontTx/>
              <a:buChar char="-"/>
            </a:pPr>
            <a:r>
              <a:rPr lang="ar-SA" sz="2800" dirty="0" smtClean="0"/>
              <a:t>اكمال المعاني</a:t>
            </a:r>
          </a:p>
          <a:p>
            <a:pPr rtl="1">
              <a:buFontTx/>
              <a:buChar char="-"/>
            </a:pPr>
            <a:r>
              <a:rPr lang="ar-SA" sz="2800" dirty="0" smtClean="0"/>
              <a:t>الاشارة الى الاتجاهات</a:t>
            </a:r>
          </a:p>
          <a:p>
            <a:pPr rtl="1">
              <a:buFontTx/>
              <a:buChar char="-"/>
            </a:pPr>
            <a:r>
              <a:rPr lang="ar-SA" sz="2800" dirty="0" smtClean="0"/>
              <a:t>تعبير موقف: سلام، رضا، رفض</a:t>
            </a:r>
          </a:p>
          <a:p>
            <a:pPr rtl="1">
              <a:buFontTx/>
              <a:buChar char="-"/>
            </a:pPr>
            <a:r>
              <a:rPr lang="ar-SA" sz="2800" dirty="0" smtClean="0"/>
              <a:t>المصافحة والتحية</a:t>
            </a:r>
          </a:p>
        </p:txBody>
      </p:sp>
      <p:sp>
        <p:nvSpPr>
          <p:cNvPr id="5" name="Content Placeholder 2"/>
          <p:cNvSpPr txBox="1">
            <a:spLocks/>
          </p:cNvSpPr>
          <p:nvPr/>
        </p:nvSpPr>
        <p:spPr bwMode="auto">
          <a:xfrm>
            <a:off x="152400" y="1752600"/>
            <a:ext cx="46101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1" eaLnBrk="0" fontAlgn="base" latinLnBrk="0" hangingPunct="0">
              <a:lnSpc>
                <a:spcPct val="100000"/>
              </a:lnSpc>
              <a:spcBef>
                <a:spcPct val="20000"/>
              </a:spcBef>
              <a:spcAft>
                <a:spcPct val="0"/>
              </a:spcAft>
              <a:buClrTx/>
              <a:buSzTx/>
              <a:buFontTx/>
              <a:buChar char="-"/>
              <a:tabLst/>
              <a:defRPr/>
            </a:pPr>
            <a:r>
              <a:rPr kumimoji="0" lang="ar-SA" sz="2800" b="0" i="0" u="none" strike="noStrike" kern="1200" cap="none" spc="0" normalizeH="0" noProof="0" dirty="0" smtClean="0">
                <a:ln>
                  <a:noFill/>
                </a:ln>
                <a:solidFill>
                  <a:schemeClr val="tx1"/>
                </a:solidFill>
                <a:effectLst/>
                <a:uLnTx/>
                <a:uFillTx/>
                <a:latin typeface="+mn-lt"/>
                <a:ea typeface="+mn-ea"/>
                <a:cs typeface="Arial" charset="0"/>
              </a:rPr>
              <a:t>عند المصافحة مثلا، اليد اليسرى تستخدم لإرسال مشاعر اضافية</a:t>
            </a:r>
          </a:p>
          <a:p>
            <a:pPr marL="342900" marR="0" lvl="0" indent="-342900" algn="r" defTabSz="914400" rtl="1" eaLnBrk="0" fontAlgn="base" latinLnBrk="0" hangingPunct="0">
              <a:lnSpc>
                <a:spcPct val="100000"/>
              </a:lnSpc>
              <a:spcBef>
                <a:spcPct val="20000"/>
              </a:spcBef>
              <a:spcAft>
                <a:spcPct val="0"/>
              </a:spcAft>
              <a:buClrTx/>
              <a:buSzTx/>
              <a:buFontTx/>
              <a:buChar char="-"/>
              <a:tabLst/>
              <a:defRPr/>
            </a:pPr>
            <a:r>
              <a:rPr lang="ar-SA" sz="2800" baseline="0" dirty="0" smtClean="0">
                <a:latin typeface="+mn-lt"/>
                <a:cs typeface="Arial" charset="0"/>
              </a:rPr>
              <a:t>تحريك اليد على الرأس: تخفيف حدة ما يعانيه الشخص من توتر</a:t>
            </a:r>
          </a:p>
          <a:p>
            <a:pPr marL="342900" marR="0" lvl="0" indent="-342900" algn="r" defTabSz="914400" rtl="1" eaLnBrk="0" fontAlgn="base" latinLnBrk="0" hangingPunct="0">
              <a:lnSpc>
                <a:spcPct val="100000"/>
              </a:lnSpc>
              <a:spcBef>
                <a:spcPct val="20000"/>
              </a:spcBef>
              <a:spcAft>
                <a:spcPct val="0"/>
              </a:spcAft>
              <a:buClrTx/>
              <a:buSzTx/>
              <a:buFontTx/>
              <a:buChar char="-"/>
              <a:tabLst/>
              <a:defRPr/>
            </a:pPr>
            <a:r>
              <a:rPr kumimoji="0" lang="ar-SA" sz="2800" b="0" i="0" u="none" strike="noStrike" kern="1200" cap="none" spc="0" normalizeH="0" noProof="0" dirty="0" smtClean="0">
                <a:ln>
                  <a:noFill/>
                </a:ln>
                <a:solidFill>
                  <a:schemeClr val="tx1"/>
                </a:solidFill>
                <a:effectLst/>
                <a:uLnTx/>
                <a:uFillTx/>
                <a:latin typeface="+mn-lt"/>
                <a:ea typeface="+mn-ea"/>
                <a:cs typeface="Arial" charset="0"/>
              </a:rPr>
              <a:t>وضع اليدين متقاطعين على الصدر يدل على الوضع الدفاعي</a:t>
            </a:r>
          </a:p>
          <a:p>
            <a:pPr marL="342900" marR="0" lvl="0" indent="-342900" algn="r" defTabSz="914400" rtl="1" eaLnBrk="0" fontAlgn="base" latinLnBrk="0" hangingPunct="0">
              <a:lnSpc>
                <a:spcPct val="100000"/>
              </a:lnSpc>
              <a:spcBef>
                <a:spcPct val="20000"/>
              </a:spcBef>
              <a:spcAft>
                <a:spcPct val="0"/>
              </a:spcAft>
              <a:buClrTx/>
              <a:buSzTx/>
              <a:buFontTx/>
              <a:buChar char="-"/>
              <a:tabLst/>
              <a:defRPr/>
            </a:pPr>
            <a:r>
              <a:rPr lang="ar-SA" sz="2800" baseline="0" dirty="0" smtClean="0">
                <a:latin typeface="+mn-lt"/>
                <a:cs typeface="Arial" charset="0"/>
              </a:rPr>
              <a:t>تغطية</a:t>
            </a:r>
            <a:r>
              <a:rPr lang="ar-SA" sz="2800" dirty="0" smtClean="0">
                <a:latin typeface="+mn-lt"/>
                <a:cs typeface="Arial" charset="0"/>
              </a:rPr>
              <a:t> الوجه تعبيرا على الخوف</a:t>
            </a:r>
          </a:p>
          <a:p>
            <a:pPr marL="342900" marR="0" lvl="0" indent="-342900" algn="r" defTabSz="914400" rtl="1" eaLnBrk="0" fontAlgn="base" latinLnBrk="0" hangingPunct="0">
              <a:lnSpc>
                <a:spcPct val="100000"/>
              </a:lnSpc>
              <a:spcBef>
                <a:spcPct val="20000"/>
              </a:spcBef>
              <a:spcAft>
                <a:spcPct val="0"/>
              </a:spcAft>
              <a:buClrTx/>
              <a:buSzTx/>
              <a:buFontTx/>
              <a:buChar char="-"/>
              <a:tabLst/>
              <a:defRPr/>
            </a:pP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وضع</a:t>
            </a:r>
            <a:r>
              <a:rPr kumimoji="0" lang="ar-SA" sz="2800" b="0" i="0" u="none" strike="noStrike" kern="1200" cap="none" spc="0" normalizeH="0" noProof="0" dirty="0" smtClean="0">
                <a:ln>
                  <a:noFill/>
                </a:ln>
                <a:solidFill>
                  <a:schemeClr val="tx1"/>
                </a:solidFill>
                <a:effectLst/>
                <a:uLnTx/>
                <a:uFillTx/>
                <a:latin typeface="+mn-lt"/>
                <a:ea typeface="+mn-ea"/>
                <a:cs typeface="Arial" charset="0"/>
              </a:rPr>
              <a:t> اليد على الخصر او في الجيب عند الديث يعبر عن الغرور والتكبر</a:t>
            </a:r>
            <a:endParaRPr kumimoji="0" lang="ar-SA" sz="28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b="1" dirty="0" smtClean="0"/>
              <a:t>لغة اللمس</a:t>
            </a:r>
            <a:endParaRPr lang="ar-SA" b="1" dirty="0"/>
          </a:p>
        </p:txBody>
      </p:sp>
      <p:sp>
        <p:nvSpPr>
          <p:cNvPr id="3" name="Content Placeholder 2"/>
          <p:cNvSpPr>
            <a:spLocks noGrp="1"/>
          </p:cNvSpPr>
          <p:nvPr>
            <p:ph idx="1"/>
          </p:nvPr>
        </p:nvSpPr>
        <p:spPr/>
        <p:txBody>
          <a:bodyPr/>
          <a:lstStyle/>
          <a:p>
            <a:r>
              <a:rPr lang="ar-SA" dirty="0" smtClean="0"/>
              <a:t>لغة اللمس تبدا قبل ولادة الانسان أي لما يكون جنينا في بطن امه</a:t>
            </a:r>
          </a:p>
          <a:p>
            <a:r>
              <a:rPr lang="ar-SA" dirty="0" smtClean="0"/>
              <a:t>الملامسة لها دلالات رمزية عند الشعوب</a:t>
            </a:r>
          </a:p>
          <a:p>
            <a:r>
              <a:rPr lang="ar-SA" dirty="0" smtClean="0"/>
              <a:t>عند اللمس  يستقبل الانسان المشاعر</a:t>
            </a:r>
          </a:p>
          <a:p>
            <a:r>
              <a:rPr lang="ar-SA" dirty="0" smtClean="0"/>
              <a:t>اللمس جزء من مهام العلاج الطبيعي والتمريض</a:t>
            </a:r>
          </a:p>
          <a:p>
            <a:r>
              <a:rPr lang="ar-SA" dirty="0" smtClean="0"/>
              <a:t>اللمس يسمح لنا بتلقي المعلومات الأولية المتعلقة بالعالم المحيط بنا</a:t>
            </a:r>
          </a:p>
          <a:p>
            <a:r>
              <a:rPr lang="ar-SA" dirty="0" smtClean="0"/>
              <a:t>اللمس يكون من مختلف مناطق الجسم</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نقرتين لعرض الصورة في صفحة مستقلة"/>
          <p:cNvPicPr/>
          <p:nvPr/>
        </p:nvPicPr>
        <p:blipFill>
          <a:blip r:embed="rId2" cstate="print"/>
          <a:srcRect/>
          <a:stretch>
            <a:fillRect/>
          </a:stretch>
        </p:blipFill>
        <p:spPr bwMode="auto">
          <a:xfrm>
            <a:off x="304800" y="1828800"/>
            <a:ext cx="3048000" cy="3810000"/>
          </a:xfrm>
          <a:prstGeom prst="rect">
            <a:avLst/>
          </a:prstGeom>
          <a:noFill/>
          <a:ln w="9525">
            <a:noFill/>
            <a:miter lim="800000"/>
            <a:headEnd/>
            <a:tailEnd/>
          </a:ln>
        </p:spPr>
      </p:pic>
      <p:sp>
        <p:nvSpPr>
          <p:cNvPr id="6" name="Rectangle 5"/>
          <p:cNvSpPr/>
          <p:nvPr/>
        </p:nvSpPr>
        <p:spPr>
          <a:xfrm>
            <a:off x="3657600" y="1524000"/>
            <a:ext cx="5410200" cy="4093428"/>
          </a:xfrm>
          <a:prstGeom prst="rect">
            <a:avLst/>
          </a:prstGeom>
        </p:spPr>
        <p:txBody>
          <a:bodyPr wrap="square">
            <a:spAutoFit/>
          </a:bodyPr>
          <a:lstStyle/>
          <a:p>
            <a:r>
              <a:rPr lang="ar-SA" sz="3600" b="1" dirty="0" smtClean="0">
                <a:solidFill>
                  <a:srgbClr val="002060"/>
                </a:solidFill>
              </a:rPr>
              <a:t>مثلا: </a:t>
            </a:r>
            <a:r>
              <a:rPr lang="ar-SA" sz="2800" b="1" dirty="0" smtClean="0"/>
              <a:t>الشخص العدواني يصافح ويده وذراعه متخشبة والهدف هو أبقاء مسافة كافية تجعله خارج نطاق الشخص الآخر. </a:t>
            </a:r>
          </a:p>
          <a:p>
            <a:r>
              <a:rPr lang="ar-SA" sz="2800" b="1" dirty="0" smtClean="0"/>
              <a:t>مصافحة شخص والأمساك بأصابعه يعاني من صغر النفس و الهدف من السلام بهذة الطريقة هو ترك مسافةكافية للأطمئنان . </a:t>
            </a:r>
          </a:p>
          <a:p>
            <a:r>
              <a:rPr lang="ar-SA" sz="2800" b="1" dirty="0" smtClean="0"/>
              <a:t>و عندما يجذب الشخص المصافح الذى نيصافحه الى نطاقه فهذا يدل على أنه يطمئن له</a:t>
            </a:r>
            <a:endParaRPr lang="ar-SA" sz="2800" dirty="0"/>
          </a:p>
        </p:txBody>
      </p:sp>
      <p:sp>
        <p:nvSpPr>
          <p:cNvPr id="7" name="Title 1"/>
          <p:cNvSpPr>
            <a:spLocks noGrp="1"/>
          </p:cNvSpPr>
          <p:nvPr>
            <p:ph type="title"/>
          </p:nvPr>
        </p:nvSpPr>
        <p:spPr>
          <a:xfrm>
            <a:off x="495300" y="274638"/>
            <a:ext cx="8915400" cy="1143000"/>
          </a:xfrm>
        </p:spPr>
        <p:txBody>
          <a:bodyPr/>
          <a:lstStyle/>
          <a:p>
            <a:pPr rtl="1"/>
            <a:r>
              <a:rPr lang="ar-SA" dirty="0" smtClean="0"/>
              <a:t>اللمس والمشاعر</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مفردات رديئة في لغة الجسد</a:t>
            </a:r>
            <a:endParaRPr lang="ar-SA" dirty="0"/>
          </a:p>
        </p:txBody>
      </p:sp>
      <p:sp>
        <p:nvSpPr>
          <p:cNvPr id="3" name="Content Placeholder 2"/>
          <p:cNvSpPr>
            <a:spLocks noGrp="1"/>
          </p:cNvSpPr>
          <p:nvPr>
            <p:ph idx="1"/>
          </p:nvPr>
        </p:nvSpPr>
        <p:spPr>
          <a:xfrm>
            <a:off x="5181600" y="1600200"/>
            <a:ext cx="4229100" cy="4525963"/>
          </a:xfrm>
        </p:spPr>
        <p:txBody>
          <a:bodyPr/>
          <a:lstStyle/>
          <a:p>
            <a:r>
              <a:rPr lang="ar-SA" sz="2800" dirty="0" smtClean="0"/>
              <a:t>العينان التي تتجنبان النظر للمتحدث</a:t>
            </a:r>
          </a:p>
          <a:p>
            <a:r>
              <a:rPr lang="ar-SA" sz="2800" dirty="0" smtClean="0"/>
              <a:t>مصافحة الأخررين بكف لينة</a:t>
            </a:r>
          </a:p>
          <a:p>
            <a:r>
              <a:rPr lang="ar-SA" sz="2800" dirty="0" smtClean="0"/>
              <a:t>الحركات العصبية</a:t>
            </a:r>
          </a:p>
          <a:p>
            <a:r>
              <a:rPr lang="ar-SA" sz="2800" dirty="0" smtClean="0"/>
              <a:t>الجلسة المسترخية</a:t>
            </a:r>
          </a:p>
          <a:p>
            <a:r>
              <a:rPr lang="ar-SA" sz="2800" dirty="0" smtClean="0"/>
              <a:t>الجلسة المتكاسلة</a:t>
            </a:r>
          </a:p>
          <a:p>
            <a:r>
              <a:rPr lang="ar-SA" sz="2800" dirty="0" smtClean="0"/>
              <a:t>الوقف السلبي</a:t>
            </a:r>
          </a:p>
          <a:p>
            <a:r>
              <a:rPr lang="ar-SA" sz="2800" dirty="0" smtClean="0"/>
              <a:t>عض الشفاه</a:t>
            </a:r>
          </a:p>
          <a:p>
            <a:r>
              <a:rPr lang="ar-SA" sz="2800" dirty="0" smtClean="0"/>
              <a:t>قضم الأضافر</a:t>
            </a:r>
            <a:endParaRPr lang="ar-SA" sz="2800" dirty="0"/>
          </a:p>
        </p:txBody>
      </p:sp>
      <p:sp>
        <p:nvSpPr>
          <p:cNvPr id="5" name="Content Placeholder 2"/>
          <p:cNvSpPr txBox="1">
            <a:spLocks/>
          </p:cNvSpPr>
          <p:nvPr/>
        </p:nvSpPr>
        <p:spPr bwMode="auto">
          <a:xfrm>
            <a:off x="685800" y="1676400"/>
            <a:ext cx="42291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النقر بالأصابع</a:t>
            </a: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lang="ar-SA" sz="2800" dirty="0" smtClean="0">
                <a:latin typeface="+mn-lt"/>
                <a:cs typeface="Arial" charset="0"/>
              </a:rPr>
              <a:t>العب بالخاتم في الإصبع</a:t>
            </a: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اللعب</a:t>
            </a:r>
            <a:r>
              <a:rPr kumimoji="0" lang="ar-SA" sz="2800" b="0" i="0" u="none" strike="noStrike" kern="1200" cap="none" spc="0" normalizeH="0" noProof="0" dirty="0" smtClean="0">
                <a:ln>
                  <a:noFill/>
                </a:ln>
                <a:solidFill>
                  <a:schemeClr val="tx1"/>
                </a:solidFill>
                <a:effectLst/>
                <a:uLnTx/>
                <a:uFillTx/>
                <a:latin typeface="+mn-lt"/>
                <a:ea typeface="+mn-ea"/>
                <a:cs typeface="Arial" charset="0"/>
              </a:rPr>
              <a:t> بالقلم اوفتحه</a:t>
            </a: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lang="ar-SA" sz="2800" baseline="0" dirty="0" smtClean="0">
                <a:latin typeface="+mn-lt"/>
                <a:cs typeface="Arial" charset="0"/>
              </a:rPr>
              <a:t>اللعب</a:t>
            </a:r>
            <a:r>
              <a:rPr lang="ar-SA" sz="2800" dirty="0" smtClean="0">
                <a:latin typeface="+mn-lt"/>
                <a:cs typeface="Arial" charset="0"/>
              </a:rPr>
              <a:t> بالمفاتيح</a:t>
            </a: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اللعب</a:t>
            </a:r>
            <a:r>
              <a:rPr kumimoji="0" lang="ar-SA" sz="2800" b="0" i="0" u="none" strike="noStrike" kern="1200" cap="none" spc="0" normalizeH="0" noProof="0" dirty="0" smtClean="0">
                <a:ln>
                  <a:noFill/>
                </a:ln>
                <a:solidFill>
                  <a:schemeClr val="tx1"/>
                </a:solidFill>
                <a:effectLst/>
                <a:uLnTx/>
                <a:uFillTx/>
                <a:latin typeface="+mn-lt"/>
                <a:ea typeface="+mn-ea"/>
                <a:cs typeface="Arial" charset="0"/>
              </a:rPr>
              <a:t> بالنقود المعدنية</a:t>
            </a:r>
            <a:endParaRPr lang="ar-SA" sz="2800" dirty="0" smtClean="0">
              <a:latin typeface="+mn-lt"/>
              <a:cs typeface="Arial" charset="0"/>
            </a:endParaRP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kumimoji="0" lang="ar-SA" sz="2800" b="0" i="0" u="none" strike="noStrike" kern="1200" cap="none" spc="0" normalizeH="0" baseline="0" noProof="0" dirty="0" smtClean="0">
                <a:ln>
                  <a:noFill/>
                </a:ln>
                <a:solidFill>
                  <a:schemeClr val="tx1"/>
                </a:solidFill>
                <a:effectLst/>
                <a:uLnTx/>
                <a:uFillTx/>
                <a:latin typeface="+mn-lt"/>
                <a:ea typeface="+mn-ea"/>
                <a:cs typeface="Arial" charset="0"/>
              </a:rPr>
              <a:t>طقطقة</a:t>
            </a:r>
            <a:r>
              <a:rPr kumimoji="0" lang="ar-SA" sz="2800" b="0" i="0" u="none" strike="noStrike" kern="1200" cap="none" spc="0" normalizeH="0" noProof="0" dirty="0" smtClean="0">
                <a:ln>
                  <a:noFill/>
                </a:ln>
                <a:solidFill>
                  <a:schemeClr val="tx1"/>
                </a:solidFill>
                <a:effectLst/>
                <a:uLnTx/>
                <a:uFillTx/>
                <a:latin typeface="+mn-lt"/>
                <a:ea typeface="+mn-ea"/>
                <a:cs typeface="Arial" charset="0"/>
              </a:rPr>
              <a:t> مفاصل اليد</a:t>
            </a:r>
          </a:p>
          <a:p>
            <a:pPr marL="342900" marR="0" lvl="0" indent="-342900" algn="r" defTabSz="914400" rtl="0" eaLnBrk="0" fontAlgn="base" latinLnBrk="0" hangingPunct="0">
              <a:lnSpc>
                <a:spcPct val="100000"/>
              </a:lnSpc>
              <a:spcBef>
                <a:spcPct val="20000"/>
              </a:spcBef>
              <a:spcAft>
                <a:spcPct val="0"/>
              </a:spcAft>
              <a:buClrTx/>
              <a:buSzTx/>
              <a:buFont typeface="Arial" pitchFamily="34" charset="0"/>
              <a:buNone/>
              <a:tabLst/>
              <a:defRPr/>
            </a:pPr>
            <a:r>
              <a:rPr lang="ar-SA" sz="2800" baseline="0" dirty="0" smtClean="0">
                <a:latin typeface="+mn-lt"/>
                <a:cs typeface="Arial" charset="0"/>
              </a:rPr>
              <a:t>الاستخدام</a:t>
            </a:r>
            <a:r>
              <a:rPr lang="ar-SA" sz="2800" dirty="0" smtClean="0">
                <a:latin typeface="+mn-lt"/>
                <a:cs typeface="Arial" charset="0"/>
              </a:rPr>
              <a:t> المستمر لبعض الأصوات مثل النحنحة والهمهمة</a:t>
            </a:r>
            <a:endParaRPr kumimoji="0" lang="ar-SA" sz="28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ar-DZ" b="1" dirty="0" smtClean="0"/>
              <a:t>تحسين مهارات الاتصال غير اللفظي</a:t>
            </a:r>
            <a:endParaRPr lang="ar-DZ" dirty="0"/>
          </a:p>
        </p:txBody>
      </p:sp>
      <p:sp>
        <p:nvSpPr>
          <p:cNvPr id="7" name="Content Placeholder 6"/>
          <p:cNvSpPr>
            <a:spLocks noGrp="1"/>
          </p:cNvSpPr>
          <p:nvPr>
            <p:ph idx="1"/>
          </p:nvPr>
        </p:nvSpPr>
        <p:spPr>
          <a:xfrm>
            <a:off x="228600" y="1295400"/>
            <a:ext cx="8305800" cy="5105400"/>
          </a:xfrm>
        </p:spPr>
        <p:txBody>
          <a:bodyPr/>
          <a:lstStyle/>
          <a:p>
            <a:pPr rtl="1"/>
            <a:r>
              <a:rPr lang="ar-DZ" sz="2800" dirty="0" smtClean="0"/>
              <a:t>- احرص على استمرار التقاء العينين مع من تتحدث إليه أو تصغي إليه، وواصل تحريك العينين.</a:t>
            </a:r>
            <a:endParaRPr lang="en-US" sz="2800" dirty="0" smtClean="0"/>
          </a:p>
          <a:p>
            <a:pPr rtl="1"/>
            <a:r>
              <a:rPr lang="ar-DZ" sz="2800" dirty="0" smtClean="0"/>
              <a:t> - هز رأسك من حين لآخر لإعطاء الموافقة.</a:t>
            </a:r>
            <a:endParaRPr lang="en-US" sz="2800" dirty="0" smtClean="0"/>
          </a:p>
          <a:p>
            <a:pPr rtl="1"/>
            <a:r>
              <a:rPr lang="ar-DZ" sz="2800" dirty="0" smtClean="0"/>
              <a:t> - ابتسم وحافظ على حيويتك وتأهبك.</a:t>
            </a:r>
            <a:endParaRPr lang="en-US" sz="2800" dirty="0" smtClean="0"/>
          </a:p>
          <a:p>
            <a:pPr rtl="1"/>
            <a:r>
              <a:rPr lang="ar-DZ" sz="2800" dirty="0" smtClean="0"/>
              <a:t> - الميل إلى الأمام نحو المتحدث.</a:t>
            </a:r>
            <a:endParaRPr lang="en-US" sz="2800" dirty="0" smtClean="0"/>
          </a:p>
          <a:p>
            <a:pPr rtl="1"/>
            <a:r>
              <a:rPr lang="ar-DZ" sz="2800" dirty="0" smtClean="0"/>
              <a:t>  </a:t>
            </a:r>
            <a:r>
              <a:rPr lang="ar-DZ" sz="2800" b="1" dirty="0" smtClean="0"/>
              <a:t>لكن</a:t>
            </a:r>
            <a:r>
              <a:rPr lang="ar-DZ" sz="2800" dirty="0" smtClean="0"/>
              <a:t> </a:t>
            </a:r>
            <a:r>
              <a:rPr lang="ar-DZ" sz="2800" b="1" dirty="0" smtClean="0"/>
              <a:t>تجنب الآتي:</a:t>
            </a:r>
            <a:endParaRPr lang="en-US" sz="2800" b="1" dirty="0" smtClean="0"/>
          </a:p>
          <a:p>
            <a:pPr rtl="1"/>
            <a:r>
              <a:rPr lang="ar-DZ" sz="2800" dirty="0" smtClean="0"/>
              <a:t> - النظر بعيدا، أو تحريك العينين بعيدا عن المتحدث.</a:t>
            </a:r>
            <a:endParaRPr lang="en-US" sz="2800" dirty="0" smtClean="0"/>
          </a:p>
          <a:p>
            <a:pPr rtl="1"/>
            <a:r>
              <a:rPr lang="ar-DZ" sz="2800" dirty="0" smtClean="0"/>
              <a:t> - إغماض العينين.</a:t>
            </a:r>
            <a:endParaRPr lang="en-US" sz="2800" dirty="0" smtClean="0"/>
          </a:p>
          <a:p>
            <a:pPr rtl="1"/>
            <a:r>
              <a:rPr lang="ar-DZ" sz="2800" dirty="0" smtClean="0"/>
              <a:t> - استخدام نبرة صوت غير سارة.</a:t>
            </a:r>
            <a:endParaRPr lang="en-US" sz="2800" dirty="0" smtClean="0"/>
          </a:p>
          <a:p>
            <a:pPr rtl="1"/>
            <a:r>
              <a:rPr lang="ar-DZ" sz="2800" dirty="0" smtClean="0"/>
              <a:t> - التثاؤب باستمرار. </a:t>
            </a:r>
            <a:endParaRPr lang="ar-DZ"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1435</TotalTime>
  <Words>942</Words>
  <Application>Microsoft Office PowerPoint</Application>
  <PresentationFormat>A4 Paper (210x297 mm)</PresentationFormat>
  <Paragraphs>149</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Slide 1</vt:lpstr>
      <vt:lpstr>المحاضرة  الثالثة عشر </vt:lpstr>
      <vt:lpstr>Slide 3</vt:lpstr>
      <vt:lpstr>عناصر المحاضرة</vt:lpstr>
      <vt:lpstr>مقدمة:</vt:lpstr>
      <vt:lpstr>مفهوم الاتصال غير اللفظي:</vt:lpstr>
      <vt:lpstr>خصائص الاتصال غير اللفظي </vt:lpstr>
      <vt:lpstr>أنواع /أشكال الاتصالات غير اللفظية:</vt:lpstr>
      <vt:lpstr>فروع ومفردات الاتصال غير اللفظي:</vt:lpstr>
      <vt:lpstr>Slide 10</vt:lpstr>
      <vt:lpstr>Slide 11</vt:lpstr>
      <vt:lpstr>Slide 12</vt:lpstr>
      <vt:lpstr> لغة الوجه:</vt:lpstr>
      <vt:lpstr>لغة الصوت</vt:lpstr>
      <vt:lpstr>لغة اليدين</vt:lpstr>
      <vt:lpstr>لغة اللمس</vt:lpstr>
      <vt:lpstr>اللمس والمشاعر</vt:lpstr>
      <vt:lpstr>مفردات رديئة في لغة الجسد</vt:lpstr>
      <vt:lpstr>تحسين مهارات الاتصال غير اللفظي</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101</cp:revision>
  <dcterms:created xsi:type="dcterms:W3CDTF">2009-10-14T19:14:34Z</dcterms:created>
  <dcterms:modified xsi:type="dcterms:W3CDTF">2011-03-30T10:07:48Z</dcterms:modified>
</cp:coreProperties>
</file>