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7" r:id="rId4"/>
    <p:sldId id="259" r:id="rId5"/>
    <p:sldId id="296" r:id="rId6"/>
    <p:sldId id="307" r:id="rId7"/>
    <p:sldId id="297" r:id="rId8"/>
    <p:sldId id="295" r:id="rId9"/>
    <p:sldId id="290" r:id="rId10"/>
    <p:sldId id="308" r:id="rId11"/>
    <p:sldId id="292" r:id="rId12"/>
    <p:sldId id="293" r:id="rId13"/>
    <p:sldId id="309" r:id="rId14"/>
    <p:sldId id="294" r:id="rId15"/>
    <p:sldId id="287" r:id="rId16"/>
    <p:sldId id="299" r:id="rId17"/>
    <p:sldId id="301" r:id="rId18"/>
    <p:sldId id="302" r:id="rId19"/>
    <p:sldId id="305" r:id="rId20"/>
    <p:sldId id="306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مهارات الاتصال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عبد المليك مزهودة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fr-FR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DZ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 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DZ" b="1" dirty="0" smtClean="0">
                <a:solidFill>
                  <a:schemeClr val="tx1"/>
                </a:solidFill>
                <a:cs typeface="Arial" pitchFamily="34" charset="0"/>
              </a:rPr>
              <a:t>الاتصالات الشفهية الفعالة:</a:t>
            </a:r>
          </a:p>
          <a:p>
            <a:pPr rtl="1" eaLnBrk="1" hangingPunct="1"/>
            <a:r>
              <a:rPr lang="ar-DZ" b="1" dirty="0" smtClean="0">
                <a:solidFill>
                  <a:schemeClr val="tx1"/>
                </a:solidFill>
                <a:cs typeface="Arial" pitchFamily="34" charset="0"/>
              </a:rPr>
              <a:t>الاتصالات الهاتفية والقاء الخطاب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القاء الخطب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الاتصالات الهاتفية</a:t>
            </a:r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just"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يعتبر إلقاء خطاب أمام عدد كبير من الناس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من أكثر أنواع الاتصال الشفهي صعوبة، 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وأقلها انتشارا، 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معظمنا يتخوف من القاء خطاب عام، 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لا نشعر بالارتياح للتحدث أمام الآخرين،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 مثل هذا التردد والتخوف يمكن التغلب عليهما، 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sz="2800" dirty="0" smtClean="0"/>
              <a:t>تحسين مهاراتنا الخطابية بواسطة تعلم وتطبيق نهج منظم في عملية الخطابات العامة.</a:t>
            </a:r>
            <a:endParaRPr lang="ar-SA" sz="2800" b="1" dirty="0" smtClean="0">
              <a:cs typeface="Arial" pitchFamily="34" charset="0"/>
            </a:endParaRPr>
          </a:p>
        </p:txBody>
      </p:sp>
      <p:pic>
        <p:nvPicPr>
          <p:cNvPr id="6" name="Picture 2" descr="Caricature_ar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40386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DZ" b="1" dirty="0" smtClean="0"/>
              <a:t>تعريف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677400" cy="4068763"/>
          </a:xfrm>
        </p:spPr>
        <p:txBody>
          <a:bodyPr/>
          <a:lstStyle/>
          <a:p>
            <a:pPr rtl="1">
              <a:spcBef>
                <a:spcPts val="0"/>
              </a:spcBef>
            </a:pPr>
            <a:r>
              <a:rPr lang="ar-SA" b="1" dirty="0" smtClean="0"/>
              <a:t>هو الموقف الذي يتحدث فيه الشخص مع مجموعة من الأفراد:</a:t>
            </a:r>
          </a:p>
          <a:p>
            <a:pPr marL="1257300" rtl="1">
              <a:spcBef>
                <a:spcPts val="0"/>
              </a:spcBef>
            </a:pPr>
            <a:r>
              <a:rPr lang="ar-AE" dirty="0" smtClean="0">
                <a:latin typeface="Arial" pitchFamily="34" charset="0"/>
                <a:cs typeface="Simplified Arabic" pitchFamily="2" charset="-78"/>
              </a:rPr>
              <a:t>في مؤتمر عام أو في ورشة، أو....</a:t>
            </a:r>
            <a:endParaRPr lang="en-US" dirty="0" smtClean="0">
              <a:latin typeface="Arial" pitchFamily="34" charset="0"/>
              <a:cs typeface="Simplified Arabic" pitchFamily="2" charset="-78"/>
            </a:endParaRPr>
          </a:p>
          <a:p>
            <a:pPr marL="1257300" rtl="1">
              <a:spcBef>
                <a:spcPts val="0"/>
              </a:spcBef>
            </a:pPr>
            <a:r>
              <a:rPr lang="ar-AE" dirty="0" smtClean="0">
                <a:latin typeface="Arial" pitchFamily="34" charset="0"/>
                <a:cs typeface="Simplified Arabic" pitchFamily="2" charset="-78"/>
              </a:rPr>
              <a:t>في مناسبات اجتماعية مختلفة، أو ....</a:t>
            </a:r>
            <a:endParaRPr lang="ar-SA" dirty="0" smtClean="0">
              <a:latin typeface="Arial" pitchFamily="34" charset="0"/>
              <a:cs typeface="Simplified Arabic" pitchFamily="2" charset="-78"/>
            </a:endParaRPr>
          </a:p>
          <a:p>
            <a:pPr marL="1257300" rtl="1">
              <a:spcBef>
                <a:spcPts val="0"/>
              </a:spcBef>
            </a:pPr>
            <a:r>
              <a:rPr lang="ar-SA" dirty="0" smtClean="0">
                <a:latin typeface="Arial" pitchFamily="34" charset="0"/>
                <a:cs typeface="Simplified Arabic" pitchFamily="2" charset="-78"/>
              </a:rPr>
              <a:t>في محاضرة او درس او خطبة او....</a:t>
            </a:r>
          </a:p>
          <a:p>
            <a:pPr marL="1257300" rtl="1">
              <a:spcBef>
                <a:spcPts val="0"/>
              </a:spcBef>
            </a:pPr>
            <a:r>
              <a:rPr lang="ar-SA" dirty="0" smtClean="0">
                <a:latin typeface="Arial" pitchFamily="34" charset="0"/>
                <a:cs typeface="Simplified Arabic" pitchFamily="2" charset="-78"/>
              </a:rPr>
              <a:t>في خطاب سياسي، في كلمات مجاملة</a:t>
            </a:r>
          </a:p>
          <a:p>
            <a:pPr marL="914400" indent="0" rtl="1">
              <a:spcBef>
                <a:spcPts val="0"/>
              </a:spcBef>
            </a:pPr>
            <a:r>
              <a:rPr lang="ar-AE" dirty="0" smtClean="0">
                <a:latin typeface="Arial" pitchFamily="34" charset="0"/>
                <a:cs typeface="Simplified Arabic" pitchFamily="2" charset="-78"/>
              </a:rPr>
              <a:t>تتكلم أمام أناس</a:t>
            </a:r>
            <a:r>
              <a:rPr lang="ar-SA" dirty="0" smtClean="0">
                <a:latin typeface="Arial" pitchFamily="34" charset="0"/>
                <a:cs typeface="Simplified Arabic" pitchFamily="2" charset="-78"/>
              </a:rPr>
              <a:t>:</a:t>
            </a:r>
            <a:r>
              <a:rPr lang="ar-AE" dirty="0" smtClean="0">
                <a:latin typeface="Arial" pitchFamily="34" charset="0"/>
                <a:cs typeface="Simplified Arabic" pitchFamily="2" charset="-78"/>
              </a:rPr>
              <a:t> تعرفهم</a:t>
            </a:r>
            <a:r>
              <a:rPr lang="ar-SA" dirty="0" smtClean="0">
                <a:latin typeface="Arial" pitchFamily="34" charset="0"/>
                <a:cs typeface="Simplified Arabic" pitchFamily="2" charset="-78"/>
              </a:rPr>
              <a:t> </a:t>
            </a:r>
            <a:r>
              <a:rPr lang="ar-AE" dirty="0" smtClean="0">
                <a:latin typeface="Arial" pitchFamily="34" charset="0"/>
                <a:cs typeface="Simplified Arabic" pitchFamily="2" charset="-78"/>
              </a:rPr>
              <a:t>أو لا تعرفهم،</a:t>
            </a:r>
            <a:r>
              <a:rPr lang="ar-SA" dirty="0" smtClean="0">
                <a:latin typeface="Arial" pitchFamily="34" charset="0"/>
                <a:cs typeface="Simplified Arabic" pitchFamily="2" charset="-78"/>
              </a:rPr>
              <a:t> </a:t>
            </a:r>
            <a:r>
              <a:rPr lang="ar-AE" dirty="0" smtClean="0">
                <a:latin typeface="Arial" pitchFamily="34" charset="0"/>
                <a:cs typeface="Simplified Arabic" pitchFamily="2" charset="-78"/>
              </a:rPr>
              <a:t>أقل منك في الدرجة العلمية</a:t>
            </a:r>
            <a:r>
              <a:rPr lang="ar-SA" dirty="0" smtClean="0">
                <a:latin typeface="Arial" pitchFamily="34" charset="0"/>
                <a:cs typeface="Simplified Arabic" pitchFamily="2" charset="-78"/>
              </a:rPr>
              <a:t> </a:t>
            </a:r>
            <a:r>
              <a:rPr lang="ar-AE" dirty="0" smtClean="0">
                <a:latin typeface="Arial" pitchFamily="34" charset="0"/>
                <a:cs typeface="Simplified Arabic" pitchFamily="2" charset="-78"/>
              </a:rPr>
              <a:t>أو أعلـى</a:t>
            </a:r>
            <a:r>
              <a:rPr lang="ar-SA" dirty="0" smtClean="0">
                <a:latin typeface="Arial" pitchFamily="34" charset="0"/>
                <a:cs typeface="Simplified Arabic" pitchFamily="2" charset="-78"/>
              </a:rPr>
              <a:t> </a:t>
            </a:r>
            <a:r>
              <a:rPr lang="ar-AE" dirty="0" smtClean="0">
                <a:latin typeface="Arial" pitchFamily="34" charset="0"/>
                <a:cs typeface="Simplified Arabic" pitchFamily="2" charset="-78"/>
              </a:rPr>
              <a:t>من نفس جنسك</a:t>
            </a:r>
            <a:r>
              <a:rPr lang="ar-SA" dirty="0" smtClean="0">
                <a:latin typeface="Arial" pitchFamily="34" charset="0"/>
                <a:cs typeface="Simplified Arabic" pitchFamily="2" charset="-78"/>
              </a:rPr>
              <a:t> او يختلفون...</a:t>
            </a:r>
          </a:p>
          <a:p>
            <a:pPr marL="473075" rtl="1">
              <a:spcBef>
                <a:spcPts val="0"/>
              </a:spcBef>
            </a:pPr>
            <a:r>
              <a:rPr lang="ar-AE" b="1" dirty="0" smtClean="0">
                <a:solidFill>
                  <a:srgbClr val="800000"/>
                </a:solidFill>
                <a:latin typeface="Arial" pitchFamily="34" charset="0"/>
                <a:cs typeface="Simplified Arabic" pitchFamily="2" charset="-78"/>
              </a:rPr>
              <a:t>المهم في ذلك أن الحضور .... سيكون هو من يقيّمك في نهاية الأمر</a:t>
            </a:r>
            <a:endParaRPr lang="en-US" b="1" dirty="0" smtClean="0">
              <a:solidFill>
                <a:srgbClr val="800000"/>
              </a:solidFill>
              <a:latin typeface="Arial" pitchFamily="34" charset="0"/>
              <a:cs typeface="Simplified Arabic" pitchFamily="2" charset="-78"/>
            </a:endParaRPr>
          </a:p>
          <a:p>
            <a:pPr marL="473075" rtl="1">
              <a:spcBef>
                <a:spcPts val="0"/>
              </a:spcBef>
            </a:pPr>
            <a:endParaRPr lang="en-US" dirty="0" smtClean="0">
              <a:latin typeface="Arial" pitchFamily="34" charset="0"/>
              <a:cs typeface="Simplified Arabic" pitchFamily="2" charset="-78"/>
            </a:endParaRPr>
          </a:p>
          <a:p>
            <a:pPr algn="l" rtl="1">
              <a:spcBef>
                <a:spcPts val="0"/>
              </a:spcBef>
            </a:pPr>
            <a:endParaRPr lang="ar-SA" dirty="0" smtClean="0"/>
          </a:p>
          <a:p>
            <a:pPr algn="l" rtl="1">
              <a:spcBef>
                <a:spcPts val="0"/>
              </a:spcBef>
            </a:pP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b="1" dirty="0" smtClean="0"/>
              <a:t>اسباب رفض الحديث امام الجمهور</a:t>
            </a:r>
            <a:endParaRPr lang="ar-SA" b="1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5257800" y="1676400"/>
            <a:ext cx="3600450" cy="71913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>
                <a:latin typeface="Arial" pitchFamily="34" charset="0"/>
                <a:cs typeface="Arial" pitchFamily="34" charset="0"/>
              </a:rPr>
              <a:t>سوف أصبح أضحوكة</a:t>
            </a:r>
            <a:endParaRPr lang="en-US" sz="2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295400" y="1676400"/>
            <a:ext cx="3600450" cy="71913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أرتجف ولا أستطيع الكلام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257800" y="2514600"/>
            <a:ext cx="3600450" cy="71913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لم أحضر لهذا </a:t>
            </a:r>
            <a:r>
              <a:rPr lang="ar-AE" sz="2800" b="1" dirty="0" smtClean="0">
                <a:latin typeface="Arial" pitchFamily="34" charset="0"/>
                <a:cs typeface="Arial" pitchFamily="34" charset="0"/>
              </a:rPr>
              <a:t>الموضوع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295400" y="2514600"/>
            <a:ext cx="3600450" cy="71913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سوف أنسى ما أريد ان أقول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257800" y="3352800"/>
            <a:ext cx="3600450" cy="71913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>
                <a:latin typeface="Arial" pitchFamily="34" charset="0"/>
                <a:cs typeface="Arial" pitchFamily="34" charset="0"/>
              </a:rPr>
              <a:t>أنا خجول ولا أستطيع الكلام</a:t>
            </a:r>
            <a:endParaRPr lang="en-US" sz="2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1295400" y="3352800"/>
            <a:ext cx="3600450" cy="71913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ضاعت مني الورقة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5257800" y="4191000"/>
            <a:ext cx="3600450" cy="71913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لدي لهجة غريبة ولا </a:t>
            </a:r>
          </a:p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يمكنني التحدث أمام الناس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1295400" y="4191000"/>
            <a:ext cx="3600450" cy="71913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أخاف من تقييم الناس لي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5257800" y="5029200"/>
            <a:ext cx="3600450" cy="838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 smtClean="0"/>
              <a:t>الجمهور مثقف ولا يمكنني</a:t>
            </a:r>
          </a:p>
          <a:p>
            <a:pPr algn="ctr"/>
            <a:r>
              <a:rPr lang="ar-AE" sz="2800" b="1" dirty="0" smtClean="0"/>
              <a:t>الوقوف متحدثاً أمامهم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1295400" y="5029200"/>
            <a:ext cx="3600450" cy="838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AE" sz="2800" b="1" dirty="0">
                <a:latin typeface="Arial" pitchFamily="34" charset="0"/>
                <a:cs typeface="Arial" pitchFamily="34" charset="0"/>
              </a:rPr>
              <a:t>أخاف </a:t>
            </a:r>
            <a:r>
              <a:rPr lang="ar-SA" sz="2800" b="1" dirty="0" smtClean="0">
                <a:latin typeface="Arial" pitchFamily="34" charset="0"/>
                <a:cs typeface="Arial" pitchFamily="34" charset="0"/>
              </a:rPr>
              <a:t> أن</a:t>
            </a:r>
            <a:r>
              <a:rPr lang="ar-DZ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AE" sz="2800" b="1" dirty="0" smtClean="0">
                <a:latin typeface="Arial" pitchFamily="34" charset="0"/>
                <a:cs typeface="Arial" pitchFamily="34" charset="0"/>
              </a:rPr>
              <a:t>فشل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352800" y="2590800"/>
            <a:ext cx="32766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 smtClean="0">
                <a:solidFill>
                  <a:srgbClr val="C00000"/>
                </a:solidFill>
                <a:latin typeface="Arial" pitchFamily="34" charset="0"/>
                <a:cs typeface="Simplified Arabic" pitchFamily="2" charset="-78"/>
              </a:rPr>
              <a:t>أهمية </a:t>
            </a:r>
            <a:r>
              <a:rPr lang="ar-SA" sz="3200" b="1" dirty="0" smtClean="0">
                <a:solidFill>
                  <a:srgbClr val="C00000"/>
                </a:solidFill>
                <a:latin typeface="Arial" pitchFamily="34" charset="0"/>
                <a:cs typeface="Simplified Arabic" pitchFamily="2" charset="-78"/>
              </a:rPr>
              <a:t>الاتصال الجماهيري</a:t>
            </a:r>
            <a:endParaRPr lang="ar-SA" sz="3200" dirty="0">
              <a:solidFill>
                <a:srgbClr val="C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3661299">
            <a:off x="6593080" y="1871508"/>
            <a:ext cx="22098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سمعة المتحدث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62400" y="457200"/>
            <a:ext cx="22098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تترتب عنه قرارات هامة</a:t>
            </a:r>
          </a:p>
        </p:txBody>
      </p:sp>
      <p:sp>
        <p:nvSpPr>
          <p:cNvPr id="8" name="Rounded Rectangle 7"/>
          <p:cNvSpPr/>
          <p:nvPr/>
        </p:nvSpPr>
        <p:spPr>
          <a:xfrm rot="19379743">
            <a:off x="930821" y="1474206"/>
            <a:ext cx="2495906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يرهن حاضر ومستقبل ا</a:t>
            </a:r>
            <a:r>
              <a:rPr lang="ar-DZ" sz="2800" b="1" dirty="0" smtClean="0">
                <a:solidFill>
                  <a:schemeClr val="tx2">
                    <a:lumMod val="75000"/>
                  </a:schemeClr>
                </a:solidFill>
              </a:rPr>
              <a:t>لمنظمة</a:t>
            </a:r>
            <a:endParaRPr lang="ar-SA" sz="2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 rot="18379076">
            <a:off x="6583351" y="4550524"/>
            <a:ext cx="1887648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مصير اشخاص معينين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05200" y="5105400"/>
            <a:ext cx="22098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مصير المتحدث</a:t>
            </a:r>
          </a:p>
        </p:txBody>
      </p:sp>
      <p:sp>
        <p:nvSpPr>
          <p:cNvPr id="12" name="Rounded Rectangle 11"/>
          <p:cNvSpPr/>
          <p:nvPr/>
        </p:nvSpPr>
        <p:spPr>
          <a:xfrm rot="3567282">
            <a:off x="743635" y="3928381"/>
            <a:ext cx="22098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75000"/>
                  </a:schemeClr>
                </a:solidFill>
              </a:rPr>
              <a:t>صناعة الرأي العام</a:t>
            </a:r>
          </a:p>
        </p:txBody>
      </p:sp>
      <p:cxnSp>
        <p:nvCxnSpPr>
          <p:cNvPr id="14" name="Straight Arrow Connector 13"/>
          <p:cNvCxnSpPr>
            <a:stCxn id="7" idx="2"/>
            <a:endCxn id="5" idx="0"/>
          </p:cNvCxnSpPr>
          <p:nvPr/>
        </p:nvCxnSpPr>
        <p:spPr>
          <a:xfrm rot="5400000">
            <a:off x="4533900" y="2057400"/>
            <a:ext cx="990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2"/>
            <a:endCxn id="5" idx="2"/>
          </p:cNvCxnSpPr>
          <p:nvPr/>
        </p:nvCxnSpPr>
        <p:spPr>
          <a:xfrm rot="16200000" flipH="1">
            <a:off x="2512422" y="2512422"/>
            <a:ext cx="850700" cy="8300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0"/>
            <a:endCxn id="5" idx="3"/>
          </p:cNvCxnSpPr>
          <p:nvPr/>
        </p:nvCxnSpPr>
        <p:spPr>
          <a:xfrm flipV="1">
            <a:off x="2373539" y="3891616"/>
            <a:ext cx="1459108" cy="3365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0"/>
            <a:endCxn id="5" idx="4"/>
          </p:cNvCxnSpPr>
          <p:nvPr/>
        </p:nvCxnSpPr>
        <p:spPr>
          <a:xfrm rot="5400000" flipH="1" flipV="1">
            <a:off x="4305300" y="4419600"/>
            <a:ext cx="990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0"/>
            <a:endCxn id="5" idx="5"/>
          </p:cNvCxnSpPr>
          <p:nvPr/>
        </p:nvCxnSpPr>
        <p:spPr>
          <a:xfrm rot="10800000">
            <a:off x="6149554" y="3891617"/>
            <a:ext cx="886441" cy="907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6" idx="2"/>
            <a:endCxn id="5" idx="6"/>
          </p:cNvCxnSpPr>
          <p:nvPr/>
        </p:nvCxnSpPr>
        <p:spPr>
          <a:xfrm rot="10800000" flipV="1">
            <a:off x="6629400" y="2776446"/>
            <a:ext cx="535300" cy="5763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/>
              <a:t>التخطيط والإعداد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7467600" cy="4678363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ar-DZ" sz="2800" b="1" dirty="0" smtClean="0"/>
              <a:t>اختيار الموضوع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ar-DZ" sz="2800" b="1" dirty="0" smtClean="0"/>
              <a:t>حدد الغرض/ الهدف من الخطاب/ العرض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ar-DZ" sz="2800" b="1" dirty="0" smtClean="0"/>
              <a:t>تحليل جمهور المستمعبن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ar-DZ" sz="2800" b="1" dirty="0" smtClean="0"/>
              <a:t>البحث حول الموضوع</a:t>
            </a:r>
          </a:p>
          <a:p>
            <a:pPr algn="just" rtl="1" eaLnBrk="1" hangingPunct="1">
              <a:buNone/>
            </a:pPr>
            <a:endParaRPr lang="en-US" sz="2600" b="1" dirty="0" smtClean="0">
              <a:cs typeface="Arial" pitchFamily="34" charset="0"/>
            </a:endParaRPr>
          </a:p>
          <a:p>
            <a:pPr algn="just" rtl="1" eaLnBrk="1" hangingPunct="1">
              <a:buNone/>
            </a:pPr>
            <a:endParaRPr lang="ar-DZ" sz="2800" b="1" dirty="0" smtClean="0"/>
          </a:p>
          <a:p>
            <a:pPr algn="just" rtl="1" eaLnBrk="1" hangingPunct="1"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609600" y="0"/>
            <a:ext cx="8915400" cy="1143000"/>
          </a:xfrm>
        </p:spPr>
        <p:txBody>
          <a:bodyPr/>
          <a:lstStyle/>
          <a:p>
            <a:pPr rtl="1" eaLnBrk="1" hangingPunct="1"/>
            <a:r>
              <a:rPr lang="ar-DZ" b="1" dirty="0" smtClean="0"/>
              <a:t>تنظيم الخطاب/ العرض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9144000" cy="48307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DZ" sz="2800" b="1" dirty="0" smtClean="0"/>
              <a:t>قرر طريقة العرض/التقديم:</a:t>
            </a:r>
            <a:endParaRPr lang="en-US" sz="2800" dirty="0" smtClean="0"/>
          </a:p>
          <a:p>
            <a:pPr marL="1435100" rtl="1">
              <a:spcBef>
                <a:spcPts val="300"/>
              </a:spcBef>
            </a:pPr>
            <a:r>
              <a:rPr lang="ar-DZ" sz="2800" dirty="0" smtClean="0"/>
              <a:t>الارتجال</a:t>
            </a:r>
            <a:endParaRPr lang="en-US" sz="2800" dirty="0" smtClean="0"/>
          </a:p>
          <a:p>
            <a:pPr marL="1435100" rtl="1">
              <a:spcBef>
                <a:spcPts val="300"/>
              </a:spcBef>
            </a:pPr>
            <a:r>
              <a:rPr lang="ar-DZ" sz="2800" dirty="0" smtClean="0"/>
              <a:t>الاستظهار</a:t>
            </a:r>
            <a:endParaRPr lang="en-US" sz="2800" dirty="0" smtClean="0"/>
          </a:p>
          <a:p>
            <a:pPr marL="1435100" rtl="1">
              <a:spcBef>
                <a:spcPts val="300"/>
              </a:spcBef>
            </a:pPr>
            <a:r>
              <a:rPr lang="ar-DZ" sz="2800" dirty="0" smtClean="0"/>
              <a:t>القراءة</a:t>
            </a:r>
          </a:p>
          <a:p>
            <a:pPr rtl="1">
              <a:buNone/>
            </a:pPr>
            <a:r>
              <a:rPr lang="ar-DZ" sz="2800" b="1" dirty="0" smtClean="0"/>
              <a:t>الاستعانة بالوسائل المرئية:</a:t>
            </a:r>
            <a:r>
              <a:rPr lang="ar-DZ" sz="2800" dirty="0" smtClean="0"/>
              <a:t> أثناء التمرين/ التدريب اسأل نفسك ما يأتي:</a:t>
            </a:r>
            <a:endParaRPr lang="ar-DZ" sz="2800" b="1" dirty="0" smtClean="0"/>
          </a:p>
          <a:p>
            <a:pPr marL="1435100" rtl="1">
              <a:spcBef>
                <a:spcPts val="300"/>
              </a:spcBef>
            </a:pPr>
            <a:r>
              <a:rPr lang="ar-DZ" sz="2400" dirty="0" smtClean="0"/>
              <a:t>هل يستطيع الناس سماع ما أقول؟ (جهارة الصوت).</a:t>
            </a:r>
            <a:endParaRPr lang="en-US" sz="2400" dirty="0" smtClean="0"/>
          </a:p>
          <a:p>
            <a:pPr marL="1435100" rtl="1">
              <a:spcBef>
                <a:spcPts val="300"/>
              </a:spcBef>
            </a:pPr>
            <a:r>
              <a:rPr lang="ar-DZ" sz="2400" dirty="0" smtClean="0"/>
              <a:t>هل أقوم بتعديل/ تغيير مستوى صوتي وأنا أتحدث؟ (نغمة/ طبقة الصوت).</a:t>
            </a:r>
            <a:endParaRPr lang="en-US" sz="2400" dirty="0" smtClean="0"/>
          </a:p>
          <a:p>
            <a:pPr marL="1435100" rtl="1">
              <a:spcBef>
                <a:spcPts val="300"/>
              </a:spcBef>
            </a:pPr>
            <a:r>
              <a:rPr lang="ar-DZ" sz="2400" dirty="0" smtClean="0"/>
              <a:t>هل أنطق/ أقول الكلمات بشكل صحيح؟ (طريقة التلفظ ).</a:t>
            </a:r>
            <a:endParaRPr lang="en-US" sz="2400" dirty="0" smtClean="0"/>
          </a:p>
          <a:p>
            <a:pPr marL="1435100" rtl="1">
              <a:spcBef>
                <a:spcPts val="300"/>
              </a:spcBef>
            </a:pPr>
            <a:r>
              <a:rPr lang="ar-DZ" sz="2400" dirty="0" smtClean="0"/>
              <a:t>هل يستطيع المستمعون فهم كلماتي؟ (النطق)ز</a:t>
            </a:r>
            <a:endParaRPr lang="en-US" sz="2400" dirty="0" smtClean="0"/>
          </a:p>
          <a:p>
            <a:pPr marL="1435100" rtl="1">
              <a:spcBef>
                <a:spcPts val="300"/>
              </a:spcBef>
            </a:pPr>
            <a:r>
              <a:rPr lang="ar-DZ" sz="2400" dirty="0" smtClean="0"/>
              <a:t>هل استخدم القواعد الصحيحة؟</a:t>
            </a:r>
            <a:endParaRPr lang="en-US" sz="2400" dirty="0" smtClean="0"/>
          </a:p>
          <a:p>
            <a:pPr marL="1435100" rtl="1">
              <a:spcBef>
                <a:spcPts val="300"/>
              </a:spcBef>
            </a:pPr>
            <a:r>
              <a:rPr lang="ar-DZ" sz="2400" dirty="0" smtClean="0"/>
              <a:t> هل استعمل عادات خطابية مزعجة؟</a:t>
            </a:r>
            <a:endParaRPr lang="en-US" sz="2400" b="1" dirty="0" smtClean="0">
              <a:cs typeface="Arial" pitchFamily="34" charset="0"/>
            </a:endParaRPr>
          </a:p>
          <a:p>
            <a:pPr rtl="1"/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/>
              <a:t>اخطاء الالقاء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spcBef>
                <a:spcPct val="50000"/>
              </a:spcBef>
            </a:pPr>
            <a:r>
              <a:rPr lang="ar-SA" b="1" dirty="0" smtClean="0"/>
              <a:t>عدم وضوح الهدف   </a:t>
            </a:r>
            <a:r>
              <a:rPr lang="en-US" b="1" dirty="0" smtClean="0"/>
              <a:t>    </a:t>
            </a:r>
            <a:r>
              <a:rPr lang="ar-SA" b="1" dirty="0" smtClean="0"/>
              <a:t>   		السكون</a:t>
            </a:r>
          </a:p>
          <a:p>
            <a:pPr rtl="1">
              <a:spcBef>
                <a:spcPct val="50000"/>
              </a:spcBef>
            </a:pPr>
            <a:r>
              <a:rPr lang="ar-SA" b="1" dirty="0" smtClean="0"/>
              <a:t>الاسهاب               </a:t>
            </a:r>
            <a:r>
              <a:rPr lang="en-US" b="1" dirty="0" smtClean="0"/>
              <a:t>     </a:t>
            </a:r>
            <a:r>
              <a:rPr lang="ar-SA" b="1" dirty="0" smtClean="0"/>
              <a:t>   		غياب المشوقات</a:t>
            </a:r>
          </a:p>
          <a:p>
            <a:pPr rtl="1">
              <a:spcBef>
                <a:spcPct val="50000"/>
              </a:spcBef>
            </a:pPr>
            <a:r>
              <a:rPr lang="ar-SA" b="1" dirty="0" smtClean="0"/>
              <a:t>الموضوع غير مناسب		الزى المقزز</a:t>
            </a:r>
          </a:p>
          <a:p>
            <a:pPr rtl="1">
              <a:spcBef>
                <a:spcPct val="50000"/>
              </a:spcBef>
            </a:pPr>
            <a:r>
              <a:rPr lang="ar-SA" b="1" dirty="0" smtClean="0"/>
              <a:t>انعدام التنظيم           </a:t>
            </a:r>
            <a:r>
              <a:rPr lang="en-US" b="1" dirty="0" smtClean="0"/>
              <a:t>    </a:t>
            </a:r>
            <a:r>
              <a:rPr lang="ar-SA" b="1" dirty="0" smtClean="0"/>
              <a:t> 		اغماض العينين أو تسكينهم</a:t>
            </a:r>
          </a:p>
          <a:p>
            <a:pPr rtl="1">
              <a:spcBef>
                <a:spcPct val="50000"/>
              </a:spcBef>
            </a:pPr>
            <a:r>
              <a:rPr lang="ar-SA" b="1" dirty="0" smtClean="0"/>
              <a:t>الفتور فى الالقاء      </a:t>
            </a:r>
            <a:r>
              <a:rPr lang="en-US" b="1" dirty="0" smtClean="0"/>
              <a:t>    </a:t>
            </a:r>
            <a:r>
              <a:rPr lang="ar-SA" b="1" dirty="0" smtClean="0"/>
              <a:t>  		</a:t>
            </a:r>
            <a:endParaRPr lang="en-US" b="1" dirty="0" smtClean="0"/>
          </a:p>
          <a:p>
            <a:pPr rtl="1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/>
            <a:r>
              <a:rPr lang="ar-DZ" b="1" dirty="0" smtClean="0"/>
              <a:t>إرشادات إلقاء الخطاب:</a:t>
            </a:r>
            <a:endParaRPr lang="en-US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76400"/>
            <a:ext cx="9144000" cy="4343401"/>
          </a:xfrm>
        </p:spPr>
        <p:txBody>
          <a:bodyPr/>
          <a:lstStyle/>
          <a:p>
            <a:pPr rtl="1"/>
            <a:r>
              <a:rPr lang="ar-DZ" sz="2400" dirty="0" smtClean="0"/>
              <a:t>أظهر الصدق فيما تقول والحماس واحتفظ بحيويتك.</a:t>
            </a:r>
            <a:endParaRPr lang="en-US" sz="2400" dirty="0" smtClean="0"/>
          </a:p>
          <a:p>
            <a:pPr rtl="1"/>
            <a:r>
              <a:rPr lang="ar-DZ" sz="2400" dirty="0" smtClean="0"/>
              <a:t>كن واثقا بنفسك، كما تثق في جمهور المستمعين.</a:t>
            </a:r>
            <a:endParaRPr lang="en-US" sz="2400" dirty="0" smtClean="0"/>
          </a:p>
          <a:p>
            <a:pPr rtl="1"/>
            <a:r>
              <a:rPr lang="ar-DZ" sz="2400" dirty="0" smtClean="0"/>
              <a:t>نظم الخطاب بما يقود أفكار المستمعين بشكل منطقي نحو الخاتمة.</a:t>
            </a:r>
            <a:endParaRPr lang="en-US" sz="2400" dirty="0" smtClean="0"/>
          </a:p>
          <a:p>
            <a:pPr rtl="1"/>
            <a:r>
              <a:rPr lang="ar-DZ" sz="2400" dirty="0" smtClean="0"/>
              <a:t>ركز أفكارك على الرسالة والاستجابة التي ترغب ها بدلا من التركيز على نفسك.</a:t>
            </a:r>
            <a:endParaRPr lang="en-US" sz="2400" dirty="0" smtClean="0"/>
          </a:p>
          <a:p>
            <a:pPr rtl="1"/>
            <a:r>
              <a:rPr lang="ar-DZ" sz="2400" dirty="0" smtClean="0"/>
              <a:t>استخدم لغة تتناسب وتتوافق مع الجمهور المستمع.</a:t>
            </a:r>
            <a:endParaRPr lang="en-US" sz="2400" dirty="0" smtClean="0"/>
          </a:p>
          <a:p>
            <a:pPr rtl="1"/>
            <a:r>
              <a:rPr lang="ar-DZ" sz="2400" dirty="0" smtClean="0"/>
              <a:t>تحدث بشكل صحيح، وواضح وسلس مستخدما الأصول والمعايير القواعدية والترقيم</a:t>
            </a:r>
            <a:endParaRPr lang="en-US" sz="2400" dirty="0" smtClean="0"/>
          </a:p>
          <a:p>
            <a:pPr rtl="1"/>
            <a:r>
              <a:rPr lang="ar-DZ" sz="2400" dirty="0" smtClean="0"/>
              <a:t>أعرض فكرة واحدة في الوقت الواحد أحصل على تغذية راجعة بشأن كل فكرة.</a:t>
            </a:r>
            <a:endParaRPr lang="en-US" sz="2400" dirty="0" smtClean="0"/>
          </a:p>
          <a:p>
            <a:pPr rtl="1"/>
            <a:r>
              <a:rPr lang="ar-DZ" sz="2400" dirty="0" smtClean="0"/>
              <a:t>استخدم لغة الجسم لتحقيق أفضل المنافع.</a:t>
            </a:r>
            <a:endParaRPr lang="en-US" sz="2400" dirty="0" smtClean="0"/>
          </a:p>
          <a:p>
            <a:pPr rtl="1"/>
            <a:r>
              <a:rPr lang="ar-DZ" sz="2400" dirty="0" smtClean="0"/>
              <a:t>كن هادئا وطبيعيا.</a:t>
            </a:r>
            <a:endParaRPr lang="en-US" sz="2400" dirty="0" smtClean="0"/>
          </a:p>
          <a:p>
            <a:pPr rtl="1">
              <a:buNone/>
            </a:pPr>
            <a:endParaRPr lang="en-US" sz="24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/>
              <a:t>إرشادات إلقاء الخطاب (تابع)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DZ" sz="2800" dirty="0" smtClean="0"/>
              <a:t>نوع في نبرات/ طبقات الصوت، وسرعة الإلقاء، وبدل في جهارة صوتكز</a:t>
            </a:r>
            <a:endParaRPr lang="en-US" sz="2800" dirty="0" smtClean="0"/>
          </a:p>
          <a:p>
            <a:pPr rtl="1"/>
            <a:r>
              <a:rPr lang="ar-DZ" sz="2800" dirty="0" smtClean="0"/>
              <a:t>انظر إلى المستمعين (التقاء العينين) وتحدث مباشرة إليهم.</a:t>
            </a:r>
            <a:endParaRPr lang="en-US" sz="2800" dirty="0" smtClean="0"/>
          </a:p>
          <a:p>
            <a:pPr rtl="1"/>
            <a:r>
              <a:rPr lang="ar-DZ" sz="2800" dirty="0" smtClean="0"/>
              <a:t>التزم الثبات، وتجنب المغالاة في الحركة ومؤشرات العصبية.</a:t>
            </a:r>
            <a:endParaRPr lang="en-US" sz="2800" dirty="0" smtClean="0"/>
          </a:p>
          <a:p>
            <a:pPr rtl="1"/>
            <a:r>
              <a:rPr lang="ar-DZ" sz="2800" dirty="0" smtClean="0"/>
              <a:t>أعرض الوسائل المرئية باعتبارها جزءا من الخطاب.</a:t>
            </a:r>
            <a:endParaRPr lang="en-US" sz="2800" dirty="0" smtClean="0"/>
          </a:p>
          <a:p>
            <a:pPr rtl="1"/>
            <a:r>
              <a:rPr lang="ar-DZ" sz="2800" dirty="0" smtClean="0"/>
              <a:t>حافظ على مزاجك وهدوئك، حتى لو واجهت أسئلة أو ملاحظات عدائية.</a:t>
            </a:r>
            <a:endParaRPr lang="en-US" sz="2800" dirty="0" smtClean="0"/>
          </a:p>
          <a:p>
            <a:pPr rtl="1"/>
            <a:r>
              <a:rPr lang="ar-DZ" sz="2800" dirty="0" smtClean="0"/>
              <a:t>حافظ على وقفة/ جلسة مناسبة.</a:t>
            </a:r>
            <a:endParaRPr lang="en-US" sz="2800" dirty="0" smtClean="0"/>
          </a:p>
          <a:p>
            <a:pPr rtl="1"/>
            <a:r>
              <a:rPr lang="ar-DZ" sz="2800" dirty="0" smtClean="0"/>
              <a:t>حلل ردود أفعال المستمعين أثناء الخطاب</a:t>
            </a:r>
            <a:endParaRPr lang="en-US" sz="2800" dirty="0" smtClean="0"/>
          </a:p>
          <a:p>
            <a:pPr algn="just" rtl="1"/>
            <a:r>
              <a:rPr lang="ar-DZ" sz="2800" dirty="0" smtClean="0"/>
              <a:t>استمتع: تقديم الأفكار للآخرين يمكن أن يكون متعة وتجربة دينام</a:t>
            </a: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/>
              <a:t>كسر الحاجز النفسي</a:t>
            </a:r>
            <a:endParaRPr lang="ar-SA" b="1" dirty="0"/>
          </a:p>
        </p:txBody>
      </p:sp>
      <p:sp>
        <p:nvSpPr>
          <p:cNvPr id="5" name="Explosion 2 4"/>
          <p:cNvSpPr/>
          <p:nvPr/>
        </p:nvSpPr>
        <p:spPr>
          <a:xfrm>
            <a:off x="3505200" y="2590800"/>
            <a:ext cx="4572000" cy="26670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1" anchor="ctr"/>
          <a:lstStyle/>
          <a:p>
            <a:pPr algn="ctr"/>
            <a:r>
              <a:rPr lang="ar-SA" sz="3600" b="1" dirty="0" smtClean="0"/>
              <a:t>الحجزالنفسي</a:t>
            </a:r>
            <a:endParaRPr lang="ar-SA" sz="3600" b="1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6248400" y="17526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 dirty="0">
                <a:latin typeface="Arial" pitchFamily="34" charset="0"/>
                <a:cs typeface="Simplified Arabic" pitchFamily="2" charset="-78"/>
              </a:rPr>
              <a:t>حدد </a:t>
            </a:r>
            <a:r>
              <a:rPr lang="ar-SA" sz="3000" b="1" dirty="0" smtClean="0">
                <a:latin typeface="Arial" pitchFamily="34" charset="0"/>
                <a:cs typeface="Simplified Arabic" pitchFamily="2" charset="-78"/>
              </a:rPr>
              <a:t>ال</a:t>
            </a:r>
            <a:r>
              <a:rPr lang="ar-AE" sz="3000" b="1" dirty="0" smtClean="0">
                <a:latin typeface="Arial" pitchFamily="34" charset="0"/>
                <a:cs typeface="Simplified Arabic" pitchFamily="2" charset="-78"/>
              </a:rPr>
              <a:t>احتياجات</a:t>
            </a:r>
            <a:endParaRPr lang="en-US" sz="3000" b="1" dirty="0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3352800" y="16764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>
                <a:latin typeface="Arial" pitchFamily="34" charset="0"/>
                <a:cs typeface="Simplified Arabic" pitchFamily="2" charset="-78"/>
              </a:rPr>
              <a:t>قصة مفرحة</a:t>
            </a:r>
            <a:endParaRPr lang="en-US" sz="3000" b="1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143000" y="27432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 dirty="0">
                <a:latin typeface="Arial" pitchFamily="34" charset="0"/>
                <a:cs typeface="Simplified Arabic" pitchFamily="2" charset="-78"/>
              </a:rPr>
              <a:t>طرفة خفيفة</a:t>
            </a:r>
            <a:endParaRPr lang="en-US" sz="3000" b="1" dirty="0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7791450" y="39624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 dirty="0">
                <a:latin typeface="Arial" pitchFamily="34" charset="0"/>
                <a:cs typeface="Simplified Arabic" pitchFamily="2" charset="-78"/>
              </a:rPr>
              <a:t>قصة حزينة</a:t>
            </a:r>
            <a:endParaRPr lang="en-US" sz="3000" b="1" dirty="0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7791450" y="26670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>
                <a:latin typeface="Arial" pitchFamily="34" charset="0"/>
                <a:cs typeface="Simplified Arabic" pitchFamily="2" charset="-78"/>
              </a:rPr>
              <a:t>أرقام وإحصائيات</a:t>
            </a:r>
            <a:endParaRPr lang="en-US" sz="3000" b="1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1066800" y="39624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>
                <a:latin typeface="Arial" pitchFamily="34" charset="0"/>
                <a:cs typeface="Simplified Arabic" pitchFamily="2" charset="-78"/>
              </a:rPr>
              <a:t>عرّف زميلك</a:t>
            </a:r>
            <a:endParaRPr lang="en-US" sz="3000" b="1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6705600" y="51054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 dirty="0">
                <a:latin typeface="Arial" pitchFamily="34" charset="0"/>
                <a:cs typeface="Simplified Arabic" pitchFamily="2" charset="-78"/>
              </a:rPr>
              <a:t>قواعد الدورة</a:t>
            </a:r>
            <a:endParaRPr lang="en-US" sz="3000" b="1" dirty="0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4114800" y="54102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 dirty="0">
                <a:latin typeface="Arial" pitchFamily="34" charset="0"/>
                <a:cs typeface="Simplified Arabic" pitchFamily="2" charset="-78"/>
              </a:rPr>
              <a:t>سؤال غير مباشر</a:t>
            </a:r>
            <a:endParaRPr lang="en-US" sz="3000" b="1" dirty="0">
              <a:latin typeface="Arial" pitchFamily="34" charset="0"/>
              <a:cs typeface="Simplified Arabic" pitchFamily="2" charset="-78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1295400" y="5181600"/>
            <a:ext cx="2114550" cy="584200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ar-AE" sz="3000" b="1" dirty="0">
                <a:latin typeface="Arial" pitchFamily="34" charset="0"/>
                <a:cs typeface="Simplified Arabic" pitchFamily="2" charset="-78"/>
              </a:rPr>
              <a:t>تجربة شخصية</a:t>
            </a:r>
            <a:endParaRPr lang="en-US" sz="3000" b="1" dirty="0">
              <a:latin typeface="Arial" pitchFamily="34" charset="0"/>
              <a:cs typeface="Simplified Arabic" pitchFamily="2" charset="-78"/>
            </a:endParaRPr>
          </a:p>
        </p:txBody>
      </p:sp>
      <p:cxnSp>
        <p:nvCxnSpPr>
          <p:cNvPr id="16" name="Straight Arrow Connector 15"/>
          <p:cNvCxnSpPr>
            <a:stCxn id="7" idx="2"/>
          </p:cNvCxnSpPr>
          <p:nvPr/>
        </p:nvCxnSpPr>
        <p:spPr>
          <a:xfrm rot="16200000" flipH="1">
            <a:off x="4325936" y="2344738"/>
            <a:ext cx="1092202" cy="923925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2"/>
          </p:cNvCxnSpPr>
          <p:nvPr/>
        </p:nvCxnSpPr>
        <p:spPr>
          <a:xfrm rot="5400000">
            <a:off x="6459537" y="2430464"/>
            <a:ext cx="939802" cy="752475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1"/>
          </p:cNvCxnSpPr>
          <p:nvPr/>
        </p:nvCxnSpPr>
        <p:spPr>
          <a:xfrm rot="10800000" flipV="1">
            <a:off x="6934202" y="2959099"/>
            <a:ext cx="857249" cy="401373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3"/>
          </p:cNvCxnSpPr>
          <p:nvPr/>
        </p:nvCxnSpPr>
        <p:spPr>
          <a:xfrm>
            <a:off x="3181350" y="4254500"/>
            <a:ext cx="1162050" cy="241300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276600" y="2971800"/>
            <a:ext cx="1371600" cy="533400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3"/>
          </p:cNvCxnSpPr>
          <p:nvPr/>
        </p:nvCxnSpPr>
        <p:spPr>
          <a:xfrm flipV="1">
            <a:off x="3409950" y="4876800"/>
            <a:ext cx="1162050" cy="596900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3" idx="0"/>
          </p:cNvCxnSpPr>
          <p:nvPr/>
        </p:nvCxnSpPr>
        <p:spPr>
          <a:xfrm rot="16200000" flipV="1">
            <a:off x="4872038" y="5110162"/>
            <a:ext cx="533400" cy="66675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6553200" y="4419600"/>
            <a:ext cx="1143000" cy="685800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9" idx="1"/>
          </p:cNvCxnSpPr>
          <p:nvPr/>
        </p:nvCxnSpPr>
        <p:spPr>
          <a:xfrm rot="10800000">
            <a:off x="7258050" y="4114800"/>
            <a:ext cx="533400" cy="139700"/>
          </a:xfrm>
          <a:prstGeom prst="straightConnector1">
            <a:avLst/>
          </a:prstGeom>
          <a:ln w="53975" cmpd="dbl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/>
              <a:t>الاتصالات الهاتفية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algn="just" rtl="1" eaLnBrk="1" hangingPunct="1">
              <a:buNone/>
            </a:pPr>
            <a:r>
              <a:rPr lang="ar-DZ" sz="2800" dirty="0" smtClean="0"/>
              <a:t>إن استعمال الهاتف وإتقان فنون الاتصال الهاتفي أصبحت ضرورية لرجال الأعمال لسببين رئيسيين وهما:</a:t>
            </a:r>
          </a:p>
          <a:p>
            <a:pPr algn="just" rtl="1" eaLnBrk="1" hangingPunct="1"/>
            <a:r>
              <a:rPr lang="ar-DZ" sz="2800" dirty="0" smtClean="0"/>
              <a:t>الوقت الذي يهدر ويضيع في المكالمات الهاتفية هو غال جدا،</a:t>
            </a:r>
          </a:p>
          <a:p>
            <a:pPr algn="just" rtl="1" eaLnBrk="1" hangingPunct="1"/>
            <a:r>
              <a:rPr lang="ar-DZ" sz="2800" dirty="0" smtClean="0"/>
              <a:t>أن الهاتف يمكن أن يحمل، ويوصل انطباعا وصورة ذهنية سلبية عن المنظمة.</a:t>
            </a:r>
          </a:p>
          <a:p>
            <a:pPr algn="just" rtl="1" eaLnBrk="1" hangingPunct="1">
              <a:buNone/>
            </a:pPr>
            <a:endParaRPr lang="en-US" sz="2800" dirty="0" smtClean="0"/>
          </a:p>
          <a:p>
            <a:pPr algn="just" rtl="1"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just" rtl="1" eaLnBrk="1" hangingPunct="1"/>
            <a:r>
              <a:rPr lang="ar-DZ" b="1" dirty="0" smtClean="0"/>
              <a:t>مشكلات الهاتف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rtl="1"/>
            <a:r>
              <a:rPr lang="ar-DZ" sz="2800" dirty="0" smtClean="0"/>
              <a:t>محاولة الحصول على خط.</a:t>
            </a:r>
            <a:endParaRPr lang="en-US" sz="2800" dirty="0" smtClean="0"/>
          </a:p>
          <a:p>
            <a:pPr rtl="1"/>
            <a:r>
              <a:rPr lang="ar-DZ" sz="2800" dirty="0" smtClean="0"/>
              <a:t>إبقاؤك / تركك على الخط.</a:t>
            </a:r>
            <a:endParaRPr lang="en-US" sz="2800" dirty="0" smtClean="0"/>
          </a:p>
          <a:p>
            <a:pPr rtl="1"/>
            <a:r>
              <a:rPr lang="ar-DZ" sz="2800" dirty="0" smtClean="0"/>
              <a:t>الشخص الذي تريده غير موجود.</a:t>
            </a:r>
            <a:endParaRPr lang="en-US" sz="2800" dirty="0" smtClean="0"/>
          </a:p>
          <a:p>
            <a:pPr rtl="1"/>
            <a:r>
              <a:rPr lang="ar-DZ" sz="2800" dirty="0" smtClean="0"/>
              <a:t>تحويلك من شخص لآخرأو من دائرة لاخرى</a:t>
            </a:r>
            <a:endParaRPr lang="en-US" sz="2800" dirty="0" smtClean="0"/>
          </a:p>
          <a:p>
            <a:pPr rtl="1"/>
            <a:r>
              <a:rPr lang="ar-DZ" sz="2800" dirty="0" smtClean="0"/>
              <a:t>الرقم خطأ أو الرقم مشغول.</a:t>
            </a:r>
            <a:endParaRPr lang="en-US" sz="2800" dirty="0" smtClean="0"/>
          </a:p>
          <a:p>
            <a:pPr rtl="1"/>
            <a:r>
              <a:rPr lang="ar-DZ" sz="2800" dirty="0" smtClean="0"/>
              <a:t>الشخص الذي طلبك لديه وقت للدردشة بينما أنت مشغول</a:t>
            </a:r>
          </a:p>
          <a:p>
            <a:pPr rtl="1"/>
            <a:r>
              <a:rPr lang="ar-DZ" sz="2800" dirty="0" smtClean="0"/>
              <a:t>فقدان بعض الكلمات</a:t>
            </a:r>
            <a:endParaRPr lang="en-US" sz="2800" dirty="0" smtClean="0"/>
          </a:p>
          <a:p>
            <a:pPr rtl="1"/>
            <a:r>
              <a:rPr lang="ar-DZ" sz="2800" dirty="0" smtClean="0"/>
              <a:t>سماع خاطئ للكلمات</a:t>
            </a:r>
            <a:endParaRPr lang="en-US" sz="2800" dirty="0" smtClean="0"/>
          </a:p>
          <a:p>
            <a:pPr rtl="1"/>
            <a:r>
              <a:rPr lang="ar-DZ" sz="2800" dirty="0" smtClean="0"/>
              <a:t>عدم فهم الرسالة، فهم الرسالة بصورة خاطئة.</a:t>
            </a:r>
          </a:p>
          <a:p>
            <a:pPr rtl="1"/>
            <a:endParaRPr lang="ar-DZ" sz="2800" dirty="0" smtClean="0"/>
          </a:p>
          <a:p>
            <a:pPr rtl="1"/>
            <a:endParaRPr lang="en-US" sz="2600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DZ" b="1" dirty="0" smtClean="0"/>
              <a:t>نوعية سارة من الصوت / الفاظ منتقاة</a:t>
            </a:r>
            <a:endParaRPr lang="ar-D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تحدث وكأنك تحدث الشخص الآخر وجها لوجه.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أظهر الدفء، المودة والسرور، اجعل صوتك مبتسما.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اصقل نبرة ولهجة طبيعية من خلال الابتسامة والإيماءة.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بين أنك متأهب ويقظ ومهتم.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اجحل صوتك معتدلا وعاديا وتجنب التحدث بصوت خافت جدا، أو بصوت عال جدا. 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غير/ عدل في طبقات الصوت بشكل جيد.</a:t>
            </a:r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الفظ الكلمة جيدا.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انطق الكلمات بصورة واضحة تماما. لا تتمتم: اجعل كلماتك وعباراتك واضحة تماما.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اجعل سرعة التحدث مناسبة جدا، وتجنب الكلام بسرعة.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استخدم الكلمات والعبارات المناسبة، وتجنب الكلمات والعبارات العامية، والفنية المعقدة،</a:t>
            </a:r>
          </a:p>
          <a:p>
            <a:pPr rtl="1">
              <a:buFont typeface="Arial" pitchFamily="34" charset="0"/>
              <a:buChar char="•"/>
            </a:pPr>
            <a:endParaRPr lang="en-US" sz="2400" dirty="0" smtClean="0"/>
          </a:p>
          <a:p>
            <a:pPr rtl="1"/>
            <a:endParaRPr lang="ar-DZ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DZ" b="1" dirty="0" smtClean="0"/>
              <a:t>تطوير فنون اللباقة والكياسة</a:t>
            </a:r>
            <a:endParaRPr lang="ar-D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915400" cy="4876800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حينما تتصل هاتفيا، عرف عن نفسك وحدد الشخص المطلوب و اشرح هدفك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حينما تستقبل مكالمة هاتفية، عرف عن منظمتك، ومن ثم أعرض المساعدة.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اعتبر كل مكالمة هاتفية مكالمة هامة و أجب فورا.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أظهر الاهتمام واللباقة: كن ودودا، مبتهجا، وتحترم الشخص المتحدث 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أكمل المكالمة فورا ومن غير اللائق أن تبقي المتحدث ينتظر على الهاتف.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إنه/ اختم المكالمة بإيجابية وبشكل مناسب: "أشكرك على مكالمتك" " أرجو الاتصال مرة أخرى إن احتجت لمعلومات إضافية عن منتجاتنا/ خدماتنا".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إذا وجدت من الضروري إبقاء المتحدث المتحدث ينتظر على الهاتف لبعض الوقت، اسأله ذلك إن كان لا يمانع 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دع الشخص الذي طلبك هاتفيا أن يغلق الهاف أولا.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endParaRPr lang="en-US" sz="2400" dirty="0" smtClean="0"/>
          </a:p>
          <a:p>
            <a:pPr algn="just" rtl="1">
              <a:buFont typeface="Arial" pitchFamily="34" charset="0"/>
              <a:buChar char="•"/>
            </a:pPr>
            <a:endParaRPr lang="ar-DZ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DZ" b="1" dirty="0" smtClean="0"/>
              <a:t>إجراء مكالمة هاتفية</a:t>
            </a:r>
            <a:endParaRPr lang="ar-D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حدد الغرض من المكالمة الهاتفية بشكل واضح.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دون مسبقا الملاحظات حول الحقائق، والنقاط والسئلة الرئيسة التي تود الاستيضاح عنها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ضع الملاحظات بتتابع منطقي سليم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جهز وأعد أي ملفات ومراسلات وعقود...الخ يمكن أن تحتاجها أثناء الحديث الهاتفي.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كن واعيا للتكاليف – لا تضيع وقتك ووقت المستقبل.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اختر الوقت المناسب والأقل تكلفة لإجراء مكالمتك الهاتفية.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ليكن لديك رقم الهاتف، واسم ووظيفة الشخص الذي ترغب التحدث معه.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جهز ملاحظاتك، وليكن بجانبك دفتر ملاحظاتك لتدوبن الضروري منها أثناء المكالمة.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تذكر النقاط الآتية أثناء إجراء المكالمة.</a:t>
            </a:r>
            <a:endParaRPr lang="en-US" sz="2400" dirty="0" smtClean="0"/>
          </a:p>
          <a:p>
            <a:pPr rtl="1">
              <a:buFont typeface="Arial" pitchFamily="34" charset="0"/>
              <a:buChar char="•"/>
            </a:pPr>
            <a:r>
              <a:rPr lang="ar-DZ" sz="2400" dirty="0" smtClean="0"/>
              <a:t>تأكد أنك قد طلبت الرقم الصحيح، أو أعط الرقم الصحيح لعامل المقسم / السكرتيرة.</a:t>
            </a:r>
            <a:endParaRPr lang="en-US" sz="2400" dirty="0" smtClean="0"/>
          </a:p>
          <a:p>
            <a:pPr algn="just" rtl="1">
              <a:buFont typeface="Arial" pitchFamily="34" charset="0"/>
              <a:buChar char="•"/>
            </a:pPr>
            <a:endParaRPr lang="ar-DZ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DZ" b="1" dirty="0" smtClean="0"/>
              <a:t>استقبال مكالمة هاتفية</a:t>
            </a:r>
            <a:endParaRPr lang="ar-D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9182100" cy="4525963"/>
          </a:xfrm>
        </p:spPr>
        <p:txBody>
          <a:bodyPr/>
          <a:lstStyle/>
          <a:p>
            <a:pPr rtl="1"/>
            <a:r>
              <a:rPr lang="ar-DZ" sz="2400" dirty="0" smtClean="0"/>
              <a:t>احتفظ دائما بدفتر ملاحظات وقلم بجانب الهاتف و بدليل هواتف داخلي بجانب الهاتف.</a:t>
            </a:r>
            <a:endParaRPr lang="en-US" sz="2400" dirty="0" smtClean="0"/>
          </a:p>
          <a:p>
            <a:pPr rtl="1"/>
            <a:r>
              <a:rPr lang="ar-DZ" sz="2400" dirty="0" smtClean="0"/>
              <a:t>إن كنت تعمل في مكان مفتوح، اطلب من الآخرين التزام الهدوء.</a:t>
            </a:r>
            <a:endParaRPr lang="en-US" sz="2400" dirty="0" smtClean="0"/>
          </a:p>
          <a:p>
            <a:pPr rtl="1"/>
            <a:r>
              <a:rPr lang="ar-DZ" sz="2400" dirty="0" smtClean="0"/>
              <a:t>عرف عن نفسك ووظيفتك ودائرتك و رحب بالمتحدث.</a:t>
            </a:r>
            <a:endParaRPr lang="en-US" sz="2400" dirty="0" smtClean="0"/>
          </a:p>
          <a:p>
            <a:pPr rtl="1"/>
            <a:r>
              <a:rPr lang="ar-DZ" sz="2400" dirty="0" smtClean="0"/>
              <a:t>أصغ جيدا ودقق أي حقائق وأرقام والإملاء حيثما كان ضروريا</a:t>
            </a:r>
            <a:endParaRPr lang="en-US" sz="2400" dirty="0" smtClean="0"/>
          </a:p>
          <a:p>
            <a:pPr rtl="1"/>
            <a:r>
              <a:rPr lang="ar-DZ" sz="2400" dirty="0" smtClean="0"/>
              <a:t>سجل الملاحظات.</a:t>
            </a:r>
            <a:endParaRPr lang="en-US" sz="2400" dirty="0" smtClean="0"/>
          </a:p>
          <a:p>
            <a:pPr rtl="1"/>
            <a:r>
              <a:rPr lang="ar-DZ" sz="2400" dirty="0" smtClean="0"/>
              <a:t>استخدم من العبارات ما يؤكد للمتحدث أنك على الخط، مثل "نعم" "صحيح”...</a:t>
            </a:r>
            <a:endParaRPr lang="en-US" sz="2400" dirty="0" smtClean="0"/>
          </a:p>
          <a:p>
            <a:pPr rtl="1"/>
            <a:r>
              <a:rPr lang="ar-DZ" sz="2400" dirty="0" smtClean="0"/>
              <a:t>لاتسمح لنفسك بالشرود.</a:t>
            </a:r>
            <a:endParaRPr lang="en-US" sz="2400" dirty="0" smtClean="0"/>
          </a:p>
          <a:p>
            <a:pPr rtl="1"/>
            <a:r>
              <a:rPr lang="ar-DZ" sz="2400" dirty="0" smtClean="0"/>
              <a:t>كن واعيا للتكاليف – لا تترك المتحدث معلقا ينتظر لوقت طويل.</a:t>
            </a:r>
            <a:endParaRPr lang="en-US" sz="2400" dirty="0" smtClean="0"/>
          </a:p>
          <a:p>
            <a:pPr rtl="1"/>
            <a:r>
              <a:rPr lang="ar-DZ" sz="2400" dirty="0" smtClean="0"/>
              <a:t>دائما دقق الأرقام، الأفكار، والتواريخ وأكد على أي إجراء تم الاتفاق عليه</a:t>
            </a:r>
            <a:endParaRPr lang="en-US" sz="2400" dirty="0" smtClean="0"/>
          </a:p>
          <a:p>
            <a:pPr rtl="1"/>
            <a:r>
              <a:rPr lang="ar-DZ" sz="2400" dirty="0" smtClean="0"/>
              <a:t>وبعد الانتهاء من المكالمة من الضروري أن تراجع وتسجل وتتخذ أي إجراء ضروري.</a:t>
            </a:r>
            <a:endParaRPr lang="en-US" sz="2400" dirty="0" smtClean="0"/>
          </a:p>
          <a:p>
            <a:pPr algn="just" rtl="1"/>
            <a:endParaRPr lang="ar-DZ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DZ" b="1" dirty="0" smtClean="0"/>
              <a:t>تسجيل المكالمات الهاتفية</a:t>
            </a:r>
            <a:endParaRPr lang="ar-D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DZ" b="1" dirty="0" smtClean="0"/>
              <a:t> </a:t>
            </a:r>
            <a:r>
              <a:rPr lang="ar-DZ" dirty="0" smtClean="0"/>
              <a:t>▪ اسم الشخص الذي وجهت إليه الرسالة.</a:t>
            </a:r>
            <a:endParaRPr lang="en-US" dirty="0" smtClean="0"/>
          </a:p>
          <a:p>
            <a:pPr rtl="1"/>
            <a:r>
              <a:rPr lang="ar-DZ" dirty="0" smtClean="0"/>
              <a:t>      ▪ تاريخ المكالمة ووقتها بمنتهى الدقة.</a:t>
            </a:r>
            <a:endParaRPr lang="en-US" dirty="0" smtClean="0"/>
          </a:p>
          <a:p>
            <a:pPr rtl="1"/>
            <a:r>
              <a:rPr lang="ar-DZ" dirty="0" smtClean="0"/>
              <a:t>      ▪ اسم الشخص/ الجهة المرسلة (التي اتصلت هاتفيا).</a:t>
            </a:r>
            <a:endParaRPr lang="en-US" dirty="0" smtClean="0"/>
          </a:p>
          <a:p>
            <a:pPr rtl="1"/>
            <a:r>
              <a:rPr lang="ar-DZ" dirty="0" smtClean="0"/>
              <a:t>      ▪ اسم الشركة، المنظمة او الجماعة التي ينتسب إليها المرسل.</a:t>
            </a:r>
            <a:endParaRPr lang="en-US" dirty="0" smtClean="0"/>
          </a:p>
          <a:p>
            <a:pPr rtl="1"/>
            <a:r>
              <a:rPr lang="ar-DZ" dirty="0" smtClean="0"/>
              <a:t>      ▪ رقم هاتف الشخص المرسل ورقمه الفرعي.</a:t>
            </a:r>
            <a:endParaRPr lang="en-US" dirty="0" smtClean="0"/>
          </a:p>
          <a:p>
            <a:pPr rtl="1"/>
            <a:r>
              <a:rPr lang="ar-DZ" dirty="0" smtClean="0"/>
              <a:t>      ▪ طلب المرسل الاتصال معه.</a:t>
            </a:r>
            <a:endParaRPr lang="en-US" dirty="0" smtClean="0"/>
          </a:p>
          <a:p>
            <a:pPr rtl="1"/>
            <a:r>
              <a:rPr lang="ar-DZ" dirty="0" smtClean="0"/>
              <a:t>      ▪ الرسالة التي أبلغها المرسل.</a:t>
            </a:r>
            <a:endParaRPr lang="en-US" dirty="0" smtClean="0"/>
          </a:p>
          <a:p>
            <a:pPr rtl="1"/>
            <a:r>
              <a:rPr lang="ar-DZ" dirty="0" smtClean="0"/>
              <a:t>      ▪ اسم (الأحرف الأولى من إسم) الشخص الذي استلم الرسالة</a:t>
            </a:r>
            <a:endParaRPr lang="ar-D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1182</Words>
  <Application>Microsoft Office PowerPoint</Application>
  <PresentationFormat>A4 Paper (210x297 mm)</PresentationFormat>
  <Paragraphs>172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المحاضرة  الثانية </vt:lpstr>
      <vt:lpstr>عناصر المحاضرة</vt:lpstr>
      <vt:lpstr>مقدمة:</vt:lpstr>
      <vt:lpstr>تعريف</vt:lpstr>
      <vt:lpstr>اسباب رفض الحديث امام الجمهور</vt:lpstr>
      <vt:lpstr>Slide 7</vt:lpstr>
      <vt:lpstr>التخطيط والإعداد</vt:lpstr>
      <vt:lpstr>تنظيم الخطاب/ العرض</vt:lpstr>
      <vt:lpstr>اخطاء الالقاء</vt:lpstr>
      <vt:lpstr>إرشادات إلقاء الخطاب:</vt:lpstr>
      <vt:lpstr>إرشادات إلقاء الخطاب (تابع)</vt:lpstr>
      <vt:lpstr>كسر الحاجز النفسي</vt:lpstr>
      <vt:lpstr>الاتصالات الهاتفية</vt:lpstr>
      <vt:lpstr>مشكلات الهاتف</vt:lpstr>
      <vt:lpstr>نوعية سارة من الصوت / الفاظ منتقاة</vt:lpstr>
      <vt:lpstr>تطوير فنون اللباقة والكياسة</vt:lpstr>
      <vt:lpstr>إجراء مكالمة هاتفية</vt:lpstr>
      <vt:lpstr>استقبال مكالمة هاتفية</vt:lpstr>
      <vt:lpstr>تسجيل المكالمات الهاتفية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107</cp:revision>
  <dcterms:created xsi:type="dcterms:W3CDTF">2009-10-14T19:14:34Z</dcterms:created>
  <dcterms:modified xsi:type="dcterms:W3CDTF">2011-03-30T10:08:13Z</dcterms:modified>
</cp:coreProperties>
</file>