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9" r:id="rId1"/>
  </p:sldMasterIdLst>
  <p:notesMasterIdLst>
    <p:notesMasterId r:id="rId9"/>
  </p:notesMasterIdLst>
  <p:handoutMasterIdLst>
    <p:handoutMasterId r:id="rId10"/>
  </p:handoutMasterIdLst>
  <p:sldIdLst>
    <p:sldId id="256" r:id="rId2"/>
    <p:sldId id="262" r:id="rId3"/>
    <p:sldId id="257" r:id="rId4"/>
    <p:sldId id="258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CFF"/>
    <a:srgbClr val="0000FF"/>
    <a:srgbClr val="FA211C"/>
    <a:srgbClr val="339966"/>
    <a:srgbClr val="FFBC37"/>
    <a:srgbClr val="FFE5B1"/>
    <a:srgbClr val="F379F0"/>
    <a:srgbClr val="ECB8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17" autoAdjust="0"/>
  </p:normalViewPr>
  <p:slideViewPr>
    <p:cSldViewPr>
      <p:cViewPr>
        <p:scale>
          <a:sx n="80" d="100"/>
          <a:sy n="80" d="100"/>
        </p:scale>
        <p:origin x="-100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81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692E453-2FDB-4187-98E0-2696E0AE44CE}" type="datetime1">
              <a:rPr lang="ar-SA" smtClean="0"/>
              <a:pPr>
                <a:defRPr/>
              </a:pPr>
              <a:t>23/04/1437</a:t>
            </a:fld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nl-NL" smtClean="0"/>
              <a:t>Dr Khaled KHALIL - MIS - KFU</a:t>
            </a: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ECEE90B-59AF-41EE-B449-66FD1E478EC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3765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2EAB14-0C3A-4BBF-930B-7372424563B1}" type="datetime1">
              <a:rPr lang="ar-SA" smtClean="0"/>
              <a:pPr>
                <a:defRPr/>
              </a:pPr>
              <a:t>23/04/1437</a:t>
            </a:fld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nl-NL" smtClean="0"/>
              <a:t>Dr Khaled KHALIL - MIS - KFU</a:t>
            </a: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1E5C72A-B4EA-4DEB-9345-BEFC6E0479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4439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5C72A-B4EA-4DEB-9345-BEFC6E0479BA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Dr Khaled KHALIL - MIS - KFU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250825" y="1125538"/>
            <a:ext cx="8713788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algn="r" rtl="1">
              <a:defRPr/>
            </a:pPr>
            <a:endParaRPr lang="en-US" sz="1900" b="0">
              <a:solidFill>
                <a:schemeClr val="tx1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5" name="Picture 11" descr="top_we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37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228600" y="3657600"/>
            <a:ext cx="8610600" cy="201613"/>
            <a:chOff x="144" y="1680"/>
            <a:chExt cx="5424" cy="144"/>
          </a:xfrm>
        </p:grpSpPr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rgbClr val="0000A4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>
                <a:defRPr/>
              </a:pPr>
              <a:endParaRPr lang="en-US" sz="1900" b="0">
                <a:solidFill>
                  <a:schemeClr val="tx1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rgbClr val="6D6D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>
                <a:defRPr/>
              </a:pPr>
              <a:endParaRPr lang="en-US" sz="1900" b="0">
                <a:solidFill>
                  <a:schemeClr val="tx1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rgbClr val="0000A4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>
                <a:defRPr/>
              </a:pPr>
              <a:endParaRPr lang="en-US" sz="1900" b="0">
                <a:solidFill>
                  <a:schemeClr val="tx1"/>
                </a:solidFill>
                <a:latin typeface="Verdana" pitchFamily="34" charset="0"/>
                <a:cs typeface="Arial" charset="0"/>
              </a:endParaRPr>
            </a:p>
          </p:txBody>
        </p:sp>
      </p:grpSp>
      <p:sp>
        <p:nvSpPr>
          <p:cNvPr id="10" name="Date Placeholder 3"/>
          <p:cNvSpPr>
            <a:spLocks/>
          </p:cNvSpPr>
          <p:nvPr/>
        </p:nvSpPr>
        <p:spPr bwMode="auto">
          <a:xfrm>
            <a:off x="7239000" y="6629400"/>
            <a:ext cx="19050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91" tIns="47896" rIns="95791" bIns="47896"/>
          <a:lstStyle/>
          <a:p>
            <a:pPr algn="r">
              <a:defRPr/>
            </a:pPr>
            <a:fld id="{24DAA43E-5D91-4FDF-9FC3-6D1EC926308F}" type="datetime1">
              <a:rPr lang="ar-SA" sz="1200">
                <a:solidFill>
                  <a:srgbClr val="0000A4"/>
                </a:solidFill>
                <a:latin typeface="Verdana" pitchFamily="34" charset="0"/>
                <a:cs typeface="Courier New" pitchFamily="49" charset="0"/>
              </a:rPr>
              <a:pPr algn="r">
                <a:defRPr/>
              </a:pPr>
              <a:t>23/04/1437</a:t>
            </a:fld>
            <a:endParaRPr lang="en-US" sz="1200">
              <a:solidFill>
                <a:srgbClr val="0000A4"/>
              </a:solidFill>
              <a:latin typeface="Verdana" pitchFamily="34" charset="0"/>
              <a:cs typeface="Courier New" pitchFamily="49" charset="0"/>
            </a:endParaRPr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447800"/>
            <a:ext cx="8382000" cy="215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886200"/>
            <a:ext cx="8534400" cy="2590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76200" y="6629400"/>
            <a:ext cx="2895600" cy="228600"/>
          </a:xfrm>
        </p:spPr>
        <p:txBody>
          <a:bodyPr/>
          <a:lstStyle>
            <a:lvl1pPr algn="l">
              <a:defRPr sz="1200"/>
            </a:lvl1pPr>
          </a:lstStyle>
          <a:p>
            <a:pPr>
              <a:defRPr/>
            </a:pPr>
            <a:r>
              <a:rPr lang="en-US" dirty="0"/>
              <a:t>© KFU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9B55F-4F5A-4E69-AEFB-9A11B956B79B}" type="datetime1">
              <a:rPr lang="en-US" smtClean="0"/>
              <a:pPr>
                <a:defRPr/>
              </a:pPr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8F9CFF22-D88A-4C01-BCCE-F93CB152613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BB4807-AAAF-4DBF-A03F-694E94A07101}" type="datetime1">
              <a:rPr lang="en-US" smtClean="0"/>
              <a:pPr>
                <a:defRPr/>
              </a:pPr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2916EFFE-89DC-40E1-9B98-4B2E786F899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5" y="1143000"/>
            <a:ext cx="4333875" cy="5454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143000"/>
            <a:ext cx="4333875" cy="5454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9FE02-0C23-4A20-95E2-80520D52E0D4}" type="datetime1">
              <a:rPr lang="en-US" smtClean="0"/>
              <a:pPr>
                <a:defRPr/>
              </a:pPr>
              <a:t>2/2/2016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02C7721A-6B97-4172-9691-FFED6A4E34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F85DD5-24AC-4DDE-8672-6B1E8C3A79B4}" type="datetime1">
              <a:rPr lang="en-US" smtClean="0"/>
              <a:pPr>
                <a:defRPr/>
              </a:pPr>
              <a:t>2/2/2016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E2D4F1E5-60FE-4EC2-A752-C7A77965078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098AB-CA24-4B7D-87A3-C518B05AB9B7}" type="datetime1">
              <a:rPr lang="en-US" smtClean="0"/>
              <a:pPr>
                <a:defRPr/>
              </a:pPr>
              <a:t>2/2/2016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5FEF8C07-4CDA-4EA3-8F8E-B803055B239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6BD1D-F506-4B50-8BBB-84F2EEC58B2A}" type="datetime1">
              <a:rPr lang="en-US" smtClean="0"/>
              <a:pPr>
                <a:defRPr/>
              </a:pPr>
              <a:t>2/2/2016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2BDA53D0-E597-4555-835A-63F6F46B0C5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0E67A-D917-4AC7-A0E9-2578DC245254}" type="datetime1">
              <a:rPr lang="en-US" smtClean="0"/>
              <a:pPr>
                <a:defRPr/>
              </a:pPr>
              <a:t>2/2/2016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FA043D40-B4B2-439B-9C4E-895A0FC4BCA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A0617-88D3-4941-825F-49FF600B6577}" type="datetime1">
              <a:rPr lang="en-US" smtClean="0"/>
              <a:pPr>
                <a:defRPr/>
              </a:pPr>
              <a:t>2/2/2016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8FC9C3DD-ACDF-4E22-982B-0BBEA134881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40" name="Line 8"/>
          <p:cNvSpPr>
            <a:spLocks noChangeShapeType="1"/>
          </p:cNvSpPr>
          <p:nvPr/>
        </p:nvSpPr>
        <p:spPr bwMode="auto">
          <a:xfrm>
            <a:off x="250825" y="1125538"/>
            <a:ext cx="8713788" cy="0"/>
          </a:xfrm>
          <a:prstGeom prst="line">
            <a:avLst/>
          </a:prstGeom>
          <a:noFill/>
          <a:ln w="19050">
            <a:solidFill>
              <a:srgbClr val="0000A4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513" y="-26988"/>
            <a:ext cx="8964488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91" tIns="47896" rIns="95791" bIns="478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43000"/>
            <a:ext cx="8820150" cy="545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91" tIns="47896" rIns="95791" bIns="478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596188" y="6629400"/>
            <a:ext cx="1547812" cy="222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5791" tIns="47896" rIns="95791" bIns="47896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A4"/>
                </a:solidFill>
                <a:latin typeface="Verdana" pitchFamily="34" charset="0"/>
                <a:cs typeface="Courier New" pitchFamily="49" charset="0"/>
              </a:defRPr>
            </a:lvl1pPr>
          </a:lstStyle>
          <a:p>
            <a:pPr>
              <a:defRPr/>
            </a:pPr>
            <a:fld id="{918C3995-B4EC-4594-900A-70126E7D3CBB}" type="datetime1">
              <a:rPr lang="en-US" smtClean="0"/>
              <a:pPr>
                <a:defRPr/>
              </a:pPr>
              <a:t>2/2/2016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059113" y="6669088"/>
            <a:ext cx="2894012" cy="2159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5791" tIns="47896" rIns="95791" bIns="47896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A4"/>
                </a:solidFill>
                <a:latin typeface="Verdana" pitchFamily="34" charset="0"/>
                <a:cs typeface="Courier New" pitchFamily="49" charset="0"/>
              </a:defRPr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304800" y="6629400"/>
            <a:ext cx="1044575" cy="2286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5791" tIns="47896" rIns="95791" bIns="47896" numCol="1" anchor="t" anchorCtr="0" compatLnSpc="1">
            <a:prstTxWarp prst="textNoShape">
              <a:avLst/>
            </a:prstTxWarp>
          </a:bodyPr>
          <a:lstStyle>
            <a:lvl1pPr algn="l" rtl="1">
              <a:defRPr sz="1000">
                <a:solidFill>
                  <a:srgbClr val="0000A4"/>
                </a:solidFill>
                <a:latin typeface="Verdana" pitchFamily="34" charset="0"/>
                <a:cs typeface="Courier New" pitchFamily="49" charset="0"/>
              </a:defRPr>
            </a:lvl1pPr>
          </a:lstStyle>
          <a:p>
            <a:pPr>
              <a:defRPr/>
            </a:pPr>
            <a:r>
              <a:rPr lang="ar-SA"/>
              <a:t>4-</a:t>
            </a:r>
            <a:fld id="{CA359D42-263A-4008-BCCE-4A050000EAD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4" name="Group 7"/>
          <p:cNvGrpSpPr>
            <a:grpSpLocks/>
          </p:cNvGrpSpPr>
          <p:nvPr userDrawn="1"/>
        </p:nvGrpSpPr>
        <p:grpSpPr bwMode="auto">
          <a:xfrm>
            <a:off x="251520" y="0"/>
            <a:ext cx="1152128" cy="1124744"/>
            <a:chOff x="5210750" y="1066800"/>
            <a:chExt cx="2976900" cy="3130677"/>
          </a:xfrm>
        </p:grpSpPr>
        <p:sp>
          <p:nvSpPr>
            <p:cNvPr id="15" name="Oval 14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41" r:id="rId3"/>
    <p:sldLayoutId id="2147483842" r:id="rId4"/>
    <p:sldLayoutId id="2147483843" r:id="rId5"/>
    <p:sldLayoutId id="2147483844" r:id="rId6"/>
    <p:sldLayoutId id="2147483851" r:id="rId7"/>
    <p:sldLayoutId id="2147483845" r:id="rId8"/>
    <p:sldLayoutId id="2147483846" r:id="rId9"/>
  </p:sldLayoutIdLst>
  <p:timing>
    <p:tnLst>
      <p:par>
        <p:cTn id="1" dur="indefinite" restart="never" nodeType="tmRoot"/>
      </p:par>
    </p:tnLst>
  </p:timing>
  <p:hf hdr="0"/>
  <p:txStyles>
    <p:titleStyle>
      <a:lvl1pPr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+mj-lt"/>
          <a:ea typeface="+mj-ea"/>
          <a:cs typeface="+mj-cs"/>
        </a:defRPr>
      </a:lvl1pPr>
      <a:lvl2pPr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2pPr>
      <a:lvl3pPr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3pPr>
      <a:lvl4pPr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4pPr>
      <a:lvl5pPr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5pPr>
      <a:lvl6pPr marL="457200"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6pPr>
      <a:lvl7pPr marL="914400"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7pPr>
      <a:lvl8pPr marL="1371600"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8pPr>
      <a:lvl9pPr marL="1828800"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9pPr>
    </p:titleStyle>
    <p:bodyStyle>
      <a:lvl1pPr marL="360363" indent="-360363" algn="r" defTabSz="957263" rtl="1" eaLnBrk="0" fontAlgn="base" hangingPunct="0">
        <a:spcBef>
          <a:spcPct val="20000"/>
        </a:spcBef>
        <a:spcAft>
          <a:spcPct val="0"/>
        </a:spcAft>
        <a:buClr>
          <a:srgbClr val="0000A4"/>
        </a:buClr>
        <a:buSzPct val="75000"/>
        <a:buFont typeface="Wingdings" pitchFamily="2" charset="2"/>
        <a:buChar char="p"/>
        <a:defRPr sz="2500" b="1">
          <a:solidFill>
            <a:srgbClr val="0000FF"/>
          </a:solidFill>
          <a:latin typeface="+mn-lt"/>
          <a:ea typeface="+mn-ea"/>
          <a:cs typeface="+mn-cs"/>
        </a:defRPr>
      </a:lvl1pPr>
      <a:lvl2pPr marL="777875" indent="-298450" algn="r" defTabSz="957263" rtl="1" eaLnBrk="0" fontAlgn="base" hangingPunct="0">
        <a:spcBef>
          <a:spcPct val="20000"/>
        </a:spcBef>
        <a:spcAft>
          <a:spcPct val="0"/>
        </a:spcAft>
        <a:buClr>
          <a:srgbClr val="0000D6"/>
        </a:buClr>
        <a:buSzPct val="75000"/>
        <a:buFont typeface="Wingdings" pitchFamily="2" charset="2"/>
        <a:buChar char="n"/>
        <a:defRPr sz="2100" b="1">
          <a:solidFill>
            <a:srgbClr val="0000FF"/>
          </a:solidFill>
          <a:latin typeface="+mn-lt"/>
          <a:cs typeface="+mn-cs"/>
        </a:defRPr>
      </a:lvl2pPr>
      <a:lvl3pPr marL="1198563" indent="-241300" algn="r" defTabSz="957263" rtl="1" eaLnBrk="0" fontAlgn="base" hangingPunct="0">
        <a:spcBef>
          <a:spcPct val="20000"/>
        </a:spcBef>
        <a:spcAft>
          <a:spcPct val="0"/>
        </a:spcAft>
        <a:buClr>
          <a:srgbClr val="6D6DFF"/>
        </a:buClr>
        <a:buSzPct val="65000"/>
        <a:buFont typeface="Wingdings" pitchFamily="2" charset="2"/>
        <a:buChar char="p"/>
        <a:defRPr sz="1900" b="1">
          <a:solidFill>
            <a:srgbClr val="0000FF"/>
          </a:solidFill>
          <a:latin typeface="+mn-lt"/>
          <a:cs typeface="+mn-cs"/>
        </a:defRPr>
      </a:lvl3pPr>
      <a:lvl4pPr marL="1676400" indent="-239713" algn="r" defTabSz="957263" rtl="1" eaLnBrk="0" fontAlgn="base" hangingPunct="0">
        <a:spcBef>
          <a:spcPct val="20000"/>
        </a:spcBef>
        <a:spcAft>
          <a:spcPct val="0"/>
        </a:spcAft>
        <a:buClr>
          <a:srgbClr val="0000D6"/>
        </a:buClr>
        <a:buFont typeface="Wingdings" pitchFamily="2" charset="2"/>
        <a:buChar char="§"/>
        <a:defRPr sz="1600" b="1">
          <a:solidFill>
            <a:srgbClr val="0000FF"/>
          </a:solidFill>
          <a:latin typeface="+mn-lt"/>
          <a:cs typeface="+mn-cs"/>
        </a:defRPr>
      </a:lvl4pPr>
      <a:lvl5pPr marL="2155825" indent="-239713" algn="r" defTabSz="957263" rtl="1" eaLnBrk="0" fontAlgn="base" hangingPunct="0">
        <a:spcBef>
          <a:spcPct val="20000"/>
        </a:spcBef>
        <a:spcAft>
          <a:spcPct val="0"/>
        </a:spcAft>
        <a:buClr>
          <a:srgbClr val="0000A4"/>
        </a:buClr>
        <a:buSzPct val="80000"/>
        <a:buFont typeface="Wingdings" pitchFamily="2" charset="2"/>
        <a:buChar char="§"/>
        <a:defRPr sz="1600" b="1">
          <a:solidFill>
            <a:srgbClr val="0000FF"/>
          </a:solidFill>
          <a:latin typeface="+mn-lt"/>
          <a:cs typeface="+mn-cs"/>
        </a:defRPr>
      </a:lvl5pPr>
      <a:lvl6pPr marL="2613025" indent="-239713" algn="r" defTabSz="957263" rtl="1" eaLnBrk="0" fontAlgn="base" hangingPunct="0">
        <a:spcBef>
          <a:spcPct val="20000"/>
        </a:spcBef>
        <a:spcAft>
          <a:spcPct val="0"/>
        </a:spcAft>
        <a:buClr>
          <a:srgbClr val="0000A4"/>
        </a:buClr>
        <a:buSzPct val="80000"/>
        <a:buFont typeface="Wingdings" pitchFamily="2" charset="2"/>
        <a:buChar char="§"/>
        <a:defRPr sz="1600" b="1">
          <a:solidFill>
            <a:srgbClr val="0000FF"/>
          </a:solidFill>
          <a:latin typeface="+mn-lt"/>
          <a:cs typeface="+mn-cs"/>
        </a:defRPr>
      </a:lvl6pPr>
      <a:lvl7pPr marL="3070225" indent="-239713" algn="r" defTabSz="957263" rtl="1" eaLnBrk="0" fontAlgn="base" hangingPunct="0">
        <a:spcBef>
          <a:spcPct val="20000"/>
        </a:spcBef>
        <a:spcAft>
          <a:spcPct val="0"/>
        </a:spcAft>
        <a:buClr>
          <a:srgbClr val="0000A4"/>
        </a:buClr>
        <a:buSzPct val="80000"/>
        <a:buFont typeface="Wingdings" pitchFamily="2" charset="2"/>
        <a:buChar char="§"/>
        <a:defRPr sz="1600" b="1">
          <a:solidFill>
            <a:srgbClr val="0000FF"/>
          </a:solidFill>
          <a:latin typeface="+mn-lt"/>
          <a:cs typeface="+mn-cs"/>
        </a:defRPr>
      </a:lvl7pPr>
      <a:lvl8pPr marL="3527425" indent="-239713" algn="r" defTabSz="957263" rtl="1" eaLnBrk="0" fontAlgn="base" hangingPunct="0">
        <a:spcBef>
          <a:spcPct val="20000"/>
        </a:spcBef>
        <a:spcAft>
          <a:spcPct val="0"/>
        </a:spcAft>
        <a:buClr>
          <a:srgbClr val="0000A4"/>
        </a:buClr>
        <a:buSzPct val="80000"/>
        <a:buFont typeface="Wingdings" pitchFamily="2" charset="2"/>
        <a:buChar char="§"/>
        <a:defRPr sz="1600" b="1">
          <a:solidFill>
            <a:srgbClr val="0000FF"/>
          </a:solidFill>
          <a:latin typeface="+mn-lt"/>
          <a:cs typeface="+mn-cs"/>
        </a:defRPr>
      </a:lvl8pPr>
      <a:lvl9pPr marL="3984625" indent="-239713" algn="r" defTabSz="957263" rtl="1" eaLnBrk="0" fontAlgn="base" hangingPunct="0">
        <a:spcBef>
          <a:spcPct val="20000"/>
        </a:spcBef>
        <a:spcAft>
          <a:spcPct val="0"/>
        </a:spcAft>
        <a:buClr>
          <a:srgbClr val="0000A4"/>
        </a:buClr>
        <a:buSzPct val="80000"/>
        <a:buFont typeface="Wingdings" pitchFamily="2" charset="2"/>
        <a:buChar char="§"/>
        <a:defRPr sz="1600" b="1">
          <a:solidFill>
            <a:srgbClr val="0000FF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mahaljaafari@kfu.edu.s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 anchor="b"/>
          <a:lstStyle/>
          <a:p>
            <a:pPr algn="ctr"/>
            <a:r>
              <a:rPr lang="ar-EG" sz="4800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تقنية </a:t>
            </a:r>
            <a:r>
              <a:rPr lang="ar-SA" sz="4800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المعلومات </a:t>
            </a:r>
            <a:r>
              <a:rPr lang="ar-SA" sz="4800" dirty="0" smtClean="0">
                <a:solidFill>
                  <a:srgbClr val="0000FF"/>
                </a:solidFill>
              </a:rPr>
              <a:t/>
            </a:r>
            <a:br>
              <a:rPr lang="ar-SA" sz="4800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nformation </a:t>
            </a:r>
            <a:r>
              <a:rPr lang="en-GB" dirty="0" smtClean="0">
                <a:solidFill>
                  <a:srgbClr val="FF0000"/>
                </a:solidFill>
              </a:rPr>
              <a:t>T</a:t>
            </a:r>
            <a:r>
              <a:rPr lang="en-GB" dirty="0" smtClean="0">
                <a:solidFill>
                  <a:srgbClr val="0000FF"/>
                </a:solidFill>
              </a:rPr>
              <a:t>echnology </a:t>
            </a:r>
            <a:r>
              <a:rPr lang="en-GB" dirty="0" smtClean="0">
                <a:solidFill>
                  <a:srgbClr val="FF0000"/>
                </a:solidFill>
              </a:rPr>
              <a:t>2</a:t>
            </a:r>
            <a:endParaRPr lang="en-US" sz="4800" dirty="0" smtClean="0">
              <a:solidFill>
                <a:srgbClr val="FF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886200"/>
            <a:ext cx="8534400" cy="2590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ar-EG" sz="3200" b="1" dirty="0" smtClean="0">
                <a:solidFill>
                  <a:srgbClr val="C00000"/>
                </a:solidFill>
                <a:latin typeface="Lucida Calligraphy" pitchFamily="66" charset="0"/>
              </a:rPr>
              <a:t>المحاضرة التمهيدية</a:t>
            </a:r>
          </a:p>
          <a:p>
            <a:pPr>
              <a:lnSpc>
                <a:spcPct val="90000"/>
              </a:lnSpc>
            </a:pPr>
            <a:r>
              <a:rPr lang="ar-EG" sz="3200" b="1" dirty="0" smtClean="0">
                <a:solidFill>
                  <a:srgbClr val="C00000"/>
                </a:solidFill>
                <a:latin typeface="Lucida Calligraphy" pitchFamily="66" charset="0"/>
              </a:rPr>
              <a:t> </a:t>
            </a:r>
            <a:r>
              <a:rPr lang="ar-SA" sz="3200" dirty="0" smtClean="0">
                <a:solidFill>
                  <a:srgbClr val="C00000"/>
                </a:solidFill>
                <a:latin typeface="Lucida Calligraphy" pitchFamily="66" charset="0"/>
              </a:rPr>
              <a:t>أ.محمد الجعفري</a:t>
            </a:r>
            <a:endParaRPr lang="ar-SA" sz="3200" b="1" dirty="0" smtClean="0">
              <a:solidFill>
                <a:srgbClr val="C00000"/>
              </a:solidFill>
              <a:latin typeface="Lucida Calligraphy" pitchFamily="66" charset="0"/>
            </a:endParaRPr>
          </a:p>
          <a:p>
            <a:pPr>
              <a:lnSpc>
                <a:spcPct val="90000"/>
              </a:lnSpc>
            </a:pPr>
            <a:r>
              <a:rPr lang="ar-SA" sz="3200" dirty="0" smtClean="0">
                <a:solidFill>
                  <a:srgbClr val="C00000"/>
                </a:solidFill>
                <a:latin typeface="Lucida Calligraphy" pitchFamily="66" charset="0"/>
              </a:rPr>
              <a:t>كلية إدارة الأعمال – قسم نظم المعلومات الإدارية</a:t>
            </a:r>
          </a:p>
          <a:p>
            <a:pPr>
              <a:lnSpc>
                <a:spcPct val="90000"/>
              </a:lnSpc>
            </a:pPr>
            <a:r>
              <a:rPr lang="en-GB" sz="3200" dirty="0" smtClean="0">
                <a:latin typeface="Lucida Calligraphy" pitchFamily="66" charset="0"/>
              </a:rPr>
              <a:t> </a:t>
            </a:r>
            <a:endParaRPr lang="en-US" sz="2400" b="1" dirty="0" smtClean="0">
              <a:solidFill>
                <a:srgbClr val="C00000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rgbClr val="FF0000"/>
                </a:solidFill>
              </a:rPr>
              <a:t>عناصر المحاضرة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توصيف المقرر</a:t>
            </a:r>
          </a:p>
          <a:p>
            <a:r>
              <a:rPr lang="ar-EG" dirty="0" smtClean="0"/>
              <a:t>الخطة الدراسية للمقرر</a:t>
            </a:r>
          </a:p>
          <a:p>
            <a:r>
              <a:rPr lang="ar-SA" dirty="0" smtClean="0"/>
              <a:t>المرجع المعتمد</a:t>
            </a:r>
            <a:endParaRPr lang="ar-EG" dirty="0" smtClean="0"/>
          </a:p>
          <a:p>
            <a:r>
              <a:rPr lang="ar-SA" dirty="0" smtClean="0"/>
              <a:t>طريقة التقييم بالمقرر</a:t>
            </a:r>
            <a:endParaRPr lang="ar-EG" dirty="0" smtClean="0"/>
          </a:p>
          <a:p>
            <a:r>
              <a:rPr lang="ar-EG" dirty="0" smtClean="0"/>
              <a:t>وسائل التواصل مع المشاركين</a:t>
            </a:r>
          </a:p>
          <a:p>
            <a:endParaRPr lang="ar-EG" dirty="0" smtClean="0"/>
          </a:p>
          <a:p>
            <a:endParaRPr lang="ar-EG" dirty="0" smtClean="0"/>
          </a:p>
          <a:p>
            <a:endParaRPr lang="en-GB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9B55F-4F5A-4E69-AEFB-9A11B956B79B}" type="datetime1">
              <a:rPr lang="en-US" smtClean="0"/>
              <a:pPr/>
              <a:t>2/2/2016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ar-SA" smtClean="0"/>
              <a:t>4-</a:t>
            </a:r>
            <a:fld id="{8F9CFF22-D88A-4C01-BCCE-F93CB152613C}" type="slidenum">
              <a:rPr lang="ar-SA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توصيف المقرر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11016" y="1417638"/>
            <a:ext cx="8721969" cy="4678363"/>
          </a:xfrm>
        </p:spPr>
        <p:txBody>
          <a:bodyPr/>
          <a:lstStyle/>
          <a:p>
            <a:pPr marL="0" indent="0" eaLnBrk="1" hangingPunct="1"/>
            <a:r>
              <a:rPr lang="ar-EG" b="1" dirty="0" smtClean="0">
                <a:cs typeface="Arial" pitchFamily="34" charset="0"/>
              </a:rPr>
              <a:t>يتطرق </a:t>
            </a:r>
            <a:r>
              <a:rPr lang="ar-EG" b="1" dirty="0" smtClean="0">
                <a:cs typeface="Arial" pitchFamily="34" charset="0"/>
              </a:rPr>
              <a:t>المقرر في </a:t>
            </a:r>
            <a:r>
              <a:rPr lang="ar-EG" dirty="0" smtClean="0">
                <a:cs typeface="Arial" pitchFamily="34" charset="0"/>
              </a:rPr>
              <a:t>الجزء الأول للمفاهيم الأساسية لتقنية المعلومات </a:t>
            </a:r>
            <a:r>
              <a:rPr lang="ar-EG" dirty="0" smtClean="0">
                <a:cs typeface="Arial" pitchFamily="34" charset="0"/>
              </a:rPr>
              <a:t>بد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EG" dirty="0" smtClean="0">
                <a:cs typeface="Arial" pitchFamily="34" charset="0"/>
              </a:rPr>
              <a:t> </a:t>
            </a:r>
            <a:r>
              <a:rPr lang="ar-EG" dirty="0" smtClean="0">
                <a:cs typeface="Arial" pitchFamily="34" charset="0"/>
              </a:rPr>
              <a:t>من التعريف بماهية تقنية المعلومات ثم يتطرق لمعدات الحاسب الآلي وأنواع البرمجيات </a:t>
            </a:r>
            <a:r>
              <a:rPr lang="ar-SA" dirty="0">
                <a:cs typeface="Arial" pitchFamily="34" charset="0"/>
              </a:rPr>
              <a:t>وإدارة الملفات وأهم التطبيقات المستخدمة والبرامج </a:t>
            </a:r>
            <a:r>
              <a:rPr lang="ar-SA" dirty="0" smtClean="0">
                <a:cs typeface="Arial" pitchFamily="34" charset="0"/>
              </a:rPr>
              <a:t>كقواعد </a:t>
            </a:r>
            <a:r>
              <a:rPr lang="ar-SA" dirty="0">
                <a:cs typeface="Arial" pitchFamily="34" charset="0"/>
              </a:rPr>
              <a:t>البيانات والعروض التقديمية </a:t>
            </a:r>
            <a:r>
              <a:rPr lang="ar-EG" dirty="0" smtClean="0">
                <a:cs typeface="Arial" pitchFamily="34" charset="0"/>
              </a:rPr>
              <a:t>وأنواع الشبكات</a:t>
            </a:r>
            <a:r>
              <a:rPr lang="ar-SA" dirty="0" smtClean="0">
                <a:cs typeface="Arial" pitchFamily="34" charset="0"/>
              </a:rPr>
              <a:t> وتصفح الانترنت</a:t>
            </a:r>
            <a:r>
              <a:rPr lang="ar-EG" dirty="0" smtClean="0">
                <a:cs typeface="Arial" pitchFamily="34" charset="0"/>
              </a:rPr>
              <a:t> </a:t>
            </a:r>
            <a:r>
              <a:rPr lang="ar-EG" dirty="0" smtClean="0">
                <a:cs typeface="Arial" pitchFamily="34" charset="0"/>
              </a:rPr>
              <a:t>ومفاهيم أخلاقيات استخدام الحاسب والآثار السلبية والايجابية للحاسب </a:t>
            </a:r>
            <a:r>
              <a:rPr lang="ar-EG" dirty="0" smtClean="0">
                <a:cs typeface="Arial" pitchFamily="34" charset="0"/>
              </a:rPr>
              <a:t>عل</a:t>
            </a:r>
            <a:r>
              <a:rPr lang="ar-SA" smtClean="0">
                <a:cs typeface="Arial" pitchFamily="34" charset="0"/>
              </a:rPr>
              <a:t>ى</a:t>
            </a:r>
            <a:r>
              <a:rPr lang="ar-EG" smtClean="0">
                <a:cs typeface="Arial" pitchFamily="34" charset="0"/>
              </a:rPr>
              <a:t> </a:t>
            </a:r>
            <a:r>
              <a:rPr lang="ar-EG" dirty="0" smtClean="0">
                <a:cs typeface="Arial" pitchFamily="34" charset="0"/>
              </a:rPr>
              <a:t>الصحة والبيئة</a:t>
            </a:r>
            <a:r>
              <a:rPr lang="ar-SA" b="1" dirty="0" smtClean="0">
                <a:cs typeface="Arial" pitchFamily="34" charset="0"/>
              </a:rPr>
              <a:t>.</a:t>
            </a:r>
          </a:p>
          <a:p>
            <a:pPr marL="0" indent="0" eaLnBrk="1" hangingPunct="1"/>
            <a:endParaRPr lang="ar-EG" b="1" dirty="0" smtClean="0">
              <a:cs typeface="Arial" pitchFamily="34" charset="0"/>
            </a:endParaRPr>
          </a:p>
          <a:p>
            <a:pPr marL="0" indent="0" eaLnBrk="1" hangingPunct="1"/>
            <a:r>
              <a:rPr lang="ar-EG" b="1" dirty="0" smtClean="0">
                <a:cs typeface="Arial" pitchFamily="34" charset="0"/>
              </a:rPr>
              <a:t> يشمل الجزء الثالث والرابع علي دراسة معمقة لاستخدامات التطبيقات الخاصة بالعروض </a:t>
            </a:r>
            <a:r>
              <a:rPr lang="ar-EG" b="1" dirty="0" err="1" smtClean="0">
                <a:cs typeface="Arial" pitchFamily="34" charset="0"/>
              </a:rPr>
              <a:t>التقديمية</a:t>
            </a:r>
            <a:r>
              <a:rPr lang="ar-EG" b="1" dirty="0" smtClean="0">
                <a:cs typeface="Arial" pitchFamily="34" charset="0"/>
              </a:rPr>
              <a:t> وطرق معالجة البيانات في حين يتناول الجانب الرابع تقنية الانترنت والاتصالات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140677" y="76200"/>
            <a:ext cx="8510954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الخطة الدراسية للمقرر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447801"/>
            <a:ext cx="8721969" cy="4525963"/>
          </a:xfrm>
        </p:spPr>
        <p:txBody>
          <a:bodyPr/>
          <a:lstStyle/>
          <a:p>
            <a:pPr eaLnBrk="1" hangingPunct="1">
              <a:buNone/>
            </a:pPr>
            <a:r>
              <a:rPr lang="ar-SA" sz="2800" b="1" dirty="0" smtClean="0">
                <a:cs typeface="Arial" pitchFamily="34" charset="0"/>
              </a:rPr>
              <a:t>الفصل الأول:  </a:t>
            </a:r>
            <a:r>
              <a:rPr lang="ar-EG" sz="2800" b="1" dirty="0" smtClean="0">
                <a:cs typeface="Arial" pitchFamily="34" charset="0"/>
              </a:rPr>
              <a:t>مراجعة عن </a:t>
            </a:r>
            <a:r>
              <a:rPr lang="ar-EG" sz="2800" dirty="0" smtClean="0">
                <a:cs typeface="Arial" pitchFamily="34" charset="0"/>
              </a:rPr>
              <a:t>عناصر تقنية المعلومات</a:t>
            </a:r>
            <a:endParaRPr lang="ar-SA" sz="2800" b="1" dirty="0" smtClean="0"/>
          </a:p>
          <a:p>
            <a:pPr eaLnBrk="1" hangingPunct="1">
              <a:buNone/>
            </a:pPr>
            <a:r>
              <a:rPr lang="ar-SA" sz="2800" b="1" dirty="0" smtClean="0">
                <a:cs typeface="Arial" pitchFamily="34" charset="0"/>
              </a:rPr>
              <a:t>الفصل الثاني:</a:t>
            </a:r>
            <a:r>
              <a:rPr lang="ar-EG" sz="2800" b="1" dirty="0" smtClean="0">
                <a:cs typeface="Arial" pitchFamily="34" charset="0"/>
              </a:rPr>
              <a:t> العروض </a:t>
            </a:r>
            <a:r>
              <a:rPr lang="ar-EG" sz="2800" b="1" dirty="0" err="1" smtClean="0">
                <a:cs typeface="Arial" pitchFamily="34" charset="0"/>
              </a:rPr>
              <a:t>التقديمية</a:t>
            </a:r>
            <a:r>
              <a:rPr lang="ar-EG" sz="2800" b="1" dirty="0" smtClean="0">
                <a:cs typeface="Arial" pitchFamily="34" charset="0"/>
              </a:rPr>
              <a:t> باستخدام </a:t>
            </a:r>
            <a:r>
              <a:rPr lang="en-GB" sz="2800" b="1" dirty="0" smtClean="0">
                <a:cs typeface="Arial" pitchFamily="34" charset="0"/>
              </a:rPr>
              <a:t>MS PowerPoint</a:t>
            </a:r>
            <a:endParaRPr lang="ar-SA" sz="2800" b="1" dirty="0" smtClean="0">
              <a:cs typeface="Arial" pitchFamily="34" charset="0"/>
            </a:endParaRPr>
          </a:p>
          <a:p>
            <a:pPr eaLnBrk="1" hangingPunct="1">
              <a:buNone/>
            </a:pPr>
            <a:r>
              <a:rPr lang="ar-SA" sz="2800" b="1" dirty="0" smtClean="0">
                <a:cs typeface="Arial" pitchFamily="34" charset="0"/>
              </a:rPr>
              <a:t>الفصل الثالث: </a:t>
            </a:r>
            <a:r>
              <a:rPr lang="ar-EG" sz="2800" dirty="0" smtClean="0">
                <a:cs typeface="Arial" pitchFamily="34" charset="0"/>
              </a:rPr>
              <a:t>قواعد البيانات باستخدام</a:t>
            </a:r>
            <a:r>
              <a:rPr lang="en-GB" sz="2800" dirty="0" smtClean="0">
                <a:cs typeface="Arial" pitchFamily="34" charset="0"/>
              </a:rPr>
              <a:t>   Microsoft Access </a:t>
            </a:r>
            <a:endParaRPr lang="ar-SA" sz="2800" b="1" dirty="0" smtClean="0">
              <a:cs typeface="Arial" pitchFamily="34" charset="0"/>
            </a:endParaRPr>
          </a:p>
          <a:p>
            <a:pPr eaLnBrk="1" hangingPunct="1">
              <a:buNone/>
            </a:pPr>
            <a:r>
              <a:rPr lang="ar-SA" sz="2800" b="1" dirty="0" smtClean="0">
                <a:cs typeface="Arial" pitchFamily="34" charset="0"/>
              </a:rPr>
              <a:t>الفصل الرابع:</a:t>
            </a:r>
            <a:r>
              <a:rPr lang="ar-EG" sz="2800" b="1" dirty="0" smtClean="0">
                <a:cs typeface="Arial" pitchFamily="34" charset="0"/>
              </a:rPr>
              <a:t> الانترنت والاتصالات </a:t>
            </a:r>
            <a:endParaRPr lang="ar-SA" sz="28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140677" y="76200"/>
            <a:ext cx="8510954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المرجع المعتمد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447801"/>
            <a:ext cx="8721969" cy="4525963"/>
          </a:xfrm>
        </p:spPr>
        <p:txBody>
          <a:bodyPr/>
          <a:lstStyle/>
          <a:p>
            <a:pPr eaLnBrk="1" hangingPunct="1">
              <a:buNone/>
            </a:pPr>
            <a:r>
              <a:rPr lang="ar-EG" sz="2800" b="1" dirty="0" smtClean="0">
                <a:solidFill>
                  <a:srgbClr val="FF0000"/>
                </a:solidFill>
                <a:cs typeface="Arial" pitchFamily="34" charset="0"/>
              </a:rPr>
              <a:t>الحاسوب ومهارات البرمجة الجاهزة – مهارات الحاسوب</a:t>
            </a:r>
          </a:p>
          <a:p>
            <a:pPr eaLnBrk="1" hangingPunct="1">
              <a:buNone/>
            </a:pPr>
            <a:endParaRPr lang="ar-EG" sz="2800" dirty="0" smtClean="0">
              <a:cs typeface="Arial" pitchFamily="34" charset="0"/>
            </a:endParaRPr>
          </a:p>
          <a:p>
            <a:pPr eaLnBrk="1" hangingPunct="1">
              <a:buNone/>
            </a:pPr>
            <a:r>
              <a:rPr lang="ar-EG" sz="2800" b="1" dirty="0" smtClean="0">
                <a:cs typeface="Arial" pitchFamily="34" charset="0"/>
              </a:rPr>
              <a:t>د. محمد بلال </a:t>
            </a:r>
            <a:r>
              <a:rPr lang="ar-EG" sz="2800" b="1" dirty="0" err="1" smtClean="0">
                <a:cs typeface="Arial" pitchFamily="34" charset="0"/>
              </a:rPr>
              <a:t>الزعبي</a:t>
            </a:r>
            <a:r>
              <a:rPr lang="ar-EG" sz="2800" b="1" dirty="0" smtClean="0">
                <a:cs typeface="Arial" pitchFamily="34" charset="0"/>
              </a:rPr>
              <a:t> وآخرون من دار وائل للنشر والتوزيع</a:t>
            </a:r>
          </a:p>
          <a:p>
            <a:pPr eaLnBrk="1" hangingPunct="1">
              <a:buNone/>
            </a:pPr>
            <a:r>
              <a:rPr lang="ar-EG" sz="2800" dirty="0" smtClean="0">
                <a:cs typeface="Arial" pitchFamily="34" charset="0"/>
              </a:rPr>
              <a:t>الطبعة التاسعة 2010</a:t>
            </a:r>
          </a:p>
          <a:p>
            <a:pPr eaLnBrk="1" hangingPunct="1">
              <a:buNone/>
            </a:pPr>
            <a:endParaRPr lang="ar-EG" sz="2800" b="1" dirty="0" smtClean="0">
              <a:cs typeface="Arial" pitchFamily="34" charset="0"/>
            </a:endParaRPr>
          </a:p>
          <a:p>
            <a:pPr eaLnBrk="1" hangingPunct="1">
              <a:buNone/>
            </a:pPr>
            <a:r>
              <a:rPr lang="ar-EG" sz="2800" dirty="0" smtClean="0">
                <a:cs typeface="Arial" pitchFamily="34" charset="0"/>
              </a:rPr>
              <a:t>متوفر لدي مكتبة جرير </a:t>
            </a:r>
            <a:r>
              <a:rPr lang="ar-EG" sz="2800" dirty="0" err="1" smtClean="0">
                <a:cs typeface="Arial" pitchFamily="34" charset="0"/>
              </a:rPr>
              <a:t>والعبيكان</a:t>
            </a:r>
            <a:endParaRPr lang="ar-SA" sz="2800" b="1" dirty="0" smtClean="0">
              <a:cs typeface="Arial" pitchFamily="34" charset="0"/>
            </a:endParaRPr>
          </a:p>
          <a:p>
            <a:pPr algn="l" rtl="0">
              <a:buNone/>
            </a:pPr>
            <a:endParaRPr lang="en-US" sz="2800" dirty="0" smtClean="0"/>
          </a:p>
          <a:p>
            <a:pPr eaLnBrk="1" hangingPunct="1">
              <a:buNone/>
            </a:pPr>
            <a:endParaRPr lang="en-US" sz="28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140677" y="76200"/>
            <a:ext cx="8510954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طريقة التقييم بالمقرر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447801"/>
            <a:ext cx="8721969" cy="4525963"/>
          </a:xfrm>
        </p:spPr>
        <p:txBody>
          <a:bodyPr/>
          <a:lstStyle/>
          <a:p>
            <a:pPr eaLnBrk="1" hangingPunct="1">
              <a:buNone/>
            </a:pPr>
            <a:r>
              <a:rPr lang="ar-SA" sz="2800" dirty="0"/>
              <a:t>المشاركات والمناقشات            </a:t>
            </a:r>
            <a:r>
              <a:rPr lang="ar-EG" sz="2800" dirty="0"/>
              <a:t>           </a:t>
            </a:r>
            <a:r>
              <a:rPr lang="ar-SA" sz="2800" dirty="0"/>
              <a:t>:</a:t>
            </a:r>
            <a:r>
              <a:rPr lang="ar-EG" sz="2800" dirty="0"/>
              <a:t> </a:t>
            </a:r>
            <a:r>
              <a:rPr lang="en-GB" sz="2800" dirty="0"/>
              <a:t>10</a:t>
            </a:r>
            <a:r>
              <a:rPr lang="ar-SA" sz="2800" dirty="0"/>
              <a:t>درجات</a:t>
            </a:r>
          </a:p>
          <a:p>
            <a:pPr eaLnBrk="1" hangingPunct="1">
              <a:buNone/>
            </a:pPr>
            <a:r>
              <a:rPr lang="ar-SA" sz="2800" dirty="0"/>
              <a:t>حضور المحاضرات المسجلة والمباشرة </a:t>
            </a:r>
            <a:r>
              <a:rPr lang="ar-EG" sz="2800" dirty="0"/>
              <a:t> : </a:t>
            </a:r>
            <a:r>
              <a:rPr lang="en-US" sz="2800" dirty="0"/>
              <a:t> 10</a:t>
            </a:r>
            <a:r>
              <a:rPr lang="ar-EG" sz="2800" dirty="0"/>
              <a:t>درجة </a:t>
            </a:r>
            <a:endParaRPr lang="ar-SA" sz="2800" dirty="0"/>
          </a:p>
          <a:p>
            <a:pPr eaLnBrk="1" hangingPunct="1">
              <a:buNone/>
            </a:pPr>
            <a:r>
              <a:rPr lang="ar-SA" sz="2800" dirty="0"/>
              <a:t>الواجبات</a:t>
            </a:r>
            <a:r>
              <a:rPr lang="ar-EG" sz="2800" dirty="0"/>
              <a:t>                  </a:t>
            </a:r>
            <a:r>
              <a:rPr lang="ar-SA" sz="2800" dirty="0"/>
              <a:t>                   </a:t>
            </a:r>
            <a:r>
              <a:rPr lang="ar-EG" sz="2800" dirty="0"/>
              <a:t>    : </a:t>
            </a:r>
            <a:r>
              <a:rPr lang="en-US" sz="2800" dirty="0"/>
              <a:t>10</a:t>
            </a:r>
            <a:r>
              <a:rPr lang="ar-EG" sz="2800" dirty="0"/>
              <a:t> درجة </a:t>
            </a:r>
            <a:endParaRPr lang="ar-SA" sz="2800" dirty="0"/>
          </a:p>
          <a:p>
            <a:pPr eaLnBrk="1" hangingPunct="1">
              <a:buNone/>
            </a:pPr>
            <a:r>
              <a:rPr lang="ar-SA" sz="2800" dirty="0"/>
              <a:t>الاختبار النهائي</a:t>
            </a:r>
            <a:r>
              <a:rPr lang="ar-EG" sz="2800" dirty="0"/>
              <a:t>             </a:t>
            </a:r>
            <a:r>
              <a:rPr lang="ar-SA" sz="2800" dirty="0"/>
              <a:t>               </a:t>
            </a:r>
            <a:r>
              <a:rPr lang="ar-EG" sz="2800" dirty="0"/>
              <a:t>    </a:t>
            </a:r>
            <a:r>
              <a:rPr lang="ar-SA" sz="2800" dirty="0"/>
              <a:t>:</a:t>
            </a:r>
            <a:r>
              <a:rPr lang="en-US" sz="2800" dirty="0"/>
              <a:t>70</a:t>
            </a:r>
            <a:r>
              <a:rPr lang="ar-EG" sz="2800" dirty="0"/>
              <a:t> درجة</a:t>
            </a:r>
          </a:p>
          <a:p>
            <a:pPr eaLnBrk="1" hangingPunct="1">
              <a:buNone/>
            </a:pPr>
            <a:r>
              <a:rPr lang="ar-EG" sz="2800" dirty="0"/>
              <a:t>( </a:t>
            </a:r>
            <a:r>
              <a:rPr lang="en-US" sz="2800" dirty="0"/>
              <a:t>50</a:t>
            </a:r>
            <a:r>
              <a:rPr lang="ar-EG" sz="2800"/>
              <a:t> سؤال من الأسئلة متعددة الاختيارات )</a:t>
            </a:r>
            <a:endParaRPr lang="ar-SA" sz="2800" dirty="0"/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rgbClr val="FF0000"/>
                </a:solidFill>
              </a:rPr>
              <a:t>طرق التواصل مع المشاركين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البريد الالكتروني</a:t>
            </a:r>
            <a:r>
              <a:rPr lang="en-GB" dirty="0" smtClean="0"/>
              <a:t>: </a:t>
            </a:r>
            <a:r>
              <a:rPr lang="ar-EG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mahaljaafari@kfu.edu.sa</a:t>
            </a:r>
            <a:endParaRPr lang="en-US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ar-EG" dirty="0" smtClean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9B55F-4F5A-4E69-AEFB-9A11B956B79B}" type="datetime1">
              <a:rPr lang="en-US" smtClean="0"/>
              <a:pPr>
                <a:defRPr/>
              </a:pPr>
              <a:t>2/2/2016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KFU - Khaled KHALIL</a:t>
            </a:r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4-</a:t>
            </a:r>
            <a:fld id="{8F9CFF22-D88A-4C01-BCCE-F93CB152613C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Level">
  <a:themeElements>
    <a:clrScheme name="7_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7_Level">
      <a:majorFont>
        <a:latin typeface="Georgia"/>
        <a:ea typeface=""/>
        <a:cs typeface="Mohammad mashtoof"/>
      </a:majorFont>
      <a:minorFont>
        <a:latin typeface="Century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1"/>
            </a:gs>
            <a:gs pos="5000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A211C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1"/>
            </a:gs>
            <a:gs pos="5000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A211C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7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2335</TotalTime>
  <Words>229</Words>
  <Application>Microsoft Office PowerPoint</Application>
  <PresentationFormat>On-screen Show (4:3)</PresentationFormat>
  <Paragraphs>48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7_Level</vt:lpstr>
      <vt:lpstr>تقنية المعلومات  Information Technology 2</vt:lpstr>
      <vt:lpstr>عناصر المحاضرة</vt:lpstr>
      <vt:lpstr>توصيف المقرر</vt:lpstr>
      <vt:lpstr>الخطة الدراسية للمقرر</vt:lpstr>
      <vt:lpstr>المرجع المعتمد</vt:lpstr>
      <vt:lpstr>طريقة التقييم بالمقرر</vt:lpstr>
      <vt:lpstr>طرق التواصل مع المشاركين</vt:lpstr>
    </vt:vector>
  </TitlesOfParts>
  <Company>CSE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Khalil</dc:creator>
  <cp:lastModifiedBy>mohammed</cp:lastModifiedBy>
  <cp:revision>115</cp:revision>
  <dcterms:created xsi:type="dcterms:W3CDTF">2005-02-08T20:38:52Z</dcterms:created>
  <dcterms:modified xsi:type="dcterms:W3CDTF">2016-02-03T01:46:28Z</dcterms:modified>
</cp:coreProperties>
</file>