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013E36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71" autoAdjust="0"/>
  </p:normalViewPr>
  <p:slideViewPr>
    <p:cSldViewPr>
      <p:cViewPr varScale="1">
        <p:scale>
          <a:sx n="66" d="100"/>
          <a:sy n="66" d="100"/>
        </p:scale>
        <p:origin x="-1248" y="-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2/12/2016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34105-587F-4BB0-8402-6E3FCCC05F34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488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34105-587F-4BB0-8402-6E3FCCC05F34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848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34105-587F-4BB0-8402-6E3FCCC05F34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889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34105-587F-4BB0-8402-6E3FCCC05F34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345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34105-587F-4BB0-8402-6E3FCCC05F34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35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34105-587F-4BB0-8402-6E3FCCC05F34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639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34105-587F-4BB0-8402-6E3FCCC05F34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248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34105-587F-4BB0-8402-6E3FCCC05F34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012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34105-587F-4BB0-8402-6E3FCCC05F34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067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34105-587F-4BB0-8402-6E3FCCC05F34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6212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34105-587F-4BB0-8402-6E3FCCC05F34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0781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/>
            <a:r>
              <a:rPr lang="ar-SA" dirty="0" smtClean="0"/>
              <a:t>هنا تكتب ملاحظات</a:t>
            </a:r>
            <a:r>
              <a:rPr lang="ar-SA" baseline="0" dirty="0" smtClean="0"/>
              <a:t> المعلق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34105-587F-4BB0-8402-6E3FCCC05F34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34105-587F-4BB0-8402-6E3FCCC05F34}" type="slidenum">
              <a:rPr lang="ar-SA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4734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34105-587F-4BB0-8402-6E3FCCC05F34}" type="slidenum">
              <a:rPr lang="ar-SA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9331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34105-587F-4BB0-8402-6E3FCCC05F34}" type="slidenum">
              <a:rPr lang="ar-SA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2195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34105-587F-4BB0-8402-6E3FCCC05F34}" type="slidenum">
              <a:rPr lang="ar-SA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2626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34105-587F-4BB0-8402-6E3FCCC05F34}" type="slidenum">
              <a:rPr lang="ar-SA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2863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34105-587F-4BB0-8402-6E3FCCC05F34}" type="slidenum">
              <a:rPr lang="ar-SA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4724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34105-587F-4BB0-8402-6E3FCCC05F34}" type="slidenum">
              <a:rPr lang="ar-SA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11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audio" Target="../media/audio1.wav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تقنية المعلومات 2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/محمد الجعفري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الخامسة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عنوان </a:t>
            </a: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المحاضرة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GB" sz="4000" b="1" dirty="0">
                <a:solidFill>
                  <a:srgbClr val="C00000"/>
                </a:solidFill>
                <a:latin typeface="Lucida Calligraphy" pitchFamily="66" charset="0"/>
              </a:rPr>
              <a:t>Microsoft PowerPoint 2007</a:t>
            </a:r>
            <a:r>
              <a:rPr lang="ar-EG" sz="4000" b="1" dirty="0">
                <a:solidFill>
                  <a:srgbClr val="C00000"/>
                </a:solidFill>
                <a:latin typeface="Lucida Calligraphy" pitchFamily="66" charset="0"/>
              </a:rPr>
              <a:t> العروض التقديمية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915400" cy="1020763"/>
          </a:xfrm>
        </p:spPr>
        <p:txBody>
          <a:bodyPr/>
          <a:lstStyle/>
          <a:p>
            <a:pPr rtl="1" eaLnBrk="1" hangingPunct="1"/>
            <a:r>
              <a:rPr lang="ar-SA" dirty="0" smtClean="0"/>
              <a:t>محتوى المحاضرة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7172" name="Content Placeholder 5"/>
          <p:cNvSpPr>
            <a:spLocks noGrp="1"/>
          </p:cNvSpPr>
          <p:nvPr>
            <p:ph idx="1"/>
          </p:nvPr>
        </p:nvSpPr>
        <p:spPr>
          <a:xfrm>
            <a:off x="4800600" y="1447800"/>
            <a:ext cx="4876800" cy="4373563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>
                <a:cs typeface="Arial" pitchFamily="34" charset="0"/>
              </a:rPr>
              <a:t>مراجعة عن المحاضرة السابقة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إضافة تأثيرات حركة إلى نص أو كائن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المراحل الانتقالية للشرائح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التمرين على التوقيت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إعداد الشرائح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ملاحظات المعلق</a:t>
            </a:r>
          </a:p>
          <a:p>
            <a:pPr rtl="1">
              <a:buFont typeface="Arial" pitchFamily="34" charset="0"/>
              <a:buChar char="•"/>
            </a:pPr>
            <a:endParaRPr lang="ar-SA" dirty="0" smtClean="0">
              <a:cs typeface="Arial" pitchFamily="34" charset="0"/>
            </a:endParaRPr>
          </a:p>
        </p:txBody>
      </p:sp>
      <p:sp>
        <p:nvSpPr>
          <p:cNvPr id="5" name="Content Placeholder 5"/>
          <p:cNvSpPr txBox="1">
            <a:spLocks/>
          </p:cNvSpPr>
          <p:nvPr/>
        </p:nvSpPr>
        <p:spPr bwMode="auto">
          <a:xfrm>
            <a:off x="381000" y="1447800"/>
            <a:ext cx="4267200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ar-SA" sz="3200" dirty="0">
                <a:solidFill>
                  <a:srgbClr val="013E36"/>
                </a:solidFill>
                <a:latin typeface="+mn-lt"/>
              </a:rPr>
              <a:t>إعداد ترتيب الشرائح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ar-SA" sz="3200" dirty="0">
                <a:solidFill>
                  <a:srgbClr val="013E36"/>
                </a:solidFill>
                <a:latin typeface="+mn-lt"/>
              </a:rPr>
              <a:t>المعاينة </a:t>
            </a:r>
            <a:r>
              <a:rPr lang="ar-SA" sz="3200" dirty="0">
                <a:solidFill>
                  <a:srgbClr val="013E36"/>
                </a:solidFill>
                <a:latin typeface="+mn-lt"/>
              </a:rPr>
              <a:t>قبل الطباعة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ar-SA" sz="3200" dirty="0">
                <a:solidFill>
                  <a:srgbClr val="013E36"/>
                </a:solidFill>
                <a:latin typeface="+mn-lt"/>
              </a:rPr>
              <a:t>طباعة العرض التقديمي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ar-SA" sz="3200" dirty="0">
                <a:solidFill>
                  <a:srgbClr val="013E36"/>
                </a:solidFill>
                <a:latin typeface="+mn-lt"/>
              </a:rPr>
              <a:t>النشرات 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ar-SA" sz="3200" dirty="0">
                <a:solidFill>
                  <a:srgbClr val="013E36"/>
                </a:solidFill>
                <a:latin typeface="+mn-lt"/>
              </a:rPr>
              <a:t>تقديم العرض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ar-SA" sz="3200" dirty="0">
                <a:solidFill>
                  <a:srgbClr val="013E36"/>
                </a:solidFill>
                <a:latin typeface="+mn-lt"/>
              </a:rPr>
              <a:t>تمرين</a:t>
            </a:r>
          </a:p>
        </p:txBody>
      </p:sp>
    </p:spTree>
    <p:extLst>
      <p:ext uri="{BB962C8B-B14F-4D97-AF65-F5344CB8AC3E}">
        <p14:creationId xmlns:p14="http://schemas.microsoft.com/office/powerpoint/2010/main" val="876178754"/>
      </p:ext>
    </p:extLst>
  </p:cSld>
  <p:clrMapOvr>
    <a:masterClrMapping/>
  </p:clrMapOvr>
  <p:transition advTm="2168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/>
              <a:t>مراجعة عن المحاضرة السابقة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إنشاء الجداول والعمل عليها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إنشاء المخططات والعمل عليها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تغيير نوع المخطط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إنشاء وتعديل مخطط هيكلي</a:t>
            </a:r>
          </a:p>
        </p:txBody>
      </p:sp>
      <p:sp>
        <p:nvSpPr>
          <p:cNvPr id="15363" name="Tex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الكائنات المرسومة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تغيير مظهر كائن مرسوم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إضافة تأثير إلى الشكل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الكتابة داخل كائن رسومي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استدارة حرة للكائن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انعكاس كائن رسومي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ترتيب الكائنات فوق بعضها البعض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تجميع وتفكيك الكائنات</a:t>
            </a:r>
          </a:p>
        </p:txBody>
      </p:sp>
    </p:spTree>
    <p:extLst>
      <p:ext uri="{BB962C8B-B14F-4D97-AF65-F5344CB8AC3E}">
        <p14:creationId xmlns:p14="http://schemas.microsoft.com/office/powerpoint/2010/main" val="257515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إضافة تأثيرات حركة إلى نص أو كائن</a:t>
            </a:r>
            <a:endParaRPr lang="ar-SA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None/>
            </a:pPr>
            <a:r>
              <a:rPr lang="ar-SA" sz="2800" dirty="0" smtClean="0"/>
              <a:t>يمكن إضافة تأثير مرئي أو صوتي إلى نص أو كائن</a:t>
            </a:r>
            <a:br>
              <a:rPr lang="ar-SA" sz="2800" dirty="0" smtClean="0"/>
            </a:br>
            <a:r>
              <a:rPr lang="ar-SA" sz="2800" dirty="0" smtClean="0"/>
              <a:t> للتحكم بتدفق المعلومات المعروضة: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800" dirty="0" smtClean="0"/>
              <a:t>حدد النص أو الكائن المستهدف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800" dirty="0" smtClean="0"/>
              <a:t>من </a:t>
            </a:r>
            <a:r>
              <a:rPr lang="ar-SA" sz="2800" dirty="0" smtClean="0">
                <a:solidFill>
                  <a:srgbClr val="FF0000"/>
                </a:solidFill>
              </a:rPr>
              <a:t>التبويب حركات </a:t>
            </a:r>
            <a:r>
              <a:rPr lang="en-US" sz="2800" dirty="0" smtClean="0">
                <a:solidFill>
                  <a:srgbClr val="FF0000"/>
                </a:solidFill>
              </a:rPr>
              <a:t>Animations</a:t>
            </a:r>
            <a:r>
              <a:rPr lang="ar-SA" sz="2800" dirty="0" smtClean="0">
                <a:solidFill>
                  <a:srgbClr val="FF0000"/>
                </a:solidFill>
              </a:rPr>
              <a:t> </a:t>
            </a:r>
            <a:r>
              <a:rPr lang="ar-SA" sz="2800" dirty="0" smtClean="0"/>
              <a:t>ومن </a:t>
            </a:r>
            <a:r>
              <a:rPr lang="ar-SA" sz="2800" dirty="0" smtClean="0">
                <a:solidFill>
                  <a:srgbClr val="FF0000"/>
                </a:solidFill>
              </a:rPr>
              <a:t>المجموعة حركات </a:t>
            </a:r>
            <a:r>
              <a:rPr lang="ar-SA" sz="2800" dirty="0" smtClean="0"/>
              <a:t>نفتح </a:t>
            </a:r>
            <a:r>
              <a:rPr lang="ar-SA" sz="2800" dirty="0" smtClean="0">
                <a:solidFill>
                  <a:srgbClr val="FF0000"/>
                </a:solidFill>
              </a:rPr>
              <a:t>القائمة المنسدلة تحريك </a:t>
            </a:r>
            <a:r>
              <a:rPr lang="en-US" sz="2800" dirty="0" smtClean="0">
                <a:solidFill>
                  <a:srgbClr val="FF0000"/>
                </a:solidFill>
              </a:rPr>
              <a:t>Animate</a:t>
            </a:r>
            <a:r>
              <a:rPr lang="ar-SA" sz="2800" dirty="0" smtClean="0"/>
              <a:t> لاختيار من الحركات الجاهزة أو اختر </a:t>
            </a:r>
            <a:r>
              <a:rPr lang="en-US" sz="2800" dirty="0" smtClean="0">
                <a:solidFill>
                  <a:srgbClr val="FF0000"/>
                </a:solidFill>
              </a:rPr>
              <a:t>No Animation</a:t>
            </a:r>
            <a:r>
              <a:rPr lang="ar-SA" sz="2800" dirty="0" smtClean="0">
                <a:solidFill>
                  <a:srgbClr val="FF0000"/>
                </a:solidFill>
              </a:rPr>
              <a:t> </a:t>
            </a:r>
            <a:r>
              <a:rPr lang="ar-SA" sz="2800" dirty="0" smtClean="0"/>
              <a:t>لعدم تعيين حركة للكائن المستهدف</a:t>
            </a:r>
          </a:p>
          <a:p>
            <a:pPr lvl="1" rtl="1"/>
            <a:r>
              <a:rPr lang="ar-SA" sz="2400" dirty="0" smtClean="0"/>
              <a:t>ملاحظة: ضع مؤشر الفأرة على اسم الحركة لترى تأثيرها</a:t>
            </a:r>
          </a:p>
          <a:p>
            <a:pPr lvl="1" rtl="1"/>
            <a:r>
              <a:rPr lang="ar-SA" sz="2400" dirty="0" smtClean="0"/>
              <a:t>يوجد خيارين مع النصوص </a:t>
            </a:r>
            <a:r>
              <a:rPr lang="ar-SA" sz="2400" dirty="0" smtClean="0">
                <a:solidFill>
                  <a:srgbClr val="FF0000"/>
                </a:solidFill>
              </a:rPr>
              <a:t>إظهار الكل </a:t>
            </a:r>
            <a:r>
              <a:rPr lang="ar-SA" sz="2400" dirty="0" smtClean="0"/>
              <a:t>أو </a:t>
            </a:r>
            <a:r>
              <a:rPr lang="ar-SA" sz="2400" dirty="0" smtClean="0">
                <a:solidFill>
                  <a:srgbClr val="FF0000"/>
                </a:solidFill>
              </a:rPr>
              <a:t>أظهر الفقرات واحدة واحدة</a:t>
            </a:r>
          </a:p>
          <a:p>
            <a:pPr rtl="1"/>
            <a:r>
              <a:rPr lang="ar-SA" sz="2800" dirty="0" smtClean="0"/>
              <a:t>يمكن أيضا تطبيق </a:t>
            </a:r>
            <a:r>
              <a:rPr lang="ar-SA" sz="2800" dirty="0" smtClean="0">
                <a:solidFill>
                  <a:srgbClr val="FF0000"/>
                </a:solidFill>
              </a:rPr>
              <a:t>حركات مخصصة </a:t>
            </a:r>
            <a:r>
              <a:rPr lang="en-US" sz="2800" dirty="0" smtClean="0">
                <a:solidFill>
                  <a:srgbClr val="FF0000"/>
                </a:solidFill>
              </a:rPr>
              <a:t>Custom Animation</a:t>
            </a:r>
            <a:endParaRPr lang="ar-SA" sz="2800" dirty="0" smtClean="0"/>
          </a:p>
          <a:p>
            <a:pPr rtl="1"/>
            <a:endParaRPr lang="ar-SA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2514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ight Arrow 11"/>
          <p:cNvSpPr/>
          <p:nvPr/>
        </p:nvSpPr>
        <p:spPr>
          <a:xfrm rot="2402168">
            <a:off x="1330878" y="125882"/>
            <a:ext cx="466230" cy="205435"/>
          </a:xfrm>
          <a:prstGeom prst="rightArrow">
            <a:avLst/>
          </a:prstGeom>
          <a:solidFill>
            <a:srgbClr val="FF6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Right Arrow 12"/>
          <p:cNvSpPr/>
          <p:nvPr/>
        </p:nvSpPr>
        <p:spPr>
          <a:xfrm rot="2402168">
            <a:off x="11442" y="354484"/>
            <a:ext cx="466230" cy="205435"/>
          </a:xfrm>
          <a:prstGeom prst="rightArrow">
            <a:avLst/>
          </a:prstGeom>
          <a:solidFill>
            <a:srgbClr val="FF6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Right Arrow 13"/>
          <p:cNvSpPr/>
          <p:nvPr/>
        </p:nvSpPr>
        <p:spPr>
          <a:xfrm>
            <a:off x="304800" y="1447800"/>
            <a:ext cx="466230" cy="205435"/>
          </a:xfrm>
          <a:prstGeom prst="rightArrow">
            <a:avLst/>
          </a:prstGeom>
          <a:solidFill>
            <a:srgbClr val="FF6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6045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/>
              <a:t>إضافة تأثيرات حركة إلى النص أو الكائنات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يظهر كامل النص هنا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الفقرة الأولى</a:t>
            </a:r>
          </a:p>
          <a:p>
            <a:pPr lvl="1" rtl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الفقرة الأولى فرع 1</a:t>
            </a:r>
          </a:p>
          <a:p>
            <a:pPr lvl="1" rtl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الفقرة الأولى فرع 2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الفقرة الثانية</a:t>
            </a:r>
          </a:p>
          <a:p>
            <a:pPr lvl="1" rtl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الفقرة الثانية فرع 1</a:t>
            </a:r>
          </a:p>
          <a:p>
            <a:pPr lvl="1" rtl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الفقرة الثانية فرع 2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الفقرة الثالثة</a:t>
            </a:r>
          </a:p>
          <a:p>
            <a:pPr lvl="1" rtl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الفقرة الثالثة فرع 1</a:t>
            </a:r>
          </a:p>
          <a:p>
            <a:pPr lvl="1" rtl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الفقرة الثالثة فرع 2</a:t>
            </a:r>
          </a:p>
        </p:txBody>
      </p:sp>
      <p:sp>
        <p:nvSpPr>
          <p:cNvPr id="15363" name="Tex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يظهر النص هنا فقرة فقرة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الفقرة الأولى</a:t>
            </a:r>
          </a:p>
          <a:p>
            <a:pPr lvl="1" rtl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الفقرة الأولى فرع 1</a:t>
            </a:r>
          </a:p>
          <a:p>
            <a:pPr lvl="1" rtl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الفقرة الأولى فرع 2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الفقرة الثانية</a:t>
            </a:r>
          </a:p>
          <a:p>
            <a:pPr lvl="1" rtl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الفقرة الثانية فرع 1</a:t>
            </a:r>
          </a:p>
          <a:p>
            <a:pPr lvl="1" rtl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الفقرة الثانية فرع 2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الفقرة الثالثة</a:t>
            </a:r>
          </a:p>
          <a:p>
            <a:pPr lvl="1" rtl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الفقرة الثالثة فرع 1</a:t>
            </a:r>
          </a:p>
          <a:p>
            <a:pPr lvl="1" rtl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الفقرة الثالثة فرع 2</a:t>
            </a:r>
          </a:p>
        </p:txBody>
      </p:sp>
      <p:pic>
        <p:nvPicPr>
          <p:cNvPr id="2050" name="Picture 2" descr="C:\Program Files (x86)\Microsoft Office\MEDIA\CAGCAT10\j030125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143000"/>
            <a:ext cx="1829714" cy="15654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9314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1536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52800"/>
            <a:ext cx="16668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إضافة تأثيرات حركة إلى نص أو كائن</a:t>
            </a:r>
            <a:br>
              <a:rPr lang="ar-SA" dirty="0" smtClean="0"/>
            </a:br>
            <a:r>
              <a:rPr lang="ar-SA" dirty="0" smtClean="0"/>
              <a:t>حركة مخصصة </a:t>
            </a:r>
            <a:r>
              <a:rPr lang="en-US" sz="4000" dirty="0" smtClean="0"/>
              <a:t>Custom Animation</a:t>
            </a:r>
            <a:endParaRPr lang="ar-SA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None/>
            </a:pPr>
            <a:r>
              <a:rPr lang="ar-SA" dirty="0" smtClean="0"/>
              <a:t>يمكن تطبيق حركة مخصصة للتحكم بتدفق العناصر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حدد النص أو الكائن المستهدف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من </a:t>
            </a:r>
            <a:r>
              <a:rPr lang="ar-SA" dirty="0" smtClean="0">
                <a:solidFill>
                  <a:srgbClr val="FF0000"/>
                </a:solidFill>
              </a:rPr>
              <a:t>التبويب حركات </a:t>
            </a:r>
            <a:r>
              <a:rPr lang="en-US" sz="2400" dirty="0" smtClean="0">
                <a:solidFill>
                  <a:srgbClr val="FF0000"/>
                </a:solidFill>
              </a:rPr>
              <a:t>Animations</a:t>
            </a:r>
            <a:r>
              <a:rPr lang="ar-SA" sz="2400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ومن</a:t>
            </a:r>
            <a:br>
              <a:rPr lang="ar-SA" dirty="0" smtClean="0"/>
            </a:b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المجموعة حركات 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Animations</a:t>
            </a:r>
            <a:r>
              <a:rPr lang="ar-SA" sz="2400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نختار</a:t>
            </a:r>
            <a:br>
              <a:rPr lang="ar-SA" dirty="0" smtClean="0"/>
            </a:br>
            <a:r>
              <a:rPr lang="ar-SA" dirty="0" smtClean="0"/>
              <a:t> حركة مخصصة </a:t>
            </a:r>
            <a:r>
              <a:rPr lang="en-US" sz="2800" dirty="0" smtClean="0">
                <a:solidFill>
                  <a:srgbClr val="FF0000"/>
                </a:solidFill>
              </a:rPr>
              <a:t>Custom Animation</a:t>
            </a:r>
            <a:r>
              <a:rPr lang="ar-SA" sz="2800" dirty="0" smtClean="0">
                <a:solidFill>
                  <a:srgbClr val="FF0000"/>
                </a:solidFill>
              </a:rPr>
              <a:t> </a:t>
            </a:r>
            <a:endParaRPr lang="ar-SA" sz="2800" dirty="0" smtClean="0"/>
          </a:p>
          <a:p>
            <a:pPr marL="514350" indent="-514350" rtl="1">
              <a:buFont typeface="+mj-lt"/>
              <a:buAutoNum type="arabicPeriod"/>
            </a:pPr>
            <a:r>
              <a:rPr lang="ar-SA" sz="2800" dirty="0" smtClean="0"/>
              <a:t>من </a:t>
            </a:r>
            <a:r>
              <a:rPr lang="ar-SA" sz="2800" dirty="0" smtClean="0">
                <a:solidFill>
                  <a:srgbClr val="FF0000"/>
                </a:solidFill>
              </a:rPr>
              <a:t>القائمة أضافة تأثير </a:t>
            </a:r>
            <a:r>
              <a:rPr lang="en-US" sz="2800" dirty="0" smtClean="0">
                <a:solidFill>
                  <a:srgbClr val="FF0000"/>
                </a:solidFill>
              </a:rPr>
              <a:t>Add Effect</a:t>
            </a:r>
            <a:r>
              <a:rPr lang="ar-SA" sz="2800" dirty="0" smtClean="0"/>
              <a:t> نختار </a:t>
            </a:r>
            <a:r>
              <a:rPr lang="ar-SA" sz="2800" dirty="0" smtClean="0">
                <a:solidFill>
                  <a:srgbClr val="FF0000"/>
                </a:solidFill>
              </a:rPr>
              <a:t>تأثير دخول </a:t>
            </a:r>
            <a:r>
              <a:rPr lang="en-US" sz="2800" dirty="0" smtClean="0">
                <a:solidFill>
                  <a:srgbClr val="FF0000"/>
                </a:solidFill>
              </a:rPr>
              <a:t>Entrance</a:t>
            </a:r>
            <a:r>
              <a:rPr lang="ar-SA" sz="2800" dirty="0" smtClean="0">
                <a:solidFill>
                  <a:srgbClr val="FF0000"/>
                </a:solidFill>
              </a:rPr>
              <a:t> </a:t>
            </a:r>
            <a:endParaRPr lang="en-US" dirty="0" smtClean="0">
              <a:solidFill>
                <a:srgbClr val="FF0000"/>
              </a:solidFill>
            </a:endParaRPr>
          </a:p>
          <a:p>
            <a:pPr lvl="1" rtl="1"/>
            <a:r>
              <a:rPr lang="ar-SA" dirty="0" smtClean="0"/>
              <a:t>مربع الاختيار </a:t>
            </a:r>
            <a:r>
              <a:rPr lang="ar-SA" dirty="0" smtClean="0">
                <a:solidFill>
                  <a:srgbClr val="FF0000"/>
                </a:solidFill>
              </a:rPr>
              <a:t>معاينة تلقائية </a:t>
            </a:r>
            <a:r>
              <a:rPr lang="en-US" dirty="0" err="1" smtClean="0">
                <a:solidFill>
                  <a:srgbClr val="FF0000"/>
                </a:solidFill>
              </a:rPr>
              <a:t>AutoPreview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لمعاينة الحركة</a:t>
            </a:r>
          </a:p>
          <a:p>
            <a:pPr lvl="1" rtl="1"/>
            <a:r>
              <a:rPr lang="ar-SA" dirty="0" smtClean="0"/>
              <a:t>الزر </a:t>
            </a:r>
            <a:r>
              <a:rPr lang="ar-SA" dirty="0" smtClean="0">
                <a:solidFill>
                  <a:srgbClr val="FF0000"/>
                </a:solidFill>
              </a:rPr>
              <a:t>تشغيل </a:t>
            </a:r>
            <a:r>
              <a:rPr lang="en-US" dirty="0" smtClean="0">
                <a:solidFill>
                  <a:srgbClr val="FF0000"/>
                </a:solidFill>
              </a:rPr>
              <a:t>Play</a:t>
            </a:r>
            <a:r>
              <a:rPr lang="ar-SA" dirty="0" smtClean="0"/>
              <a:t> لتشغيل الحركات التي في الشريحة</a:t>
            </a:r>
          </a:p>
          <a:p>
            <a:pPr lvl="1" rtl="1"/>
            <a:r>
              <a:rPr lang="ar-SA" dirty="0" smtClean="0"/>
              <a:t>زر </a:t>
            </a:r>
            <a:r>
              <a:rPr lang="ar-SA" dirty="0" smtClean="0">
                <a:solidFill>
                  <a:srgbClr val="FF0000"/>
                </a:solidFill>
              </a:rPr>
              <a:t>عرض الشريحة </a:t>
            </a:r>
            <a:r>
              <a:rPr lang="en-US" dirty="0" smtClean="0">
                <a:solidFill>
                  <a:srgbClr val="FF0000"/>
                </a:solidFill>
              </a:rPr>
              <a:t>Slide Show</a:t>
            </a:r>
            <a:r>
              <a:rPr lang="ar-SA" dirty="0" smtClean="0"/>
              <a:t> لمعاينة عرض الشريحة.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77353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9200" y="1219200"/>
            <a:ext cx="1578534" cy="232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7516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>
              <a:buFont typeface="+mj-lt"/>
              <a:buAutoNum type="arabicPeriod"/>
            </a:pPr>
            <a:r>
              <a:rPr lang="ar-SA" sz="2800" dirty="0" smtClean="0"/>
              <a:t>يمكن </a:t>
            </a:r>
            <a:r>
              <a:rPr lang="ar-SA" sz="2800" dirty="0" smtClean="0">
                <a:solidFill>
                  <a:srgbClr val="FF0000"/>
                </a:solidFill>
              </a:rPr>
              <a:t>تغيير ترتيب </a:t>
            </a:r>
            <a:r>
              <a:rPr lang="ar-SA" sz="2800" dirty="0" smtClean="0"/>
              <a:t>إظهار العناصر من أزرار الترتيب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800" dirty="0" smtClean="0"/>
              <a:t>يمكن تحديد عنصر ثم </a:t>
            </a:r>
            <a:r>
              <a:rPr lang="ar-SA" sz="2800" dirty="0" smtClean="0">
                <a:solidFill>
                  <a:srgbClr val="FF0000"/>
                </a:solidFill>
              </a:rPr>
              <a:t>تغيير</a:t>
            </a:r>
            <a:r>
              <a:rPr lang="ar-SA" sz="2800" dirty="0" smtClean="0"/>
              <a:t> حركته المخصصة من </a:t>
            </a:r>
            <a:br>
              <a:rPr lang="ar-SA" sz="2800" dirty="0" smtClean="0"/>
            </a:br>
            <a:r>
              <a:rPr lang="ar-SA" sz="2800" dirty="0" smtClean="0">
                <a:solidFill>
                  <a:srgbClr val="FF0000"/>
                </a:solidFill>
              </a:rPr>
              <a:t>القائمة تغيير </a:t>
            </a:r>
            <a:r>
              <a:rPr lang="en-US" sz="2800" dirty="0" smtClean="0">
                <a:solidFill>
                  <a:srgbClr val="FF0000"/>
                </a:solidFill>
              </a:rPr>
              <a:t>Change</a:t>
            </a:r>
            <a:r>
              <a:rPr lang="ar-SA" sz="2800" dirty="0" smtClean="0"/>
              <a:t> أو </a:t>
            </a:r>
            <a:r>
              <a:rPr lang="ar-SA" sz="2800" dirty="0" smtClean="0">
                <a:solidFill>
                  <a:schemeClr val="accent4">
                    <a:lumMod val="75000"/>
                  </a:schemeClr>
                </a:solidFill>
              </a:rPr>
              <a:t>حذفها</a:t>
            </a:r>
            <a:r>
              <a:rPr lang="ar-SA" sz="2800" dirty="0" smtClean="0"/>
              <a:t> من  خلال </a:t>
            </a:r>
            <a:br>
              <a:rPr lang="ar-SA" sz="2800" dirty="0" smtClean="0"/>
            </a:br>
            <a:r>
              <a:rPr lang="ar-SA" sz="2800" dirty="0" smtClean="0">
                <a:solidFill>
                  <a:schemeClr val="accent4">
                    <a:lumMod val="75000"/>
                  </a:schemeClr>
                </a:solidFill>
              </a:rPr>
              <a:t>الزر حذف 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remove</a:t>
            </a:r>
            <a:r>
              <a:rPr lang="ar-SA" sz="2800" dirty="0" smtClean="0"/>
              <a:t>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800" dirty="0" smtClean="0"/>
              <a:t>التحكم بالخصائص:</a:t>
            </a:r>
          </a:p>
          <a:p>
            <a:pPr marL="914400" lvl="1" indent="-514350" rtl="1">
              <a:buFont typeface="+mj-lt"/>
              <a:buAutoNum type="arabicPeriod"/>
            </a:pPr>
            <a:r>
              <a:rPr lang="ar-SA" sz="2400" dirty="0" smtClean="0">
                <a:solidFill>
                  <a:srgbClr val="FF0000"/>
                </a:solidFill>
              </a:rPr>
              <a:t>بدء </a:t>
            </a:r>
            <a:r>
              <a:rPr lang="en-US" sz="2400" dirty="0" smtClean="0">
                <a:solidFill>
                  <a:srgbClr val="FF0000"/>
                </a:solidFill>
              </a:rPr>
              <a:t>Start</a:t>
            </a:r>
            <a:r>
              <a:rPr lang="ar-SA" sz="2400" dirty="0" smtClean="0"/>
              <a:t>: وقت بدء عرض العنصر</a:t>
            </a:r>
          </a:p>
          <a:p>
            <a:pPr marL="914400" lvl="1" indent="-514350" rtl="1">
              <a:buFont typeface="+mj-lt"/>
              <a:buAutoNum type="arabicPeriod"/>
            </a:pPr>
            <a:r>
              <a:rPr lang="ar-SA" sz="2400" dirty="0" smtClean="0">
                <a:solidFill>
                  <a:srgbClr val="FF0000"/>
                </a:solidFill>
              </a:rPr>
              <a:t>الاتجاه </a:t>
            </a:r>
            <a:r>
              <a:rPr lang="en-US" sz="2400" dirty="0" smtClean="0">
                <a:solidFill>
                  <a:srgbClr val="FF0000"/>
                </a:solidFill>
              </a:rPr>
              <a:t>Direction</a:t>
            </a:r>
            <a:r>
              <a:rPr lang="ar-SA" sz="2400" dirty="0" smtClean="0"/>
              <a:t>: لتحديد اتجاه الحركة</a:t>
            </a:r>
          </a:p>
          <a:p>
            <a:pPr marL="914400" lvl="1" indent="-514350" rtl="1">
              <a:buFont typeface="+mj-lt"/>
              <a:buAutoNum type="arabicPeriod"/>
            </a:pPr>
            <a:r>
              <a:rPr lang="ar-SA" sz="2400" dirty="0" smtClean="0">
                <a:solidFill>
                  <a:srgbClr val="FF0000"/>
                </a:solidFill>
              </a:rPr>
              <a:t>السرعة </a:t>
            </a:r>
            <a:r>
              <a:rPr lang="en-US" sz="2400" dirty="0" smtClean="0">
                <a:solidFill>
                  <a:srgbClr val="FF0000"/>
                </a:solidFill>
              </a:rPr>
              <a:t>Speed</a:t>
            </a:r>
            <a:r>
              <a:rPr lang="ar-SA" sz="2400" dirty="0" smtClean="0"/>
              <a:t>: لتحديد سرعة حركة العنصر</a:t>
            </a:r>
          </a:p>
          <a:p>
            <a:pPr marL="914400" lvl="1" indent="-514350" rtl="1">
              <a:buNone/>
            </a:pPr>
            <a:r>
              <a:rPr lang="ar-SA" sz="2400" dirty="0" smtClean="0"/>
              <a:t>ملاحظة: تظهر أرقام جنب العناصر لتحديد ترتيب ظهورها عن العرض</a:t>
            </a:r>
          </a:p>
          <a:p>
            <a:pPr marL="514350" indent="-514350" rtl="1">
              <a:buFont typeface="+mj-lt"/>
              <a:buAutoNum type="arabicPeriod"/>
            </a:pPr>
            <a:endParaRPr lang="ar-SA" sz="2800" dirty="0" smtClean="0"/>
          </a:p>
          <a:p>
            <a:pPr marL="514350" indent="-514350" rtl="1">
              <a:buFont typeface="+mj-lt"/>
              <a:buAutoNum type="arabicPeriod"/>
            </a:pPr>
            <a:endParaRPr lang="ar-SA" sz="2800" dirty="0" smtClean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24200"/>
            <a:ext cx="20097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3305175"/>
            <a:ext cx="1971675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إضافة تأثيرات حركة إلى نص أو كائن</a:t>
            </a:r>
            <a:br>
              <a:rPr lang="ar-SA" dirty="0" smtClean="0"/>
            </a:br>
            <a:r>
              <a:rPr lang="ar-SA" dirty="0" smtClean="0"/>
              <a:t>حركة مخصصة </a:t>
            </a:r>
            <a:r>
              <a:rPr lang="en-US" sz="4000" dirty="0" smtClean="0"/>
              <a:t>Custom Animation</a:t>
            </a:r>
            <a:endParaRPr lang="ar-SA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17932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81400" y="3200400"/>
            <a:ext cx="199072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800600"/>
            <a:ext cx="195262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ight Arrow 13"/>
          <p:cNvSpPr/>
          <p:nvPr/>
        </p:nvSpPr>
        <p:spPr>
          <a:xfrm rot="2402168">
            <a:off x="1330878" y="125882"/>
            <a:ext cx="466230" cy="205435"/>
          </a:xfrm>
          <a:prstGeom prst="rightArrow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Right Arrow 14"/>
          <p:cNvSpPr/>
          <p:nvPr/>
        </p:nvSpPr>
        <p:spPr>
          <a:xfrm rot="2402168">
            <a:off x="11443" y="125884"/>
            <a:ext cx="466230" cy="205435"/>
          </a:xfrm>
          <a:prstGeom prst="rightArrow">
            <a:avLst/>
          </a:prstGeom>
          <a:solidFill>
            <a:srgbClr val="FF6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Right Arrow 15"/>
          <p:cNvSpPr/>
          <p:nvPr/>
        </p:nvSpPr>
        <p:spPr>
          <a:xfrm rot="2402168">
            <a:off x="697242" y="2183283"/>
            <a:ext cx="466230" cy="205435"/>
          </a:xfrm>
          <a:prstGeom prst="rightArrow">
            <a:avLst/>
          </a:prstGeom>
          <a:solidFill>
            <a:srgbClr val="FF6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52550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4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952625"/>
            <a:ext cx="3486150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>
              <a:buFont typeface="+mj-lt"/>
              <a:buAutoNum type="arabicPeriod"/>
            </a:pPr>
            <a:r>
              <a:rPr lang="ar-SA" sz="2800" dirty="0" smtClean="0"/>
              <a:t>نفتح خيارات التأثير </a:t>
            </a:r>
            <a:r>
              <a:rPr lang="en-US" sz="2800" dirty="0" smtClean="0"/>
              <a:t>Effect Options</a:t>
            </a:r>
            <a:r>
              <a:rPr lang="ar-SA" sz="2800" dirty="0" smtClean="0"/>
              <a:t> لتحديد الصوت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800" dirty="0" smtClean="0"/>
              <a:t>نختار الصوت من قائمة الصوت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800" dirty="0" smtClean="0"/>
              <a:t>يمكن تحديد ما سيحصل بعد انتهاء الحركة</a:t>
            </a:r>
            <a:br>
              <a:rPr lang="ar-SA" sz="2800" dirty="0" smtClean="0"/>
            </a:br>
            <a:r>
              <a:rPr lang="ar-SA" sz="2800" dirty="0" smtClean="0"/>
              <a:t>كإخفاء العنصر أو تغيير لونه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800" dirty="0" smtClean="0"/>
              <a:t>يمكن التحكم بحركة النص وسرعته</a:t>
            </a:r>
          </a:p>
          <a:p>
            <a:pPr marL="514350" indent="-514350" rtl="1">
              <a:buFont typeface="+mj-lt"/>
              <a:buAutoNum type="arabicPeriod"/>
            </a:pPr>
            <a:endParaRPr lang="ar-SA" sz="2800" dirty="0" smtClean="0"/>
          </a:p>
          <a:p>
            <a:pPr marL="514350" indent="-514350" rtl="1">
              <a:buFont typeface="+mj-lt"/>
              <a:buAutoNum type="arabicPeriod"/>
            </a:pPr>
            <a:endParaRPr lang="ar-SA" sz="2800" dirty="0" smtClean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إضافة تأثيرات حركة إلى نص أو كائن</a:t>
            </a:r>
            <a:br>
              <a:rPr lang="ar-SA" dirty="0" smtClean="0"/>
            </a:br>
            <a:r>
              <a:rPr lang="ar-SA" dirty="0" smtClean="0"/>
              <a:t>لتشغيل صوت مع الحركة</a:t>
            </a:r>
            <a:endParaRPr lang="ar-SA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066925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ight Arrow 14"/>
          <p:cNvSpPr/>
          <p:nvPr/>
        </p:nvSpPr>
        <p:spPr>
          <a:xfrm rot="9306280">
            <a:off x="1621779" y="850588"/>
            <a:ext cx="466230" cy="205435"/>
          </a:xfrm>
          <a:prstGeom prst="rightArrow">
            <a:avLst/>
          </a:prstGeom>
          <a:solidFill>
            <a:srgbClr val="FF6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924425"/>
            <a:ext cx="170497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28800" y="4914900"/>
            <a:ext cx="184785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33800" y="5029200"/>
            <a:ext cx="25527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ight Arrow 16"/>
          <p:cNvSpPr/>
          <p:nvPr/>
        </p:nvSpPr>
        <p:spPr>
          <a:xfrm rot="9306280">
            <a:off x="2002778" y="3136586"/>
            <a:ext cx="466230" cy="205435"/>
          </a:xfrm>
          <a:prstGeom prst="rightArrow">
            <a:avLst/>
          </a:prstGeom>
          <a:solidFill>
            <a:srgbClr val="FF6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Right Arrow 17"/>
          <p:cNvSpPr/>
          <p:nvPr/>
        </p:nvSpPr>
        <p:spPr>
          <a:xfrm rot="9306280">
            <a:off x="707378" y="4811377"/>
            <a:ext cx="466230" cy="205435"/>
          </a:xfrm>
          <a:prstGeom prst="rightArrow">
            <a:avLst/>
          </a:prstGeom>
          <a:solidFill>
            <a:srgbClr val="FF6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Right Arrow 18"/>
          <p:cNvSpPr/>
          <p:nvPr/>
        </p:nvSpPr>
        <p:spPr>
          <a:xfrm rot="9306280">
            <a:off x="2688579" y="4811377"/>
            <a:ext cx="466230" cy="205435"/>
          </a:xfrm>
          <a:prstGeom prst="rightArrow">
            <a:avLst/>
          </a:prstGeom>
          <a:solidFill>
            <a:srgbClr val="FF6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Right Arrow 19"/>
          <p:cNvSpPr/>
          <p:nvPr/>
        </p:nvSpPr>
        <p:spPr>
          <a:xfrm rot="9306280">
            <a:off x="2002779" y="3365188"/>
            <a:ext cx="466230" cy="205435"/>
          </a:xfrm>
          <a:prstGeom prst="rightArrow">
            <a:avLst/>
          </a:prstGeom>
          <a:solidFill>
            <a:srgbClr val="FF6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Right Arrow 20"/>
          <p:cNvSpPr/>
          <p:nvPr/>
        </p:nvSpPr>
        <p:spPr>
          <a:xfrm rot="9306280">
            <a:off x="5355579" y="4889188"/>
            <a:ext cx="466230" cy="205435"/>
          </a:xfrm>
          <a:prstGeom prst="rightArrow">
            <a:avLst/>
          </a:prstGeom>
          <a:solidFill>
            <a:srgbClr val="FF6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Right Arrow 21"/>
          <p:cNvSpPr/>
          <p:nvPr/>
        </p:nvSpPr>
        <p:spPr>
          <a:xfrm rot="9306280">
            <a:off x="2002779" y="3593788"/>
            <a:ext cx="466230" cy="205435"/>
          </a:xfrm>
          <a:prstGeom prst="rightArrow">
            <a:avLst/>
          </a:prstGeom>
          <a:solidFill>
            <a:srgbClr val="FF6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653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8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7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2311AB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6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7" presetClass="entr" presetSubtype="4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2311AB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"/>
                            </p:stCondLst>
                            <p:childTnLst>
                              <p:par>
                                <p:cTn id="67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599"/>
            <a:ext cx="4078818" cy="3581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نفتح خيارات التأثير </a:t>
            </a:r>
            <a:r>
              <a:rPr lang="en-US" dirty="0" smtClean="0"/>
              <a:t>Effect Options</a:t>
            </a:r>
            <a:r>
              <a:rPr lang="ar-SA" dirty="0" smtClean="0"/>
              <a:t> </a:t>
            </a:r>
            <a:br>
              <a:rPr lang="ar-SA" dirty="0" smtClean="0"/>
            </a:br>
            <a:r>
              <a:rPr lang="ar-SA" dirty="0" smtClean="0"/>
              <a:t>ثم من التبويب توقيت </a:t>
            </a:r>
            <a:r>
              <a:rPr lang="en-US" dirty="0" smtClean="0"/>
              <a:t>Timing</a:t>
            </a:r>
            <a:endParaRPr lang="ar-SA" dirty="0" smtClean="0"/>
          </a:p>
          <a:p>
            <a:pPr marL="914400" lvl="1" indent="-514350" rtl="1"/>
            <a:r>
              <a:rPr lang="ar-SA" dirty="0" smtClean="0"/>
              <a:t>يمكن تأخير بدء الحركة فترة ما</a:t>
            </a:r>
          </a:p>
          <a:p>
            <a:pPr marL="914400" lvl="1" indent="-514350" rtl="1"/>
            <a:r>
              <a:rPr lang="ar-SA" dirty="0" smtClean="0"/>
              <a:t>يمكن تحديد السرعة بشكل دقيق</a:t>
            </a:r>
          </a:p>
          <a:p>
            <a:pPr marL="914400" lvl="1" indent="-514350" rtl="1"/>
            <a:r>
              <a:rPr lang="ar-SA" dirty="0" smtClean="0"/>
              <a:t>يمكن تكرار الحركة</a:t>
            </a:r>
          </a:p>
          <a:p>
            <a:pPr marL="914400" lvl="1" indent="-514350" rtl="1"/>
            <a:r>
              <a:rPr lang="ar-SA" dirty="0" smtClean="0"/>
              <a:t>تمكن الرجوع للبداية عند الانتهاء من اللعب</a:t>
            </a:r>
          </a:p>
          <a:p>
            <a:pPr marL="914400" lvl="1" indent="-514350" rtl="1"/>
            <a:r>
              <a:rPr lang="ar-SA" dirty="0" smtClean="0"/>
              <a:t>يمكن بدء التأثير عند النقر على حركة عنصر</a:t>
            </a:r>
          </a:p>
          <a:p>
            <a:pPr marL="514350" indent="-514350" rtl="1">
              <a:buFont typeface="+mj-lt"/>
              <a:buAutoNum type="arabicPeriod"/>
            </a:pPr>
            <a:endParaRPr lang="ar-SA" dirty="0" smtClean="0"/>
          </a:p>
          <a:p>
            <a:pPr marL="514350" indent="-514350" rtl="1">
              <a:buFont typeface="+mj-lt"/>
              <a:buAutoNum type="arabicPeriod"/>
            </a:pPr>
            <a:endParaRPr lang="ar-SA" dirty="0" smtClean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إضافة تأثيرات حركة إلى نص أو كائن</a:t>
            </a:r>
            <a:br>
              <a:rPr lang="ar-SA" dirty="0" smtClean="0"/>
            </a:br>
            <a:r>
              <a:rPr lang="ar-SA" dirty="0" smtClean="0"/>
              <a:t>التوقيت مع الحركة</a:t>
            </a:r>
            <a:endParaRPr lang="ar-SA" dirty="0"/>
          </a:p>
        </p:txBody>
      </p:sp>
      <p:sp>
        <p:nvSpPr>
          <p:cNvPr id="23" name="Frame 22"/>
          <p:cNvSpPr/>
          <p:nvPr/>
        </p:nvSpPr>
        <p:spPr>
          <a:xfrm>
            <a:off x="4191000" y="5410200"/>
            <a:ext cx="2209800" cy="609600"/>
          </a:xfrm>
          <a:prstGeom prst="frame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elaxedInset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smtClean="0">
                <a:solidFill>
                  <a:schemeClr val="tx1"/>
                </a:solidFill>
              </a:rPr>
              <a:t>أنقر هنا</a:t>
            </a:r>
            <a:endParaRPr lang="ar-SA" sz="3200" dirty="0">
              <a:solidFill>
                <a:schemeClr val="tx1"/>
              </a:solidFill>
            </a:endParaRPr>
          </a:p>
        </p:txBody>
      </p:sp>
      <p:pic>
        <p:nvPicPr>
          <p:cNvPr id="7172" name="Picture 4" descr="C:\Program Files (x86)\Microsoft Office\MEDIA\CAGCAT10\j0297707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990600" y="5334000"/>
            <a:ext cx="990600" cy="12189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15828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2" presetClass="path" presetSubtype="0" repeatCount="300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094 -0.80508 C 0.04998 -0.70797 0.11102 -0.62242 0.18792 -0.61826 C 0.24895 -0.61063 0.29894 -0.65734 0.2999 -0.7156 C 0.2999 -0.7741 0.25088 -0.82843 0.18888 -0.83237 C 0.15796 -0.83237 0.12928 -0.82474 0.1099 -0.80508 C 0.0809 -0.7778 0.06392 -0.73549 0.06392 -0.68439 C 0.06392 -0.65734 0.06872 -0.62982 0.07802 -0.60716 C 0.099 -0.5556 0.14002 -0.52069 0.18696 -0.51699 C 0.24191 -0.50959 0.28692 -0.5519 0.28692 -0.60254 C 0.28788 -0.65734 0.24287 -0.70427 0.18792 -0.71167 C 0.15988 -0.71167 0.13489 -0.70427 0.11598 -0.68878 C 0.09099 -0.66127 0.07497 -0.61826 0.07497 -0.57572 C 0.07497 -0.5519 0.07994 -0.52901 0.08763 -0.5052 C 0.10701 -0.46289 0.1429 -0.42774 0.18519 -0.42335 C 0.23598 -0.41988 0.27587 -0.45826 0.27587 -0.5052 C 0.27699 -0.5519 0.23694 -0.59514 0.18696 -0.59884 C 0.16196 -0.60254 0.13889 -0.59514 0.12143 -0.57965 C 0.099 -0.5556 0.08571 -0.52069 0.08571 -0.47815 C 0.08571 -0.45826 0.08955 -0.43537 0.09692 -0.41618 C 0.11374 -0.37664 0.1469 -0.34566 0.18487 -0.34173 C 0.22989 -0.34173 0.26594 -0.37294 0.26594 -0.41618 C 0.26594 -0.45826 0.23101 -0.49803 0.18519 -0.5015 C 0.16389 -0.5015 0.1429 -0.4941 0.128 -0.48208 C 0.10701 -0.46289 0.095 -0.42774 0.09388 -0.39237 C 0.09388 -0.37294 0.099 -0.35375 0.10493 -0.33803 C 0.11999 -0.29942 0.14995 -0.2719 0.18391 -0.2719 C 0.22396 -0.2682 0.25696 -0.29479 0.25696 -0.33387 C 0.25793 -0.37294 0.22492 -0.40786 0.18487 -0.41225 C 0.16501 -0.41225 0.14594 -0.40786 0.13297 -0.39237 C 0.11374 -0.37664 0.10301 -0.34566 0.10301 -0.31421 C 0.10301 -0.29479 0.10589 -0.27907 0.11198 -0.26381 C 0.12544 -0.2289 0.15187 -0.20554 0.18295 -0.20138 C 0.21996 -0.20138 0.24895 -0.22497 0.24895 -0.25988 C 0.24992 -0.29479 0.22092 -0.32624 0.18391 -0.32994 C 0.16597 -0.32994 0.14995 -0.32624 0.13793 -0.31421 C 0.12095 -0.29942 0.11102 -0.2719 0.11102 -0.24069 C 0.11102 -0.22497 0.11374 -0.21317 0.11887 -0.19745 C 0.13088 -0.16624 0.15491 -0.14728 0.18295 -0.14312 C 0.21595 -0.13942 0.24191 -0.16254 0.24191 -0.19745 C 0.24191 -0.22497 0.21691 -0.25618 0.18391 -0.25618 C 0.16693 -0.25988 0.15187 -0.25225 0.14098 -0.24462 C 0.12544 -0.2289 0.11695 -0.20554 0.11695 -0.17826 C 0.11695 -0.16254 0.11999 -0.15075 0.12496 -0.13942 C 0.13601 -0.11213 0.15796 -0.09294 0.18199 -0.08832 C 0.21195 -0.08462 0.23598 -0.10797 0.23598 -0.13502 C 0.23598 -0.16624 0.21195 -0.19028 0.18295 -0.19375 C 0.16901 -0.19375 0.15491 -0.19028 0.14498 -0.17826 C 0.13088 -0.16624 0.12287 -0.14728 0.12287 -0.11976 C 0.12287 -0.10797 0.12544 -0.09641 0.12928 -0.08462 C 0.14002 -0.0615 0.15892 -0.04208 0.18199 -0.04208 C 0.20794 -0.03815 0.22989 -0.0578 0.22989 -0.08462 C 0.22989 -0.10797 0.20874 -0.13132 0.18199 -0.13132 C 0.16997 -0.13502 0.157 -0.13132 0.14787 -0.12393 C 0.13601 -0.10797 0.12896 -0.08832 0.12896 -0.0689 C 0.12896 -0.0578 0.13088 -0.04601 0.13489 -0.03815 C 0.14402 -0.01456 0.161 0.00093 0.18199 0.0044 C 0.20602 0.0044 0.22492 -0.01456 0.22492 -0.03421 C 0.22492 -0.0578 0.20602 -0.08069 0.18199 -0.08069 C 0.16997 -0.08069 0.15892 -0.07722 0.15187 -0.0689 C 0.14002 -0.0615 0.13393 -0.04208 0.13393 -0.02219 C 0.13393 -0.01456 0.13601 -0.003 0.13889 0.0044 C 0.1469 0.02844 0.16292 0.04024 0.18087 0.0444 C 0.20298 0.0444 0.21996 0.02844 0.21996 0.00925 C 0.21996 -0.01456 0.20298 -0.03028 0.18199 -0.03421 C 0.17093 -0.03421 0.161 -0.03028 0.15395 -0.02219 C 0.14402 -0.01456 0.13793 0.00093 0.13793 0.02035 C 0.13793 0.02844 0.14002 0.03561 0.1429 0.0444 " pathEditMode="relative" rAng="0" ptsTypes="fffffffffffffffffffffffffffffffffffffffffffffffffffffffffffffffffff">
                                      <p:cBhvr>
                                        <p:cTn id="49" dur="5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00" y="411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76600"/>
            <a:ext cx="553402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None/>
            </a:pPr>
            <a:r>
              <a:rPr lang="ar-SA" dirty="0" smtClean="0"/>
              <a:t>يمكن تحديد كيفية الانتقال من شريحة او عنصر إلى التالي من:</a:t>
            </a:r>
          </a:p>
          <a:p>
            <a:pPr rtl="1"/>
            <a:r>
              <a:rPr lang="ar-SA" sz="2800" dirty="0" smtClean="0"/>
              <a:t>التبويب </a:t>
            </a:r>
            <a:r>
              <a:rPr lang="ar-SA" sz="2800" dirty="0" smtClean="0">
                <a:solidFill>
                  <a:srgbClr val="FF0000"/>
                </a:solidFill>
              </a:rPr>
              <a:t>حركات </a:t>
            </a:r>
            <a:r>
              <a:rPr lang="en-US" sz="2800" dirty="0" smtClean="0">
                <a:solidFill>
                  <a:srgbClr val="FF0000"/>
                </a:solidFill>
              </a:rPr>
              <a:t>Animations</a:t>
            </a:r>
            <a:r>
              <a:rPr lang="ar-SA" sz="2800" dirty="0" smtClean="0"/>
              <a:t> ثم </a:t>
            </a:r>
            <a:r>
              <a:rPr lang="ar-SA" sz="2800" dirty="0" smtClean="0">
                <a:solidFill>
                  <a:srgbClr val="FF0000"/>
                </a:solidFill>
              </a:rPr>
              <a:t>المجموعة الانتقال إلى هذه الشريحة </a:t>
            </a:r>
            <a:r>
              <a:rPr lang="en-US" sz="2800" dirty="0" smtClean="0">
                <a:solidFill>
                  <a:srgbClr val="FF0000"/>
                </a:solidFill>
              </a:rPr>
              <a:t>Transition to This Slide</a:t>
            </a:r>
            <a:r>
              <a:rPr lang="ar-SA" sz="2800" dirty="0" smtClean="0">
                <a:solidFill>
                  <a:srgbClr val="FF0000"/>
                </a:solidFill>
              </a:rPr>
              <a:t> </a:t>
            </a:r>
            <a:r>
              <a:rPr lang="ar-SA" sz="2800" dirty="0" smtClean="0"/>
              <a:t>ثم اختيار الانتقال المرغوب به</a:t>
            </a:r>
          </a:p>
          <a:p>
            <a:pPr rtl="1"/>
            <a:r>
              <a:rPr lang="ar-SA" sz="2800" dirty="0" smtClean="0"/>
              <a:t>يمكن تشغيل صوت مع الانتقال</a:t>
            </a:r>
          </a:p>
          <a:p>
            <a:pPr rtl="1"/>
            <a:r>
              <a:rPr lang="ar-SA" sz="2800" dirty="0" smtClean="0"/>
              <a:t>يمكن تحديد سرعة الانتقال </a:t>
            </a:r>
          </a:p>
          <a:p>
            <a:pPr rtl="1"/>
            <a:r>
              <a:rPr lang="ar-SA" sz="2800" dirty="0" smtClean="0"/>
              <a:t>يمكن تطبيق الانتقال على كل الشرائح</a:t>
            </a:r>
          </a:p>
          <a:p>
            <a:pPr rtl="1"/>
            <a:r>
              <a:rPr lang="ar-SA" sz="2800" dirty="0" smtClean="0"/>
              <a:t>يمكن تحديد متى يتم الانتقال للشريحة التالية:</a:t>
            </a:r>
          </a:p>
          <a:p>
            <a:pPr marL="976313" lvl="1" rtl="1"/>
            <a:r>
              <a:rPr lang="ar-SA" sz="2400" dirty="0" smtClean="0"/>
              <a:t>الانتقال عند نقر القأرة</a:t>
            </a:r>
          </a:p>
          <a:p>
            <a:pPr marL="976313" lvl="1" rtl="1"/>
            <a:r>
              <a:rPr lang="ar-SA" sz="2400" dirty="0" smtClean="0"/>
              <a:t>الانتقال تلقائيا بعد فترة زمنية يتم تحديدها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المراحل الانتقالية للشرائح</a:t>
            </a:r>
            <a:endParaRPr lang="ar-SA" dirty="0"/>
          </a:p>
        </p:txBody>
      </p:sp>
      <p:sp>
        <p:nvSpPr>
          <p:cNvPr id="10" name="Right Arrow 9"/>
          <p:cNvSpPr/>
          <p:nvPr/>
        </p:nvSpPr>
        <p:spPr>
          <a:xfrm rot="7167784">
            <a:off x="3247580" y="3351172"/>
            <a:ext cx="466230" cy="205435"/>
          </a:xfrm>
          <a:prstGeom prst="rightArrow">
            <a:avLst/>
          </a:prstGeom>
          <a:solidFill>
            <a:srgbClr val="FF6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Right Arrow 10"/>
          <p:cNvSpPr/>
          <p:nvPr/>
        </p:nvSpPr>
        <p:spPr>
          <a:xfrm rot="18007013">
            <a:off x="1801505" y="4265267"/>
            <a:ext cx="466230" cy="205435"/>
          </a:xfrm>
          <a:prstGeom prst="rightArrow">
            <a:avLst/>
          </a:prstGeom>
          <a:solidFill>
            <a:srgbClr val="FF6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Right Arrow 12"/>
          <p:cNvSpPr/>
          <p:nvPr/>
        </p:nvSpPr>
        <p:spPr>
          <a:xfrm rot="7167784">
            <a:off x="3220391" y="3529992"/>
            <a:ext cx="466230" cy="205435"/>
          </a:xfrm>
          <a:prstGeom prst="rightArrow">
            <a:avLst/>
          </a:prstGeom>
          <a:solidFill>
            <a:srgbClr val="FF6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Right Arrow 13"/>
          <p:cNvSpPr/>
          <p:nvPr/>
        </p:nvSpPr>
        <p:spPr>
          <a:xfrm rot="7167784">
            <a:off x="3247579" y="3758592"/>
            <a:ext cx="466230" cy="205435"/>
          </a:xfrm>
          <a:prstGeom prst="rightArrow">
            <a:avLst/>
          </a:prstGeom>
          <a:solidFill>
            <a:srgbClr val="FF6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Right Arrow 14"/>
          <p:cNvSpPr/>
          <p:nvPr/>
        </p:nvSpPr>
        <p:spPr>
          <a:xfrm rot="7167784">
            <a:off x="4542979" y="3579773"/>
            <a:ext cx="466230" cy="205435"/>
          </a:xfrm>
          <a:prstGeom prst="rightArrow">
            <a:avLst/>
          </a:prstGeom>
          <a:solidFill>
            <a:srgbClr val="FF6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Right Arrow 15"/>
          <p:cNvSpPr/>
          <p:nvPr/>
        </p:nvSpPr>
        <p:spPr>
          <a:xfrm rot="7167784">
            <a:off x="4542979" y="3732173"/>
            <a:ext cx="466230" cy="205435"/>
          </a:xfrm>
          <a:prstGeom prst="rightArrow">
            <a:avLst/>
          </a:prstGeom>
          <a:solidFill>
            <a:srgbClr val="FF6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750416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انتقل إلى طريقة عرض فارز الشرائح</a:t>
            </a:r>
          </a:p>
          <a:p>
            <a:pPr rtl="1"/>
            <a:r>
              <a:rPr lang="ar-SA" sz="2800" dirty="0" smtClean="0"/>
              <a:t>اختر الشريحة التي تريد التدرب عليها</a:t>
            </a:r>
          </a:p>
          <a:p>
            <a:pPr rtl="1"/>
            <a:r>
              <a:rPr lang="ar-SA" sz="2800" dirty="0" smtClean="0"/>
              <a:t>التبويب عرض الشريحة </a:t>
            </a:r>
            <a:r>
              <a:rPr lang="en-US" sz="2800" dirty="0" smtClean="0"/>
              <a:t>Slide Show</a:t>
            </a:r>
            <a:r>
              <a:rPr lang="ar-SA" sz="2800" dirty="0" smtClean="0"/>
              <a:t> والمجموعة إعداد </a:t>
            </a:r>
            <a:r>
              <a:rPr lang="en-US" sz="2800" dirty="0" smtClean="0"/>
              <a:t>Set Up</a:t>
            </a:r>
            <a:r>
              <a:rPr lang="ar-SA" sz="2800" dirty="0" smtClean="0"/>
              <a:t> أختر تمرين على الوقت </a:t>
            </a:r>
            <a:r>
              <a:rPr lang="en-US" sz="2800" dirty="0" smtClean="0"/>
              <a:t>Rehearse Timing</a:t>
            </a:r>
            <a:endParaRPr lang="ar-SA" sz="2800" dirty="0" smtClean="0"/>
          </a:p>
          <a:p>
            <a:pPr rtl="1"/>
            <a:r>
              <a:rPr lang="ar-SA" sz="2800" dirty="0" smtClean="0"/>
              <a:t>يمكن خلال التدريب استعمال ازرار التحكم  التي في واجهة التدريب:</a:t>
            </a:r>
          </a:p>
          <a:p>
            <a:pPr lvl="1" rtl="1"/>
            <a:r>
              <a:rPr lang="ar-SA" sz="2400" dirty="0" smtClean="0"/>
              <a:t>الانتقال للشريحة التالي</a:t>
            </a:r>
          </a:p>
          <a:p>
            <a:pPr lvl="1" rtl="1"/>
            <a:r>
              <a:rPr lang="ar-SA" sz="2400" dirty="0" smtClean="0"/>
              <a:t>ايقاف التدرب</a:t>
            </a:r>
          </a:p>
          <a:p>
            <a:pPr lvl="1" rtl="1"/>
            <a:r>
              <a:rPr lang="ar-SA" sz="2400" dirty="0" smtClean="0"/>
              <a:t>الإعادة من جديد </a:t>
            </a:r>
          </a:p>
          <a:p>
            <a:pPr rtl="1">
              <a:buNone/>
            </a:pPr>
            <a:r>
              <a:rPr lang="ar-SA" sz="2800" dirty="0" smtClean="0"/>
              <a:t>يظهر وقت عرض كل شريحة مع عرض فارز الشرائح</a:t>
            </a:r>
            <a:endParaRPr lang="ar-SA" sz="28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التمرين على التوقيت</a:t>
            </a:r>
            <a:endParaRPr lang="ar-SA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0"/>
            <a:ext cx="3962400" cy="274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72000"/>
            <a:ext cx="33178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4285343"/>
            <a:ext cx="476250" cy="362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04977" y="4676976"/>
            <a:ext cx="309562" cy="32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41797" y="5045122"/>
            <a:ext cx="31432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2352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إعداد الشرائح</a:t>
            </a:r>
            <a:endParaRPr lang="ar-S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يمكن إعداد بعض خصائص الشرائح من خلال:</a:t>
            </a:r>
          </a:p>
          <a:p>
            <a:pPr rtl="1"/>
            <a:r>
              <a:rPr lang="ar-SA" sz="2800" dirty="0" smtClean="0"/>
              <a:t>التبويب </a:t>
            </a:r>
            <a:r>
              <a:rPr lang="ar-SA" sz="2800" dirty="0" smtClean="0">
                <a:solidFill>
                  <a:srgbClr val="FF0000"/>
                </a:solidFill>
              </a:rPr>
              <a:t>تصميم </a:t>
            </a:r>
            <a:r>
              <a:rPr lang="en-US" sz="2800" dirty="0" smtClean="0">
                <a:solidFill>
                  <a:srgbClr val="FF0000"/>
                </a:solidFill>
              </a:rPr>
              <a:t>Design</a:t>
            </a:r>
            <a:r>
              <a:rPr lang="ar-SA" sz="2800" dirty="0" smtClean="0"/>
              <a:t> ثم </a:t>
            </a:r>
            <a:r>
              <a:rPr lang="ar-SA" sz="2800" dirty="0" smtClean="0">
                <a:solidFill>
                  <a:srgbClr val="FF0000"/>
                </a:solidFill>
              </a:rPr>
              <a:t>المجموعة إعداد الصفحة </a:t>
            </a:r>
            <a:r>
              <a:rPr lang="en-US" sz="2800" dirty="0" smtClean="0">
                <a:solidFill>
                  <a:srgbClr val="FF0000"/>
                </a:solidFill>
              </a:rPr>
              <a:t>Page Setup</a:t>
            </a:r>
            <a:r>
              <a:rPr lang="ar-SA" sz="2800" dirty="0" smtClean="0">
                <a:solidFill>
                  <a:srgbClr val="FF0000"/>
                </a:solidFill>
              </a:rPr>
              <a:t> </a:t>
            </a:r>
            <a:r>
              <a:rPr lang="ar-SA" sz="2800" dirty="0" smtClean="0"/>
              <a:t>ثم </a:t>
            </a:r>
            <a:r>
              <a:rPr lang="ar-SA" sz="2800" dirty="0" smtClean="0">
                <a:solidFill>
                  <a:srgbClr val="FF0000"/>
                </a:solidFill>
              </a:rPr>
              <a:t>الزر إعداد الصفحة </a:t>
            </a:r>
            <a:r>
              <a:rPr lang="en-US" sz="2800" dirty="0" smtClean="0">
                <a:solidFill>
                  <a:srgbClr val="FF0000"/>
                </a:solidFill>
              </a:rPr>
              <a:t>Page Setup</a:t>
            </a:r>
            <a:r>
              <a:rPr lang="ar-SA" sz="2800" dirty="0" smtClean="0">
                <a:solidFill>
                  <a:srgbClr val="FF0000"/>
                </a:solidFill>
              </a:rPr>
              <a:t> </a:t>
            </a:r>
          </a:p>
          <a:p>
            <a:pPr rtl="1"/>
            <a:r>
              <a:rPr lang="ar-SA" sz="2800" dirty="0" smtClean="0"/>
              <a:t>يتم فتح مربع حوار إعداد الصفحة </a:t>
            </a:r>
          </a:p>
          <a:p>
            <a:pPr lvl="1" rtl="1"/>
            <a:r>
              <a:rPr lang="ar-SA" sz="2400" dirty="0" smtClean="0"/>
              <a:t>تحديد حجم الشريحة من أجل</a:t>
            </a:r>
          </a:p>
          <a:p>
            <a:pPr lvl="1" rtl="1"/>
            <a:r>
              <a:rPr lang="ar-SA" sz="2400" dirty="0" smtClean="0"/>
              <a:t>تحديد عرض وارتفاع الشرائح</a:t>
            </a:r>
          </a:p>
          <a:p>
            <a:pPr lvl="1" rtl="1"/>
            <a:r>
              <a:rPr lang="ar-SA" sz="2400" dirty="0" smtClean="0"/>
              <a:t>تحديد الرقم الذي يبدأمنه ترقيم الشرائح</a:t>
            </a:r>
          </a:p>
          <a:p>
            <a:pPr lvl="1" rtl="1"/>
            <a:r>
              <a:rPr lang="ar-SA" sz="2400" dirty="0" smtClean="0"/>
              <a:t>تحديد اتجاه الشرائح والملاحظات ووالنشرات والمخطط التفصيلي</a:t>
            </a:r>
          </a:p>
          <a:p>
            <a:pPr rtl="1"/>
            <a:endParaRPr lang="ar-SA" sz="2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429000" cy="1608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003" y="2678372"/>
            <a:ext cx="438206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ight Arrow 8"/>
          <p:cNvSpPr/>
          <p:nvPr/>
        </p:nvSpPr>
        <p:spPr>
          <a:xfrm rot="7167784">
            <a:off x="961579" y="2665372"/>
            <a:ext cx="466230" cy="205435"/>
          </a:xfrm>
          <a:prstGeom prst="rightArrow">
            <a:avLst/>
          </a:prstGeom>
          <a:solidFill>
            <a:srgbClr val="FF6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Right Arrow 9"/>
          <p:cNvSpPr/>
          <p:nvPr/>
        </p:nvSpPr>
        <p:spPr>
          <a:xfrm rot="10800000">
            <a:off x="996395" y="3442933"/>
            <a:ext cx="466230" cy="205435"/>
          </a:xfrm>
          <a:prstGeom prst="rightArrow">
            <a:avLst/>
          </a:prstGeom>
          <a:solidFill>
            <a:srgbClr val="FF6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Right Arrow 10"/>
          <p:cNvSpPr/>
          <p:nvPr/>
        </p:nvSpPr>
        <p:spPr>
          <a:xfrm rot="10800000">
            <a:off x="996943" y="3749148"/>
            <a:ext cx="466230" cy="205435"/>
          </a:xfrm>
          <a:prstGeom prst="rightArrow">
            <a:avLst/>
          </a:prstGeom>
          <a:solidFill>
            <a:srgbClr val="FF6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Right Arrow 11"/>
          <p:cNvSpPr/>
          <p:nvPr/>
        </p:nvSpPr>
        <p:spPr>
          <a:xfrm rot="10800000">
            <a:off x="809179" y="4137965"/>
            <a:ext cx="466230" cy="205435"/>
          </a:xfrm>
          <a:prstGeom prst="rightArrow">
            <a:avLst/>
          </a:prstGeom>
          <a:solidFill>
            <a:srgbClr val="FF6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Right Arrow 12"/>
          <p:cNvSpPr/>
          <p:nvPr/>
        </p:nvSpPr>
        <p:spPr>
          <a:xfrm rot="7167784">
            <a:off x="2790378" y="2817772"/>
            <a:ext cx="466230" cy="205435"/>
          </a:xfrm>
          <a:prstGeom prst="rightArrow">
            <a:avLst/>
          </a:prstGeom>
          <a:solidFill>
            <a:srgbClr val="FF6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51562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ملاحظات المعلق</a:t>
            </a:r>
            <a:endParaRPr lang="ar-S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يمكن إضافة بعض الملاحظات الخاصة بمصمم العرض لطباعتها وتذكرها وهي تتعلق بما سيشرحه في العرض.</a:t>
            </a:r>
          </a:p>
          <a:p>
            <a:pPr rtl="1"/>
            <a:r>
              <a:rPr lang="ar-SA" dirty="0" smtClean="0"/>
              <a:t>لإضافة ملاحظات لشريحة ما</a:t>
            </a:r>
          </a:p>
          <a:p>
            <a:pPr rtl="1"/>
            <a:r>
              <a:rPr lang="ar-SA" dirty="0" smtClean="0"/>
              <a:t>اذهب إلى الشريحة المعنية</a:t>
            </a:r>
          </a:p>
          <a:p>
            <a:pPr rtl="1"/>
            <a:r>
              <a:rPr lang="ar-SA" dirty="0" smtClean="0"/>
              <a:t>انقر في جزء الملاحظات اسفل النافذة عند عرض العادي للشرائح   </a:t>
            </a:r>
          </a:p>
          <a:p>
            <a:pPr rtl="1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50983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4"/>
          <p:cNvSpPr>
            <a:spLocks noChangeArrowheads="1"/>
          </p:cNvSpPr>
          <p:nvPr/>
        </p:nvSpPr>
        <p:spPr bwMode="auto">
          <a:xfrm>
            <a:off x="228600" y="1905000"/>
            <a:ext cx="9372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DZ" sz="2800"/>
              <a:t> </a:t>
            </a:r>
            <a:endParaRPr lang="ar-SA" sz="2800"/>
          </a:p>
        </p:txBody>
      </p:sp>
      <p:sp>
        <p:nvSpPr>
          <p:cNvPr id="13316" name="ZoneTexte 16"/>
          <p:cNvSpPr txBox="1">
            <a:spLocks noChangeArrowheads="1"/>
          </p:cNvSpPr>
          <p:nvPr/>
        </p:nvSpPr>
        <p:spPr bwMode="auto">
          <a:xfrm>
            <a:off x="-457200" y="1600200"/>
            <a:ext cx="54864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DZ" sz="3200"/>
              <a:t>   </a:t>
            </a:r>
          </a:p>
          <a:p>
            <a:pPr algn="r" rtl="1"/>
            <a:r>
              <a:rPr lang="ar-DZ" sz="3200">
                <a:cs typeface="Arabic Transparent" pitchFamily="34" charset="0"/>
              </a:rPr>
              <a:t>    </a:t>
            </a:r>
            <a:endParaRPr lang="fr-FR" sz="280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إعادة ترتيب الشرائح</a:t>
            </a:r>
            <a:endParaRPr lang="ar-SA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يمكن إعادة ترتيب الشرائح من خلال</a:t>
            </a:r>
          </a:p>
          <a:p>
            <a:pPr rtl="1"/>
            <a:r>
              <a:rPr lang="ar-SA" dirty="0" smtClean="0"/>
              <a:t>جزء المهام الموجود عن يسار الواجهة في طريقة العرض العادية </a:t>
            </a:r>
          </a:p>
          <a:p>
            <a:pPr rtl="1"/>
            <a:r>
              <a:rPr lang="ar-SA" dirty="0" smtClean="0"/>
              <a:t>أو من خلال عرض فرز الشرائح.</a:t>
            </a:r>
          </a:p>
          <a:p>
            <a:pPr rtl="1"/>
            <a:r>
              <a:rPr lang="ar-SA" dirty="0" smtClean="0"/>
              <a:t>يتم ذلك بطريقة السحب والترك </a:t>
            </a:r>
            <a:r>
              <a:rPr lang="en-US" dirty="0" smtClean="0"/>
              <a:t>Drag and Drop</a:t>
            </a:r>
            <a:endParaRPr lang="ar-SA" dirty="0" smtClean="0"/>
          </a:p>
          <a:p>
            <a:pPr rtl="1"/>
            <a:r>
              <a:rPr lang="ar-SA" dirty="0" smtClean="0"/>
              <a:t>كما ويمكن إجراء قص ولصق لشريحة أو مجموعة شرائح لنقلها وإعادة ترتيبها.</a:t>
            </a:r>
          </a:p>
          <a:p>
            <a:pPr rtl="1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9668415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4"/>
          <p:cNvSpPr>
            <a:spLocks noChangeArrowheads="1"/>
          </p:cNvSpPr>
          <p:nvPr/>
        </p:nvSpPr>
        <p:spPr bwMode="auto">
          <a:xfrm>
            <a:off x="228600" y="1905002"/>
            <a:ext cx="9372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DZ" sz="2800"/>
              <a:t> </a:t>
            </a:r>
            <a:endParaRPr lang="ar-SA" sz="2800"/>
          </a:p>
        </p:txBody>
      </p:sp>
      <p:sp>
        <p:nvSpPr>
          <p:cNvPr id="13316" name="ZoneTexte 16"/>
          <p:cNvSpPr txBox="1">
            <a:spLocks noChangeArrowheads="1"/>
          </p:cNvSpPr>
          <p:nvPr/>
        </p:nvSpPr>
        <p:spPr bwMode="auto">
          <a:xfrm>
            <a:off x="-457200" y="1600202"/>
            <a:ext cx="54864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DZ" sz="3200"/>
              <a:t>   </a:t>
            </a:r>
          </a:p>
          <a:p>
            <a:pPr algn="r" rtl="1"/>
            <a:r>
              <a:rPr lang="ar-DZ" sz="3200">
                <a:cs typeface="Arabic Transparent" pitchFamily="34" charset="0"/>
              </a:rPr>
              <a:t>    </a:t>
            </a:r>
            <a:endParaRPr lang="fr-FR" sz="280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إخفاء / إظهار الشرائح</a:t>
            </a:r>
            <a:endParaRPr lang="ar-SA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يتم </a:t>
            </a:r>
            <a:r>
              <a:rPr lang="ar-SA" dirty="0" smtClean="0"/>
              <a:t>ذلك بتحديد الشرائح المراد إخفاؤها ثم النقر بزر الفأيرة الأيمن واختيار إخفاء الشريحة </a:t>
            </a:r>
            <a:r>
              <a:rPr lang="en-US" dirty="0" smtClean="0"/>
              <a:t>Hide Slide</a:t>
            </a:r>
            <a:endParaRPr lang="ar-SA" dirty="0" smtClean="0"/>
          </a:p>
          <a:p>
            <a:pPr rtl="1"/>
            <a:r>
              <a:rPr lang="ar-SA" dirty="0" smtClean="0"/>
              <a:t>يظهر رمز الشريحة المخفية ورقم الشريحة</a:t>
            </a:r>
          </a:p>
          <a:p>
            <a:pPr rtl="1"/>
            <a:r>
              <a:rPr lang="ar-SA" dirty="0" smtClean="0"/>
              <a:t>لإعادة إظهار الشرائح نكرر السابق</a:t>
            </a:r>
            <a:endParaRPr lang="ar-SA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166939"/>
            <a:ext cx="1933575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3886200"/>
            <a:ext cx="2438400" cy="1556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589010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ZoneTexte 16"/>
          <p:cNvSpPr txBox="1">
            <a:spLocks noChangeArrowheads="1"/>
          </p:cNvSpPr>
          <p:nvPr/>
        </p:nvSpPr>
        <p:spPr bwMode="auto">
          <a:xfrm>
            <a:off x="381000" y="1447800"/>
            <a:ext cx="92964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endParaRPr lang="ar-SA" sz="3200">
              <a:solidFill>
                <a:srgbClr val="376092"/>
              </a:solidFill>
            </a:endParaRPr>
          </a:p>
          <a:p>
            <a:pPr algn="r" rtl="1"/>
            <a:endParaRPr lang="ar-SA" sz="3200">
              <a:solidFill>
                <a:srgbClr val="376092"/>
              </a:solidFill>
            </a:endParaRPr>
          </a:p>
          <a:p>
            <a:pPr algn="r" rtl="1"/>
            <a:endParaRPr lang="ar-SA" sz="3200">
              <a:solidFill>
                <a:srgbClr val="376092"/>
              </a:solidFill>
            </a:endParaRPr>
          </a:p>
          <a:p>
            <a:pPr algn="r" rtl="1"/>
            <a:r>
              <a:rPr lang="ar-SA" sz="3200">
                <a:solidFill>
                  <a:srgbClr val="376092"/>
                </a:solidFill>
              </a:rPr>
              <a:t> </a:t>
            </a:r>
            <a:endParaRPr lang="ar-DZ" sz="3200">
              <a:solidFill>
                <a:srgbClr val="376092"/>
              </a:solidFill>
            </a:endParaRPr>
          </a:p>
          <a:p>
            <a:pPr algn="r" rtl="1"/>
            <a:r>
              <a:rPr lang="ar-DZ" sz="3200">
                <a:cs typeface="Arabic Transparent" pitchFamily="34" charset="0"/>
              </a:rPr>
              <a:t> </a:t>
            </a:r>
            <a:endParaRPr lang="ar-DZ" sz="3200"/>
          </a:p>
          <a:p>
            <a:pPr algn="r" rtl="1"/>
            <a:endParaRPr lang="fr-FR" sz="320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المعاينة قبل الطباعة</a:t>
            </a:r>
            <a:endParaRPr lang="ar-SA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يمكن معاينة مختلف ما يمكن طبعه من خلال:</a:t>
            </a:r>
          </a:p>
          <a:p>
            <a:pPr rtl="1"/>
            <a:r>
              <a:rPr lang="ar-SA" sz="2800" dirty="0" smtClean="0"/>
              <a:t>زر أوفيس / طباعة </a:t>
            </a:r>
            <a:r>
              <a:rPr lang="en-US" sz="2800" dirty="0" smtClean="0"/>
              <a:t>Print</a:t>
            </a:r>
            <a:r>
              <a:rPr lang="ar-SA" sz="2800" dirty="0" smtClean="0"/>
              <a:t> / معاينة قبل الطباعة </a:t>
            </a:r>
            <a:r>
              <a:rPr lang="en-US" sz="2800" dirty="0" smtClean="0"/>
              <a:t>Print Preview</a:t>
            </a:r>
            <a:r>
              <a:rPr lang="ar-SA" sz="2800" dirty="0" smtClean="0"/>
              <a:t>  </a:t>
            </a:r>
          </a:p>
          <a:p>
            <a:pPr rtl="1"/>
            <a:r>
              <a:rPr lang="ar-SA" sz="2800" dirty="0" smtClean="0"/>
              <a:t>يمكن التنقل بين الشرائح</a:t>
            </a:r>
          </a:p>
          <a:p>
            <a:pPr rtl="1"/>
            <a:r>
              <a:rPr lang="ar-SA" sz="2800" dirty="0" smtClean="0"/>
              <a:t>يمكن تكبير وتصغير المعاينة</a:t>
            </a:r>
          </a:p>
          <a:p>
            <a:pPr rtl="1"/>
            <a:r>
              <a:rPr lang="ar-SA" sz="2800" dirty="0" smtClean="0"/>
              <a:t>يمكن  تحديد بعض الخيارات</a:t>
            </a:r>
          </a:p>
          <a:p>
            <a:pPr rtl="1"/>
            <a:r>
              <a:rPr lang="ar-SA" sz="2800" dirty="0" smtClean="0"/>
              <a:t>يمكن تحديد ما نريد طباعته</a:t>
            </a:r>
            <a:endParaRPr lang="ar-SA" sz="2800" dirty="0"/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90800"/>
            <a:ext cx="5305425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4648200"/>
            <a:ext cx="15144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9956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ZoneTexte 16"/>
          <p:cNvSpPr txBox="1">
            <a:spLocks noChangeArrowheads="1"/>
          </p:cNvSpPr>
          <p:nvPr/>
        </p:nvSpPr>
        <p:spPr bwMode="auto">
          <a:xfrm>
            <a:off x="533400" y="1752600"/>
            <a:ext cx="8991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DZ" sz="3200"/>
              <a:t> </a:t>
            </a:r>
            <a:endParaRPr lang="fr-FR" sz="320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طباعة العرض التقديمي</a:t>
            </a:r>
            <a:endParaRPr lang="ar-SA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يمكن طباعة العرض التقديمي من</a:t>
            </a:r>
            <a:br>
              <a:rPr lang="ar-SA" dirty="0" smtClean="0"/>
            </a:br>
            <a:r>
              <a:rPr lang="ar-SA" dirty="0" smtClean="0"/>
              <a:t>خلال طباعة كل الشرائح </a:t>
            </a:r>
            <a:r>
              <a:rPr lang="en-US" dirty="0" smtClean="0"/>
              <a:t>Slides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 أو الملاحظات </a:t>
            </a:r>
            <a:r>
              <a:rPr lang="en-US" dirty="0" smtClean="0"/>
              <a:t>Notes</a:t>
            </a:r>
            <a:r>
              <a:rPr lang="ar-SA" dirty="0" smtClean="0"/>
              <a:t> أو</a:t>
            </a:r>
            <a:br>
              <a:rPr lang="ar-SA" dirty="0" smtClean="0"/>
            </a:br>
            <a:r>
              <a:rPr lang="ar-SA" dirty="0" smtClean="0"/>
              <a:t> النشرات </a:t>
            </a:r>
            <a:r>
              <a:rPr lang="en-US" dirty="0" smtClean="0"/>
              <a:t>Handouts</a:t>
            </a:r>
            <a:r>
              <a:rPr lang="ar-SA" dirty="0" smtClean="0"/>
              <a:t> أو</a:t>
            </a:r>
            <a:br>
              <a:rPr lang="ar-SA" dirty="0" smtClean="0"/>
            </a:br>
            <a:r>
              <a:rPr lang="ar-SA" dirty="0" smtClean="0"/>
              <a:t> محتويات الشرائح </a:t>
            </a:r>
            <a:r>
              <a:rPr lang="en-US" dirty="0" smtClean="0"/>
              <a:t>Outline View</a:t>
            </a:r>
            <a:endParaRPr lang="ar-SA" dirty="0" smtClean="0"/>
          </a:p>
          <a:p>
            <a:pPr rtl="1"/>
            <a:r>
              <a:rPr lang="ar-SA" dirty="0" smtClean="0"/>
              <a:t>زر أوفيس / طباعة </a:t>
            </a:r>
          </a:p>
          <a:p>
            <a:pPr lvl="1" rtl="1"/>
            <a:r>
              <a:rPr lang="ar-SA" dirty="0" smtClean="0"/>
              <a:t>تحديد الطابعة</a:t>
            </a:r>
          </a:p>
          <a:p>
            <a:pPr lvl="1" rtl="1"/>
            <a:r>
              <a:rPr lang="ar-SA" dirty="0" smtClean="0"/>
              <a:t>تحديد مجال الطباعة وعدد مرات الطباعة</a:t>
            </a:r>
          </a:p>
          <a:p>
            <a:pPr lvl="1" rtl="1"/>
            <a:r>
              <a:rPr lang="ar-SA" dirty="0" smtClean="0"/>
              <a:t>تحديد الألوان وخصائص أخرى</a:t>
            </a:r>
          </a:p>
          <a:p>
            <a:pPr rtl="1"/>
            <a:endParaRPr lang="ar-SA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4343401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78623" y="4648200"/>
            <a:ext cx="2007577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648200"/>
            <a:ext cx="181303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0630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النشرات </a:t>
            </a:r>
            <a:r>
              <a:rPr lang="en-US" dirty="0" smtClean="0"/>
              <a:t>Handouts</a:t>
            </a:r>
            <a:endParaRPr lang="ar-SA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هي عبارة عن نسخة مطبوعة عن العرض التقديمي</a:t>
            </a:r>
          </a:p>
          <a:p>
            <a:pPr rtl="1"/>
            <a:r>
              <a:rPr lang="ar-SA" dirty="0" smtClean="0"/>
              <a:t>يمكن أن تحتوي الورقة على عدة شرائح مرتبة افقيا أو عموديا</a:t>
            </a:r>
          </a:p>
          <a:p>
            <a:pPr rtl="1"/>
            <a:r>
              <a:rPr lang="ar-SA" dirty="0"/>
              <a:t>ك</a:t>
            </a:r>
            <a:r>
              <a:rPr lang="ar-SA" dirty="0" smtClean="0"/>
              <a:t>ما </a:t>
            </a:r>
            <a:r>
              <a:rPr lang="ar-SA" dirty="0" smtClean="0"/>
              <a:t>يمكن طباعة ثلاثة شرائح في الورقة الواحدة مع أسطر بجنبها للتعليق عليها من قبل الجمهور</a:t>
            </a:r>
          </a:p>
          <a:p>
            <a:pPr rtl="1"/>
            <a:endParaRPr lang="ar-SA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5638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0201" y="3810000"/>
            <a:ext cx="6572755" cy="1252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5029200"/>
            <a:ext cx="6553200" cy="1278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895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تقديم العرض </a:t>
            </a:r>
            <a:endParaRPr lang="ar-S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يمكن تقديم العرض ومعاينته من خلال زر عرض الشرائح في شريط الحالة أو من خلال التبويب عرض والمجموعة </a:t>
            </a:r>
            <a:r>
              <a:rPr lang="en-US" sz="2800" dirty="0" smtClean="0"/>
              <a:t>Presentation Views</a:t>
            </a:r>
            <a:endParaRPr lang="ar-SA" sz="2800" dirty="0" smtClean="0"/>
          </a:p>
          <a:p>
            <a:pPr rtl="1"/>
            <a:r>
              <a:rPr lang="ar-SA" sz="2800" dirty="0" smtClean="0"/>
              <a:t>يمكن الكتابة على العرض </a:t>
            </a:r>
            <a:br>
              <a:rPr lang="ar-SA" sz="2800" dirty="0" smtClean="0"/>
            </a:br>
            <a:r>
              <a:rPr lang="ar-SA" sz="2800" dirty="0" smtClean="0"/>
              <a:t>والاحتفاظ به أو تجاهله</a:t>
            </a:r>
          </a:p>
          <a:p>
            <a:pPr rtl="1"/>
            <a:r>
              <a:rPr lang="ar-SA" sz="2800" dirty="0" smtClean="0"/>
              <a:t>تضاف الكتابة ككائنات رسومية</a:t>
            </a:r>
            <a:endParaRPr lang="ar-SA" sz="28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514600"/>
            <a:ext cx="3352800" cy="3769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4648200"/>
            <a:ext cx="41338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8261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/>
              <a:t>تطبيق على المحاضرة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أضف </a:t>
            </a:r>
            <a:r>
              <a:rPr lang="ar-SA" dirty="0" smtClean="0">
                <a:cs typeface="Arial" pitchFamily="34" charset="0"/>
              </a:rPr>
              <a:t>حركات لمحتوى شريحة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اضف صوت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حدد حركة انتقال بيان الشرائح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جرب توقيت عرض الشرائح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حدد أعدادت للشرائح كحجم محدد وبدء الترقيم من 5 واتجاه الشرائح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اضف ملاحظات لشريحة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بدل ترتيب اخر شريحتين</a:t>
            </a:r>
          </a:p>
        </p:txBody>
      </p:sp>
      <p:sp>
        <p:nvSpPr>
          <p:cNvPr id="15363" name="Tex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اخفي الشريحة الحالية ثم اظهرها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حدد اعدادات الطباعة ليطبع الشرائح من 5 الى 15 وكل شريحتين على ورقة وبتدرج الرمادي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اكتب باللون الازق على العرض واحتفظ به ثم قم بحذفه يدويا من الشريحة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endParaRPr lang="ar-SA" dirty="0" smtClean="0"/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endParaRPr lang="ar-SA" dirty="0" smtClean="0"/>
          </a:p>
        </p:txBody>
      </p:sp>
      <p:sp>
        <p:nvSpPr>
          <p:cNvPr id="8" name="Slide Number Placeholder 4"/>
          <p:cNvSpPr txBox="1">
            <a:spLocks/>
          </p:cNvSpPr>
          <p:nvPr/>
        </p:nvSpPr>
        <p:spPr bwMode="auto">
          <a:xfrm>
            <a:off x="4914900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D868AF-B2E7-429B-AB63-FA60BDC0903F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26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mpl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sample</Template>
  <TotalTime>9</TotalTime>
  <Words>801</Words>
  <Application>Microsoft Office PowerPoint</Application>
  <PresentationFormat>A4 Paper (210x297 mm)</PresentationFormat>
  <Paragraphs>204</Paragraphs>
  <Slides>22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sample</vt:lpstr>
      <vt:lpstr>PowerPoint Presentation</vt:lpstr>
      <vt:lpstr>المحاضرة الخامسة</vt:lpstr>
      <vt:lpstr>محتوى المحاضرة</vt:lpstr>
      <vt:lpstr>مراجعة عن المحاضرة السابقة</vt:lpstr>
      <vt:lpstr>إضافة تأثيرات حركة إلى نص أو كائن</vt:lpstr>
      <vt:lpstr>إضافة تأثيرات حركة إلى النص أو الكائنات</vt:lpstr>
      <vt:lpstr>إضافة تأثيرات حركة إلى نص أو كائن حركة مخصصة Custom Animation</vt:lpstr>
      <vt:lpstr>إضافة تأثيرات حركة إلى نص أو كائن حركة مخصصة Custom Animation</vt:lpstr>
      <vt:lpstr>إضافة تأثيرات حركة إلى نص أو كائن لتشغيل صوت مع الحركة</vt:lpstr>
      <vt:lpstr>إضافة تأثيرات حركة إلى نص أو كائن التوقيت مع الحركة</vt:lpstr>
      <vt:lpstr>المراحل الانتقالية للشرائح</vt:lpstr>
      <vt:lpstr>التمرين على التوقيت</vt:lpstr>
      <vt:lpstr>إعداد الشرائح</vt:lpstr>
      <vt:lpstr>ملاحظات المعلق</vt:lpstr>
      <vt:lpstr>إعادة ترتيب الشرائح</vt:lpstr>
      <vt:lpstr>إخفاء / إظهار الشرائح</vt:lpstr>
      <vt:lpstr>المعاينة قبل الطباعة</vt:lpstr>
      <vt:lpstr>طباعة العرض التقديمي</vt:lpstr>
      <vt:lpstr>النشرات Handouts</vt:lpstr>
      <vt:lpstr>تقديم العرض </vt:lpstr>
      <vt:lpstr>تطبيق على المحاضرة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mohammed</dc:creator>
  <cp:lastModifiedBy>mohammed</cp:lastModifiedBy>
  <cp:revision>1</cp:revision>
  <dcterms:created xsi:type="dcterms:W3CDTF">2016-02-13T00:21:27Z</dcterms:created>
  <dcterms:modified xsi:type="dcterms:W3CDTF">2016-02-13T00:30:58Z</dcterms:modified>
</cp:coreProperties>
</file>