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312" r:id="rId3"/>
    <p:sldId id="313" r:id="rId4"/>
    <p:sldId id="314" r:id="rId5"/>
    <p:sldId id="315" r:id="rId6"/>
    <p:sldId id="316" r:id="rId7"/>
    <p:sldId id="317" r:id="rId8"/>
    <p:sldId id="318" r:id="rId9"/>
    <p:sldId id="319" r:id="rId10"/>
    <p:sldId id="320" r:id="rId11"/>
    <p:sldId id="321" r:id="rId12"/>
    <p:sldId id="322" r:id="rId13"/>
    <p:sldId id="323" r:id="rId14"/>
    <p:sldId id="324" r:id="rId15"/>
    <p:sldId id="325" r:id="rId16"/>
    <p:sldId id="326" r:id="rId17"/>
    <p:sldId id="327" r:id="rId18"/>
    <p:sldId id="328" r:id="rId19"/>
    <p:sldId id="329" r:id="rId20"/>
    <p:sldId id="330" r:id="rId21"/>
    <p:sldId id="331" r:id="rId22"/>
    <p:sldId id="332" r:id="rId23"/>
    <p:sldId id="333" r:id="rId24"/>
    <p:sldId id="334"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AD9968"/>
    <a:srgbClr val="D9791B"/>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4" autoAdjust="0"/>
  </p:normalViewPr>
  <p:slideViewPr>
    <p:cSldViewPr>
      <p:cViewPr varScale="1">
        <p:scale>
          <a:sx n="74" d="100"/>
          <a:sy n="74" d="100"/>
        </p:scale>
        <p:origin x="1074" y="5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2/17/2016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rtl="0"/>
            <a:r>
              <a:rPr lang="ar-SA" sz="2800" b="1" dirty="0" smtClean="0">
                <a:solidFill>
                  <a:srgbClr val="7F7F7F"/>
                </a:solidFill>
                <a:latin typeface="Calibri" pitchFamily="34" charset="0"/>
                <a:cs typeface="Times New Roman" pitchFamily="18" charset="0"/>
              </a:rPr>
              <a:t>تقنية المعلومات 2</a:t>
            </a:r>
            <a:r>
              <a:rPr lang="en-US" sz="2800" b="1" dirty="0" smtClean="0">
                <a:solidFill>
                  <a:srgbClr val="7F7F7F"/>
                </a:solidFill>
                <a:latin typeface="Calibri" pitchFamily="34" charset="0"/>
                <a:cs typeface="Times New Roman" pitchFamily="18" charset="0"/>
              </a:rPr>
              <a:t> </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أ/ محمد الجعفري </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4"/>
          <p:cNvSpPr>
            <a:spLocks noGrp="1"/>
          </p:cNvSpPr>
          <p:nvPr>
            <p:ph type="ctrTitle"/>
          </p:nvPr>
        </p:nvSpPr>
        <p:spPr>
          <a:xfrm>
            <a:off x="762000" y="2133600"/>
            <a:ext cx="8420100" cy="1470025"/>
          </a:xfrm>
        </p:spPr>
        <p:txBody>
          <a:bodyPr/>
          <a:lstStyle/>
          <a:p>
            <a:pPr eaLnBrk="1" hangingPunct="1"/>
            <a:r>
              <a:rPr lang="ar-SA" b="1" dirty="0" smtClean="0">
                <a:solidFill>
                  <a:srgbClr val="AD9968"/>
                </a:solidFill>
                <a:cs typeface="Arial" pitchFamily="34" charset="0"/>
              </a:rPr>
              <a:t>المحاضرة السادسة</a:t>
            </a:r>
            <a:endParaRPr lang="en-US" b="1" dirty="0" smtClean="0">
              <a:solidFill>
                <a:srgbClr val="AD9968"/>
              </a:solidFill>
              <a:cs typeface="Arial" pitchFamily="34" charset="0"/>
            </a:endParaRPr>
          </a:p>
        </p:txBody>
      </p:sp>
      <p:sp>
        <p:nvSpPr>
          <p:cNvPr id="14339" name="Subtitle 5"/>
          <p:cNvSpPr>
            <a:spLocks noGrp="1"/>
          </p:cNvSpPr>
          <p:nvPr>
            <p:ph type="subTitle" idx="1"/>
          </p:nvPr>
        </p:nvSpPr>
        <p:spPr>
          <a:xfrm>
            <a:off x="990600" y="3886200"/>
            <a:ext cx="7429500" cy="1752600"/>
          </a:xfrm>
        </p:spPr>
        <p:txBody>
          <a:bodyPr/>
          <a:lstStyle/>
          <a:p>
            <a:pPr rtl="1" eaLnBrk="1" hangingPunct="1"/>
            <a:r>
              <a:rPr lang="ar-SA" sz="4800" b="1" dirty="0" smtClean="0">
                <a:solidFill>
                  <a:schemeClr val="tx1"/>
                </a:solidFill>
                <a:cs typeface="Arial" pitchFamily="34" charset="0"/>
              </a:rPr>
              <a:t>نظم إدارة قواعد البيانات</a:t>
            </a:r>
          </a:p>
          <a:p>
            <a:pPr rtl="1" eaLnBrk="1" hangingPunct="1"/>
            <a:r>
              <a:rPr lang="en-US" sz="4800" b="1" dirty="0" smtClean="0">
                <a:solidFill>
                  <a:schemeClr val="tx1"/>
                </a:solidFill>
                <a:cs typeface="Arial" pitchFamily="34" charset="0"/>
              </a:rPr>
              <a:t>Microsoft Access 2007</a:t>
            </a:r>
          </a:p>
        </p:txBody>
      </p:sp>
    </p:spTree>
    <p:extLst>
      <p:ext uri="{BB962C8B-B14F-4D97-AF65-F5344CB8AC3E}">
        <p14:creationId xmlns:p14="http://schemas.microsoft.com/office/powerpoint/2010/main" val="3109855665"/>
      </p:ext>
    </p:extLst>
  </p:cSld>
  <p:clrMapOvr>
    <a:masterClrMapping/>
  </p:clrMapOvr>
  <p:transition advTm="4119"/>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533400" y="228600"/>
            <a:ext cx="8915400" cy="1020763"/>
          </a:xfrm>
        </p:spPr>
        <p:txBody>
          <a:bodyPr/>
          <a:lstStyle/>
          <a:p>
            <a:pPr rtl="1" eaLnBrk="1" hangingPunct="1"/>
            <a:r>
              <a:rPr lang="ar-SA" dirty="0" smtClean="0"/>
              <a:t>محتوى المحاضرة</a:t>
            </a:r>
            <a:endParaRPr lang="ar-SA" dirty="0" smtClean="0">
              <a:solidFill>
                <a:srgbClr val="376092"/>
              </a:solidFill>
              <a:cs typeface="Arial" pitchFamily="34" charset="0"/>
            </a:endParaRPr>
          </a:p>
        </p:txBody>
      </p:sp>
      <p:sp>
        <p:nvSpPr>
          <p:cNvPr id="7172" name="Content Placeholder 5"/>
          <p:cNvSpPr>
            <a:spLocks noGrp="1"/>
          </p:cNvSpPr>
          <p:nvPr>
            <p:ph idx="1"/>
          </p:nvPr>
        </p:nvSpPr>
        <p:spPr>
          <a:xfrm>
            <a:off x="5105400" y="1447800"/>
            <a:ext cx="4572000" cy="4373563"/>
          </a:xfrm>
        </p:spPr>
        <p:txBody>
          <a:bodyPr/>
          <a:lstStyle/>
          <a:p>
            <a:pPr>
              <a:defRPr/>
            </a:pPr>
            <a:r>
              <a:rPr lang="ar-SA" cap="small" dirty="0" smtClean="0"/>
              <a:t>البيانات والمعلومات	</a:t>
            </a:r>
            <a:endParaRPr lang="en-US" cap="small" dirty="0" smtClean="0"/>
          </a:p>
          <a:p>
            <a:pPr>
              <a:defRPr/>
            </a:pPr>
            <a:r>
              <a:rPr lang="ar-SA" cap="small" dirty="0" smtClean="0"/>
              <a:t>قواعد البيانات</a:t>
            </a:r>
            <a:endParaRPr lang="en-US" cap="small" dirty="0" smtClean="0"/>
          </a:p>
          <a:p>
            <a:pPr>
              <a:defRPr/>
            </a:pPr>
            <a:r>
              <a:rPr lang="ar-SA" cap="small" dirty="0" smtClean="0"/>
              <a:t>نظم إدارة قواعد البيانات</a:t>
            </a:r>
            <a:endParaRPr lang="en-US" cap="small" dirty="0" smtClean="0"/>
          </a:p>
          <a:p>
            <a:pPr>
              <a:defRPr/>
            </a:pPr>
            <a:r>
              <a:rPr lang="ar-SA" cap="small" dirty="0" smtClean="0"/>
              <a:t>أهمية قواعد البيانات ووظائفها</a:t>
            </a:r>
            <a:endParaRPr lang="en-US" cap="small" dirty="0" smtClean="0"/>
          </a:p>
          <a:p>
            <a:pPr>
              <a:defRPr/>
            </a:pPr>
            <a:r>
              <a:rPr lang="ar-SA" cap="small" dirty="0" smtClean="0"/>
              <a:t>العمليات الاساسية في قواعد البيانات</a:t>
            </a:r>
          </a:p>
          <a:p>
            <a:pPr>
              <a:defRPr/>
            </a:pPr>
            <a:r>
              <a:rPr lang="ar-SA" cap="small" dirty="0" smtClean="0"/>
              <a:t>نماذج قواعد البيانات</a:t>
            </a:r>
          </a:p>
          <a:p>
            <a:pPr>
              <a:defRPr/>
            </a:pPr>
            <a:r>
              <a:rPr lang="ar-SA" cap="small" dirty="0" smtClean="0"/>
              <a:t>كائنات مايكروسوفت أكسس</a:t>
            </a:r>
            <a:endParaRPr lang="en-US" cap="small" dirty="0" smtClean="0"/>
          </a:p>
          <a:p>
            <a:pPr>
              <a:defRPr/>
            </a:pPr>
            <a:endParaRPr lang="en-US" cap="small" dirty="0" smtClean="0"/>
          </a:p>
          <a:p>
            <a:pPr rtl="1">
              <a:buFont typeface="Arial" pitchFamily="34" charset="0"/>
              <a:buChar char="•"/>
            </a:pPr>
            <a:endParaRPr lang="ar-SA" dirty="0" smtClean="0">
              <a:cs typeface="Arial" pitchFamily="34" charset="0"/>
            </a:endParaRPr>
          </a:p>
        </p:txBody>
      </p:sp>
      <p:sp>
        <p:nvSpPr>
          <p:cNvPr id="5" name="Content Placeholder 5"/>
          <p:cNvSpPr txBox="1">
            <a:spLocks/>
          </p:cNvSpPr>
          <p:nvPr/>
        </p:nvSpPr>
        <p:spPr bwMode="auto">
          <a:xfrm>
            <a:off x="381000" y="1447800"/>
            <a:ext cx="4495800" cy="4373563"/>
          </a:xfrm>
          <a:prstGeom prst="rect">
            <a:avLst/>
          </a:prstGeom>
          <a:noFill/>
          <a:ln w="9525">
            <a:noFill/>
            <a:miter lim="800000"/>
            <a:headEnd/>
            <a:tailEnd/>
          </a:ln>
        </p:spPr>
        <p:txBody>
          <a:bodyPr/>
          <a:lstStyle/>
          <a:p>
            <a:pPr marL="346075" indent="-346075">
              <a:buFont typeface="Arial" pitchFamily="34" charset="0"/>
              <a:buChar char="•"/>
              <a:defRPr/>
            </a:pPr>
            <a:r>
              <a:rPr lang="ar-SA" sz="3200" cap="small" dirty="0" smtClean="0">
                <a:solidFill>
                  <a:srgbClr val="013E36"/>
                </a:solidFill>
              </a:rPr>
              <a:t>تشغيل التطبيق</a:t>
            </a:r>
            <a:endParaRPr lang="en-US" sz="3200" cap="small" dirty="0" smtClean="0">
              <a:solidFill>
                <a:srgbClr val="013E36"/>
              </a:solidFill>
            </a:endParaRPr>
          </a:p>
          <a:p>
            <a:pPr marL="346075" indent="-346075">
              <a:buFont typeface="Arial" pitchFamily="34" charset="0"/>
              <a:buChar char="•"/>
              <a:defRPr/>
            </a:pPr>
            <a:r>
              <a:rPr lang="ar-SA" sz="3200" cap="small" dirty="0" smtClean="0">
                <a:solidFill>
                  <a:srgbClr val="013E36"/>
                </a:solidFill>
              </a:rPr>
              <a:t>إنشاء قاعدة بيانات جديدة</a:t>
            </a:r>
            <a:endParaRPr lang="en-US" sz="3200" cap="small" dirty="0" smtClean="0">
              <a:solidFill>
                <a:srgbClr val="013E36"/>
              </a:solidFill>
            </a:endParaRPr>
          </a:p>
          <a:p>
            <a:pPr marL="346075" indent="-346075">
              <a:buFont typeface="Arial" pitchFamily="34" charset="0"/>
              <a:buChar char="•"/>
              <a:defRPr/>
            </a:pPr>
            <a:r>
              <a:rPr lang="ar-SA" sz="3200" cap="small" dirty="0" smtClean="0">
                <a:solidFill>
                  <a:srgbClr val="013E36"/>
                </a:solidFill>
              </a:rPr>
              <a:t>عناصر واجهة أكسس</a:t>
            </a:r>
            <a:r>
              <a:rPr lang="en-GB" sz="3200" cap="small" dirty="0" smtClean="0">
                <a:solidFill>
                  <a:srgbClr val="013E36"/>
                </a:solidFill>
              </a:rPr>
              <a:t>2007 </a:t>
            </a:r>
            <a:endParaRPr lang="en-US" sz="3200" cap="small" dirty="0" smtClean="0">
              <a:solidFill>
                <a:srgbClr val="013E36"/>
              </a:solidFill>
            </a:endParaRPr>
          </a:p>
          <a:p>
            <a:pPr marL="346075" indent="-346075">
              <a:buFont typeface="Arial" pitchFamily="34" charset="0"/>
              <a:buChar char="•"/>
              <a:defRPr/>
            </a:pPr>
            <a:r>
              <a:rPr lang="ar-SA" sz="3200" cap="small" dirty="0" smtClean="0">
                <a:solidFill>
                  <a:srgbClr val="013E36"/>
                </a:solidFill>
              </a:rPr>
              <a:t>حفظ قاعدة البيانات</a:t>
            </a:r>
            <a:endParaRPr lang="en-US" sz="3200" cap="small" dirty="0" smtClean="0">
              <a:solidFill>
                <a:srgbClr val="013E36"/>
              </a:solidFill>
            </a:endParaRPr>
          </a:p>
          <a:p>
            <a:pPr marL="346075" indent="-346075">
              <a:buFont typeface="Arial" pitchFamily="34" charset="0"/>
              <a:buChar char="•"/>
              <a:defRPr/>
            </a:pPr>
            <a:r>
              <a:rPr lang="ar-SA" sz="3200" cap="small" dirty="0" smtClean="0">
                <a:solidFill>
                  <a:srgbClr val="013E36"/>
                </a:solidFill>
              </a:rPr>
              <a:t>فتح قاعدة بيانات موجودة</a:t>
            </a:r>
          </a:p>
          <a:p>
            <a:pPr marL="346075" indent="-346075">
              <a:buFont typeface="Arial" pitchFamily="34" charset="0"/>
              <a:buChar char="•"/>
              <a:defRPr/>
            </a:pPr>
            <a:r>
              <a:rPr lang="ar-SA" sz="3200" dirty="0" smtClean="0">
                <a:solidFill>
                  <a:srgbClr val="013E36"/>
                </a:solidFill>
              </a:rPr>
              <a:t>إغلاق قاعدة بيانات</a:t>
            </a:r>
            <a:r>
              <a:rPr lang="ar-SA" sz="3200" b="1" dirty="0" smtClean="0">
                <a:solidFill>
                  <a:srgbClr val="013E36"/>
                </a:solidFill>
              </a:rPr>
              <a:t>	</a:t>
            </a:r>
            <a:endParaRPr lang="ar-SA" sz="3200" dirty="0" smtClean="0">
              <a:solidFill>
                <a:srgbClr val="013E36"/>
              </a:solidFill>
            </a:endParaRPr>
          </a:p>
          <a:p>
            <a:pPr marL="284163" indent="-284163" algn="r" rtl="1" eaLnBrk="0" hangingPunct="0">
              <a:spcBef>
                <a:spcPct val="20000"/>
              </a:spcBef>
              <a:buFont typeface="Arial" pitchFamily="34" charset="0"/>
              <a:buChar char="•"/>
              <a:defRPr/>
            </a:pPr>
            <a:r>
              <a:rPr lang="ar-SA" sz="3200" dirty="0" smtClean="0">
                <a:solidFill>
                  <a:srgbClr val="013E36"/>
                </a:solidFill>
                <a:latin typeface="+mn-lt"/>
                <a:cs typeface="Arial" charset="0"/>
              </a:rPr>
              <a:t>انشاء جدول</a:t>
            </a:r>
          </a:p>
          <a:p>
            <a:pPr marL="284163" indent="-284163" algn="r" rtl="1" eaLnBrk="0" hangingPunct="0">
              <a:spcBef>
                <a:spcPct val="20000"/>
              </a:spcBef>
              <a:buFont typeface="Arial" pitchFamily="34" charset="0"/>
              <a:buChar char="•"/>
              <a:defRPr/>
            </a:pPr>
            <a:endParaRPr lang="ar-SA" sz="3200" dirty="0">
              <a:solidFill>
                <a:srgbClr val="013E36"/>
              </a:solidFill>
              <a:latin typeface="+mn-lt"/>
              <a:cs typeface="Arial" charset="0"/>
            </a:endParaRPr>
          </a:p>
        </p:txBody>
      </p:sp>
    </p:spTree>
    <p:extLst>
      <p:ext uri="{BB962C8B-B14F-4D97-AF65-F5344CB8AC3E}">
        <p14:creationId xmlns:p14="http://schemas.microsoft.com/office/powerpoint/2010/main" val="2814665839"/>
      </p:ext>
    </p:extLst>
  </p:cSld>
  <p:clrMapOvr>
    <a:masterClrMapping/>
  </p:clrMapOvr>
  <p:transition advTm="2168"/>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البيانات والمعلومات</a:t>
            </a:r>
            <a:endParaRPr lang="en-US" dirty="0"/>
          </a:p>
        </p:txBody>
      </p:sp>
      <p:sp>
        <p:nvSpPr>
          <p:cNvPr id="9" name="Content Placeholder 8"/>
          <p:cNvSpPr>
            <a:spLocks noGrp="1"/>
          </p:cNvSpPr>
          <p:nvPr>
            <p:ph idx="1"/>
          </p:nvPr>
        </p:nvSpPr>
        <p:spPr/>
        <p:txBody>
          <a:bodyPr/>
          <a:lstStyle/>
          <a:p>
            <a:pPr rtl="1">
              <a:buFontTx/>
              <a:buChar char="-"/>
            </a:pPr>
            <a:r>
              <a:rPr lang="ar-SA" b="1" u="sng" dirty="0" smtClean="0">
                <a:cs typeface="+mn-cs"/>
              </a:rPr>
              <a:t>البيانات </a:t>
            </a:r>
            <a:r>
              <a:rPr lang="en-US" b="1" u="sng" dirty="0" smtClean="0">
                <a:cs typeface="+mn-cs"/>
              </a:rPr>
              <a:t>Data</a:t>
            </a:r>
            <a:r>
              <a:rPr lang="ar-SA" b="1" dirty="0" smtClean="0">
                <a:cs typeface="+mn-cs"/>
              </a:rPr>
              <a:t>: </a:t>
            </a:r>
            <a:r>
              <a:rPr lang="ar-SA" dirty="0" smtClean="0">
                <a:cs typeface="+mn-cs"/>
              </a:rPr>
              <a:t>هي الأرقام أو الحروف أو الرموز أو الكلمات القابلة للمعالجة بواسطة الحاسب، وهي عبارة عن قيم لا تفيد أو تدل على شيء، مثل القيم 65 و خالد.</a:t>
            </a:r>
            <a:endParaRPr lang="en-US" dirty="0" smtClean="0">
              <a:cs typeface="+mn-cs"/>
            </a:endParaRPr>
          </a:p>
          <a:p>
            <a:pPr rtl="1"/>
            <a:r>
              <a:rPr lang="ar-SA" b="1" u="sng" dirty="0" smtClean="0">
                <a:cs typeface="+mn-cs"/>
              </a:rPr>
              <a:t>المعلومات </a:t>
            </a:r>
            <a:r>
              <a:rPr lang="en-US" b="1" u="sng" dirty="0" smtClean="0">
                <a:cs typeface="+mn-cs"/>
              </a:rPr>
              <a:t>Information</a:t>
            </a:r>
            <a:r>
              <a:rPr lang="ar-SA" b="1" dirty="0" smtClean="0">
                <a:cs typeface="+mn-cs"/>
              </a:rPr>
              <a:t>: </a:t>
            </a:r>
            <a:r>
              <a:rPr lang="ar-SA" dirty="0" smtClean="0">
                <a:cs typeface="+mn-cs"/>
              </a:rPr>
              <a:t>هي بيانات تم تنظيمها أو معالجتها لتحقيق أقصى استفادة منها، وهي تدل أو تفيد بشيء ما.</a:t>
            </a:r>
            <a:endParaRPr lang="en-US" dirty="0" smtClean="0">
              <a:cs typeface="+mn-cs"/>
            </a:endParaRPr>
          </a:p>
          <a:p>
            <a:pPr rtl="1">
              <a:buNone/>
            </a:pPr>
            <a:r>
              <a:rPr lang="ar-SA" b="1" dirty="0" smtClean="0">
                <a:cs typeface="+mn-cs"/>
              </a:rPr>
              <a:t>	مثال:</a:t>
            </a:r>
            <a:r>
              <a:rPr lang="ar-SA" dirty="0" smtClean="0">
                <a:cs typeface="+mn-cs"/>
              </a:rPr>
              <a:t> المتوسط الحسابي لدرجات الطلبة في شعبة (85) أو دكتور مادة تقنية معلومات 2 (خالد)</a:t>
            </a:r>
          </a:p>
          <a:p>
            <a:pPr rtl="1">
              <a:buNone/>
            </a:pPr>
            <a:r>
              <a:rPr lang="ar-SA" dirty="0" smtClean="0">
                <a:cs typeface="+mn-cs"/>
              </a:rPr>
              <a:t>عند وضع البيانات ضمن سياق ما لتفيد بأمر ما تصبح معلومات.</a:t>
            </a:r>
          </a:p>
          <a:p>
            <a:pPr rtl="1"/>
            <a:endParaRPr lang="ar-SA" dirty="0">
              <a:cs typeface="+mn-cs"/>
            </a:endParaRPr>
          </a:p>
        </p:txBody>
      </p:sp>
    </p:spTree>
    <p:extLst>
      <p:ext uri="{BB962C8B-B14F-4D97-AF65-F5344CB8AC3E}">
        <p14:creationId xmlns:p14="http://schemas.microsoft.com/office/powerpoint/2010/main" val="40043560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مربع نص 13"/>
          <p:cNvSpPr txBox="1">
            <a:spLocks noChangeArrowheads="1"/>
          </p:cNvSpPr>
          <p:nvPr/>
        </p:nvSpPr>
        <p:spPr bwMode="auto">
          <a:xfrm>
            <a:off x="685800" y="1219200"/>
            <a:ext cx="9220200" cy="4032250"/>
          </a:xfrm>
          <a:prstGeom prst="rect">
            <a:avLst/>
          </a:prstGeom>
          <a:noFill/>
          <a:ln w="9525">
            <a:noFill/>
            <a:miter lim="800000"/>
            <a:headEnd/>
            <a:tailEnd/>
          </a:ln>
        </p:spPr>
        <p:txBody>
          <a:bodyPr>
            <a:spAutoFit/>
          </a:bodyPr>
          <a:lstStyle/>
          <a:p>
            <a:pPr algn="r" rtl="1"/>
            <a:endParaRPr lang="ar-SA" sz="3600" b="1"/>
          </a:p>
          <a:p>
            <a:pPr algn="r" rtl="1"/>
            <a:endParaRPr lang="ar-SA" sz="3600" b="1"/>
          </a:p>
          <a:p>
            <a:pPr algn="r" rtl="1"/>
            <a:endParaRPr lang="ar-SA" sz="3600" b="1"/>
          </a:p>
          <a:p>
            <a:pPr algn="r" rtl="1"/>
            <a:endParaRPr lang="ar-SA" sz="3600" b="1"/>
          </a:p>
          <a:p>
            <a:pPr algn="r" rtl="1"/>
            <a:endParaRPr lang="ar-SA" sz="2800"/>
          </a:p>
          <a:p>
            <a:pPr algn="r" rtl="1"/>
            <a:endParaRPr lang="ar-SA" sz="2800"/>
          </a:p>
          <a:p>
            <a:pPr algn="r" rtl="1"/>
            <a:endParaRPr lang="ar-SA" sz="2800"/>
          </a:p>
          <a:p>
            <a:pPr algn="r" rtl="1"/>
            <a:endParaRPr lang="ar-SA" sz="2800"/>
          </a:p>
        </p:txBody>
      </p:sp>
      <p:sp>
        <p:nvSpPr>
          <p:cNvPr id="5" name="Title 4"/>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defRPr/>
            </a:pPr>
            <a:r>
              <a:rPr lang="ar-SA" dirty="0" smtClean="0"/>
              <a:t>قواعد البيانات </a:t>
            </a:r>
            <a:r>
              <a:rPr lang="en-US" dirty="0" smtClean="0"/>
              <a:t>Data base</a:t>
            </a:r>
            <a:endParaRPr lang="ar-SA" dirty="0" smtClean="0"/>
          </a:p>
        </p:txBody>
      </p:sp>
      <p:sp>
        <p:nvSpPr>
          <p:cNvPr id="6" name="Content Placeholder 5"/>
          <p:cNvSpPr>
            <a:spLocks noGrp="1"/>
          </p:cNvSpPr>
          <p:nvPr>
            <p:ph idx="1"/>
          </p:nvPr>
        </p:nvSpPr>
        <p:spPr>
          <a:noFill/>
          <a:ln w="9525">
            <a:noFill/>
            <a:miter lim="800000"/>
            <a:headEnd/>
            <a:tailEnd/>
          </a:ln>
        </p:spPr>
        <p:txBody>
          <a:bodyPr vert="horz" wrap="square" lIns="91440" tIns="45720" rIns="91440" bIns="45720" numCol="1" anchor="t" anchorCtr="0" compatLnSpc="1">
            <a:prstTxWarp prst="textNoShape">
              <a:avLst/>
            </a:prstTxWarp>
          </a:bodyPr>
          <a:lstStyle/>
          <a:p>
            <a:r>
              <a:rPr lang="ar-SA" dirty="0" smtClean="0"/>
              <a:t>هي مجموعة هائلة من البيانات المتعلقة بعضها ببعض حيث يتم تنظيم تخزينها والوصول إليها لتقليل حيز التخزين والتسريع بالوصول للبيانات، ويتم استرجاع بيانات منها للاستفادة منها.</a:t>
            </a:r>
          </a:p>
          <a:p>
            <a:pPr>
              <a:defRPr/>
            </a:pPr>
            <a:r>
              <a:rPr lang="ar-SA" dirty="0" smtClean="0"/>
              <a:t>مثال : دليل الهاتف الذي يشتمل على أسماء وعناوين وأرقام هواتف سكان مدينة الهفوف، يمكن اعتباره قاعدة بيانات، وتتحقق الأستفاده من قاعدة البيانات هذه بإدخال رقم المشترك والحصول على أسمه وعنوانه أو إدخال أسم المشترك والحصول على رقم هاتفه وعنوانه وهكذا.</a:t>
            </a:r>
          </a:p>
          <a:p>
            <a:pPr>
              <a:defRPr/>
            </a:pPr>
            <a:r>
              <a:rPr lang="ar-SA" dirty="0" smtClean="0"/>
              <a:t>مثال: نظام شؤون الموظفين</a:t>
            </a:r>
          </a:p>
          <a:p>
            <a:endParaRPr lang="ar-SA" dirty="0"/>
          </a:p>
        </p:txBody>
      </p:sp>
    </p:spTree>
    <p:extLst>
      <p:ext uri="{BB962C8B-B14F-4D97-AF65-F5344CB8AC3E}">
        <p14:creationId xmlns:p14="http://schemas.microsoft.com/office/powerpoint/2010/main" val="543176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مربع نص 13"/>
          <p:cNvSpPr txBox="1">
            <a:spLocks noChangeArrowheads="1"/>
          </p:cNvSpPr>
          <p:nvPr/>
        </p:nvSpPr>
        <p:spPr bwMode="auto">
          <a:xfrm>
            <a:off x="685800" y="1524000"/>
            <a:ext cx="8839200" cy="4400550"/>
          </a:xfrm>
          <a:prstGeom prst="rect">
            <a:avLst/>
          </a:prstGeom>
          <a:noFill/>
          <a:ln w="9525">
            <a:noFill/>
            <a:miter lim="800000"/>
            <a:headEnd/>
            <a:tailEnd/>
          </a:ln>
        </p:spPr>
        <p:txBody>
          <a:bodyPr>
            <a:spAutoFit/>
          </a:bodyPr>
          <a:lstStyle/>
          <a:p>
            <a:pPr algn="r" rtl="1"/>
            <a:endParaRPr lang="ar-SA" sz="2400"/>
          </a:p>
          <a:p>
            <a:pPr algn="r" rtl="1"/>
            <a:endParaRPr lang="ar-SA" sz="3600" b="1"/>
          </a:p>
          <a:p>
            <a:pPr algn="r" rtl="1"/>
            <a:endParaRPr lang="ar-SA" sz="3600" b="1"/>
          </a:p>
          <a:p>
            <a:pPr algn="r" rtl="1"/>
            <a:endParaRPr lang="ar-SA" sz="3600" b="1"/>
          </a:p>
          <a:p>
            <a:pPr algn="r" rtl="1"/>
            <a:endParaRPr lang="ar-SA" sz="3600" b="1"/>
          </a:p>
          <a:p>
            <a:pPr algn="r" rtl="1"/>
            <a:endParaRPr lang="ar-SA" sz="2800"/>
          </a:p>
          <a:p>
            <a:pPr algn="r" rtl="1"/>
            <a:endParaRPr lang="ar-SA" sz="2800"/>
          </a:p>
          <a:p>
            <a:pPr algn="r" rtl="1"/>
            <a:endParaRPr lang="ar-SA" sz="2800"/>
          </a:p>
          <a:p>
            <a:pPr algn="r" rtl="1"/>
            <a:endParaRPr lang="ar-SA" sz="2800"/>
          </a:p>
        </p:txBody>
      </p:sp>
      <p:sp>
        <p:nvSpPr>
          <p:cNvPr id="5" name="Title 4"/>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defRPr/>
            </a:pPr>
            <a:r>
              <a:rPr lang="ar-SA" dirty="0" smtClean="0"/>
              <a:t>نظم إدارة قواعد البيانات</a:t>
            </a:r>
            <a:br>
              <a:rPr lang="ar-SA" dirty="0" smtClean="0"/>
            </a:br>
            <a:r>
              <a:rPr lang="en-US" dirty="0" smtClean="0"/>
              <a:t>Database Management Systems</a:t>
            </a:r>
            <a:endParaRPr lang="ar-SA" dirty="0" smtClean="0"/>
          </a:p>
        </p:txBody>
      </p:sp>
      <p:sp>
        <p:nvSpPr>
          <p:cNvPr id="6" name="Content Placeholder 5"/>
          <p:cNvSpPr>
            <a:spLocks noGrp="1"/>
          </p:cNvSpPr>
          <p:nvPr>
            <p:ph idx="1"/>
          </p:nvPr>
        </p:nvSpPr>
        <p:spPr>
          <a:noFill/>
          <a:ln w="9525">
            <a:noFill/>
            <a:miter lim="800000"/>
            <a:headEnd/>
            <a:tailEnd/>
          </a:ln>
        </p:spPr>
        <p:txBody>
          <a:bodyPr vert="horz" wrap="square" lIns="91440" tIns="45720" rIns="91440" bIns="45720" numCol="1" anchor="t" anchorCtr="0" compatLnSpc="1">
            <a:prstTxWarp prst="textNoShape">
              <a:avLst/>
            </a:prstTxWarp>
          </a:bodyPr>
          <a:lstStyle/>
          <a:p>
            <a:r>
              <a:rPr lang="ar-SA" dirty="0" smtClean="0"/>
              <a:t>هي نظم برمجية تسمح بإنشاء قواعد البيانات وتوفر الأدوات الضرورية للوصول إلى البيانات وتحديثها والاستفادة منها. وتكون هذه البرمجيات قوية وسهلة الاستخدام، يتم تنظيم البيانات وحفظها بطريقة معينة مثل في جداول مع اكسس ثم العمل عليها لاسترجاعها وعرضها على شكل تقارير للاستفادة منها. منها </a:t>
            </a:r>
            <a:r>
              <a:rPr lang="en-US" dirty="0" smtClean="0"/>
              <a:t>Access, Oracle, SQL Server</a:t>
            </a:r>
            <a:endParaRPr lang="ar-SA" dirty="0" smtClean="0"/>
          </a:p>
          <a:p>
            <a:pPr>
              <a:defRPr/>
            </a:pPr>
            <a:r>
              <a:rPr lang="ar-SA" b="1" dirty="0" smtClean="0"/>
              <a:t>مثال عن استخدامها: </a:t>
            </a:r>
            <a:r>
              <a:rPr lang="ar-SA" dirty="0" smtClean="0"/>
              <a:t>بعد إضافة عملاء جدد لدليل الهاتف في مدينة الهفوف، قد تحتاج لإعادة ترتيب أسماء المشتركين أبجدياً أو لترتيب عناوينهم، هذا من وظائف إدارة قواعد البيانات</a:t>
            </a:r>
            <a:r>
              <a:rPr lang="en-US" dirty="0" smtClean="0"/>
              <a:t> </a:t>
            </a:r>
          </a:p>
        </p:txBody>
      </p:sp>
    </p:spTree>
    <p:extLst>
      <p:ext uri="{BB962C8B-B14F-4D97-AF65-F5344CB8AC3E}">
        <p14:creationId xmlns:p14="http://schemas.microsoft.com/office/powerpoint/2010/main" val="7306940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4"/>
          <p:cNvSpPr>
            <a:spLocks noChangeArrowheads="1"/>
          </p:cNvSpPr>
          <p:nvPr/>
        </p:nvSpPr>
        <p:spPr bwMode="auto">
          <a:xfrm>
            <a:off x="228600" y="1066800"/>
            <a:ext cx="9220200" cy="3046413"/>
          </a:xfrm>
          <a:prstGeom prst="rect">
            <a:avLst/>
          </a:prstGeom>
          <a:noFill/>
          <a:ln w="9525">
            <a:noFill/>
            <a:miter lim="800000"/>
            <a:headEnd/>
            <a:tailEnd/>
          </a:ln>
        </p:spPr>
        <p:txBody>
          <a:bodyPr>
            <a:spAutoFit/>
          </a:bodyPr>
          <a:lstStyle/>
          <a:p>
            <a:pPr algn="r" rtl="1"/>
            <a:endParaRPr lang="ar-SA" sz="3600" b="1"/>
          </a:p>
          <a:p>
            <a:pPr algn="r" rtl="1"/>
            <a:endParaRPr lang="ar-SA" sz="2800"/>
          </a:p>
          <a:p>
            <a:pPr algn="r" rtl="1"/>
            <a:endParaRPr lang="ar-SA" sz="2800"/>
          </a:p>
          <a:p>
            <a:pPr algn="r" rtl="1"/>
            <a:r>
              <a:rPr lang="ar-SA" sz="2800"/>
              <a:t>    </a:t>
            </a:r>
          </a:p>
          <a:p>
            <a:pPr algn="r" rtl="1"/>
            <a:endParaRPr lang="ar-SA" sz="3600" b="1"/>
          </a:p>
          <a:p>
            <a:pPr algn="r" rtl="1"/>
            <a:endParaRPr lang="ar-DZ" sz="3600" b="1"/>
          </a:p>
        </p:txBody>
      </p:sp>
      <p:sp>
        <p:nvSpPr>
          <p:cNvPr id="5" name="Title 4"/>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defRPr/>
            </a:pPr>
            <a:r>
              <a:rPr lang="ar-SA" dirty="0" smtClean="0"/>
              <a:t>أهمية قواعد البيانات ووظائفها</a:t>
            </a:r>
          </a:p>
        </p:txBody>
      </p:sp>
      <p:sp>
        <p:nvSpPr>
          <p:cNvPr id="6" name="Content Placeholder 5"/>
          <p:cNvSpPr>
            <a:spLocks noGrp="1"/>
          </p:cNvSpPr>
          <p:nvPr>
            <p:ph idx="1"/>
          </p:nvPr>
        </p:nvSpPr>
        <p:spPr>
          <a:noFill/>
          <a:ln w="9525">
            <a:noFill/>
            <a:miter lim="800000"/>
            <a:headEnd/>
            <a:tailEnd/>
          </a:ln>
        </p:spPr>
        <p:txBody>
          <a:bodyPr vert="horz" wrap="square" lIns="91440" tIns="45720" rIns="91440" bIns="45720" numCol="1" anchor="t" anchorCtr="0" compatLnSpc="1">
            <a:prstTxWarp prst="textNoShape">
              <a:avLst/>
            </a:prstTxWarp>
          </a:bodyPr>
          <a:lstStyle/>
          <a:p>
            <a:pPr marL="457200" indent="-457200" rtl="1">
              <a:buFont typeface="Arial" panose="020B0604020202020204" pitchFamily="34" charset="0"/>
              <a:buChar char="•"/>
            </a:pPr>
            <a:r>
              <a:rPr lang="ar-SA" sz="3000" dirty="0" smtClean="0"/>
              <a:t>تخزين جميع البيانات بكافة الأنشطة لجهة ما بطرق متكاملة ودقيقه </a:t>
            </a:r>
          </a:p>
          <a:p>
            <a:pPr marL="457200" indent="-457200" rtl="1">
              <a:buFont typeface="Arial" panose="020B0604020202020204" pitchFamily="34" charset="0"/>
              <a:buChar char="•"/>
            </a:pPr>
            <a:r>
              <a:rPr lang="ar-SA" sz="3000" dirty="0" smtClean="0"/>
              <a:t>تصنيف وتنظيم هذه البيانات بحيث يسهل استرجاعها في المستقبل.</a:t>
            </a:r>
          </a:p>
          <a:p>
            <a:pPr marL="457200" indent="-457200" rtl="1">
              <a:buFont typeface="Arial" panose="020B0604020202020204" pitchFamily="34" charset="0"/>
              <a:buChar char="•"/>
            </a:pPr>
            <a:r>
              <a:rPr lang="ar-SA" sz="3000" dirty="0" smtClean="0"/>
              <a:t>متابعة التغيرات التي تحدث في البيانات المخزنة وإدخال التعديلات اللازمة عليها حتى تكون دائماً في الصورة الملائمة لاستخدامها فور طلبها.</a:t>
            </a:r>
          </a:p>
          <a:p>
            <a:pPr marL="457200" indent="-457200" rtl="1">
              <a:buFont typeface="Arial" panose="020B0604020202020204" pitchFamily="34" charset="0"/>
              <a:buChar char="•"/>
            </a:pPr>
            <a:r>
              <a:rPr lang="ar-SA" sz="3000" dirty="0" smtClean="0"/>
              <a:t>تخزين كم هائل من البيانات التي تتجاوز الإمكانيات البشرية في تذكر تفاصيلها، ومن ثم إجراء بعض العمليات والمعالجات عليها التي يستحيل تنفيذها يدوياً.</a:t>
            </a:r>
          </a:p>
          <a:p>
            <a:pPr marL="457200" indent="-457200" rtl="1">
              <a:buFont typeface="Arial" panose="020B0604020202020204" pitchFamily="34" charset="0"/>
              <a:buChar char="•"/>
            </a:pPr>
            <a:endParaRPr lang="ar-SA" sz="3000" dirty="0"/>
          </a:p>
        </p:txBody>
      </p:sp>
    </p:spTree>
    <p:extLst>
      <p:ext uri="{BB962C8B-B14F-4D97-AF65-F5344CB8AC3E}">
        <p14:creationId xmlns:p14="http://schemas.microsoft.com/office/powerpoint/2010/main" val="39220328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4"/>
          <p:cNvSpPr>
            <a:spLocks noChangeArrowheads="1"/>
          </p:cNvSpPr>
          <p:nvPr/>
        </p:nvSpPr>
        <p:spPr bwMode="auto">
          <a:xfrm>
            <a:off x="228600" y="1066800"/>
            <a:ext cx="9220200" cy="3046413"/>
          </a:xfrm>
          <a:prstGeom prst="rect">
            <a:avLst/>
          </a:prstGeom>
          <a:noFill/>
          <a:ln w="9525">
            <a:noFill/>
            <a:miter lim="800000"/>
            <a:headEnd/>
            <a:tailEnd/>
          </a:ln>
        </p:spPr>
        <p:txBody>
          <a:bodyPr>
            <a:spAutoFit/>
          </a:bodyPr>
          <a:lstStyle/>
          <a:p>
            <a:pPr algn="r" rtl="1"/>
            <a:endParaRPr lang="ar-SA" sz="3600" b="1"/>
          </a:p>
          <a:p>
            <a:pPr algn="r" rtl="1"/>
            <a:endParaRPr lang="ar-SA" sz="2800"/>
          </a:p>
          <a:p>
            <a:pPr algn="r" rtl="1"/>
            <a:endParaRPr lang="ar-SA" sz="2800"/>
          </a:p>
          <a:p>
            <a:pPr algn="r" rtl="1"/>
            <a:r>
              <a:rPr lang="ar-SA" sz="2800"/>
              <a:t>    </a:t>
            </a:r>
          </a:p>
          <a:p>
            <a:pPr algn="r" rtl="1"/>
            <a:endParaRPr lang="ar-SA" sz="3600" b="1"/>
          </a:p>
          <a:p>
            <a:pPr algn="r" rtl="1"/>
            <a:endParaRPr lang="ar-DZ" sz="3600" b="1"/>
          </a:p>
        </p:txBody>
      </p:sp>
      <p:sp>
        <p:nvSpPr>
          <p:cNvPr id="5" name="Title 4"/>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defRPr/>
            </a:pPr>
            <a:r>
              <a:rPr lang="ar-SA" dirty="0" smtClean="0"/>
              <a:t>أهمية قواعد البيانات ووظائفها (تابع)</a:t>
            </a:r>
          </a:p>
        </p:txBody>
      </p:sp>
      <p:sp>
        <p:nvSpPr>
          <p:cNvPr id="6" name="Content Placeholder 5"/>
          <p:cNvSpPr>
            <a:spLocks noGrp="1"/>
          </p:cNvSpPr>
          <p:nvPr>
            <p:ph idx="1"/>
          </p:nvPr>
        </p:nvSpPr>
        <p:spPr/>
        <p:txBody>
          <a:bodyPr/>
          <a:lstStyle/>
          <a:p>
            <a:endParaRPr lang="ar-SA" dirty="0" smtClean="0"/>
          </a:p>
          <a:p>
            <a:r>
              <a:rPr lang="ar-SA" dirty="0" smtClean="0"/>
              <a:t>تساعد على تخزين البيانات بطريقه متكاملة، بمعنى الربط بين النوعيات المختلفة للبيانات المعبرة عن كافة الأنشطة.</a:t>
            </a:r>
          </a:p>
          <a:p>
            <a:endParaRPr lang="en-US" dirty="0" smtClean="0"/>
          </a:p>
          <a:p>
            <a:r>
              <a:rPr lang="ar-SA" dirty="0" smtClean="0"/>
              <a:t>تساعد على تحقيق السرية الكاملة للبيانات المخزنة بها بحيث لا تتاح أية معلومات لأي شخص ليس له الحق في الإطلاع عليها.</a:t>
            </a:r>
            <a:endParaRPr lang="en-US" dirty="0" smtClean="0"/>
          </a:p>
          <a:p>
            <a:endParaRPr lang="ar-SA" dirty="0"/>
          </a:p>
        </p:txBody>
      </p:sp>
    </p:spTree>
    <p:extLst>
      <p:ext uri="{BB962C8B-B14F-4D97-AF65-F5344CB8AC3E}">
        <p14:creationId xmlns:p14="http://schemas.microsoft.com/office/powerpoint/2010/main" val="17905310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40E38D14-8EF4-4344-9C00-82DB773FF477}" type="slidenum">
              <a:rPr lang="ar-SA" sz="1200">
                <a:solidFill>
                  <a:schemeClr val="bg1"/>
                </a:solidFill>
                <a:latin typeface="Calibri" pitchFamily="34" charset="0"/>
              </a:rPr>
              <a:pPr algn="r"/>
              <a:t>9</a:t>
            </a:fld>
            <a:endParaRPr lang="en-US" sz="1200">
              <a:solidFill>
                <a:schemeClr val="bg1"/>
              </a:solidFill>
              <a:latin typeface="Calibri" pitchFamily="34" charset="0"/>
            </a:endParaRPr>
          </a:p>
        </p:txBody>
      </p:sp>
      <p:sp>
        <p:nvSpPr>
          <p:cNvPr id="13315" name="Rectangle 4"/>
          <p:cNvSpPr>
            <a:spLocks noChangeArrowheads="1"/>
          </p:cNvSpPr>
          <p:nvPr/>
        </p:nvSpPr>
        <p:spPr bwMode="auto">
          <a:xfrm>
            <a:off x="228600" y="1905000"/>
            <a:ext cx="9372600" cy="523875"/>
          </a:xfrm>
          <a:prstGeom prst="rect">
            <a:avLst/>
          </a:prstGeom>
          <a:noFill/>
          <a:ln w="9525">
            <a:noFill/>
            <a:miter lim="800000"/>
            <a:headEnd/>
            <a:tailEnd/>
          </a:ln>
        </p:spPr>
        <p:txBody>
          <a:bodyPr>
            <a:spAutoFit/>
          </a:bodyPr>
          <a:lstStyle/>
          <a:p>
            <a:pPr algn="r" rtl="1"/>
            <a:r>
              <a:rPr lang="ar-DZ" sz="2800"/>
              <a:t> </a:t>
            </a:r>
            <a:endParaRPr lang="ar-SA" sz="2800"/>
          </a:p>
        </p:txBody>
      </p:sp>
      <p:sp>
        <p:nvSpPr>
          <p:cNvPr id="13316" name="ZoneTexte 16"/>
          <p:cNvSpPr txBox="1">
            <a:spLocks noChangeArrowheads="1"/>
          </p:cNvSpPr>
          <p:nvPr/>
        </p:nvSpPr>
        <p:spPr bwMode="auto">
          <a:xfrm>
            <a:off x="-457200" y="1600200"/>
            <a:ext cx="5486400" cy="1077913"/>
          </a:xfrm>
          <a:prstGeom prst="rect">
            <a:avLst/>
          </a:prstGeom>
          <a:noFill/>
          <a:ln w="9525">
            <a:noFill/>
            <a:miter lim="800000"/>
            <a:headEnd/>
            <a:tailEnd/>
          </a:ln>
        </p:spPr>
        <p:txBody>
          <a:bodyPr>
            <a:spAutoFit/>
          </a:bodyPr>
          <a:lstStyle/>
          <a:p>
            <a:pPr algn="r" rtl="1"/>
            <a:r>
              <a:rPr lang="ar-DZ" sz="3200"/>
              <a:t>   </a:t>
            </a:r>
          </a:p>
          <a:p>
            <a:pPr algn="r" rtl="1"/>
            <a:r>
              <a:rPr lang="ar-DZ" sz="3200">
                <a:cs typeface="Arabic Transparent" pitchFamily="34" charset="0"/>
              </a:rPr>
              <a:t>    </a:t>
            </a:r>
            <a:endParaRPr lang="fr-FR" sz="2800"/>
          </a:p>
        </p:txBody>
      </p:sp>
      <p:sp>
        <p:nvSpPr>
          <p:cNvPr id="6" name="Title 5"/>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defRPr/>
            </a:pPr>
            <a:r>
              <a:rPr lang="ar-SA" dirty="0" smtClean="0"/>
              <a:t>عمليات أساسية في قواعد البيانات </a:t>
            </a:r>
          </a:p>
        </p:txBody>
      </p:sp>
      <p:sp>
        <p:nvSpPr>
          <p:cNvPr id="7" name="Content Placeholder 6"/>
          <p:cNvSpPr>
            <a:spLocks noGrp="1"/>
          </p:cNvSpPr>
          <p:nvPr>
            <p:ph idx="1"/>
          </p:nvPr>
        </p:nvSpPr>
        <p:spPr/>
        <p:txBody>
          <a:bodyPr/>
          <a:lstStyle/>
          <a:p>
            <a:pPr marL="457200" indent="-457200" algn="justLow" rtl="1">
              <a:buFont typeface="Arial" panose="020B0604020202020204" pitchFamily="34" charset="0"/>
              <a:buChar char="•"/>
            </a:pPr>
            <a:r>
              <a:rPr lang="ar-SA" sz="2800" dirty="0" smtClean="0">
                <a:latin typeface="Algerian" pitchFamily="82" charset="0"/>
                <a:ea typeface="PT Bold Heading"/>
                <a:cs typeface="+mj-cs"/>
              </a:rPr>
              <a:t>إضافة معلومة أو بيان جديد إلى الملف.</a:t>
            </a:r>
            <a:endParaRPr lang="en-US" sz="2800" dirty="0" smtClean="0">
              <a:latin typeface="Algerian" pitchFamily="82" charset="0"/>
              <a:ea typeface="PT Bold Heading"/>
              <a:cs typeface="+mj-cs"/>
            </a:endParaRPr>
          </a:p>
          <a:p>
            <a:pPr marL="457200" indent="-457200" algn="justLow" rtl="1">
              <a:buFont typeface="Arial" panose="020B0604020202020204" pitchFamily="34" charset="0"/>
              <a:buChar char="•"/>
            </a:pPr>
            <a:r>
              <a:rPr lang="ar-SA" sz="2800" dirty="0" smtClean="0">
                <a:latin typeface="Algerian" pitchFamily="82" charset="0"/>
                <a:ea typeface="PT Bold Heading"/>
                <a:cs typeface="+mj-cs"/>
              </a:rPr>
              <a:t>حذف البيانات القديمة والتي لم تعد هناك حاجة إليها. </a:t>
            </a:r>
            <a:endParaRPr lang="en-US" sz="2800" dirty="0" smtClean="0">
              <a:latin typeface="Algerian" pitchFamily="82" charset="0"/>
              <a:ea typeface="PT Bold Heading"/>
              <a:cs typeface="+mj-cs"/>
            </a:endParaRPr>
          </a:p>
          <a:p>
            <a:pPr marL="457200" indent="-457200" algn="justLow" rtl="1">
              <a:buFont typeface="Arial" panose="020B0604020202020204" pitchFamily="34" charset="0"/>
              <a:buChar char="•"/>
            </a:pPr>
            <a:r>
              <a:rPr lang="ar-SA" sz="2800" dirty="0" smtClean="0">
                <a:latin typeface="Algerian" pitchFamily="82" charset="0"/>
                <a:ea typeface="PT Bold Heading"/>
                <a:cs typeface="+mj-cs"/>
              </a:rPr>
              <a:t>تغيير بيانات موجودة تبعاً لمعلومات استحدثت .</a:t>
            </a:r>
          </a:p>
          <a:p>
            <a:pPr marL="457200" indent="-457200" algn="justLow" rtl="1">
              <a:buFont typeface="Arial" panose="020B0604020202020204" pitchFamily="34" charset="0"/>
              <a:buChar char="•"/>
            </a:pPr>
            <a:r>
              <a:rPr lang="ar-SA" sz="2800" dirty="0" smtClean="0">
                <a:latin typeface="Algerian" pitchFamily="82" charset="0"/>
                <a:ea typeface="PT Bold Heading"/>
                <a:cs typeface="+mj-cs"/>
              </a:rPr>
              <a:t>معاينة البيانات الموجودة.</a:t>
            </a:r>
            <a:endParaRPr lang="en-US" sz="2800" dirty="0" smtClean="0">
              <a:latin typeface="Algerian" pitchFamily="82" charset="0"/>
              <a:ea typeface="PT Bold Heading"/>
              <a:cs typeface="+mj-cs"/>
            </a:endParaRPr>
          </a:p>
          <a:p>
            <a:pPr marL="457200" indent="-457200" algn="justLow" rtl="1">
              <a:buFont typeface="Arial" panose="020B0604020202020204" pitchFamily="34" charset="0"/>
              <a:buChar char="•"/>
            </a:pPr>
            <a:r>
              <a:rPr lang="ar-SA" sz="2800" dirty="0" smtClean="0">
                <a:latin typeface="Algerian" pitchFamily="82" charset="0"/>
                <a:ea typeface="PT Bold Heading"/>
                <a:cs typeface="+mj-cs"/>
              </a:rPr>
              <a:t>البحث والاستعلام عن معلومة أو معلومات محددة .</a:t>
            </a:r>
            <a:endParaRPr lang="en-US" sz="2800" dirty="0" smtClean="0">
              <a:latin typeface="Algerian" pitchFamily="82" charset="0"/>
              <a:ea typeface="PT Bold Heading"/>
              <a:cs typeface="+mj-cs"/>
            </a:endParaRPr>
          </a:p>
          <a:p>
            <a:pPr marL="457200" indent="-457200" algn="justLow" rtl="1">
              <a:buFont typeface="Arial" panose="020B0604020202020204" pitchFamily="34" charset="0"/>
              <a:buChar char="•"/>
            </a:pPr>
            <a:r>
              <a:rPr lang="ar-SA" sz="2800" dirty="0" smtClean="0">
                <a:latin typeface="Algerian" pitchFamily="82" charset="0"/>
                <a:ea typeface="PT Bold Heading"/>
                <a:cs typeface="+mj-cs"/>
              </a:rPr>
              <a:t>ترتيب</a:t>
            </a:r>
            <a:r>
              <a:rPr lang="ar-SA" sz="2800" dirty="0" smtClean="0">
                <a:ea typeface="Mudir MT"/>
                <a:cs typeface="+mj-cs"/>
              </a:rPr>
              <a:t> وتنظيم البيانات داخل الملفات .</a:t>
            </a:r>
            <a:endParaRPr lang="en-US" sz="2800" dirty="0" smtClean="0">
              <a:cs typeface="+mj-cs"/>
            </a:endParaRPr>
          </a:p>
          <a:p>
            <a:pPr marL="457200" indent="-457200" algn="justLow" rtl="1">
              <a:buFont typeface="Arial" panose="020B0604020202020204" pitchFamily="34" charset="0"/>
              <a:buChar char="•"/>
            </a:pPr>
            <a:r>
              <a:rPr lang="ar-SA" sz="2800" dirty="0" smtClean="0">
                <a:latin typeface="Algerian" pitchFamily="82" charset="0"/>
                <a:ea typeface="PT Bold Heading"/>
                <a:cs typeface="+mj-cs"/>
              </a:rPr>
              <a:t>عرض</a:t>
            </a:r>
            <a:r>
              <a:rPr lang="ar-SA" sz="2800" dirty="0" smtClean="0">
                <a:ea typeface="Mudir MT"/>
                <a:cs typeface="+mj-cs"/>
              </a:rPr>
              <a:t> البيانات في شكل تقارير أو نماذج منظمه . </a:t>
            </a:r>
            <a:endParaRPr lang="en-US" sz="2800" dirty="0" smtClean="0">
              <a:cs typeface="+mj-cs"/>
            </a:endParaRPr>
          </a:p>
          <a:p>
            <a:pPr marL="457200" indent="-457200" algn="justLow" rtl="1">
              <a:buFont typeface="Arial" panose="020B0604020202020204" pitchFamily="34" charset="0"/>
              <a:buChar char="•"/>
            </a:pPr>
            <a:r>
              <a:rPr lang="ar-SA" sz="2800" dirty="0" smtClean="0">
                <a:latin typeface="Algerian" pitchFamily="82" charset="0"/>
                <a:ea typeface="PT Bold Heading"/>
                <a:cs typeface="+mj-cs"/>
              </a:rPr>
              <a:t>حساب</a:t>
            </a:r>
            <a:r>
              <a:rPr lang="ar-SA" sz="2800" dirty="0" smtClean="0">
                <a:ea typeface="Mudir MT"/>
                <a:cs typeface="+mj-cs"/>
              </a:rPr>
              <a:t> المجموع النهائي أو المجموع الفرعي أو المتوسط الحسابي لبيانات مطلوبة .</a:t>
            </a:r>
            <a:endParaRPr lang="ar-SA" sz="2800" dirty="0" smtClean="0">
              <a:cs typeface="+mj-cs"/>
            </a:endParaRPr>
          </a:p>
          <a:p>
            <a:pPr marL="457200" indent="-457200" algn="l" rtl="1">
              <a:buFont typeface="Arial" panose="020B0604020202020204" pitchFamily="34" charset="0"/>
              <a:buChar char="•"/>
            </a:pPr>
            <a:endParaRPr lang="ar-SA" sz="2800" dirty="0">
              <a:cs typeface="+mj-cs"/>
            </a:endParaRPr>
          </a:p>
        </p:txBody>
      </p:sp>
    </p:spTree>
    <p:extLst>
      <p:ext uri="{BB962C8B-B14F-4D97-AF65-F5344CB8AC3E}">
        <p14:creationId xmlns:p14="http://schemas.microsoft.com/office/powerpoint/2010/main" val="23643614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ZoneTexte 16"/>
          <p:cNvSpPr txBox="1">
            <a:spLocks noChangeArrowheads="1"/>
          </p:cNvSpPr>
          <p:nvPr/>
        </p:nvSpPr>
        <p:spPr bwMode="auto">
          <a:xfrm>
            <a:off x="685800" y="1524000"/>
            <a:ext cx="8991600" cy="1077913"/>
          </a:xfrm>
          <a:prstGeom prst="rect">
            <a:avLst/>
          </a:prstGeom>
          <a:noFill/>
          <a:ln w="9525">
            <a:noFill/>
            <a:miter lim="800000"/>
            <a:headEnd/>
            <a:tailEnd/>
          </a:ln>
        </p:spPr>
        <p:txBody>
          <a:bodyPr>
            <a:spAutoFit/>
          </a:bodyPr>
          <a:lstStyle/>
          <a:p>
            <a:pPr algn="r" rtl="1"/>
            <a:endParaRPr lang="ar-DZ" sz="3200"/>
          </a:p>
          <a:p>
            <a:pPr algn="r" rtl="1"/>
            <a:r>
              <a:rPr lang="ar-DZ" sz="3200">
                <a:cs typeface="Arabic Transparent" pitchFamily="34" charset="0"/>
              </a:rPr>
              <a:t>    </a:t>
            </a:r>
            <a:endParaRPr lang="fr-FR" sz="2800"/>
          </a:p>
        </p:txBody>
      </p:sp>
      <p:sp>
        <p:nvSpPr>
          <p:cNvPr id="5" name="Title 4"/>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defRPr/>
            </a:pPr>
            <a:r>
              <a:rPr lang="ar-SA" dirty="0" smtClean="0"/>
              <a:t>أنواع نظم إدارة قواعد البيانات</a:t>
            </a:r>
          </a:p>
        </p:txBody>
      </p:sp>
      <p:sp>
        <p:nvSpPr>
          <p:cNvPr id="6" name="Content Placeholder 5"/>
          <p:cNvSpPr>
            <a:spLocks noGrp="1"/>
          </p:cNvSpPr>
          <p:nvPr>
            <p:ph idx="1"/>
          </p:nvPr>
        </p:nvSpPr>
        <p:spPr/>
        <p:txBody>
          <a:bodyPr/>
          <a:lstStyle/>
          <a:p>
            <a:pPr rtl="1">
              <a:buNone/>
            </a:pPr>
            <a:r>
              <a:rPr lang="ar-SA" dirty="0" smtClean="0"/>
              <a:t>من حيث الحجم:</a:t>
            </a:r>
          </a:p>
          <a:p>
            <a:pPr rtl="1"/>
            <a:r>
              <a:rPr lang="ar-SA" dirty="0" smtClean="0"/>
              <a:t>للمشروعات الصغيره: </a:t>
            </a:r>
            <a:r>
              <a:rPr lang="en-US" dirty="0" smtClean="0"/>
              <a:t>Microsoft Access</a:t>
            </a:r>
          </a:p>
          <a:p>
            <a:pPr rtl="1"/>
            <a:r>
              <a:rPr lang="ar-SA" dirty="0" smtClean="0"/>
              <a:t>للمشروعات الكبيرة : </a:t>
            </a:r>
            <a:r>
              <a:rPr lang="en-US" dirty="0" smtClean="0"/>
              <a:t>Oracle, SQL Server</a:t>
            </a:r>
          </a:p>
          <a:p>
            <a:pPr rtl="1">
              <a:buNone/>
            </a:pPr>
            <a:endParaRPr lang="ar-SA" dirty="0" smtClean="0"/>
          </a:p>
          <a:p>
            <a:pPr rtl="1">
              <a:buNone/>
            </a:pPr>
            <a:r>
              <a:rPr lang="ar-SA" dirty="0" smtClean="0"/>
              <a:t>تختلف نظم إدارة قواعد البيانات من خلال كيفية تخزينها للبيانات، والنموذج المستعمل لقاعدة البيانات، والادوات البرمجية التي توفرها لمستخدميها للعمل عليها، وسرعتها وكيفية تأمين الحماية</a:t>
            </a:r>
            <a:endParaRPr lang="ar-SA" dirty="0"/>
          </a:p>
        </p:txBody>
      </p:sp>
    </p:spTree>
    <p:extLst>
      <p:ext uri="{BB962C8B-B14F-4D97-AF65-F5344CB8AC3E}">
        <p14:creationId xmlns:p14="http://schemas.microsoft.com/office/powerpoint/2010/main" val="25137556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ZoneTexte 16"/>
          <p:cNvSpPr txBox="1">
            <a:spLocks noChangeArrowheads="1"/>
          </p:cNvSpPr>
          <p:nvPr/>
        </p:nvSpPr>
        <p:spPr bwMode="auto">
          <a:xfrm>
            <a:off x="685800" y="1524000"/>
            <a:ext cx="8991600" cy="1077913"/>
          </a:xfrm>
          <a:prstGeom prst="rect">
            <a:avLst/>
          </a:prstGeom>
          <a:noFill/>
          <a:ln w="9525">
            <a:noFill/>
            <a:miter lim="800000"/>
            <a:headEnd/>
            <a:tailEnd/>
          </a:ln>
        </p:spPr>
        <p:txBody>
          <a:bodyPr>
            <a:spAutoFit/>
          </a:bodyPr>
          <a:lstStyle/>
          <a:p>
            <a:pPr algn="r" rtl="1"/>
            <a:endParaRPr lang="ar-DZ" sz="3200"/>
          </a:p>
          <a:p>
            <a:pPr algn="r" rtl="1"/>
            <a:r>
              <a:rPr lang="ar-DZ" sz="3200">
                <a:cs typeface="Arabic Transparent" pitchFamily="34" charset="0"/>
              </a:rPr>
              <a:t>    </a:t>
            </a:r>
            <a:endParaRPr lang="fr-FR" sz="2800"/>
          </a:p>
        </p:txBody>
      </p:sp>
      <p:sp>
        <p:nvSpPr>
          <p:cNvPr id="5" name="Title 4"/>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defRPr/>
            </a:pPr>
            <a:r>
              <a:rPr lang="ar-SA" dirty="0" smtClean="0"/>
              <a:t>نماذج قواعد البيانات</a:t>
            </a:r>
          </a:p>
        </p:txBody>
      </p:sp>
      <p:sp>
        <p:nvSpPr>
          <p:cNvPr id="6" name="Content Placeholder 5"/>
          <p:cNvSpPr>
            <a:spLocks noGrp="1"/>
          </p:cNvSpPr>
          <p:nvPr>
            <p:ph idx="1"/>
          </p:nvPr>
        </p:nvSpPr>
        <p:spPr/>
        <p:txBody>
          <a:bodyPr/>
          <a:lstStyle/>
          <a:p>
            <a:pPr>
              <a:buNone/>
            </a:pPr>
            <a:r>
              <a:rPr lang="ar-SA" dirty="0" smtClean="0"/>
              <a:t>تحدد كيفية تنظيم البيانات وترابطها ببعضها البعض:</a:t>
            </a:r>
          </a:p>
          <a:p>
            <a:r>
              <a:rPr lang="ar-SA" dirty="0" smtClean="0"/>
              <a:t>قواعد البيانات الهرمية</a:t>
            </a:r>
            <a:r>
              <a:rPr lang="en-US" dirty="0" smtClean="0"/>
              <a:t>Hierarchy Databases </a:t>
            </a:r>
            <a:endParaRPr lang="ar-SA" dirty="0" smtClean="0"/>
          </a:p>
          <a:p>
            <a:pPr lvl="1"/>
            <a:r>
              <a:rPr lang="ar-SA" sz="2400" dirty="0" smtClean="0"/>
              <a:t>كل عنصر يتفرع من عنصر واحد فقط ويتفرع منه عدة عناصر</a:t>
            </a:r>
            <a:endParaRPr lang="en-US" sz="2400" dirty="0" smtClean="0"/>
          </a:p>
          <a:p>
            <a:r>
              <a:rPr lang="ar-SA" dirty="0" smtClean="0"/>
              <a:t>قواعد البيانات الشبكية </a:t>
            </a:r>
            <a:r>
              <a:rPr lang="en-US" dirty="0" smtClean="0"/>
              <a:t>Network Databases</a:t>
            </a:r>
          </a:p>
          <a:p>
            <a:pPr lvl="1"/>
            <a:r>
              <a:rPr lang="ar-SA" sz="2400" dirty="0" smtClean="0"/>
              <a:t>كل عنصر يتفرع من عدة عناصر ويتفرع منه عدة عناصر</a:t>
            </a:r>
            <a:endParaRPr lang="en-US" sz="2400" dirty="0" smtClean="0"/>
          </a:p>
          <a:p>
            <a:r>
              <a:rPr lang="ar-SA" dirty="0" smtClean="0"/>
              <a:t>قواعد البيانات العلائقية </a:t>
            </a:r>
            <a:r>
              <a:rPr lang="en-US" dirty="0" smtClean="0"/>
              <a:t>Relational Databases</a:t>
            </a:r>
            <a:endParaRPr lang="ar-SA" dirty="0" smtClean="0"/>
          </a:p>
          <a:p>
            <a:pPr lvl="1"/>
            <a:r>
              <a:rPr lang="ar-SA" sz="2400" dirty="0" smtClean="0"/>
              <a:t>تخزن البيانات في جداول ثنائية الابعاد وتربطها علاقات فيما بينها (اكسس)</a:t>
            </a:r>
            <a:endParaRPr lang="en-US" sz="2400" dirty="0" smtClean="0"/>
          </a:p>
          <a:p>
            <a:r>
              <a:rPr lang="ar-SA" dirty="0" smtClean="0"/>
              <a:t>قواعد البيانات كائنية التوجه </a:t>
            </a:r>
            <a:r>
              <a:rPr lang="en-US" dirty="0" smtClean="0"/>
              <a:t>Object Oriented Databases</a:t>
            </a:r>
          </a:p>
          <a:p>
            <a:pPr lvl="1"/>
            <a:r>
              <a:rPr lang="ar-SA" sz="2400" dirty="0" smtClean="0"/>
              <a:t>تخزن البيانات على شكل كائنات وعندها مفهوم الكبسلة والوراثة وتعدد الاشكال</a:t>
            </a:r>
          </a:p>
        </p:txBody>
      </p:sp>
    </p:spTree>
    <p:extLst>
      <p:ext uri="{BB962C8B-B14F-4D97-AF65-F5344CB8AC3E}">
        <p14:creationId xmlns:p14="http://schemas.microsoft.com/office/powerpoint/2010/main" val="24183690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ZoneTexte 16"/>
          <p:cNvSpPr txBox="1">
            <a:spLocks noChangeArrowheads="1"/>
          </p:cNvSpPr>
          <p:nvPr/>
        </p:nvSpPr>
        <p:spPr bwMode="auto">
          <a:xfrm>
            <a:off x="533400" y="1752600"/>
            <a:ext cx="8991600" cy="584200"/>
          </a:xfrm>
          <a:prstGeom prst="rect">
            <a:avLst/>
          </a:prstGeom>
          <a:noFill/>
          <a:ln w="9525">
            <a:noFill/>
            <a:miter lim="800000"/>
            <a:headEnd/>
            <a:tailEnd/>
          </a:ln>
        </p:spPr>
        <p:txBody>
          <a:bodyPr>
            <a:spAutoFit/>
          </a:bodyPr>
          <a:lstStyle/>
          <a:p>
            <a:pPr algn="r" rtl="1"/>
            <a:r>
              <a:rPr lang="ar-DZ" sz="3200"/>
              <a:t> </a:t>
            </a:r>
            <a:endParaRPr lang="fr-FR" sz="3200"/>
          </a:p>
        </p:txBody>
      </p:sp>
      <p:sp>
        <p:nvSpPr>
          <p:cNvPr id="16388" name="Rectangle 5"/>
          <p:cNvSpPr>
            <a:spLocks noChangeArrowheads="1"/>
          </p:cNvSpPr>
          <p:nvPr/>
        </p:nvSpPr>
        <p:spPr bwMode="auto">
          <a:xfrm>
            <a:off x="685800" y="1371600"/>
            <a:ext cx="8839200" cy="2492375"/>
          </a:xfrm>
          <a:prstGeom prst="rect">
            <a:avLst/>
          </a:prstGeom>
          <a:noFill/>
          <a:ln w="9525">
            <a:noFill/>
            <a:miter lim="800000"/>
            <a:headEnd/>
            <a:tailEnd/>
          </a:ln>
        </p:spPr>
        <p:txBody>
          <a:bodyPr>
            <a:spAutoFit/>
          </a:bodyPr>
          <a:lstStyle/>
          <a:p>
            <a:pPr algn="r" rtl="1"/>
            <a:endParaRPr lang="ar-SA" sz="2800"/>
          </a:p>
          <a:p>
            <a:pPr algn="r" rtl="1"/>
            <a:endParaRPr lang="ar-SA" sz="2800"/>
          </a:p>
          <a:p>
            <a:pPr algn="r" rtl="1"/>
            <a:endParaRPr lang="ar-SA" sz="2800"/>
          </a:p>
          <a:p>
            <a:pPr algn="r" rtl="1"/>
            <a:endParaRPr lang="ar-SA" sz="3600" b="1"/>
          </a:p>
          <a:p>
            <a:pPr algn="r" rtl="1"/>
            <a:endParaRPr lang="ar-DZ" sz="3600" b="1"/>
          </a:p>
        </p:txBody>
      </p:sp>
      <p:sp>
        <p:nvSpPr>
          <p:cNvPr id="6" name="Title 5"/>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defRPr/>
            </a:pPr>
            <a:r>
              <a:rPr lang="ar-SA" dirty="0" smtClean="0"/>
              <a:t>تنظيم البيانات داخل قاعدة البيانات أكسس</a:t>
            </a:r>
          </a:p>
        </p:txBody>
      </p:sp>
      <p:sp>
        <p:nvSpPr>
          <p:cNvPr id="8" name="Content Placeholder 7"/>
          <p:cNvSpPr>
            <a:spLocks noGrp="1"/>
          </p:cNvSpPr>
          <p:nvPr>
            <p:ph idx="1"/>
          </p:nvPr>
        </p:nvSpPr>
        <p:spPr>
          <a:noFill/>
          <a:ln w="9525">
            <a:noFill/>
            <a:miter lim="800000"/>
            <a:headEnd/>
            <a:tailEnd/>
          </a:ln>
        </p:spPr>
        <p:txBody>
          <a:bodyPr vert="horz" wrap="square" lIns="91440" tIns="45720" rIns="91440" bIns="45720" numCol="1" anchor="t" anchorCtr="0" compatLnSpc="1">
            <a:prstTxWarp prst="textNoShape">
              <a:avLst/>
            </a:prstTxWarp>
          </a:bodyPr>
          <a:lstStyle/>
          <a:p>
            <a:r>
              <a:rPr lang="ar-SA" sz="2800" dirty="0" smtClean="0"/>
              <a:t>تخزن البيانات مع قاعدة بيانات اكسس، الذي يتبع تنظيم النموذج العلائقي لقواعد البيانات، داخل</a:t>
            </a:r>
            <a:r>
              <a:rPr lang="ar-EG" sz="2800" dirty="0" smtClean="0"/>
              <a:t> </a:t>
            </a:r>
            <a:r>
              <a:rPr lang="ar-SA" sz="2800" dirty="0" smtClean="0"/>
              <a:t>ملف واحد حيث أنه يحتوي كل المعلومات عن قاعدة البيانات، و يتم تخزين هذا الملف بشكل دائم على أحد وسائط التخزين الثانوية المساعدة مثل القرص المغناطيسي.</a:t>
            </a:r>
          </a:p>
          <a:p>
            <a:r>
              <a:rPr lang="ar-SA" sz="2800" dirty="0" smtClean="0"/>
              <a:t>يخزن اكسس البيانات في جداول ثنائية الأبعاد تتألف من سطور وأعمده، تمثل الاسطر السجلات وتمثل الاعمدة حقول هذه السجلات، يتألف كل سجل من عدد محدد من الحقول (بيانات) مختلفة الانواع.</a:t>
            </a:r>
            <a:endParaRPr lang="en-US" sz="2800" dirty="0" smtClean="0"/>
          </a:p>
          <a:p>
            <a:r>
              <a:rPr lang="ar-SA" sz="2800" dirty="0" smtClean="0"/>
              <a:t>يمثل السجل كائن في الحياة الواقعية مثل الطالب والاستاذ والمقرر</a:t>
            </a:r>
          </a:p>
          <a:p>
            <a:r>
              <a:rPr lang="ar-SA" sz="2800" dirty="0" smtClean="0"/>
              <a:t>تمثل حقول السجل خصائص الكائن مثل اسم الطالب وعمره وعنوانه</a:t>
            </a:r>
            <a:endParaRPr lang="ar-SA" sz="2800" dirty="0"/>
          </a:p>
        </p:txBody>
      </p:sp>
    </p:spTree>
    <p:extLst>
      <p:ext uri="{BB962C8B-B14F-4D97-AF65-F5344CB8AC3E}">
        <p14:creationId xmlns:p14="http://schemas.microsoft.com/office/powerpoint/2010/main" val="42450181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3643" y="1214422"/>
            <a:ext cx="9525000" cy="4876800"/>
          </a:xfrm>
        </p:spPr>
        <p:txBody>
          <a:bodyPr/>
          <a:lstStyle/>
          <a:p>
            <a:pPr lvl="1"/>
            <a:endParaRPr lang="ar-EG" sz="2400" dirty="0" smtClean="0"/>
          </a:p>
          <a:p>
            <a:pPr lvl="1"/>
            <a:r>
              <a:rPr lang="ar-SA" sz="2400" dirty="0" smtClean="0"/>
              <a:t>يضم الجدول </a:t>
            </a:r>
            <a:r>
              <a:rPr lang="ar-EG" sz="2400" dirty="0" smtClean="0"/>
              <a:t>بيانات الطلاب لكورس معين</a:t>
            </a:r>
            <a:r>
              <a:rPr lang="ar-SA" sz="2400" dirty="0" smtClean="0"/>
              <a:t> </a:t>
            </a:r>
            <a:endParaRPr lang="ar-EG" sz="2400" dirty="0" smtClean="0"/>
          </a:p>
          <a:p>
            <a:pPr lvl="1"/>
            <a:endParaRPr lang="en-US" sz="2400" dirty="0" smtClean="0"/>
          </a:p>
          <a:p>
            <a:endParaRPr lang="en-US" dirty="0"/>
          </a:p>
        </p:txBody>
      </p:sp>
      <p:grpSp>
        <p:nvGrpSpPr>
          <p:cNvPr id="4" name="Group 6"/>
          <p:cNvGrpSpPr>
            <a:grpSpLocks/>
          </p:cNvGrpSpPr>
          <p:nvPr/>
        </p:nvGrpSpPr>
        <p:grpSpPr bwMode="auto">
          <a:xfrm>
            <a:off x="1066801" y="2057400"/>
            <a:ext cx="5447059" cy="1157332"/>
            <a:chOff x="2592" y="288"/>
            <a:chExt cx="6480" cy="1584"/>
          </a:xfrm>
        </p:grpSpPr>
        <p:grpSp>
          <p:nvGrpSpPr>
            <p:cNvPr id="5" name="Group 7"/>
            <p:cNvGrpSpPr>
              <a:grpSpLocks/>
            </p:cNvGrpSpPr>
            <p:nvPr/>
          </p:nvGrpSpPr>
          <p:grpSpPr bwMode="auto">
            <a:xfrm>
              <a:off x="2592" y="864"/>
              <a:ext cx="6480" cy="1008"/>
              <a:chOff x="3168" y="1008"/>
              <a:chExt cx="6480" cy="1008"/>
            </a:xfrm>
          </p:grpSpPr>
          <p:grpSp>
            <p:nvGrpSpPr>
              <p:cNvPr id="6" name="Group 8"/>
              <p:cNvGrpSpPr>
                <a:grpSpLocks/>
              </p:cNvGrpSpPr>
              <p:nvPr/>
            </p:nvGrpSpPr>
            <p:grpSpPr bwMode="auto">
              <a:xfrm>
                <a:off x="3168" y="1440"/>
                <a:ext cx="6480" cy="576"/>
                <a:chOff x="3168" y="1440"/>
                <a:chExt cx="6480" cy="576"/>
              </a:xfrm>
            </p:grpSpPr>
            <p:sp>
              <p:nvSpPr>
                <p:cNvPr id="18" name="Freeform 9"/>
                <p:cNvSpPr>
                  <a:spLocks/>
                </p:cNvSpPr>
                <p:nvPr/>
              </p:nvSpPr>
              <p:spPr bwMode="auto">
                <a:xfrm>
                  <a:off x="3168" y="1440"/>
                  <a:ext cx="6480" cy="576"/>
                </a:xfrm>
                <a:custGeom>
                  <a:avLst/>
                  <a:gdLst>
                    <a:gd name="T0" fmla="*/ 6204 w 6768"/>
                    <a:gd name="T1" fmla="*/ 768 h 432"/>
                    <a:gd name="T2" fmla="*/ 6204 w 6768"/>
                    <a:gd name="T3" fmla="*/ 0 h 432"/>
                    <a:gd name="T4" fmla="*/ 0 w 6768"/>
                    <a:gd name="T5" fmla="*/ 0 h 432"/>
                    <a:gd name="T6" fmla="*/ 0 w 6768"/>
                    <a:gd name="T7" fmla="*/ 768 h 432"/>
                    <a:gd name="T8" fmla="*/ 0 60000 65536"/>
                    <a:gd name="T9" fmla="*/ 0 60000 65536"/>
                    <a:gd name="T10" fmla="*/ 0 60000 65536"/>
                    <a:gd name="T11" fmla="*/ 0 60000 65536"/>
                    <a:gd name="T12" fmla="*/ 0 w 6768"/>
                    <a:gd name="T13" fmla="*/ 0 h 432"/>
                    <a:gd name="T14" fmla="*/ 6768 w 6768"/>
                    <a:gd name="T15" fmla="*/ 432 h 432"/>
                  </a:gdLst>
                  <a:ahLst/>
                  <a:cxnLst>
                    <a:cxn ang="T8">
                      <a:pos x="T0" y="T1"/>
                    </a:cxn>
                    <a:cxn ang="T9">
                      <a:pos x="T2" y="T3"/>
                    </a:cxn>
                    <a:cxn ang="T10">
                      <a:pos x="T4" y="T5"/>
                    </a:cxn>
                    <a:cxn ang="T11">
                      <a:pos x="T6" y="T7"/>
                    </a:cxn>
                  </a:cxnLst>
                  <a:rect l="T12" t="T13" r="T14" b="T15"/>
                  <a:pathLst>
                    <a:path w="6768" h="432">
                      <a:moveTo>
                        <a:pt x="6768" y="432"/>
                      </a:moveTo>
                      <a:lnTo>
                        <a:pt x="6768" y="0"/>
                      </a:lnTo>
                      <a:lnTo>
                        <a:pt x="0" y="0"/>
                      </a:lnTo>
                      <a:lnTo>
                        <a:pt x="0" y="432"/>
                      </a:lnTo>
                    </a:path>
                  </a:pathLst>
                </a:custGeom>
                <a:noFill/>
                <a:ln w="9525">
                  <a:solidFill>
                    <a:srgbClr val="000000"/>
                  </a:solidFill>
                  <a:round/>
                  <a:headEnd type="stealth" w="med" len="med"/>
                  <a:tailEnd type="stealth"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19" name="Freeform 10"/>
                <p:cNvSpPr>
                  <a:spLocks/>
                </p:cNvSpPr>
                <p:nvPr/>
              </p:nvSpPr>
              <p:spPr bwMode="auto">
                <a:xfrm>
                  <a:off x="5904" y="1440"/>
                  <a:ext cx="2016" cy="576"/>
                </a:xfrm>
                <a:custGeom>
                  <a:avLst/>
                  <a:gdLst>
                    <a:gd name="T0" fmla="*/ 601 w 6768"/>
                    <a:gd name="T1" fmla="*/ 768 h 432"/>
                    <a:gd name="T2" fmla="*/ 601 w 6768"/>
                    <a:gd name="T3" fmla="*/ 0 h 432"/>
                    <a:gd name="T4" fmla="*/ 0 w 6768"/>
                    <a:gd name="T5" fmla="*/ 0 h 432"/>
                    <a:gd name="T6" fmla="*/ 0 w 6768"/>
                    <a:gd name="T7" fmla="*/ 768 h 432"/>
                    <a:gd name="T8" fmla="*/ 0 60000 65536"/>
                    <a:gd name="T9" fmla="*/ 0 60000 65536"/>
                    <a:gd name="T10" fmla="*/ 0 60000 65536"/>
                    <a:gd name="T11" fmla="*/ 0 60000 65536"/>
                    <a:gd name="T12" fmla="*/ 0 w 6768"/>
                    <a:gd name="T13" fmla="*/ 0 h 432"/>
                    <a:gd name="T14" fmla="*/ 6768 w 6768"/>
                    <a:gd name="T15" fmla="*/ 432 h 432"/>
                  </a:gdLst>
                  <a:ahLst/>
                  <a:cxnLst>
                    <a:cxn ang="T8">
                      <a:pos x="T0" y="T1"/>
                    </a:cxn>
                    <a:cxn ang="T9">
                      <a:pos x="T2" y="T3"/>
                    </a:cxn>
                    <a:cxn ang="T10">
                      <a:pos x="T4" y="T5"/>
                    </a:cxn>
                    <a:cxn ang="T11">
                      <a:pos x="T6" y="T7"/>
                    </a:cxn>
                  </a:cxnLst>
                  <a:rect l="T12" t="T13" r="T14" b="T15"/>
                  <a:pathLst>
                    <a:path w="6768" h="432">
                      <a:moveTo>
                        <a:pt x="6768" y="432"/>
                      </a:moveTo>
                      <a:lnTo>
                        <a:pt x="6768" y="0"/>
                      </a:lnTo>
                      <a:lnTo>
                        <a:pt x="0" y="0"/>
                      </a:lnTo>
                      <a:lnTo>
                        <a:pt x="0" y="432"/>
                      </a:lnTo>
                    </a:path>
                  </a:pathLst>
                </a:custGeom>
                <a:noFill/>
                <a:ln w="9525">
                  <a:solidFill>
                    <a:srgbClr val="000000"/>
                  </a:solidFill>
                  <a:round/>
                  <a:headEnd type="stealth" w="med" len="med"/>
                  <a:tailEnd type="stealth"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grpSp>
          <p:sp>
            <p:nvSpPr>
              <p:cNvPr id="17" name="Line 11"/>
              <p:cNvSpPr>
                <a:spLocks noChangeShapeType="1"/>
              </p:cNvSpPr>
              <p:nvPr/>
            </p:nvSpPr>
            <p:spPr bwMode="auto">
              <a:xfrm flipV="1">
                <a:off x="6768" y="1008"/>
                <a:ext cx="1" cy="432"/>
              </a:xfrm>
              <a:prstGeom prst="line">
                <a:avLst/>
              </a:prstGeom>
              <a:noFill/>
              <a:ln w="9525">
                <a:solidFill>
                  <a:srgbClr val="000000"/>
                </a:solidFill>
                <a:round/>
                <a:headEnd/>
                <a:tailEn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grpSp>
        <p:sp>
          <p:nvSpPr>
            <p:cNvPr id="15" name="Text Box 12"/>
            <p:cNvSpPr txBox="1">
              <a:spLocks noChangeArrowheads="1"/>
            </p:cNvSpPr>
            <p:nvPr/>
          </p:nvSpPr>
          <p:spPr bwMode="auto">
            <a:xfrm>
              <a:off x="5328" y="288"/>
              <a:ext cx="1872" cy="576"/>
            </a:xfrm>
            <a:prstGeom prst="rect">
              <a:avLst/>
            </a:prstGeom>
            <a:solidFill>
              <a:srgbClr val="FFFFFF"/>
            </a:solidFill>
            <a:ln w="9525">
              <a:solidFill>
                <a:srgbClr val="000000"/>
              </a:solidFill>
              <a:miter lim="800000"/>
              <a:headEnd/>
              <a:tailEn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r>
                <a:rPr lang="en-US" b="1" dirty="0" smtClean="0">
                  <a:latin typeface="Georgia" pitchFamily="18" charset="0"/>
                  <a:ea typeface="Times New Roman" pitchFamily="18" charset="0"/>
                  <a:cs typeface="Traditional Arabic" pitchFamily="2" charset="-78"/>
                </a:rPr>
                <a:t>Fields</a:t>
              </a:r>
              <a:r>
                <a:rPr lang="ar-EG" b="1" dirty="0" smtClean="0">
                  <a:latin typeface="Georgia" pitchFamily="18" charset="0"/>
                  <a:ea typeface="Times New Roman" pitchFamily="18" charset="0"/>
                  <a:cs typeface="Traditional Arabic" pitchFamily="2" charset="-78"/>
                </a:rPr>
                <a:t>حقول </a:t>
              </a:r>
              <a:endParaRPr lang="en-US" dirty="0">
                <a:latin typeface="Georgia" pitchFamily="18" charset="0"/>
                <a:ea typeface="Times New Roman" pitchFamily="18" charset="0"/>
                <a:cs typeface="Traditional Arabic" pitchFamily="2" charset="-78"/>
              </a:endParaRPr>
            </a:p>
          </p:txBody>
        </p:sp>
      </p:grpSp>
      <p:grpSp>
        <p:nvGrpSpPr>
          <p:cNvPr id="8" name="Group 13"/>
          <p:cNvGrpSpPr>
            <a:grpSpLocks/>
          </p:cNvGrpSpPr>
          <p:nvPr/>
        </p:nvGrpSpPr>
        <p:grpSpPr bwMode="auto">
          <a:xfrm>
            <a:off x="7086601" y="3829256"/>
            <a:ext cx="1324851" cy="2433822"/>
            <a:chOff x="8538" y="2694"/>
            <a:chExt cx="1872" cy="2406"/>
          </a:xfrm>
        </p:grpSpPr>
        <p:sp>
          <p:nvSpPr>
            <p:cNvPr id="10" name="Freeform 14"/>
            <p:cNvSpPr>
              <a:spLocks/>
            </p:cNvSpPr>
            <p:nvPr/>
          </p:nvSpPr>
          <p:spPr bwMode="auto">
            <a:xfrm rot="5400000">
              <a:off x="8319" y="3198"/>
              <a:ext cx="1583" cy="576"/>
            </a:xfrm>
            <a:custGeom>
              <a:avLst/>
              <a:gdLst>
                <a:gd name="T0" fmla="*/ 370 w 6768"/>
                <a:gd name="T1" fmla="*/ 768 h 432"/>
                <a:gd name="T2" fmla="*/ 370 w 6768"/>
                <a:gd name="T3" fmla="*/ 0 h 432"/>
                <a:gd name="T4" fmla="*/ 0 w 6768"/>
                <a:gd name="T5" fmla="*/ 0 h 432"/>
                <a:gd name="T6" fmla="*/ 0 w 6768"/>
                <a:gd name="T7" fmla="*/ 768 h 432"/>
                <a:gd name="T8" fmla="*/ 0 60000 65536"/>
                <a:gd name="T9" fmla="*/ 0 60000 65536"/>
                <a:gd name="T10" fmla="*/ 0 60000 65536"/>
                <a:gd name="T11" fmla="*/ 0 60000 65536"/>
                <a:gd name="T12" fmla="*/ 0 w 6768"/>
                <a:gd name="T13" fmla="*/ 0 h 432"/>
                <a:gd name="T14" fmla="*/ 6768 w 6768"/>
                <a:gd name="T15" fmla="*/ 432 h 432"/>
              </a:gdLst>
              <a:ahLst/>
              <a:cxnLst>
                <a:cxn ang="T8">
                  <a:pos x="T0" y="T1"/>
                </a:cxn>
                <a:cxn ang="T9">
                  <a:pos x="T2" y="T3"/>
                </a:cxn>
                <a:cxn ang="T10">
                  <a:pos x="T4" y="T5"/>
                </a:cxn>
                <a:cxn ang="T11">
                  <a:pos x="T6" y="T7"/>
                </a:cxn>
              </a:cxnLst>
              <a:rect l="T12" t="T13" r="T14" b="T15"/>
              <a:pathLst>
                <a:path w="6768" h="432">
                  <a:moveTo>
                    <a:pt x="6768" y="432"/>
                  </a:moveTo>
                  <a:lnTo>
                    <a:pt x="6768" y="0"/>
                  </a:lnTo>
                  <a:lnTo>
                    <a:pt x="0" y="0"/>
                  </a:lnTo>
                  <a:lnTo>
                    <a:pt x="0" y="432"/>
                  </a:lnTo>
                </a:path>
              </a:pathLst>
            </a:custGeom>
            <a:noFill/>
            <a:ln w="9525">
              <a:solidFill>
                <a:srgbClr val="000000"/>
              </a:solidFill>
              <a:round/>
              <a:headEnd type="stealth" w="med" len="med"/>
              <a:tailEnd type="stealth"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11" name="Freeform 15"/>
            <p:cNvSpPr>
              <a:spLocks/>
            </p:cNvSpPr>
            <p:nvPr/>
          </p:nvSpPr>
          <p:spPr bwMode="auto">
            <a:xfrm rot="5400000">
              <a:off x="8842" y="3191"/>
              <a:ext cx="537" cy="576"/>
            </a:xfrm>
            <a:custGeom>
              <a:avLst/>
              <a:gdLst>
                <a:gd name="T0" fmla="*/ 43 w 6768"/>
                <a:gd name="T1" fmla="*/ 768 h 432"/>
                <a:gd name="T2" fmla="*/ 43 w 6768"/>
                <a:gd name="T3" fmla="*/ 0 h 432"/>
                <a:gd name="T4" fmla="*/ 0 w 6768"/>
                <a:gd name="T5" fmla="*/ 0 h 432"/>
                <a:gd name="T6" fmla="*/ 0 w 6768"/>
                <a:gd name="T7" fmla="*/ 768 h 432"/>
                <a:gd name="T8" fmla="*/ 0 60000 65536"/>
                <a:gd name="T9" fmla="*/ 0 60000 65536"/>
                <a:gd name="T10" fmla="*/ 0 60000 65536"/>
                <a:gd name="T11" fmla="*/ 0 60000 65536"/>
                <a:gd name="T12" fmla="*/ 0 w 6768"/>
                <a:gd name="T13" fmla="*/ 0 h 432"/>
                <a:gd name="T14" fmla="*/ 6768 w 6768"/>
                <a:gd name="T15" fmla="*/ 432 h 432"/>
              </a:gdLst>
              <a:ahLst/>
              <a:cxnLst>
                <a:cxn ang="T8">
                  <a:pos x="T0" y="T1"/>
                </a:cxn>
                <a:cxn ang="T9">
                  <a:pos x="T2" y="T3"/>
                </a:cxn>
                <a:cxn ang="T10">
                  <a:pos x="T4" y="T5"/>
                </a:cxn>
                <a:cxn ang="T11">
                  <a:pos x="T6" y="T7"/>
                </a:cxn>
              </a:cxnLst>
              <a:rect l="T12" t="T13" r="T14" b="T15"/>
              <a:pathLst>
                <a:path w="6768" h="432">
                  <a:moveTo>
                    <a:pt x="6768" y="432"/>
                  </a:moveTo>
                  <a:lnTo>
                    <a:pt x="6768" y="0"/>
                  </a:lnTo>
                  <a:lnTo>
                    <a:pt x="0" y="0"/>
                  </a:lnTo>
                  <a:lnTo>
                    <a:pt x="0" y="432"/>
                  </a:lnTo>
                </a:path>
              </a:pathLst>
            </a:custGeom>
            <a:noFill/>
            <a:ln w="9525">
              <a:solidFill>
                <a:srgbClr val="000000"/>
              </a:solidFill>
              <a:round/>
              <a:headEnd type="stealth" w="med" len="med"/>
              <a:tailEnd type="stealth"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12" name="Text Box 16"/>
            <p:cNvSpPr txBox="1">
              <a:spLocks noChangeArrowheads="1"/>
            </p:cNvSpPr>
            <p:nvPr/>
          </p:nvSpPr>
          <p:spPr bwMode="auto">
            <a:xfrm>
              <a:off x="8538" y="4593"/>
              <a:ext cx="1872" cy="507"/>
            </a:xfrm>
            <a:prstGeom prst="rect">
              <a:avLst/>
            </a:prstGeom>
            <a:solidFill>
              <a:srgbClr val="FFFFFF"/>
            </a:solidFill>
            <a:ln w="9525">
              <a:solidFill>
                <a:srgbClr val="000000"/>
              </a:solidFill>
              <a:miter lim="800000"/>
              <a:headEnd/>
              <a:tailEn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r>
                <a:rPr lang="en-US" b="1" dirty="0" smtClean="0">
                  <a:latin typeface="Georgia" pitchFamily="18" charset="0"/>
                  <a:ea typeface="Times New Roman" pitchFamily="18" charset="0"/>
                  <a:cs typeface="Traditional Arabic" pitchFamily="2" charset="-78"/>
                </a:rPr>
                <a:t>Records</a:t>
              </a:r>
              <a:r>
                <a:rPr lang="ar-EG" b="1" dirty="0" smtClean="0">
                  <a:latin typeface="Georgia" pitchFamily="18" charset="0"/>
                  <a:ea typeface="Times New Roman" pitchFamily="18" charset="0"/>
                  <a:cs typeface="Traditional Arabic" pitchFamily="2" charset="-78"/>
                </a:rPr>
                <a:t>سجلات</a:t>
              </a:r>
              <a:endParaRPr lang="en-US" dirty="0">
                <a:latin typeface="Georgia" pitchFamily="18" charset="0"/>
                <a:ea typeface="Times New Roman" pitchFamily="18" charset="0"/>
                <a:cs typeface="Traditional Arabic" pitchFamily="2" charset="-78"/>
              </a:endParaRPr>
            </a:p>
          </p:txBody>
        </p:sp>
        <p:sp>
          <p:nvSpPr>
            <p:cNvPr id="13" name="Line 17"/>
            <p:cNvSpPr>
              <a:spLocks noChangeShapeType="1"/>
            </p:cNvSpPr>
            <p:nvPr/>
          </p:nvSpPr>
          <p:spPr bwMode="auto">
            <a:xfrm>
              <a:off x="9399" y="4196"/>
              <a:ext cx="0" cy="377"/>
            </a:xfrm>
            <a:prstGeom prst="line">
              <a:avLst/>
            </a:prstGeom>
            <a:noFill/>
            <a:ln w="9525">
              <a:solidFill>
                <a:srgbClr val="000000"/>
              </a:solidFill>
              <a:round/>
              <a:headEnd/>
              <a:tailEn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grpSp>
      <p:sp>
        <p:nvSpPr>
          <p:cNvPr id="7" name="Rectangle 19"/>
          <p:cNvSpPr>
            <a:spLocks noChangeArrowheads="1"/>
          </p:cNvSpPr>
          <p:nvPr/>
        </p:nvSpPr>
        <p:spPr bwMode="auto">
          <a:xfrm>
            <a:off x="4491180" y="2322473"/>
            <a:ext cx="205183" cy="538609"/>
          </a:xfrm>
          <a:prstGeom prst="rect">
            <a:avLst/>
          </a:prstGeom>
          <a:noFill/>
          <a:ln w="9525">
            <a:noFill/>
            <a:miter lim="800000"/>
            <a:headEnd/>
            <a:tailEnd/>
          </a:ln>
        </p:spPr>
        <p:txBody>
          <a:bodyPr wrap="square" anchor="ctr">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100"/>
              <a:t/>
            </a:r>
            <a:br>
              <a:rPr lang="en-US" sz="1100"/>
            </a:br>
            <a:endParaRPr lang="en-US"/>
          </a:p>
        </p:txBody>
      </p:sp>
      <p:graphicFrame>
        <p:nvGraphicFramePr>
          <p:cNvPr id="20" name="جدول 19"/>
          <p:cNvGraphicFramePr>
            <a:graphicFrameLocks noGrp="1"/>
          </p:cNvGraphicFramePr>
          <p:nvPr>
            <p:extLst>
              <p:ext uri="{D42A27DB-BD31-4B8C-83A1-F6EECF244321}">
                <p14:modId xmlns:p14="http://schemas.microsoft.com/office/powerpoint/2010/main" val="803182330"/>
              </p:ext>
            </p:extLst>
          </p:nvPr>
        </p:nvGraphicFramePr>
        <p:xfrm>
          <a:off x="152400" y="3214732"/>
          <a:ext cx="7162801" cy="2438400"/>
        </p:xfrm>
        <a:graphic>
          <a:graphicData uri="http://schemas.openxmlformats.org/drawingml/2006/table">
            <a:tbl>
              <a:tblPr rtl="1"/>
              <a:tblGrid>
                <a:gridCol w="1484587"/>
                <a:gridCol w="1809974"/>
                <a:gridCol w="1573521"/>
                <a:gridCol w="2294719"/>
              </a:tblGrid>
              <a:tr h="487680">
                <a:tc>
                  <a:txBody>
                    <a:bodyPr/>
                    <a:lstStyle/>
                    <a:p>
                      <a:pPr algn="r" rtl="1">
                        <a:lnSpc>
                          <a:spcPct val="115000"/>
                        </a:lnSpc>
                        <a:spcAft>
                          <a:spcPts val="1000"/>
                        </a:spcAft>
                      </a:pPr>
                      <a:r>
                        <a:rPr lang="ar-EG" sz="2000" b="1" dirty="0" smtClean="0">
                          <a:latin typeface="Calibri"/>
                          <a:ea typeface="Calibri"/>
                          <a:cs typeface="+mj-cs"/>
                        </a:rPr>
                        <a:t>الرقم</a:t>
                      </a:r>
                      <a:r>
                        <a:rPr lang="ar-SA" sz="2000" b="1" dirty="0" smtClean="0">
                          <a:latin typeface="Calibri"/>
                          <a:ea typeface="Calibri"/>
                          <a:cs typeface="+mj-cs"/>
                        </a:rPr>
                        <a:t> الأكاديمي</a:t>
                      </a:r>
                      <a:endParaRPr lang="en-US" sz="2000" dirty="0">
                        <a:latin typeface="Calibri"/>
                        <a:ea typeface="Calibri"/>
                        <a:cs typeface="+mj-cs"/>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r" rtl="1">
                        <a:lnSpc>
                          <a:spcPct val="115000"/>
                        </a:lnSpc>
                        <a:spcAft>
                          <a:spcPts val="1000"/>
                        </a:spcAft>
                      </a:pPr>
                      <a:r>
                        <a:rPr lang="ar-SA" sz="2000" b="1" dirty="0" smtClean="0">
                          <a:latin typeface="Calibri"/>
                          <a:ea typeface="Calibri"/>
                          <a:cs typeface="+mj-cs"/>
                        </a:rPr>
                        <a:t>اسم </a:t>
                      </a:r>
                      <a:r>
                        <a:rPr lang="ar-EG" sz="2000" b="1" dirty="0" smtClean="0">
                          <a:latin typeface="Calibri"/>
                          <a:ea typeface="Calibri"/>
                          <a:cs typeface="+mj-cs"/>
                        </a:rPr>
                        <a:t>الطالب</a:t>
                      </a:r>
                      <a:endParaRPr lang="en-US" sz="2000" dirty="0">
                        <a:latin typeface="Calibri"/>
                        <a:ea typeface="Calibri"/>
                        <a:cs typeface="+mj-cs"/>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000" b="1" dirty="0">
                          <a:latin typeface="Calibri"/>
                          <a:ea typeface="Calibri"/>
                          <a:cs typeface="+mj-cs"/>
                        </a:rPr>
                        <a:t>رقم </a:t>
                      </a:r>
                      <a:r>
                        <a:rPr lang="ar-EG" sz="2000" b="1" dirty="0" smtClean="0">
                          <a:latin typeface="Calibri"/>
                          <a:ea typeface="Calibri"/>
                          <a:cs typeface="+mj-cs"/>
                        </a:rPr>
                        <a:t>الكورس</a:t>
                      </a:r>
                      <a:endParaRPr lang="en-US" sz="2000" dirty="0">
                        <a:latin typeface="Calibri"/>
                        <a:ea typeface="Calibri"/>
                        <a:cs typeface="+mj-cs"/>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r" rtl="1">
                        <a:lnSpc>
                          <a:spcPct val="115000"/>
                        </a:lnSpc>
                        <a:spcAft>
                          <a:spcPts val="1000"/>
                        </a:spcAft>
                      </a:pPr>
                      <a:r>
                        <a:rPr lang="ar-EG" sz="2000" b="1" dirty="0" smtClean="0">
                          <a:latin typeface="Calibri"/>
                          <a:ea typeface="Calibri"/>
                          <a:cs typeface="+mj-cs"/>
                        </a:rPr>
                        <a:t>المعدل </a:t>
                      </a:r>
                      <a:endParaRPr lang="en-US" sz="2000" dirty="0">
                        <a:latin typeface="Calibri"/>
                        <a:ea typeface="Calibri"/>
                        <a:cs typeface="+mj-cs"/>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7680">
                <a:tc>
                  <a:txBody>
                    <a:bodyPr/>
                    <a:lstStyle/>
                    <a:p>
                      <a:pPr algn="r" rtl="1">
                        <a:lnSpc>
                          <a:spcPct val="115000"/>
                        </a:lnSpc>
                        <a:spcAft>
                          <a:spcPts val="1000"/>
                        </a:spcAft>
                      </a:pPr>
                      <a:r>
                        <a:rPr lang="ar-EG" sz="2000" b="1" dirty="0" smtClean="0">
                          <a:latin typeface="Calibri"/>
                          <a:ea typeface="Calibri"/>
                          <a:cs typeface="+mj-cs"/>
                        </a:rPr>
                        <a:t>39056</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r" rtl="1">
                        <a:lnSpc>
                          <a:spcPct val="115000"/>
                        </a:lnSpc>
                        <a:spcAft>
                          <a:spcPts val="1000"/>
                        </a:spcAft>
                      </a:pPr>
                      <a:r>
                        <a:rPr lang="ar-EG" sz="2000" b="1" dirty="0" smtClean="0">
                          <a:latin typeface="Calibri"/>
                          <a:ea typeface="Calibri"/>
                          <a:cs typeface="+mj-cs"/>
                        </a:rPr>
                        <a:t>مجدي</a:t>
                      </a:r>
                      <a:r>
                        <a:rPr lang="ar-EG" sz="2000" b="1" baseline="0" dirty="0" smtClean="0">
                          <a:latin typeface="Calibri"/>
                          <a:ea typeface="Calibri"/>
                          <a:cs typeface="+mj-cs"/>
                        </a:rPr>
                        <a:t> وجدي</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en-GB" sz="2000" b="1" dirty="0" smtClean="0">
                          <a:latin typeface="Calibri"/>
                          <a:ea typeface="Calibri"/>
                          <a:cs typeface="+mj-cs"/>
                        </a:rPr>
                        <a:t>IS</a:t>
                      </a:r>
                      <a:r>
                        <a:rPr lang="en-GB" sz="2000" b="1" baseline="0" dirty="0" smtClean="0">
                          <a:latin typeface="Calibri"/>
                          <a:ea typeface="Calibri"/>
                          <a:cs typeface="+mj-cs"/>
                        </a:rPr>
                        <a:t> 101</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r" rtl="1">
                        <a:lnSpc>
                          <a:spcPct val="115000"/>
                        </a:lnSpc>
                        <a:spcAft>
                          <a:spcPts val="1000"/>
                        </a:spcAft>
                      </a:pPr>
                      <a:r>
                        <a:rPr lang="en-GB" sz="2000" b="1" dirty="0" smtClean="0">
                          <a:latin typeface="Calibri"/>
                          <a:ea typeface="Calibri"/>
                          <a:cs typeface="+mj-cs"/>
                        </a:rPr>
                        <a:t>B+</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7680">
                <a:tc>
                  <a:txBody>
                    <a:bodyPr/>
                    <a:lstStyle/>
                    <a:p>
                      <a:pPr algn="r" rtl="1">
                        <a:lnSpc>
                          <a:spcPct val="115000"/>
                        </a:lnSpc>
                        <a:spcAft>
                          <a:spcPts val="1000"/>
                        </a:spcAft>
                      </a:pPr>
                      <a:r>
                        <a:rPr lang="ar-EG" sz="2000" b="1" dirty="0" smtClean="0">
                          <a:latin typeface="Calibri"/>
                          <a:ea typeface="Calibri"/>
                          <a:cs typeface="+mj-cs"/>
                        </a:rPr>
                        <a:t>28976</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r" rtl="1">
                        <a:lnSpc>
                          <a:spcPct val="115000"/>
                        </a:lnSpc>
                        <a:spcAft>
                          <a:spcPts val="1000"/>
                        </a:spcAft>
                      </a:pPr>
                      <a:r>
                        <a:rPr lang="ar-EG" sz="2000" b="1" dirty="0" smtClean="0">
                          <a:latin typeface="Calibri"/>
                          <a:ea typeface="Calibri"/>
                          <a:cs typeface="+mj-cs"/>
                        </a:rPr>
                        <a:t>سامح</a:t>
                      </a:r>
                      <a:r>
                        <a:rPr lang="ar-EG" sz="2000" b="1" baseline="0" dirty="0" smtClean="0">
                          <a:latin typeface="Calibri"/>
                          <a:ea typeface="Calibri"/>
                          <a:cs typeface="+mj-cs"/>
                        </a:rPr>
                        <a:t> حسن</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en-GB" sz="2000" b="1" dirty="0" smtClean="0">
                          <a:latin typeface="Calibri"/>
                          <a:ea typeface="Calibri"/>
                          <a:cs typeface="+mj-cs"/>
                        </a:rPr>
                        <a:t>IS 101</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r" rtl="1">
                        <a:lnSpc>
                          <a:spcPct val="115000"/>
                        </a:lnSpc>
                        <a:spcAft>
                          <a:spcPts val="1000"/>
                        </a:spcAft>
                      </a:pPr>
                      <a:r>
                        <a:rPr lang="en-GB" sz="2000" b="1" dirty="0" smtClean="0">
                          <a:latin typeface="Calibri"/>
                          <a:ea typeface="Calibri"/>
                          <a:cs typeface="+mj-cs"/>
                        </a:rPr>
                        <a:t>A</a:t>
                      </a:r>
                      <a:r>
                        <a:rPr lang="en-GB" sz="2000" b="1" baseline="0" dirty="0" smtClean="0">
                          <a:latin typeface="Calibri"/>
                          <a:ea typeface="Calibri"/>
                          <a:cs typeface="+mj-cs"/>
                        </a:rPr>
                        <a:t> </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7680">
                <a:tc>
                  <a:txBody>
                    <a:bodyPr/>
                    <a:lstStyle/>
                    <a:p>
                      <a:pPr algn="r" rtl="1">
                        <a:lnSpc>
                          <a:spcPct val="115000"/>
                        </a:lnSpc>
                        <a:spcAft>
                          <a:spcPts val="1000"/>
                        </a:spcAft>
                      </a:pPr>
                      <a:r>
                        <a:rPr lang="ar-EG" sz="2000" b="1" dirty="0" smtClean="0">
                          <a:latin typeface="Calibri"/>
                          <a:ea typeface="Calibri"/>
                          <a:cs typeface="+mj-cs"/>
                        </a:rPr>
                        <a:t>45033</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r" rtl="1">
                        <a:lnSpc>
                          <a:spcPct val="115000"/>
                        </a:lnSpc>
                        <a:spcAft>
                          <a:spcPts val="1000"/>
                        </a:spcAft>
                      </a:pPr>
                      <a:r>
                        <a:rPr lang="ar-EG" sz="2000" b="1" dirty="0" smtClean="0">
                          <a:latin typeface="Calibri"/>
                          <a:ea typeface="Calibri"/>
                          <a:cs typeface="+mj-cs"/>
                        </a:rPr>
                        <a:t>عمران</a:t>
                      </a:r>
                      <a:r>
                        <a:rPr lang="ar-EG" sz="2000" b="1" baseline="0" dirty="0" smtClean="0">
                          <a:latin typeface="Calibri"/>
                          <a:ea typeface="Calibri"/>
                          <a:cs typeface="+mj-cs"/>
                        </a:rPr>
                        <a:t> النجار</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en-GB" sz="2000" b="1" dirty="0" smtClean="0">
                          <a:latin typeface="Calibri"/>
                          <a:ea typeface="Calibri"/>
                          <a:cs typeface="+mj-cs"/>
                        </a:rPr>
                        <a:t>IS 101</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r" rtl="1">
                        <a:lnSpc>
                          <a:spcPct val="115000"/>
                        </a:lnSpc>
                        <a:spcAft>
                          <a:spcPts val="1000"/>
                        </a:spcAft>
                      </a:pPr>
                      <a:r>
                        <a:rPr lang="en-GB" sz="2000" b="1" dirty="0" smtClean="0">
                          <a:latin typeface="Calibri"/>
                          <a:ea typeface="Calibri"/>
                          <a:cs typeface="+mj-cs"/>
                        </a:rPr>
                        <a:t>A-</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7680">
                <a:tc>
                  <a:txBody>
                    <a:bodyPr/>
                    <a:lstStyle/>
                    <a:p>
                      <a:pPr algn="r" rtl="1">
                        <a:lnSpc>
                          <a:spcPct val="115000"/>
                        </a:lnSpc>
                        <a:spcAft>
                          <a:spcPts val="1000"/>
                        </a:spcAft>
                      </a:pPr>
                      <a:r>
                        <a:rPr lang="ar-EG" sz="2000" b="1" dirty="0" smtClean="0">
                          <a:latin typeface="Calibri"/>
                          <a:ea typeface="Calibri"/>
                          <a:cs typeface="+mj-cs"/>
                        </a:rPr>
                        <a:t>36144</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r" rtl="1">
                        <a:lnSpc>
                          <a:spcPct val="115000"/>
                        </a:lnSpc>
                        <a:spcAft>
                          <a:spcPts val="1000"/>
                        </a:spcAft>
                      </a:pPr>
                      <a:r>
                        <a:rPr lang="ar-EG" sz="2000" b="1" dirty="0" smtClean="0">
                          <a:latin typeface="Calibri"/>
                          <a:ea typeface="Calibri"/>
                          <a:cs typeface="+mj-cs"/>
                        </a:rPr>
                        <a:t>فائق</a:t>
                      </a:r>
                      <a:r>
                        <a:rPr lang="ar-EG" sz="2000" b="1" baseline="0" dirty="0" smtClean="0">
                          <a:latin typeface="Calibri"/>
                          <a:ea typeface="Calibri"/>
                          <a:cs typeface="+mj-cs"/>
                        </a:rPr>
                        <a:t> النهدي</a:t>
                      </a:r>
                      <a:r>
                        <a:rPr lang="ar-SA" sz="2000" b="1" dirty="0" smtClean="0">
                          <a:latin typeface="Calibri"/>
                          <a:ea typeface="Calibri"/>
                          <a:cs typeface="+mj-cs"/>
                        </a:rPr>
                        <a:t> </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en-GB" sz="2000" b="1" dirty="0" smtClean="0">
                          <a:latin typeface="Calibri"/>
                          <a:ea typeface="Calibri"/>
                          <a:cs typeface="+mj-cs"/>
                        </a:rPr>
                        <a:t>IS 101</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r" rtl="1">
                        <a:lnSpc>
                          <a:spcPct val="115000"/>
                        </a:lnSpc>
                        <a:spcAft>
                          <a:spcPts val="1000"/>
                        </a:spcAft>
                      </a:pPr>
                      <a:r>
                        <a:rPr lang="en-GB" sz="2000" b="1" dirty="0" smtClean="0">
                          <a:latin typeface="Calibri"/>
                          <a:ea typeface="Calibri"/>
                          <a:cs typeface="+mj-cs"/>
                        </a:rPr>
                        <a:t>B+</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3" name="Title 5"/>
          <p:cNvSpPr txBox="1">
            <a:spLocks/>
          </p:cNvSpPr>
          <p:nvPr/>
        </p:nvSpPr>
        <p:spPr bwMode="auto">
          <a:xfrm>
            <a:off x="304800" y="152400"/>
            <a:ext cx="9448800" cy="1295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0" fontAlgn="base" hangingPunct="0">
              <a:spcBef>
                <a:spcPct val="0"/>
              </a:spcBef>
              <a:spcAft>
                <a:spcPct val="0"/>
              </a:spcAft>
              <a:defRPr sz="4400" b="1" kern="1200" baseline="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defRPr/>
            </a:pPr>
            <a:r>
              <a:rPr lang="ar-SA" smtClean="0"/>
              <a:t>تنظيم البيانات داخل قاعدة البيانات</a:t>
            </a:r>
            <a:endParaRPr lang="ar-SA" dirty="0" smtClean="0"/>
          </a:p>
        </p:txBody>
      </p:sp>
    </p:spTree>
    <p:extLst>
      <p:ext uri="{BB962C8B-B14F-4D97-AF65-F5344CB8AC3E}">
        <p14:creationId xmlns:p14="http://schemas.microsoft.com/office/powerpoint/2010/main" val="24144884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eaLnBrk="1" hangingPunct="1">
              <a:defRPr/>
            </a:pPr>
            <a:r>
              <a:rPr lang="ar-SA" dirty="0" smtClean="0"/>
              <a:t>المفتاح الأساسي </a:t>
            </a:r>
            <a:r>
              <a:rPr lang="en-US" dirty="0" smtClean="0"/>
              <a:t>Primary Key</a:t>
            </a:r>
            <a:endParaRPr lang="ar-SA" dirty="0" smtClean="0"/>
          </a:p>
        </p:txBody>
      </p:sp>
      <p:sp>
        <p:nvSpPr>
          <p:cNvPr id="6" name="Content Placeholder 5"/>
          <p:cNvSpPr>
            <a:spLocks noGrp="1"/>
          </p:cNvSpPr>
          <p:nvPr>
            <p:ph idx="1"/>
          </p:nvPr>
        </p:nvSpPr>
        <p:spPr>
          <a:xfrm>
            <a:off x="152400" y="1371600"/>
            <a:ext cx="9448800" cy="4678363"/>
          </a:xfrm>
          <a:noFill/>
          <a:ln w="9525">
            <a:noFill/>
            <a:miter lim="800000"/>
            <a:headEnd/>
            <a:tailEnd/>
          </a:ln>
        </p:spPr>
        <p:txBody>
          <a:bodyPr vert="horz" wrap="square" lIns="91440" tIns="45720" rIns="91440" bIns="45720" numCol="1" anchor="t" anchorCtr="0" compatLnSpc="1">
            <a:prstTxWarp prst="textNoShape">
              <a:avLst/>
            </a:prstTxWarp>
          </a:bodyPr>
          <a:lstStyle/>
          <a:p>
            <a:pPr rtl="1"/>
            <a:r>
              <a:rPr lang="ar-SA" sz="2800" dirty="0" smtClean="0"/>
              <a:t>هو حقل ضروري لكل جدول حيث يستخدم للتفريق بين كل السجلات المخزنة في الجدول بطريقة فريدة لا تحتمل اللبس، ويمكن ان لا يكون من صفات الكائن الواقعي الذي يمثله السجل، ومن ميزاته:</a:t>
            </a:r>
          </a:p>
          <a:p>
            <a:pPr marL="342900" lvl="1" indent="-342900" rtl="1">
              <a:buFont typeface="Arial" pitchFamily="34" charset="0"/>
              <a:buChar char="•"/>
            </a:pPr>
            <a:r>
              <a:rPr lang="ar-SA" dirty="0" smtClean="0"/>
              <a:t>لا يسمح بتكرار نفس القيم في حقل المفتاح الاساسي.</a:t>
            </a:r>
          </a:p>
          <a:p>
            <a:pPr marL="342900" lvl="1" indent="-342900" rtl="1">
              <a:buFont typeface="Arial" pitchFamily="34" charset="0"/>
              <a:buChar char="•"/>
            </a:pPr>
            <a:r>
              <a:rPr lang="ar-SA" dirty="0" smtClean="0"/>
              <a:t>لا يسمح بترك قيمة حقل المفتاح الأساسي خاليه.</a:t>
            </a:r>
          </a:p>
          <a:p>
            <a:pPr marL="342900" lvl="1" indent="-342900" rtl="1">
              <a:buFont typeface="Arial" pitchFamily="34" charset="0"/>
              <a:buChar char="•"/>
            </a:pPr>
            <a:r>
              <a:rPr lang="ar-SA" dirty="0" smtClean="0"/>
              <a:t>غالبا ما يستخدم حقل المفتاح الأساسي لفهرسة الجدول من أجل البحث السريع عن السجلات التي في الجدول.</a:t>
            </a:r>
          </a:p>
          <a:p>
            <a:pPr marL="342900" lvl="1" indent="-342900" rtl="1">
              <a:buFont typeface="Arial" pitchFamily="34" charset="0"/>
              <a:buChar char="•"/>
            </a:pPr>
            <a:r>
              <a:rPr lang="ar-SA" dirty="0" smtClean="0"/>
              <a:t>يراعى ألا يحتوى على عدد كبير من الأرقام أو الأحرف.</a:t>
            </a:r>
          </a:p>
          <a:p>
            <a:pPr rtl="1"/>
            <a:r>
              <a:rPr lang="ar-SA" sz="2800" dirty="0" smtClean="0"/>
              <a:t>يقترح اكسس </a:t>
            </a:r>
            <a:r>
              <a:rPr lang="ar-SA" sz="2800" dirty="0"/>
              <a:t>إ</a:t>
            </a:r>
            <a:r>
              <a:rPr lang="ar-SA" sz="2800" dirty="0" smtClean="0"/>
              <a:t>ضافة حقل مفتاح للجداول اذا لم نقم </a:t>
            </a:r>
            <a:r>
              <a:rPr lang="ar-SA" sz="2800" dirty="0"/>
              <a:t>ب</a:t>
            </a:r>
            <a:r>
              <a:rPr lang="ar-SA" sz="2800" dirty="0" smtClean="0"/>
              <a:t>تحديد واحد لها مع امكانية عدم تحديد حقل مفتاح لبعض الجداول</a:t>
            </a:r>
          </a:p>
        </p:txBody>
      </p:sp>
    </p:spTree>
    <p:extLst>
      <p:ext uri="{BB962C8B-B14F-4D97-AF65-F5344CB8AC3E}">
        <p14:creationId xmlns:p14="http://schemas.microsoft.com/office/powerpoint/2010/main" val="21419506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1"/>
            <a:r>
              <a:rPr lang="ar-SA" sz="4000" dirty="0" smtClean="0"/>
              <a:t>مايكروسوفت اكسس 2007 </a:t>
            </a:r>
            <a:r>
              <a:rPr lang="en-US" sz="4000" dirty="0" smtClean="0"/>
              <a:t>Microsoft Access</a:t>
            </a:r>
            <a:endParaRPr lang="ar-SA" sz="4000" dirty="0"/>
          </a:p>
        </p:txBody>
      </p:sp>
      <p:sp>
        <p:nvSpPr>
          <p:cNvPr id="5" name="Content Placeholder 4"/>
          <p:cNvSpPr>
            <a:spLocks noGrp="1"/>
          </p:cNvSpPr>
          <p:nvPr>
            <p:ph idx="1"/>
          </p:nvPr>
        </p:nvSpPr>
        <p:spPr/>
        <p:txBody>
          <a:bodyPr/>
          <a:lstStyle/>
          <a:p>
            <a:pPr rtl="1"/>
            <a:r>
              <a:rPr lang="ar-SA" sz="2800" dirty="0" smtClean="0"/>
              <a:t>هو </a:t>
            </a:r>
            <a:r>
              <a:rPr lang="ar-DZ" sz="2800" dirty="0" smtClean="0"/>
              <a:t>عبارة عن </a:t>
            </a:r>
            <a:r>
              <a:rPr lang="ar-SA" sz="2800" dirty="0" smtClean="0"/>
              <a:t>نظام </a:t>
            </a:r>
            <a:r>
              <a:rPr lang="ar-DZ" sz="2800" dirty="0" smtClean="0"/>
              <a:t>إدارة قواعد بيانات</a:t>
            </a:r>
            <a:r>
              <a:rPr lang="ar-SA" sz="2800" dirty="0" smtClean="0"/>
              <a:t>، </a:t>
            </a:r>
            <a:r>
              <a:rPr lang="ar-DZ" sz="2800" dirty="0" smtClean="0"/>
              <a:t>يستخدم لحفظ البيانات في صور قواعد البيانات مكونة من مجموعة من الجداول المنظمة بطريقة معينة</a:t>
            </a:r>
            <a:r>
              <a:rPr lang="ar-SA" sz="2800" dirty="0" smtClean="0"/>
              <a:t>،</a:t>
            </a:r>
            <a:r>
              <a:rPr lang="ar-DZ" sz="2800" dirty="0" smtClean="0"/>
              <a:t> وعرضها بطريقة تسهل الاستفادة من تلك المعلومات</a:t>
            </a:r>
            <a:r>
              <a:rPr lang="ar-SA" sz="2800" dirty="0" smtClean="0"/>
              <a:t>، </a:t>
            </a:r>
            <a:r>
              <a:rPr lang="ar-DZ" sz="2800" dirty="0" smtClean="0"/>
              <a:t>وتخزين بيانات جديدة والاستعلام هذه البيانات وطباعتها. </a:t>
            </a:r>
            <a:endParaRPr lang="ar-SA" sz="2800" dirty="0" smtClean="0"/>
          </a:p>
          <a:p>
            <a:pPr rtl="1">
              <a:buNone/>
            </a:pPr>
            <a:endParaRPr lang="ar-SA" sz="2800" dirty="0" smtClean="0"/>
          </a:p>
          <a:p>
            <a:pPr rtl="1"/>
            <a:r>
              <a:rPr lang="ar-SA" sz="2800" dirty="0" smtClean="0"/>
              <a:t>يعتمد النموذج العلائقي لقواعد البيانات </a:t>
            </a:r>
          </a:p>
          <a:p>
            <a:pPr rtl="1"/>
            <a:r>
              <a:rPr lang="ar-SA" sz="2800" dirty="0" smtClean="0"/>
              <a:t>يحفظ البيانات في جداول ثنائية الأبعاد</a:t>
            </a:r>
          </a:p>
          <a:p>
            <a:pPr rtl="1"/>
            <a:r>
              <a:rPr lang="ar-SA" sz="2800" dirty="0" smtClean="0"/>
              <a:t>يربط الجداول بعلاقات مختلفة</a:t>
            </a:r>
          </a:p>
          <a:p>
            <a:pPr rtl="1"/>
            <a:endParaRPr lang="ar-SA" sz="2800" dirty="0"/>
          </a:p>
        </p:txBody>
      </p:sp>
    </p:spTree>
    <p:extLst>
      <p:ext uri="{BB962C8B-B14F-4D97-AF65-F5344CB8AC3E}">
        <p14:creationId xmlns:p14="http://schemas.microsoft.com/office/powerpoint/2010/main" val="35922357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مربع نص 13"/>
          <p:cNvSpPr txBox="1">
            <a:spLocks noChangeArrowheads="1"/>
          </p:cNvSpPr>
          <p:nvPr/>
        </p:nvSpPr>
        <p:spPr bwMode="auto">
          <a:xfrm>
            <a:off x="685800" y="1219200"/>
            <a:ext cx="9220200" cy="4032250"/>
          </a:xfrm>
          <a:prstGeom prst="rect">
            <a:avLst/>
          </a:prstGeom>
          <a:noFill/>
          <a:ln w="9525">
            <a:noFill/>
            <a:miter lim="800000"/>
            <a:headEnd/>
            <a:tailEnd/>
          </a:ln>
        </p:spPr>
        <p:txBody>
          <a:bodyPr>
            <a:spAutoFit/>
          </a:bodyPr>
          <a:lstStyle/>
          <a:p>
            <a:pPr algn="r" rtl="1"/>
            <a:endParaRPr lang="ar-SA" sz="3600" b="1"/>
          </a:p>
          <a:p>
            <a:pPr algn="r" rtl="1"/>
            <a:endParaRPr lang="ar-SA" sz="3600" b="1"/>
          </a:p>
          <a:p>
            <a:pPr algn="r" rtl="1"/>
            <a:endParaRPr lang="ar-SA" sz="3600" b="1"/>
          </a:p>
          <a:p>
            <a:pPr algn="r" rtl="1"/>
            <a:endParaRPr lang="ar-SA" sz="3600" b="1"/>
          </a:p>
          <a:p>
            <a:pPr algn="r" rtl="1"/>
            <a:endParaRPr lang="ar-SA" sz="2800"/>
          </a:p>
          <a:p>
            <a:pPr algn="r" rtl="1"/>
            <a:endParaRPr lang="ar-SA" sz="2800"/>
          </a:p>
          <a:p>
            <a:pPr algn="r" rtl="1"/>
            <a:endParaRPr lang="ar-SA" sz="2800"/>
          </a:p>
          <a:p>
            <a:pPr algn="r" rtl="1"/>
            <a:endParaRPr lang="ar-SA" sz="2800"/>
          </a:p>
        </p:txBody>
      </p:sp>
      <p:sp>
        <p:nvSpPr>
          <p:cNvPr id="5" name="Title 4"/>
          <p:cNvSpPr>
            <a:spLocks noGrp="1"/>
          </p:cNvSpPr>
          <p:nvPr>
            <p:ph type="title"/>
          </p:nvPr>
        </p:nvSpPr>
        <p:spPr/>
        <p:txBody>
          <a:bodyPr/>
          <a:lstStyle/>
          <a:p>
            <a:r>
              <a:rPr lang="ar-SA" dirty="0" smtClean="0"/>
              <a:t>الكائنات المتوفرة في اكسس 2007</a:t>
            </a:r>
            <a:endParaRPr lang="ar-SA" dirty="0"/>
          </a:p>
        </p:txBody>
      </p:sp>
      <p:sp>
        <p:nvSpPr>
          <p:cNvPr id="6" name="Content Placeholder 5"/>
          <p:cNvSpPr>
            <a:spLocks noGrp="1"/>
          </p:cNvSpPr>
          <p:nvPr>
            <p:ph idx="1"/>
          </p:nvPr>
        </p:nvSpPr>
        <p:spPr/>
        <p:txBody>
          <a:bodyPr/>
          <a:lstStyle/>
          <a:p>
            <a:r>
              <a:rPr lang="ar-DZ" sz="2800" b="1" dirty="0" smtClean="0">
                <a:solidFill>
                  <a:srgbClr val="FF0000"/>
                </a:solidFill>
              </a:rPr>
              <a:t>ا</a:t>
            </a:r>
            <a:r>
              <a:rPr lang="ar-DZ" sz="2800" dirty="0" smtClean="0">
                <a:solidFill>
                  <a:srgbClr val="FF0000"/>
                </a:solidFill>
              </a:rPr>
              <a:t>لجداول</a:t>
            </a:r>
            <a:r>
              <a:rPr lang="ar-SA" sz="2800" dirty="0" smtClean="0">
                <a:solidFill>
                  <a:srgbClr val="FF0000"/>
                </a:solidFill>
              </a:rPr>
              <a:t> : </a:t>
            </a:r>
            <a:r>
              <a:rPr lang="ar-SA" sz="2800" dirty="0" smtClean="0"/>
              <a:t>جداول ثنائية الأبعاد تستعمل لتخزين البيانات</a:t>
            </a:r>
            <a:endParaRPr lang="ar-DZ" sz="2800" dirty="0" smtClean="0"/>
          </a:p>
          <a:p>
            <a:r>
              <a:rPr lang="ar-DZ" sz="2800" dirty="0" smtClean="0">
                <a:solidFill>
                  <a:srgbClr val="FF0000"/>
                </a:solidFill>
              </a:rPr>
              <a:t>الاستعلامات :</a:t>
            </a:r>
            <a:r>
              <a:rPr lang="ar-SA" sz="2800" dirty="0" smtClean="0">
                <a:solidFill>
                  <a:srgbClr val="FF0000"/>
                </a:solidFill>
              </a:rPr>
              <a:t> </a:t>
            </a:r>
            <a:r>
              <a:rPr lang="ar-SA" sz="2800" dirty="0" smtClean="0"/>
              <a:t>تستعمل ل</a:t>
            </a:r>
            <a:r>
              <a:rPr lang="ar-DZ" sz="2800" dirty="0" smtClean="0"/>
              <a:t>طرح أسئلة </a:t>
            </a:r>
            <a:r>
              <a:rPr lang="ar-SA" sz="2800" dirty="0" smtClean="0"/>
              <a:t>واسترجاع </a:t>
            </a:r>
            <a:r>
              <a:rPr lang="ar-DZ" sz="2800" dirty="0" smtClean="0"/>
              <a:t>البيانات في قاعدة البيانات</a:t>
            </a:r>
            <a:r>
              <a:rPr lang="ar-SA" sz="2800" dirty="0" smtClean="0"/>
              <a:t>، يمكن تصفية البيانات ودمجها من عدة جداول</a:t>
            </a:r>
            <a:endParaRPr lang="ar-DZ" sz="2800" dirty="0" smtClean="0"/>
          </a:p>
          <a:p>
            <a:r>
              <a:rPr lang="ar-DZ" sz="2800" dirty="0" smtClean="0">
                <a:solidFill>
                  <a:srgbClr val="FF0000"/>
                </a:solidFill>
              </a:rPr>
              <a:t>النماذج: </a:t>
            </a:r>
            <a:r>
              <a:rPr lang="ar-DZ" sz="2800" dirty="0" smtClean="0"/>
              <a:t>واجهة يتم من خلالها عرض</a:t>
            </a:r>
            <a:r>
              <a:rPr lang="ar-SA" sz="2800" dirty="0" smtClean="0"/>
              <a:t> البيانات </a:t>
            </a:r>
            <a:r>
              <a:rPr lang="ar-DZ" sz="2800" dirty="0" smtClean="0"/>
              <a:t>أو إضاف</a:t>
            </a:r>
            <a:r>
              <a:rPr lang="ar-SA" sz="2800" dirty="0" smtClean="0"/>
              <a:t>تها للجداول</a:t>
            </a:r>
            <a:endParaRPr lang="ar-DZ" sz="2800" dirty="0" smtClean="0"/>
          </a:p>
          <a:p>
            <a:r>
              <a:rPr lang="ar-DZ" sz="2800" dirty="0" smtClean="0">
                <a:solidFill>
                  <a:srgbClr val="FF0000"/>
                </a:solidFill>
              </a:rPr>
              <a:t>التقارير: </a:t>
            </a:r>
            <a:r>
              <a:rPr lang="ar-SA" sz="2800" dirty="0" smtClean="0"/>
              <a:t>ت</a:t>
            </a:r>
            <a:r>
              <a:rPr lang="ar-DZ" sz="2800" dirty="0" smtClean="0"/>
              <a:t>ستخدم لعرض البيانات ومن ثم طباعتها</a:t>
            </a:r>
            <a:r>
              <a:rPr lang="ar-SA" sz="2800" dirty="0" smtClean="0"/>
              <a:t> وليس لإدخالها</a:t>
            </a:r>
            <a:endParaRPr lang="ar-DZ" sz="2800" dirty="0" smtClean="0"/>
          </a:p>
          <a:p>
            <a:r>
              <a:rPr lang="ar-DZ" sz="2800" dirty="0" smtClean="0">
                <a:solidFill>
                  <a:srgbClr val="FF0000"/>
                </a:solidFill>
              </a:rPr>
              <a:t>وحدات ماكرو: </a:t>
            </a:r>
            <a:r>
              <a:rPr lang="ar-SA" sz="2800" dirty="0" smtClean="0"/>
              <a:t>أدوات تساعد في أتمتة الاعمال المعقدة والمستهلكة للوقت حيث تأتي ك</a:t>
            </a:r>
            <a:r>
              <a:rPr lang="ar-DZ" sz="2800" dirty="0" smtClean="0"/>
              <a:t>سلسلة من الإجراءات </a:t>
            </a:r>
            <a:r>
              <a:rPr lang="ar-SA" sz="2800" dirty="0" smtClean="0"/>
              <a:t>التي تنفذ دفعة واحدة.</a:t>
            </a:r>
            <a:endParaRPr lang="ar-DZ" sz="2800" dirty="0" smtClean="0"/>
          </a:p>
          <a:p>
            <a:r>
              <a:rPr lang="ar-DZ" sz="2800" dirty="0" smtClean="0"/>
              <a:t> </a:t>
            </a:r>
            <a:r>
              <a:rPr lang="ar-DZ" sz="2800" dirty="0" smtClean="0">
                <a:solidFill>
                  <a:srgbClr val="FF0000"/>
                </a:solidFill>
              </a:rPr>
              <a:t>وحدات نمطية :</a:t>
            </a:r>
            <a:r>
              <a:rPr lang="ar-SA" sz="2800" dirty="0" smtClean="0">
                <a:solidFill>
                  <a:srgbClr val="FF0000"/>
                </a:solidFill>
              </a:rPr>
              <a:t> </a:t>
            </a:r>
            <a:r>
              <a:rPr lang="ar-SA" sz="2800" dirty="0" smtClean="0"/>
              <a:t>تضم شفرة برمجية بلغة </a:t>
            </a:r>
            <a:r>
              <a:rPr lang="ar-DZ" sz="2800" dirty="0" smtClean="0"/>
              <a:t>فيجوال بيسك للتطبيقات</a:t>
            </a:r>
            <a:r>
              <a:rPr lang="ar-SA" sz="2800" dirty="0" smtClean="0"/>
              <a:t> لإنجاز مهام لا يمكن القيام بها مع وحدات الماكرو</a:t>
            </a:r>
            <a:r>
              <a:rPr lang="ar-DZ" sz="2800" dirty="0" smtClean="0"/>
              <a:t>.</a:t>
            </a:r>
            <a:endParaRPr lang="en-US" sz="2800" dirty="0" smtClean="0"/>
          </a:p>
        </p:txBody>
      </p:sp>
    </p:spTree>
    <p:extLst>
      <p:ext uri="{BB962C8B-B14F-4D97-AF65-F5344CB8AC3E}">
        <p14:creationId xmlns:p14="http://schemas.microsoft.com/office/powerpoint/2010/main" val="9087104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مربع نص 13"/>
          <p:cNvSpPr txBox="1">
            <a:spLocks noChangeArrowheads="1"/>
          </p:cNvSpPr>
          <p:nvPr/>
        </p:nvSpPr>
        <p:spPr bwMode="auto">
          <a:xfrm>
            <a:off x="685800" y="1543050"/>
            <a:ext cx="8839200" cy="4400550"/>
          </a:xfrm>
          <a:prstGeom prst="rect">
            <a:avLst/>
          </a:prstGeom>
          <a:noFill/>
          <a:ln w="9525">
            <a:noFill/>
            <a:miter lim="800000"/>
            <a:headEnd/>
            <a:tailEnd/>
          </a:ln>
        </p:spPr>
        <p:txBody>
          <a:bodyPr>
            <a:spAutoFit/>
          </a:bodyPr>
          <a:lstStyle/>
          <a:p>
            <a:pPr algn="r" rtl="1"/>
            <a:endParaRPr lang="ar-SA" sz="2400"/>
          </a:p>
          <a:p>
            <a:pPr algn="r" rtl="1"/>
            <a:endParaRPr lang="ar-SA" sz="3600" b="1"/>
          </a:p>
          <a:p>
            <a:pPr algn="r" rtl="1"/>
            <a:endParaRPr lang="ar-SA" sz="3600" b="1"/>
          </a:p>
          <a:p>
            <a:pPr algn="r" rtl="1"/>
            <a:endParaRPr lang="ar-SA" sz="3600" b="1"/>
          </a:p>
          <a:p>
            <a:pPr algn="r" rtl="1"/>
            <a:endParaRPr lang="ar-SA" sz="3600" b="1"/>
          </a:p>
          <a:p>
            <a:pPr algn="r" rtl="1"/>
            <a:endParaRPr lang="ar-SA" sz="2800"/>
          </a:p>
          <a:p>
            <a:pPr algn="r" rtl="1"/>
            <a:endParaRPr lang="ar-SA" sz="2800"/>
          </a:p>
          <a:p>
            <a:pPr algn="r" rtl="1"/>
            <a:endParaRPr lang="ar-SA" sz="2800"/>
          </a:p>
          <a:p>
            <a:pPr algn="r" rtl="1"/>
            <a:endParaRPr lang="ar-SA" sz="2800"/>
          </a:p>
        </p:txBody>
      </p:sp>
      <p:sp>
        <p:nvSpPr>
          <p:cNvPr id="7" name="Title 6"/>
          <p:cNvSpPr>
            <a:spLocks noGrp="1"/>
          </p:cNvSpPr>
          <p:nvPr>
            <p:ph type="title"/>
          </p:nvPr>
        </p:nvSpPr>
        <p:spPr/>
        <p:txBody>
          <a:bodyPr/>
          <a:lstStyle/>
          <a:p>
            <a:r>
              <a:rPr lang="ar-SA" dirty="0" smtClean="0"/>
              <a:t>تشغيل أكسس</a:t>
            </a:r>
            <a:endParaRPr lang="ar-SA" dirty="0"/>
          </a:p>
        </p:txBody>
      </p:sp>
      <p:sp>
        <p:nvSpPr>
          <p:cNvPr id="9" name="Content Placeholder 8"/>
          <p:cNvSpPr>
            <a:spLocks noGrp="1"/>
          </p:cNvSpPr>
          <p:nvPr>
            <p:ph idx="1"/>
          </p:nvPr>
        </p:nvSpPr>
        <p:spPr/>
        <p:txBody>
          <a:bodyPr/>
          <a:lstStyle/>
          <a:p>
            <a:r>
              <a:rPr lang="ar-SA" dirty="0" smtClean="0"/>
              <a:t>من القائمة </a:t>
            </a:r>
            <a:r>
              <a:rPr lang="ar-DZ" dirty="0" smtClean="0"/>
              <a:t>ابدأ </a:t>
            </a:r>
            <a:r>
              <a:rPr lang="ar-SA" dirty="0" smtClean="0"/>
              <a:t>/ كافة </a:t>
            </a:r>
            <a:r>
              <a:rPr lang="ar-DZ" dirty="0" smtClean="0"/>
              <a:t>البرامج </a:t>
            </a:r>
            <a:r>
              <a:rPr lang="ar-SA" dirty="0" smtClean="0"/>
              <a:t>/ ميكروسوفت اوفس/</a:t>
            </a:r>
            <a:br>
              <a:rPr lang="ar-SA" dirty="0" smtClean="0"/>
            </a:br>
            <a:r>
              <a:rPr lang="ar-SA" dirty="0" smtClean="0"/>
              <a:t>ميكروسوفت اوفيس أكسس 2007</a:t>
            </a:r>
          </a:p>
        </p:txBody>
      </p:sp>
      <p:pic>
        <p:nvPicPr>
          <p:cNvPr id="1026" name="Picture 2"/>
          <p:cNvPicPr>
            <a:picLocks noChangeAspect="1" noChangeArrowheads="1"/>
          </p:cNvPicPr>
          <p:nvPr/>
        </p:nvPicPr>
        <p:blipFill>
          <a:blip r:embed="rId2" cstate="print"/>
          <a:srcRect/>
          <a:stretch>
            <a:fillRect/>
          </a:stretch>
        </p:blipFill>
        <p:spPr bwMode="auto">
          <a:xfrm>
            <a:off x="3733800" y="2667000"/>
            <a:ext cx="2864154" cy="3705225"/>
          </a:xfrm>
          <a:prstGeom prst="rect">
            <a:avLst/>
          </a:prstGeom>
          <a:noFill/>
          <a:ln w="9525">
            <a:noFill/>
            <a:miter lim="800000"/>
            <a:headEnd/>
            <a:tailEnd/>
          </a:ln>
        </p:spPr>
      </p:pic>
    </p:spTree>
    <p:extLst>
      <p:ext uri="{BB962C8B-B14F-4D97-AF65-F5344CB8AC3E}">
        <p14:creationId xmlns:p14="http://schemas.microsoft.com/office/powerpoint/2010/main" val="37547346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مربع نص 13"/>
          <p:cNvSpPr txBox="1">
            <a:spLocks noChangeArrowheads="1"/>
          </p:cNvSpPr>
          <p:nvPr/>
        </p:nvSpPr>
        <p:spPr bwMode="auto">
          <a:xfrm>
            <a:off x="685800" y="1543050"/>
            <a:ext cx="8839200" cy="4400550"/>
          </a:xfrm>
          <a:prstGeom prst="rect">
            <a:avLst/>
          </a:prstGeom>
          <a:noFill/>
          <a:ln w="9525">
            <a:noFill/>
            <a:miter lim="800000"/>
            <a:headEnd/>
            <a:tailEnd/>
          </a:ln>
        </p:spPr>
        <p:txBody>
          <a:bodyPr>
            <a:spAutoFit/>
          </a:bodyPr>
          <a:lstStyle/>
          <a:p>
            <a:pPr algn="r" rtl="1"/>
            <a:endParaRPr lang="ar-SA" sz="2400"/>
          </a:p>
          <a:p>
            <a:pPr algn="r" rtl="1"/>
            <a:endParaRPr lang="ar-SA" sz="3600" b="1"/>
          </a:p>
          <a:p>
            <a:pPr algn="r" rtl="1"/>
            <a:endParaRPr lang="ar-SA" sz="3600" b="1"/>
          </a:p>
          <a:p>
            <a:pPr algn="r" rtl="1"/>
            <a:endParaRPr lang="ar-SA" sz="3600" b="1"/>
          </a:p>
          <a:p>
            <a:pPr algn="r" rtl="1"/>
            <a:endParaRPr lang="ar-SA" sz="3600" b="1"/>
          </a:p>
          <a:p>
            <a:pPr algn="r" rtl="1"/>
            <a:endParaRPr lang="ar-SA" sz="2800"/>
          </a:p>
          <a:p>
            <a:pPr algn="r" rtl="1"/>
            <a:endParaRPr lang="ar-SA" sz="2800"/>
          </a:p>
          <a:p>
            <a:pPr algn="r" rtl="1"/>
            <a:endParaRPr lang="ar-SA" sz="2800"/>
          </a:p>
          <a:p>
            <a:pPr algn="r" rtl="1"/>
            <a:endParaRPr lang="ar-SA" sz="2800"/>
          </a:p>
        </p:txBody>
      </p:sp>
      <p:sp>
        <p:nvSpPr>
          <p:cNvPr id="7" name="Title 6"/>
          <p:cNvSpPr>
            <a:spLocks noGrp="1"/>
          </p:cNvSpPr>
          <p:nvPr>
            <p:ph type="title"/>
          </p:nvPr>
        </p:nvSpPr>
        <p:spPr/>
        <p:txBody>
          <a:bodyPr/>
          <a:lstStyle/>
          <a:p>
            <a:r>
              <a:rPr lang="ar-SA" dirty="0" smtClean="0"/>
              <a:t>إنشاء قاعدة بيانات</a:t>
            </a:r>
            <a:endParaRPr lang="ar-SA" dirty="0"/>
          </a:p>
        </p:txBody>
      </p:sp>
      <p:pic>
        <p:nvPicPr>
          <p:cNvPr id="1027" name="Picture 3"/>
          <p:cNvPicPr>
            <a:picLocks noChangeAspect="1" noChangeArrowheads="1"/>
          </p:cNvPicPr>
          <p:nvPr/>
        </p:nvPicPr>
        <p:blipFill>
          <a:blip r:embed="rId2" cstate="print"/>
          <a:srcRect/>
          <a:stretch>
            <a:fillRect/>
          </a:stretch>
        </p:blipFill>
        <p:spPr bwMode="auto">
          <a:xfrm>
            <a:off x="228600" y="1981200"/>
            <a:ext cx="6567053" cy="4343400"/>
          </a:xfrm>
          <a:prstGeom prst="rect">
            <a:avLst/>
          </a:prstGeom>
          <a:noFill/>
          <a:ln w="9525">
            <a:noFill/>
            <a:miter lim="800000"/>
            <a:headEnd/>
            <a:tailEnd/>
          </a:ln>
        </p:spPr>
      </p:pic>
      <p:sp>
        <p:nvSpPr>
          <p:cNvPr id="13" name="Line Callout 1 12"/>
          <p:cNvSpPr/>
          <p:nvPr/>
        </p:nvSpPr>
        <p:spPr>
          <a:xfrm>
            <a:off x="6934200" y="1295400"/>
            <a:ext cx="2438400" cy="1371600"/>
          </a:xfrm>
          <a:prstGeom prst="borderCallout1">
            <a:avLst>
              <a:gd name="adj1" fmla="val 79922"/>
              <a:gd name="adj2" fmla="val 313"/>
              <a:gd name="adj3" fmla="val 165573"/>
              <a:gd name="adj4" fmla="val -47758"/>
            </a:avLst>
          </a:prstGeom>
          <a:solidFill>
            <a:srgbClr val="FFDB69"/>
          </a:solidFill>
          <a:ln w="38100">
            <a:solidFill>
              <a:srgbClr val="FF0000"/>
            </a:solidFill>
          </a:ln>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3600" b="1" dirty="0" smtClean="0">
                <a:solidFill>
                  <a:srgbClr val="FF0000"/>
                </a:solidFill>
              </a:rPr>
              <a:t>فتح </a:t>
            </a:r>
            <a:r>
              <a:rPr lang="ar-DZ" sz="3600" b="1" dirty="0" smtClean="0">
                <a:solidFill>
                  <a:srgbClr val="FF0000"/>
                </a:solidFill>
              </a:rPr>
              <a:t>قاعدة بيانات </a:t>
            </a:r>
            <a:r>
              <a:rPr lang="ar-SA" sz="3600" b="1" dirty="0" smtClean="0">
                <a:solidFill>
                  <a:srgbClr val="FF0000"/>
                </a:solidFill>
              </a:rPr>
              <a:t>موجودة</a:t>
            </a:r>
          </a:p>
        </p:txBody>
      </p:sp>
      <p:pic>
        <p:nvPicPr>
          <p:cNvPr id="2050" name="Picture 2"/>
          <p:cNvPicPr>
            <a:picLocks noChangeAspect="1" noChangeArrowheads="1"/>
          </p:cNvPicPr>
          <p:nvPr/>
        </p:nvPicPr>
        <p:blipFill>
          <a:blip r:embed="rId3" cstate="print"/>
          <a:srcRect/>
          <a:stretch>
            <a:fillRect/>
          </a:stretch>
        </p:blipFill>
        <p:spPr bwMode="auto">
          <a:xfrm>
            <a:off x="6019800" y="3657600"/>
            <a:ext cx="2781300" cy="1866900"/>
          </a:xfrm>
          <a:prstGeom prst="rect">
            <a:avLst/>
          </a:prstGeom>
          <a:noFill/>
          <a:ln w="9525">
            <a:noFill/>
            <a:miter lim="800000"/>
            <a:headEnd/>
            <a:tailEnd/>
          </a:ln>
        </p:spPr>
      </p:pic>
      <p:grpSp>
        <p:nvGrpSpPr>
          <p:cNvPr id="19" name="Group 18"/>
          <p:cNvGrpSpPr/>
          <p:nvPr/>
        </p:nvGrpSpPr>
        <p:grpSpPr>
          <a:xfrm>
            <a:off x="0" y="0"/>
            <a:ext cx="4572000" cy="3962400"/>
            <a:chOff x="0" y="0"/>
            <a:chExt cx="4572000" cy="3962400"/>
          </a:xfrm>
        </p:grpSpPr>
        <p:sp>
          <p:nvSpPr>
            <p:cNvPr id="10" name="Line Callout 1 9"/>
            <p:cNvSpPr/>
            <p:nvPr/>
          </p:nvSpPr>
          <p:spPr>
            <a:xfrm>
              <a:off x="0" y="0"/>
              <a:ext cx="4572000" cy="762000"/>
            </a:xfrm>
            <a:prstGeom prst="borderCallout1">
              <a:avLst>
                <a:gd name="adj1" fmla="val 101414"/>
                <a:gd name="adj2" fmla="val 26320"/>
                <a:gd name="adj3" fmla="val 375921"/>
                <a:gd name="adj4" fmla="val 19071"/>
              </a:avLst>
            </a:prstGeom>
            <a:solidFill>
              <a:srgbClr val="FFDB69"/>
            </a:solidFill>
            <a:ln w="38100">
              <a:solidFill>
                <a:srgbClr val="FF0000"/>
              </a:solidFill>
            </a:ln>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3600" b="1" dirty="0" smtClean="0">
                  <a:solidFill>
                    <a:srgbClr val="FF0000"/>
                  </a:solidFill>
                </a:rPr>
                <a:t>إنشاء قاعدة بيانات من قالب</a:t>
              </a:r>
            </a:p>
          </p:txBody>
        </p:sp>
        <p:cxnSp>
          <p:nvCxnSpPr>
            <p:cNvPr id="15" name="Straight Connector 14"/>
            <p:cNvCxnSpPr/>
            <p:nvPr/>
          </p:nvCxnSpPr>
          <p:spPr>
            <a:xfrm rot="16200000" flipH="1">
              <a:off x="114300" y="1866900"/>
              <a:ext cx="3200400" cy="990600"/>
            </a:xfrm>
            <a:prstGeom prst="line">
              <a:avLst/>
            </a:prstGeom>
            <a:solidFill>
              <a:srgbClr val="FFDB69"/>
            </a:solidFill>
            <a:ln w="38100">
              <a:solidFill>
                <a:srgbClr val="FF0000"/>
              </a:solidFill>
            </a:ln>
          </p:spPr>
          <p:style>
            <a:lnRef idx="1">
              <a:schemeClr val="accent6"/>
            </a:lnRef>
            <a:fillRef idx="2">
              <a:schemeClr val="accent6"/>
            </a:fillRef>
            <a:effectRef idx="1">
              <a:schemeClr val="accent6"/>
            </a:effectRef>
            <a:fontRef idx="minor">
              <a:schemeClr val="dk1"/>
            </a:fontRef>
          </p:style>
        </p:cxnSp>
      </p:grpSp>
      <p:grpSp>
        <p:nvGrpSpPr>
          <p:cNvPr id="18" name="Group 17"/>
          <p:cNvGrpSpPr/>
          <p:nvPr/>
        </p:nvGrpSpPr>
        <p:grpSpPr>
          <a:xfrm>
            <a:off x="1905000" y="914400"/>
            <a:ext cx="4572000" cy="2895600"/>
            <a:chOff x="1905000" y="914400"/>
            <a:chExt cx="4572000" cy="2895600"/>
          </a:xfrm>
        </p:grpSpPr>
        <p:sp>
          <p:nvSpPr>
            <p:cNvPr id="12" name="Line Callout 1 11"/>
            <p:cNvSpPr/>
            <p:nvPr/>
          </p:nvSpPr>
          <p:spPr>
            <a:xfrm>
              <a:off x="1905000" y="914400"/>
              <a:ext cx="4572000" cy="762000"/>
            </a:xfrm>
            <a:prstGeom prst="borderCallout1">
              <a:avLst>
                <a:gd name="adj1" fmla="val 97832"/>
                <a:gd name="adj2" fmla="val 35574"/>
                <a:gd name="adj3" fmla="val 311444"/>
                <a:gd name="adj4" fmla="val 18474"/>
              </a:avLst>
            </a:prstGeom>
            <a:solidFill>
              <a:srgbClr val="FFDB69"/>
            </a:solidFill>
            <a:ln w="38100">
              <a:solidFill>
                <a:srgbClr val="FF0000"/>
              </a:solidFill>
            </a:ln>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3600" b="1" dirty="0" smtClean="0">
                  <a:solidFill>
                    <a:srgbClr val="FF0000"/>
                  </a:solidFill>
                </a:rPr>
                <a:t>إنشاء </a:t>
              </a:r>
              <a:r>
                <a:rPr lang="ar-DZ" sz="3600" b="1" dirty="0" smtClean="0">
                  <a:solidFill>
                    <a:srgbClr val="FF0000"/>
                  </a:solidFill>
                </a:rPr>
                <a:t>قاعدة بيانات فارغة</a:t>
              </a:r>
              <a:endParaRPr lang="ar-SA" sz="3600" b="1" dirty="0" smtClean="0">
                <a:solidFill>
                  <a:srgbClr val="FF0000"/>
                </a:solidFill>
              </a:endParaRPr>
            </a:p>
          </p:txBody>
        </p:sp>
        <p:cxnSp>
          <p:nvCxnSpPr>
            <p:cNvPr id="16" name="Straight Connector 15"/>
            <p:cNvCxnSpPr/>
            <p:nvPr/>
          </p:nvCxnSpPr>
          <p:spPr>
            <a:xfrm>
              <a:off x="3505200" y="1676400"/>
              <a:ext cx="2971800" cy="2133600"/>
            </a:xfrm>
            <a:prstGeom prst="line">
              <a:avLst/>
            </a:prstGeom>
            <a:solidFill>
              <a:srgbClr val="FFDB69"/>
            </a:solidFill>
            <a:ln w="38100">
              <a:solidFill>
                <a:srgbClr val="FF0000"/>
              </a:solidFill>
            </a:ln>
          </p:spPr>
          <p:style>
            <a:lnRef idx="1">
              <a:schemeClr val="accent6"/>
            </a:lnRef>
            <a:fillRef idx="2">
              <a:schemeClr val="accent6"/>
            </a:fillRef>
            <a:effectRef idx="1">
              <a:schemeClr val="accent6"/>
            </a:effectRef>
            <a:fontRef idx="minor">
              <a:schemeClr val="dk1"/>
            </a:fontRef>
          </p:style>
        </p:cxnSp>
      </p:grpSp>
      <p:sp>
        <p:nvSpPr>
          <p:cNvPr id="20" name="Line Callout 1 19"/>
          <p:cNvSpPr/>
          <p:nvPr/>
        </p:nvSpPr>
        <p:spPr>
          <a:xfrm>
            <a:off x="7010400" y="2971800"/>
            <a:ext cx="1371600" cy="533400"/>
          </a:xfrm>
          <a:prstGeom prst="borderCallout1">
            <a:avLst>
              <a:gd name="adj1" fmla="val 100391"/>
              <a:gd name="adj2" fmla="val 18223"/>
              <a:gd name="adj3" fmla="val 296916"/>
              <a:gd name="adj4" fmla="val -39984"/>
            </a:avLst>
          </a:prstGeom>
          <a:solidFill>
            <a:srgbClr val="FFDB69"/>
          </a:solidFill>
          <a:ln w="38100">
            <a:solidFill>
              <a:srgbClr val="FF0000"/>
            </a:solidFill>
          </a:ln>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3600" b="1" dirty="0" smtClean="0">
                <a:solidFill>
                  <a:srgbClr val="FF0000"/>
                </a:solidFill>
              </a:rPr>
              <a:t>الاسم</a:t>
            </a:r>
          </a:p>
        </p:txBody>
      </p:sp>
      <p:sp>
        <p:nvSpPr>
          <p:cNvPr id="21" name="Line Callout 1 20"/>
          <p:cNvSpPr/>
          <p:nvPr/>
        </p:nvSpPr>
        <p:spPr>
          <a:xfrm>
            <a:off x="8458200" y="2971800"/>
            <a:ext cx="1371600" cy="533400"/>
          </a:xfrm>
          <a:prstGeom prst="borderCallout1">
            <a:avLst>
              <a:gd name="adj1" fmla="val 100391"/>
              <a:gd name="adj2" fmla="val 11258"/>
              <a:gd name="adj3" fmla="val 294357"/>
              <a:gd name="adj4" fmla="val -113616"/>
            </a:avLst>
          </a:prstGeom>
          <a:solidFill>
            <a:srgbClr val="FFDB69"/>
          </a:solidFill>
          <a:ln w="38100">
            <a:solidFill>
              <a:srgbClr val="FF0000"/>
            </a:solidFill>
          </a:ln>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3600" b="1" dirty="0" smtClean="0">
                <a:solidFill>
                  <a:srgbClr val="FF0000"/>
                </a:solidFill>
              </a:rPr>
              <a:t>الامتداد</a:t>
            </a:r>
          </a:p>
        </p:txBody>
      </p:sp>
      <p:sp>
        <p:nvSpPr>
          <p:cNvPr id="22" name="Line Callout 1 21"/>
          <p:cNvSpPr/>
          <p:nvPr/>
        </p:nvSpPr>
        <p:spPr>
          <a:xfrm>
            <a:off x="7543800" y="5257800"/>
            <a:ext cx="2209800" cy="533400"/>
          </a:xfrm>
          <a:prstGeom prst="borderCallout1">
            <a:avLst>
              <a:gd name="adj1" fmla="val -1954"/>
              <a:gd name="adj2" fmla="val 72675"/>
              <a:gd name="adj3" fmla="val -94556"/>
              <a:gd name="adj4" fmla="val 52827"/>
            </a:avLst>
          </a:prstGeom>
          <a:solidFill>
            <a:srgbClr val="FFDB69"/>
          </a:solidFill>
          <a:ln w="38100">
            <a:solidFill>
              <a:srgbClr val="FF0000"/>
            </a:solidFill>
          </a:ln>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3600" b="1" dirty="0" smtClean="0">
                <a:solidFill>
                  <a:srgbClr val="FF0000"/>
                </a:solidFill>
              </a:rPr>
              <a:t>مكان التخزين</a:t>
            </a:r>
          </a:p>
        </p:txBody>
      </p:sp>
    </p:spTree>
    <p:extLst>
      <p:ext uri="{BB962C8B-B14F-4D97-AF65-F5344CB8AC3E}">
        <p14:creationId xmlns:p14="http://schemas.microsoft.com/office/powerpoint/2010/main" val="1248467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7" presetClass="entr" presetSubtype="1"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0-#ppt_h/2"/>
                                          </p:val>
                                        </p:tav>
                                        <p:tav tm="100000">
                                          <p:val>
                                            <p:strVal val="#ppt_y"/>
                                          </p:val>
                                        </p:tav>
                                      </p:tavLst>
                                    </p:anim>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7" presetClass="entr" presetSubtype="1"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0-#ppt_h/2"/>
                                          </p:val>
                                        </p:tav>
                                        <p:tav tm="100000">
                                          <p:val>
                                            <p:strVal val="#ppt_y"/>
                                          </p:val>
                                        </p:tav>
                                      </p:tavLst>
                                    </p:anim>
                                  </p:childTnLst>
                                </p:cTn>
                              </p:par>
                              <p:par>
                                <p:cTn id="21" presetID="7" presetClass="entr" presetSubtype="1" fill="hold" nodeType="withEffect">
                                  <p:stCondLst>
                                    <p:cond delay="0"/>
                                  </p:stCondLst>
                                  <p:childTnLst>
                                    <p:set>
                                      <p:cBhvr>
                                        <p:cTn id="22" dur="1" fill="hold">
                                          <p:stCondLst>
                                            <p:cond delay="0"/>
                                          </p:stCondLst>
                                        </p:cTn>
                                        <p:tgtEl>
                                          <p:spTgt spid="2050"/>
                                        </p:tgtEl>
                                        <p:attrNameLst>
                                          <p:attrName>style.visibility</p:attrName>
                                        </p:attrNameLst>
                                      </p:cBhvr>
                                      <p:to>
                                        <p:strVal val="visible"/>
                                      </p:to>
                                    </p:set>
                                    <p:anim calcmode="lin" valueType="num">
                                      <p:cBhvr additive="base">
                                        <p:cTn id="23" dur="500" fill="hold"/>
                                        <p:tgtEl>
                                          <p:spTgt spid="2050"/>
                                        </p:tgtEl>
                                        <p:attrNameLst>
                                          <p:attrName>ppt_x</p:attrName>
                                        </p:attrNameLst>
                                      </p:cBhvr>
                                      <p:tavLst>
                                        <p:tav tm="0">
                                          <p:val>
                                            <p:strVal val="#ppt_x"/>
                                          </p:val>
                                        </p:tav>
                                        <p:tav tm="100000">
                                          <p:val>
                                            <p:strVal val="#ppt_x"/>
                                          </p:val>
                                        </p:tav>
                                      </p:tavLst>
                                    </p:anim>
                                    <p:anim calcmode="lin" valueType="num">
                                      <p:cBhvr additive="base">
                                        <p:cTn id="24" dur="500" fill="hold"/>
                                        <p:tgtEl>
                                          <p:spTgt spid="2050"/>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7" presetClass="entr" presetSubtype="1"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7" presetClass="entr" presetSubtype="1"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7" presetClass="entr" presetSubtype="1"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animBg="1"/>
      <p:bldP spid="21"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4"/>
          <p:cNvSpPr>
            <a:spLocks noChangeArrowheads="1"/>
          </p:cNvSpPr>
          <p:nvPr/>
        </p:nvSpPr>
        <p:spPr bwMode="auto">
          <a:xfrm>
            <a:off x="228600" y="1066800"/>
            <a:ext cx="9220200" cy="3046413"/>
          </a:xfrm>
          <a:prstGeom prst="rect">
            <a:avLst/>
          </a:prstGeom>
          <a:noFill/>
          <a:ln w="9525">
            <a:noFill/>
            <a:miter lim="800000"/>
            <a:headEnd/>
            <a:tailEnd/>
          </a:ln>
        </p:spPr>
        <p:txBody>
          <a:bodyPr>
            <a:spAutoFit/>
          </a:bodyPr>
          <a:lstStyle/>
          <a:p>
            <a:pPr algn="r" rtl="1"/>
            <a:endParaRPr lang="ar-SA" sz="3600" b="1"/>
          </a:p>
          <a:p>
            <a:pPr algn="r" rtl="1"/>
            <a:endParaRPr lang="ar-SA" sz="2800"/>
          </a:p>
          <a:p>
            <a:pPr algn="r" rtl="1"/>
            <a:endParaRPr lang="ar-SA" sz="2800"/>
          </a:p>
          <a:p>
            <a:pPr algn="r" rtl="1"/>
            <a:r>
              <a:rPr lang="ar-SA" sz="2800"/>
              <a:t>    </a:t>
            </a:r>
          </a:p>
          <a:p>
            <a:pPr algn="r" rtl="1"/>
            <a:endParaRPr lang="ar-SA" sz="3600" b="1"/>
          </a:p>
          <a:p>
            <a:pPr algn="r" rtl="1"/>
            <a:endParaRPr lang="ar-DZ" sz="3600" b="1"/>
          </a:p>
        </p:txBody>
      </p:sp>
      <p:pic>
        <p:nvPicPr>
          <p:cNvPr id="3074" name="Picture 2"/>
          <p:cNvPicPr>
            <a:picLocks noChangeAspect="1" noChangeArrowheads="1"/>
          </p:cNvPicPr>
          <p:nvPr/>
        </p:nvPicPr>
        <p:blipFill>
          <a:blip r:embed="rId2" cstate="print"/>
          <a:srcRect/>
          <a:stretch>
            <a:fillRect/>
          </a:stretch>
        </p:blipFill>
        <p:spPr bwMode="auto">
          <a:xfrm>
            <a:off x="0" y="1524000"/>
            <a:ext cx="9520518" cy="4343400"/>
          </a:xfrm>
          <a:prstGeom prst="rect">
            <a:avLst/>
          </a:prstGeom>
          <a:noFill/>
          <a:ln w="9525">
            <a:noFill/>
            <a:miter lim="800000"/>
            <a:headEnd/>
            <a:tailEnd/>
          </a:ln>
        </p:spPr>
      </p:pic>
      <p:sp>
        <p:nvSpPr>
          <p:cNvPr id="6" name="Title 5"/>
          <p:cNvSpPr>
            <a:spLocks noGrp="1"/>
          </p:cNvSpPr>
          <p:nvPr>
            <p:ph type="title"/>
          </p:nvPr>
        </p:nvSpPr>
        <p:spPr/>
        <p:txBody>
          <a:bodyPr/>
          <a:lstStyle/>
          <a:p>
            <a:r>
              <a:rPr lang="ar-SA" dirty="0" smtClean="0"/>
              <a:t>عناصر واجهة اكسس</a:t>
            </a:r>
            <a:endParaRPr lang="ar-SA" dirty="0"/>
          </a:p>
        </p:txBody>
      </p:sp>
      <p:sp>
        <p:nvSpPr>
          <p:cNvPr id="7" name="Content Placeholder 6"/>
          <p:cNvSpPr>
            <a:spLocks noGrp="1"/>
          </p:cNvSpPr>
          <p:nvPr>
            <p:ph idx="1"/>
          </p:nvPr>
        </p:nvSpPr>
        <p:spPr>
          <a:xfrm>
            <a:off x="838200" y="1447801"/>
            <a:ext cx="8763000" cy="3657600"/>
          </a:xfrm>
        </p:spPr>
        <p:txBody>
          <a:bodyPr/>
          <a:lstStyle/>
          <a:p>
            <a:r>
              <a:rPr lang="ar-DZ" dirty="0" smtClean="0"/>
              <a:t>شريط العنوان</a:t>
            </a:r>
          </a:p>
          <a:p>
            <a:r>
              <a:rPr lang="ar-DZ" dirty="0" smtClean="0"/>
              <a:t>شريط أدوات الوصول السريع</a:t>
            </a:r>
          </a:p>
          <a:p>
            <a:r>
              <a:rPr lang="ar-DZ" dirty="0" smtClean="0"/>
              <a:t>زر أوفيس</a:t>
            </a:r>
          </a:p>
          <a:p>
            <a:r>
              <a:rPr lang="ar-DZ" dirty="0" smtClean="0"/>
              <a:t>الشريط   :  علامات التبويب - المجموعات -الأوامر</a:t>
            </a:r>
          </a:p>
          <a:p>
            <a:r>
              <a:rPr lang="ar-DZ" dirty="0" smtClean="0"/>
              <a:t>جزء التنقل</a:t>
            </a:r>
            <a:endParaRPr lang="ar-SA" dirty="0" smtClean="0"/>
          </a:p>
          <a:p>
            <a:endParaRPr lang="ar-SA" dirty="0"/>
          </a:p>
        </p:txBody>
      </p:sp>
      <p:sp>
        <p:nvSpPr>
          <p:cNvPr id="9" name="Line Callout 1 8"/>
          <p:cNvSpPr/>
          <p:nvPr/>
        </p:nvSpPr>
        <p:spPr>
          <a:xfrm>
            <a:off x="0" y="0"/>
            <a:ext cx="2209800" cy="609600"/>
          </a:xfrm>
          <a:prstGeom prst="borderCallout1">
            <a:avLst>
              <a:gd name="adj1" fmla="val 104000"/>
              <a:gd name="adj2" fmla="val 11338"/>
              <a:gd name="adj3" fmla="val 277645"/>
              <a:gd name="adj4" fmla="val 19322"/>
            </a:avLst>
          </a:prstGeom>
          <a:solidFill>
            <a:srgbClr val="FFDB69"/>
          </a:solidFill>
          <a:ln w="38100">
            <a:solidFill>
              <a:srgbClr val="FF0000"/>
            </a:solidFill>
          </a:ln>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3600" b="1" dirty="0" smtClean="0">
                <a:solidFill>
                  <a:srgbClr val="FF0000"/>
                </a:solidFill>
              </a:rPr>
              <a:t>رز اوفيس</a:t>
            </a:r>
          </a:p>
        </p:txBody>
      </p:sp>
      <p:sp>
        <p:nvSpPr>
          <p:cNvPr id="11" name="Line Callout 1 10"/>
          <p:cNvSpPr/>
          <p:nvPr/>
        </p:nvSpPr>
        <p:spPr>
          <a:xfrm>
            <a:off x="609600" y="762000"/>
            <a:ext cx="3733800" cy="609600"/>
          </a:xfrm>
          <a:prstGeom prst="borderCallout1">
            <a:avLst>
              <a:gd name="adj1" fmla="val 104000"/>
              <a:gd name="adj2" fmla="val 11338"/>
              <a:gd name="adj3" fmla="val 163852"/>
              <a:gd name="adj4" fmla="val 11722"/>
            </a:avLst>
          </a:prstGeom>
          <a:solidFill>
            <a:srgbClr val="FFDB69"/>
          </a:solidFill>
          <a:ln w="38100">
            <a:solidFill>
              <a:srgbClr val="FF0000"/>
            </a:solidFill>
          </a:ln>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3600" b="1" dirty="0" smtClean="0">
                <a:solidFill>
                  <a:srgbClr val="FF0000"/>
                </a:solidFill>
              </a:rPr>
              <a:t>قائمة الوصول السريعة</a:t>
            </a:r>
          </a:p>
        </p:txBody>
      </p:sp>
      <p:sp>
        <p:nvSpPr>
          <p:cNvPr id="12" name="Line Callout 1 11"/>
          <p:cNvSpPr/>
          <p:nvPr/>
        </p:nvSpPr>
        <p:spPr>
          <a:xfrm>
            <a:off x="2438400" y="0"/>
            <a:ext cx="2743200" cy="609600"/>
          </a:xfrm>
          <a:prstGeom prst="borderCallout1">
            <a:avLst>
              <a:gd name="adj1" fmla="val 104000"/>
              <a:gd name="adj2" fmla="val 75800"/>
              <a:gd name="adj3" fmla="val 262128"/>
              <a:gd name="adj4" fmla="val 82541"/>
            </a:avLst>
          </a:prstGeom>
          <a:solidFill>
            <a:srgbClr val="FFDB69"/>
          </a:solidFill>
          <a:ln w="38100">
            <a:solidFill>
              <a:srgbClr val="FF0000"/>
            </a:solidFill>
          </a:ln>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3600" b="1" dirty="0" smtClean="0">
                <a:solidFill>
                  <a:srgbClr val="FF0000"/>
                </a:solidFill>
              </a:rPr>
              <a:t>شريط العنوان</a:t>
            </a:r>
          </a:p>
        </p:txBody>
      </p:sp>
      <p:sp>
        <p:nvSpPr>
          <p:cNvPr id="13" name="Line Callout 1 12"/>
          <p:cNvSpPr/>
          <p:nvPr/>
        </p:nvSpPr>
        <p:spPr>
          <a:xfrm>
            <a:off x="5105400" y="914400"/>
            <a:ext cx="2895600" cy="609600"/>
          </a:xfrm>
          <a:prstGeom prst="borderCallout1">
            <a:avLst>
              <a:gd name="adj1" fmla="val 98828"/>
              <a:gd name="adj2" fmla="val 61463"/>
              <a:gd name="adj3" fmla="val 200058"/>
              <a:gd name="adj4" fmla="val 45457"/>
            </a:avLst>
          </a:prstGeom>
          <a:solidFill>
            <a:srgbClr val="FFDB69"/>
          </a:solidFill>
          <a:ln w="38100">
            <a:solidFill>
              <a:srgbClr val="FF0000"/>
            </a:solidFill>
          </a:ln>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3600" b="1" dirty="0" smtClean="0">
                <a:solidFill>
                  <a:srgbClr val="FF0000"/>
                </a:solidFill>
              </a:rPr>
              <a:t>شريط التبويبات</a:t>
            </a:r>
          </a:p>
        </p:txBody>
      </p:sp>
      <p:sp>
        <p:nvSpPr>
          <p:cNvPr id="15" name="Line Callout 1 14"/>
          <p:cNvSpPr/>
          <p:nvPr/>
        </p:nvSpPr>
        <p:spPr>
          <a:xfrm>
            <a:off x="6248400" y="3733800"/>
            <a:ext cx="2895600" cy="609600"/>
          </a:xfrm>
          <a:prstGeom prst="borderCallout1">
            <a:avLst>
              <a:gd name="adj1" fmla="val -7207"/>
              <a:gd name="adj2" fmla="val 58741"/>
              <a:gd name="adj3" fmla="val -89596"/>
              <a:gd name="adj4" fmla="val 57435"/>
            </a:avLst>
          </a:prstGeom>
          <a:solidFill>
            <a:srgbClr val="FFDB69"/>
          </a:solidFill>
          <a:ln w="38100">
            <a:solidFill>
              <a:srgbClr val="FF0000"/>
            </a:solidFill>
          </a:ln>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3600" b="1" dirty="0" smtClean="0">
                <a:solidFill>
                  <a:srgbClr val="FF0000"/>
                </a:solidFill>
              </a:rPr>
              <a:t>أوامر مجموعة</a:t>
            </a:r>
          </a:p>
        </p:txBody>
      </p:sp>
      <p:sp>
        <p:nvSpPr>
          <p:cNvPr id="16" name="Line Callout 1 15"/>
          <p:cNvSpPr/>
          <p:nvPr/>
        </p:nvSpPr>
        <p:spPr>
          <a:xfrm>
            <a:off x="5638800" y="4648200"/>
            <a:ext cx="3429000" cy="609600"/>
          </a:xfrm>
          <a:prstGeom prst="borderCallout1">
            <a:avLst>
              <a:gd name="adj1" fmla="val 75552"/>
              <a:gd name="adj2" fmla="val -1356"/>
              <a:gd name="adj3" fmla="val 55232"/>
              <a:gd name="adj4" fmla="val -10757"/>
            </a:avLst>
          </a:prstGeom>
          <a:solidFill>
            <a:srgbClr val="FFDB69"/>
          </a:solidFill>
          <a:ln w="38100">
            <a:solidFill>
              <a:srgbClr val="FF0000"/>
            </a:solidFill>
          </a:ln>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3600" b="1" dirty="0" smtClean="0">
                <a:solidFill>
                  <a:srgbClr val="FF0000"/>
                </a:solidFill>
              </a:rPr>
              <a:t>منطقة عرض الكائنات</a:t>
            </a:r>
          </a:p>
        </p:txBody>
      </p:sp>
      <p:sp>
        <p:nvSpPr>
          <p:cNvPr id="17" name="Line Callout 1 16"/>
          <p:cNvSpPr/>
          <p:nvPr/>
        </p:nvSpPr>
        <p:spPr>
          <a:xfrm>
            <a:off x="533400" y="4343400"/>
            <a:ext cx="2057400" cy="990600"/>
          </a:xfrm>
          <a:prstGeom prst="borderCallout1">
            <a:avLst>
              <a:gd name="adj1" fmla="val 751"/>
              <a:gd name="adj2" fmla="val 13970"/>
              <a:gd name="adj3" fmla="val -33893"/>
              <a:gd name="adj4" fmla="val -29"/>
            </a:avLst>
          </a:prstGeom>
          <a:solidFill>
            <a:srgbClr val="FFDB69"/>
          </a:solidFill>
          <a:ln w="38100">
            <a:solidFill>
              <a:srgbClr val="FF0000"/>
            </a:solidFill>
          </a:ln>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3600" b="1" dirty="0" smtClean="0">
                <a:solidFill>
                  <a:srgbClr val="FF0000"/>
                </a:solidFill>
              </a:rPr>
              <a:t>جزء التنقل</a:t>
            </a:r>
          </a:p>
          <a:p>
            <a:pPr algn="ctr"/>
            <a:r>
              <a:rPr lang="ar-SA" sz="3600" b="1" dirty="0" smtClean="0">
                <a:solidFill>
                  <a:srgbClr val="FF0000"/>
                </a:solidFill>
              </a:rPr>
              <a:t>بين الكائنات</a:t>
            </a:r>
          </a:p>
        </p:txBody>
      </p:sp>
      <p:grpSp>
        <p:nvGrpSpPr>
          <p:cNvPr id="29" name="Group 28"/>
          <p:cNvGrpSpPr/>
          <p:nvPr/>
        </p:nvGrpSpPr>
        <p:grpSpPr>
          <a:xfrm>
            <a:off x="3124200" y="3352800"/>
            <a:ext cx="3581400" cy="990600"/>
            <a:chOff x="3124200" y="3352800"/>
            <a:chExt cx="3581400" cy="990600"/>
          </a:xfrm>
        </p:grpSpPr>
        <p:sp>
          <p:nvSpPr>
            <p:cNvPr id="14" name="Line Callout 1 13"/>
            <p:cNvSpPr/>
            <p:nvPr/>
          </p:nvSpPr>
          <p:spPr>
            <a:xfrm>
              <a:off x="3124200" y="3733800"/>
              <a:ext cx="2895600" cy="609600"/>
            </a:xfrm>
            <a:prstGeom prst="borderCallout1">
              <a:avLst>
                <a:gd name="adj1" fmla="val 5724"/>
                <a:gd name="adj2" fmla="val 483"/>
                <a:gd name="adj3" fmla="val -61148"/>
                <a:gd name="adj4" fmla="val -48736"/>
              </a:avLst>
            </a:prstGeom>
            <a:solidFill>
              <a:srgbClr val="FFDB69"/>
            </a:solidFill>
            <a:ln w="38100">
              <a:solidFill>
                <a:srgbClr val="FF0000"/>
              </a:solidFill>
            </a:ln>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3600" b="1" dirty="0" smtClean="0">
                  <a:solidFill>
                    <a:srgbClr val="FF0000"/>
                  </a:solidFill>
                </a:rPr>
                <a:t>مجموعات تبويب</a:t>
              </a:r>
            </a:p>
          </p:txBody>
        </p:sp>
        <p:cxnSp>
          <p:nvCxnSpPr>
            <p:cNvPr id="19" name="Straight Connector 18"/>
            <p:cNvCxnSpPr>
              <a:stCxn id="14" idx="3"/>
            </p:cNvCxnSpPr>
            <p:nvPr/>
          </p:nvCxnSpPr>
          <p:spPr>
            <a:xfrm rot="16200000" flipV="1">
              <a:off x="4152900" y="3314700"/>
              <a:ext cx="381000" cy="4572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14" idx="3"/>
            </p:cNvCxnSpPr>
            <p:nvPr/>
          </p:nvCxnSpPr>
          <p:spPr>
            <a:xfrm rot="5400000" flipH="1" flipV="1">
              <a:off x="4533900" y="3390900"/>
              <a:ext cx="381000" cy="304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6019800" y="3352800"/>
              <a:ext cx="685800" cy="381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57393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4" fill="hold" nodeType="click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7"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7" presetClass="entr" presetSubtype="4"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7" presetClass="entr" presetSubtype="4"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P spid="15" grpId="0" animBg="1"/>
      <p:bldP spid="16"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dirty="0" smtClean="0"/>
              <a:t>حفظ قاعدة البيانات أو تحويلها إلى تنسيق اخر </a:t>
            </a:r>
            <a:endParaRPr lang="ar-SA" dirty="0"/>
          </a:p>
        </p:txBody>
      </p:sp>
      <p:sp>
        <p:nvSpPr>
          <p:cNvPr id="8" name="Content Placeholder 7"/>
          <p:cNvSpPr>
            <a:spLocks noGrp="1"/>
          </p:cNvSpPr>
          <p:nvPr>
            <p:ph idx="1"/>
          </p:nvPr>
        </p:nvSpPr>
        <p:spPr/>
        <p:txBody>
          <a:bodyPr/>
          <a:lstStyle/>
          <a:p>
            <a:r>
              <a:rPr lang="ar-SA" dirty="0" smtClean="0"/>
              <a:t>يقوم أكسس تلقائيا بحفظ البيانات المدخلة في الجداول أو المعدلة فيها وهي لا تحتاج إلى حفظ</a:t>
            </a:r>
          </a:p>
          <a:p>
            <a:r>
              <a:rPr lang="ar-SA" dirty="0" smtClean="0"/>
              <a:t>يمكن </a:t>
            </a:r>
            <a:r>
              <a:rPr lang="ar-SA" dirty="0" smtClean="0">
                <a:solidFill>
                  <a:srgbClr val="FF0000"/>
                </a:solidFill>
              </a:rPr>
              <a:t>حفظ الكائنات </a:t>
            </a:r>
            <a:r>
              <a:rPr lang="ar-SA" dirty="0" smtClean="0"/>
              <a:t>بعد إنشائها أو </a:t>
            </a:r>
            <a:br>
              <a:rPr lang="ar-SA" dirty="0" smtClean="0"/>
            </a:br>
            <a:r>
              <a:rPr lang="ar-SA" dirty="0" smtClean="0"/>
              <a:t>تغيرها من خلال </a:t>
            </a:r>
            <a:r>
              <a:rPr lang="ar-SA" dirty="0" smtClean="0">
                <a:solidFill>
                  <a:srgbClr val="FF0000"/>
                </a:solidFill>
              </a:rPr>
              <a:t>ال</a:t>
            </a:r>
            <a:r>
              <a:rPr lang="ar-DZ" dirty="0" smtClean="0">
                <a:solidFill>
                  <a:srgbClr val="FF0000"/>
                </a:solidFill>
              </a:rPr>
              <a:t>زر أوفيس </a:t>
            </a:r>
            <a:r>
              <a:rPr lang="ar-SA" dirty="0" smtClean="0"/>
              <a:t>ثم الأمر</a:t>
            </a:r>
            <a:br>
              <a:rPr lang="ar-SA" dirty="0" smtClean="0"/>
            </a:br>
            <a:r>
              <a:rPr lang="ar-DZ" dirty="0" smtClean="0">
                <a:solidFill>
                  <a:srgbClr val="FF0000"/>
                </a:solidFill>
              </a:rPr>
              <a:t>حفظ</a:t>
            </a:r>
            <a:r>
              <a:rPr lang="ar-SA" dirty="0" smtClean="0"/>
              <a:t>، كما يقوم أكسس بطلب حفظ </a:t>
            </a:r>
            <a:br>
              <a:rPr lang="ar-SA" dirty="0" smtClean="0"/>
            </a:br>
            <a:r>
              <a:rPr lang="ar-SA" dirty="0" smtClean="0"/>
              <a:t>التعديلات اذا لم نقم بحفظها</a:t>
            </a:r>
          </a:p>
          <a:p>
            <a:r>
              <a:rPr lang="ar-SA" dirty="0" smtClean="0"/>
              <a:t>يمكن </a:t>
            </a:r>
            <a:r>
              <a:rPr lang="ar-SA" dirty="0" smtClean="0">
                <a:solidFill>
                  <a:srgbClr val="FF0000"/>
                </a:solidFill>
              </a:rPr>
              <a:t>حفظ قاعدة البيانات </a:t>
            </a:r>
            <a:r>
              <a:rPr lang="ar-SA" dirty="0" smtClean="0"/>
              <a:t>بتنسيق اكسس</a:t>
            </a:r>
            <a:br>
              <a:rPr lang="ar-SA" dirty="0" smtClean="0"/>
            </a:br>
            <a:r>
              <a:rPr lang="ar-SA" dirty="0" smtClean="0"/>
              <a:t>غير تنسيق اكسس 2007 من خلال </a:t>
            </a:r>
            <a:r>
              <a:rPr lang="ar-SA" dirty="0" smtClean="0">
                <a:solidFill>
                  <a:srgbClr val="FF0000"/>
                </a:solidFill>
              </a:rPr>
              <a:t>الامر حفظ باسم في قائمة الزر اوفيس.</a:t>
            </a:r>
            <a:endParaRPr lang="ar-SA" dirty="0"/>
          </a:p>
        </p:txBody>
      </p:sp>
      <p:pic>
        <p:nvPicPr>
          <p:cNvPr id="1026" name="Picture 2"/>
          <p:cNvPicPr>
            <a:picLocks noChangeAspect="1" noChangeArrowheads="1"/>
          </p:cNvPicPr>
          <p:nvPr/>
        </p:nvPicPr>
        <p:blipFill>
          <a:blip r:embed="rId2" cstate="print"/>
          <a:srcRect/>
          <a:stretch>
            <a:fillRect/>
          </a:stretch>
        </p:blipFill>
        <p:spPr bwMode="auto">
          <a:xfrm>
            <a:off x="0" y="2133600"/>
            <a:ext cx="4038600" cy="3084013"/>
          </a:xfrm>
          <a:prstGeom prst="rect">
            <a:avLst/>
          </a:prstGeom>
          <a:noFill/>
          <a:ln w="9525">
            <a:noFill/>
            <a:miter lim="800000"/>
            <a:headEnd/>
            <a:tailEnd/>
          </a:ln>
        </p:spPr>
      </p:pic>
    </p:spTree>
    <p:extLst>
      <p:ext uri="{BB962C8B-B14F-4D97-AF65-F5344CB8AC3E}">
        <p14:creationId xmlns:p14="http://schemas.microsoft.com/office/powerpoint/2010/main" val="4470604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dirty="0" smtClean="0"/>
              <a:t>فتح قاعدة بيانات موجودة </a:t>
            </a:r>
            <a:endParaRPr lang="ar-SA" dirty="0"/>
          </a:p>
        </p:txBody>
      </p:sp>
      <p:sp>
        <p:nvSpPr>
          <p:cNvPr id="8" name="Content Placeholder 7"/>
          <p:cNvSpPr>
            <a:spLocks noGrp="1"/>
          </p:cNvSpPr>
          <p:nvPr>
            <p:ph idx="1"/>
          </p:nvPr>
        </p:nvSpPr>
        <p:spPr/>
        <p:txBody>
          <a:bodyPr/>
          <a:lstStyle/>
          <a:p>
            <a:r>
              <a:rPr lang="ar-SA" sz="2800" dirty="0" smtClean="0"/>
              <a:t>يمكن </a:t>
            </a:r>
            <a:r>
              <a:rPr lang="ar-SA" sz="2800" dirty="0" smtClean="0">
                <a:solidFill>
                  <a:srgbClr val="FF0000"/>
                </a:solidFill>
              </a:rPr>
              <a:t>فتح قاعدة بيانات </a:t>
            </a:r>
            <a:r>
              <a:rPr lang="ar-SA" sz="2800" dirty="0" smtClean="0"/>
              <a:t>موجودة من قائمة</a:t>
            </a:r>
            <a:br>
              <a:rPr lang="ar-SA" sz="2800" dirty="0" smtClean="0"/>
            </a:br>
            <a:r>
              <a:rPr lang="ar-SA" sz="2800" dirty="0" smtClean="0">
                <a:solidFill>
                  <a:srgbClr val="FF0000"/>
                </a:solidFill>
              </a:rPr>
              <a:t>ال</a:t>
            </a:r>
            <a:r>
              <a:rPr lang="ar-DZ" sz="2800" dirty="0" smtClean="0">
                <a:solidFill>
                  <a:srgbClr val="FF0000"/>
                </a:solidFill>
              </a:rPr>
              <a:t>زر أوفيس </a:t>
            </a:r>
            <a:r>
              <a:rPr lang="ar-SA" sz="2800" dirty="0" smtClean="0">
                <a:solidFill>
                  <a:srgbClr val="FF0000"/>
                </a:solidFill>
              </a:rPr>
              <a:t>ثم الامر </a:t>
            </a:r>
            <a:r>
              <a:rPr lang="ar-DZ" sz="2800" dirty="0" smtClean="0">
                <a:solidFill>
                  <a:srgbClr val="FF0000"/>
                </a:solidFill>
              </a:rPr>
              <a:t>فتح </a:t>
            </a:r>
            <a:r>
              <a:rPr lang="ar-SA" sz="2800" dirty="0" smtClean="0"/>
              <a:t>، حيث يتم فتح </a:t>
            </a:r>
            <a:r>
              <a:rPr lang="ar-SA" sz="2800" dirty="0" smtClean="0">
                <a:solidFill>
                  <a:srgbClr val="FF0000"/>
                </a:solidFill>
              </a:rPr>
              <a:t>مربع حوار فتح </a:t>
            </a:r>
            <a:r>
              <a:rPr lang="ar-SA" sz="2800" dirty="0" smtClean="0"/>
              <a:t>للذهاب إلى مكان تخزين قاعدة البيانات على وحدة التخزين واختيار اسمها وفتحها</a:t>
            </a:r>
          </a:p>
          <a:p>
            <a:r>
              <a:rPr lang="ar-SA" sz="2800" dirty="0" smtClean="0"/>
              <a:t>كما أنه عند نفتح قائمة الزر اوفيس</a:t>
            </a:r>
            <a:br>
              <a:rPr lang="ar-SA" sz="2800" dirty="0" smtClean="0"/>
            </a:br>
            <a:r>
              <a:rPr lang="ar-SA" sz="2800" dirty="0" smtClean="0"/>
              <a:t>يعرض اكسس ملفات قاعدات البيانات</a:t>
            </a:r>
            <a:br>
              <a:rPr lang="ar-SA" sz="2800" dirty="0" smtClean="0"/>
            </a:br>
            <a:r>
              <a:rPr lang="ar-SA" sz="2800" dirty="0" smtClean="0"/>
              <a:t>التي تم العمل عليها مؤخرا ويمكن فتحها</a:t>
            </a:r>
            <a:br>
              <a:rPr lang="ar-SA" sz="2800" dirty="0" smtClean="0"/>
            </a:br>
            <a:r>
              <a:rPr lang="ar-SA" sz="2800" dirty="0" smtClean="0"/>
              <a:t>من هنا أو اختيار الامر فتح لفتح ملف</a:t>
            </a:r>
            <a:br>
              <a:rPr lang="ar-SA" sz="2800" dirty="0" smtClean="0"/>
            </a:br>
            <a:r>
              <a:rPr lang="ar-SA" sz="2800" dirty="0" smtClean="0"/>
              <a:t>غير مستخدم مؤخرا</a:t>
            </a:r>
          </a:p>
          <a:p>
            <a:r>
              <a:rPr lang="ar-SA" sz="2800" dirty="0" smtClean="0"/>
              <a:t>يمكن </a:t>
            </a:r>
            <a:r>
              <a:rPr lang="ar-SA" sz="2800" dirty="0" smtClean="0">
                <a:solidFill>
                  <a:srgbClr val="FF0000"/>
                </a:solidFill>
              </a:rPr>
              <a:t>أغلاق قاعدة </a:t>
            </a:r>
            <a:r>
              <a:rPr lang="ar-SA" sz="2800" dirty="0" smtClean="0"/>
              <a:t>البيانات من </a:t>
            </a:r>
            <a:r>
              <a:rPr lang="ar-SA" sz="2800" dirty="0" smtClean="0">
                <a:solidFill>
                  <a:srgbClr val="FF0000"/>
                </a:solidFill>
              </a:rPr>
              <a:t>زر اوفيس</a:t>
            </a:r>
            <a:br>
              <a:rPr lang="ar-SA" sz="2800" dirty="0" smtClean="0">
                <a:solidFill>
                  <a:srgbClr val="FF0000"/>
                </a:solidFill>
              </a:rPr>
            </a:br>
            <a:r>
              <a:rPr lang="ar-SA" sz="2800" dirty="0" smtClean="0">
                <a:solidFill>
                  <a:srgbClr val="FF0000"/>
                </a:solidFill>
              </a:rPr>
              <a:t>ثم الامر اغلاق</a:t>
            </a:r>
          </a:p>
          <a:p>
            <a:endParaRPr lang="ar-SA" dirty="0"/>
          </a:p>
        </p:txBody>
      </p:sp>
      <p:pic>
        <p:nvPicPr>
          <p:cNvPr id="2050" name="Picture 2"/>
          <p:cNvPicPr>
            <a:picLocks noChangeAspect="1" noChangeArrowheads="1"/>
          </p:cNvPicPr>
          <p:nvPr/>
        </p:nvPicPr>
        <p:blipFill>
          <a:blip r:embed="rId2" cstate="print"/>
          <a:srcRect/>
          <a:stretch>
            <a:fillRect/>
          </a:stretch>
        </p:blipFill>
        <p:spPr bwMode="auto">
          <a:xfrm>
            <a:off x="1" y="0"/>
            <a:ext cx="4038599" cy="1983149"/>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0" y="3124200"/>
            <a:ext cx="4553635" cy="3200400"/>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5791200" y="5715000"/>
            <a:ext cx="1524000" cy="485775"/>
          </a:xfrm>
          <a:prstGeom prst="rect">
            <a:avLst/>
          </a:prstGeom>
          <a:noFill/>
          <a:ln w="9525">
            <a:noFill/>
            <a:miter lim="800000"/>
            <a:headEnd/>
            <a:tailEnd/>
          </a:ln>
        </p:spPr>
      </p:pic>
    </p:spTree>
    <p:extLst>
      <p:ext uri="{BB962C8B-B14F-4D97-AF65-F5344CB8AC3E}">
        <p14:creationId xmlns:p14="http://schemas.microsoft.com/office/powerpoint/2010/main" val="18053874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ZoneTexte 16"/>
          <p:cNvSpPr txBox="1">
            <a:spLocks noChangeArrowheads="1"/>
          </p:cNvSpPr>
          <p:nvPr/>
        </p:nvSpPr>
        <p:spPr bwMode="auto">
          <a:xfrm>
            <a:off x="685800" y="1524000"/>
            <a:ext cx="8991600" cy="1077913"/>
          </a:xfrm>
          <a:prstGeom prst="rect">
            <a:avLst/>
          </a:prstGeom>
          <a:noFill/>
          <a:ln w="9525">
            <a:noFill/>
            <a:miter lim="800000"/>
            <a:headEnd/>
            <a:tailEnd/>
          </a:ln>
        </p:spPr>
        <p:txBody>
          <a:bodyPr>
            <a:spAutoFit/>
          </a:bodyPr>
          <a:lstStyle/>
          <a:p>
            <a:pPr algn="r" rtl="1"/>
            <a:endParaRPr lang="ar-DZ" sz="3200"/>
          </a:p>
          <a:p>
            <a:pPr algn="r" rtl="1"/>
            <a:r>
              <a:rPr lang="ar-DZ" sz="3200">
                <a:cs typeface="Arabic Transparent" pitchFamily="34" charset="0"/>
              </a:rPr>
              <a:t>    </a:t>
            </a:r>
            <a:endParaRPr lang="fr-FR" sz="2800"/>
          </a:p>
        </p:txBody>
      </p:sp>
      <p:sp>
        <p:nvSpPr>
          <p:cNvPr id="5" name="Title 4"/>
          <p:cNvSpPr>
            <a:spLocks noGrp="1"/>
          </p:cNvSpPr>
          <p:nvPr>
            <p:ph type="title"/>
          </p:nvPr>
        </p:nvSpPr>
        <p:spPr/>
        <p:txBody>
          <a:bodyPr/>
          <a:lstStyle/>
          <a:p>
            <a:r>
              <a:rPr lang="ar-SA" dirty="0" smtClean="0"/>
              <a:t>إنشاء الجداول</a:t>
            </a:r>
            <a:endParaRPr lang="ar-SA" dirty="0"/>
          </a:p>
        </p:txBody>
      </p:sp>
      <p:sp>
        <p:nvSpPr>
          <p:cNvPr id="6" name="Content Placeholder 5"/>
          <p:cNvSpPr>
            <a:spLocks noGrp="1"/>
          </p:cNvSpPr>
          <p:nvPr>
            <p:ph idx="1"/>
          </p:nvPr>
        </p:nvSpPr>
        <p:spPr/>
        <p:txBody>
          <a:bodyPr/>
          <a:lstStyle/>
          <a:p>
            <a:r>
              <a:rPr lang="ar-SA" sz="3000" dirty="0" smtClean="0"/>
              <a:t>لإنشاء قاعدة بيانات نقوم بإنشاء الجداول التي تؤلف قاعدة البيانات</a:t>
            </a:r>
          </a:p>
          <a:p>
            <a:r>
              <a:rPr lang="ar-SA" sz="3000" dirty="0" smtClean="0"/>
              <a:t>يجب تصميم قاعدة البيانات وفق معايير التصميم المتبعة قبل الشروع في إنشاء الجداول وتصميمها، وهذا ليس من المواضيع التي ندرسها في هذا المقرر فنحن سنحدد مجموعة جداول وسنقوم بإنشائها والعمل عليها وسنشير إلى بعض نواحي التصميم لاحقا في المحاضرات التطبيقية</a:t>
            </a:r>
          </a:p>
          <a:p>
            <a:r>
              <a:rPr lang="ar-SA" sz="3000" dirty="0" smtClean="0"/>
              <a:t>لإنشاء جدول نفتح </a:t>
            </a:r>
            <a:r>
              <a:rPr lang="ar-SA" sz="3000" dirty="0" smtClean="0">
                <a:solidFill>
                  <a:srgbClr val="FF0000"/>
                </a:solidFill>
              </a:rPr>
              <a:t>التبويب أنشاء </a:t>
            </a:r>
            <a:r>
              <a:rPr lang="ar-SA" sz="3000" dirty="0" smtClean="0"/>
              <a:t>ثم </a:t>
            </a:r>
            <a:r>
              <a:rPr lang="ar-SA" sz="3000" dirty="0" smtClean="0">
                <a:solidFill>
                  <a:srgbClr val="FF0000"/>
                </a:solidFill>
              </a:rPr>
              <a:t>المجموعة جداول </a:t>
            </a:r>
            <a:r>
              <a:rPr lang="ar-SA" sz="3000" dirty="0" smtClean="0"/>
              <a:t>ثم </a:t>
            </a:r>
            <a:r>
              <a:rPr lang="ar-SA" sz="3000" dirty="0" smtClean="0">
                <a:solidFill>
                  <a:srgbClr val="FF0000"/>
                </a:solidFill>
              </a:rPr>
              <a:t>الامر جدول</a:t>
            </a:r>
            <a:r>
              <a:rPr lang="ar-SA" sz="3000" dirty="0" smtClean="0"/>
              <a:t> أو </a:t>
            </a:r>
            <a:r>
              <a:rPr lang="ar-SA" sz="3000" dirty="0" smtClean="0">
                <a:solidFill>
                  <a:srgbClr val="FF0000"/>
                </a:solidFill>
              </a:rPr>
              <a:t>تصميم الجدول </a:t>
            </a:r>
            <a:r>
              <a:rPr lang="ar-SA" sz="3000" dirty="0" smtClean="0"/>
              <a:t>حيث يفتح الاول </a:t>
            </a:r>
            <a:r>
              <a:rPr lang="ar-SA" sz="3000" dirty="0" smtClean="0">
                <a:solidFill>
                  <a:srgbClr val="FF0000"/>
                </a:solidFill>
              </a:rPr>
              <a:t>ورقة بينات الجدول </a:t>
            </a:r>
            <a:r>
              <a:rPr lang="ar-SA" sz="3000" dirty="0" smtClean="0"/>
              <a:t>ويفتح الثاني </a:t>
            </a:r>
            <a:r>
              <a:rPr lang="ar-SA" sz="3000" dirty="0" smtClean="0">
                <a:solidFill>
                  <a:srgbClr val="FF0000"/>
                </a:solidFill>
              </a:rPr>
              <a:t>واجهة تصميم الجدول </a:t>
            </a:r>
            <a:r>
              <a:rPr lang="ar-SA" sz="3000" dirty="0" smtClean="0"/>
              <a:t>حيث يمكن إنشاء الجدول من إحداهما</a:t>
            </a:r>
            <a:endParaRPr lang="ar-SA" sz="3000" dirty="0"/>
          </a:p>
        </p:txBody>
      </p:sp>
      <p:pic>
        <p:nvPicPr>
          <p:cNvPr id="3074" name="Picture 2"/>
          <p:cNvPicPr>
            <a:picLocks noChangeAspect="1" noChangeArrowheads="1"/>
          </p:cNvPicPr>
          <p:nvPr/>
        </p:nvPicPr>
        <p:blipFill>
          <a:blip r:embed="rId2" cstate="print"/>
          <a:srcRect/>
          <a:stretch>
            <a:fillRect/>
          </a:stretch>
        </p:blipFill>
        <p:spPr bwMode="auto">
          <a:xfrm>
            <a:off x="0" y="0"/>
            <a:ext cx="2706461" cy="1371600"/>
          </a:xfrm>
          <a:prstGeom prst="rect">
            <a:avLst/>
          </a:prstGeom>
          <a:noFill/>
          <a:ln w="9525">
            <a:noFill/>
            <a:miter lim="800000"/>
            <a:headEnd/>
            <a:tailEnd/>
          </a:ln>
        </p:spPr>
      </p:pic>
    </p:spTree>
    <p:extLst>
      <p:ext uri="{BB962C8B-B14F-4D97-AF65-F5344CB8AC3E}">
        <p14:creationId xmlns:p14="http://schemas.microsoft.com/office/powerpoint/2010/main" val="16656254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ZoneTexte 16"/>
          <p:cNvSpPr txBox="1">
            <a:spLocks noChangeArrowheads="1"/>
          </p:cNvSpPr>
          <p:nvPr/>
        </p:nvSpPr>
        <p:spPr bwMode="auto">
          <a:xfrm>
            <a:off x="685800" y="1524000"/>
            <a:ext cx="8991600" cy="1077913"/>
          </a:xfrm>
          <a:prstGeom prst="rect">
            <a:avLst/>
          </a:prstGeom>
          <a:noFill/>
          <a:ln w="9525">
            <a:noFill/>
            <a:miter lim="800000"/>
            <a:headEnd/>
            <a:tailEnd/>
          </a:ln>
        </p:spPr>
        <p:txBody>
          <a:bodyPr>
            <a:spAutoFit/>
          </a:bodyPr>
          <a:lstStyle/>
          <a:p>
            <a:pPr algn="r" rtl="1"/>
            <a:endParaRPr lang="ar-DZ" sz="3200"/>
          </a:p>
          <a:p>
            <a:pPr algn="r" rtl="1"/>
            <a:r>
              <a:rPr lang="ar-DZ" sz="3200">
                <a:cs typeface="Arabic Transparent" pitchFamily="34" charset="0"/>
              </a:rPr>
              <a:t>    </a:t>
            </a:r>
            <a:endParaRPr lang="fr-FR" sz="2800"/>
          </a:p>
        </p:txBody>
      </p:sp>
      <p:sp>
        <p:nvSpPr>
          <p:cNvPr id="5" name="Title 4"/>
          <p:cNvSpPr>
            <a:spLocks noGrp="1"/>
          </p:cNvSpPr>
          <p:nvPr>
            <p:ph type="title"/>
          </p:nvPr>
        </p:nvSpPr>
        <p:spPr/>
        <p:txBody>
          <a:bodyPr/>
          <a:lstStyle/>
          <a:p>
            <a:r>
              <a:rPr lang="ar-SA" dirty="0" smtClean="0"/>
              <a:t>إنشاء الجداول</a:t>
            </a:r>
            <a:endParaRPr lang="ar-SA" dirty="0"/>
          </a:p>
        </p:txBody>
      </p:sp>
      <p:sp>
        <p:nvSpPr>
          <p:cNvPr id="6" name="Content Placeholder 5"/>
          <p:cNvSpPr>
            <a:spLocks noGrp="1"/>
          </p:cNvSpPr>
          <p:nvPr>
            <p:ph idx="1"/>
          </p:nvPr>
        </p:nvSpPr>
        <p:spPr/>
        <p:txBody>
          <a:bodyPr/>
          <a:lstStyle/>
          <a:p>
            <a:r>
              <a:rPr lang="ar-SA" sz="2800" dirty="0" smtClean="0"/>
              <a:t>يضاف </a:t>
            </a:r>
            <a:r>
              <a:rPr lang="ar-SA" sz="2800" dirty="0" smtClean="0">
                <a:solidFill>
                  <a:srgbClr val="FF0000"/>
                </a:solidFill>
              </a:rPr>
              <a:t>جدول جديد باسم افتراضي </a:t>
            </a:r>
            <a:r>
              <a:rPr lang="ar-SA" sz="2800" dirty="0" smtClean="0"/>
              <a:t>إلى جزء التنقل ويفتح لإنشاء حقوله</a:t>
            </a:r>
          </a:p>
          <a:p>
            <a:r>
              <a:rPr lang="ar-SA" sz="2800" dirty="0" smtClean="0"/>
              <a:t>يظهر </a:t>
            </a:r>
            <a:r>
              <a:rPr lang="ar-SA" sz="2800" dirty="0" smtClean="0">
                <a:solidFill>
                  <a:srgbClr val="FF0000"/>
                </a:solidFill>
              </a:rPr>
              <a:t>التبويب أدوات الجدول </a:t>
            </a:r>
            <a:r>
              <a:rPr lang="ar-SA" sz="2800" dirty="0" smtClean="0"/>
              <a:t>الذي يضم التبويب ورقة البيانات المحتوية على مجموعات أوامر تسمح بإنشاء حقول الجدول وتحديد خصائصها</a:t>
            </a:r>
          </a:p>
          <a:p>
            <a:r>
              <a:rPr lang="ar-SA" sz="2800" dirty="0" smtClean="0"/>
              <a:t>اضافة حقل </a:t>
            </a:r>
            <a:r>
              <a:rPr lang="ar-SA" sz="2800" dirty="0" smtClean="0">
                <a:solidFill>
                  <a:srgbClr val="FF0000"/>
                </a:solidFill>
              </a:rPr>
              <a:t>مفتاح </a:t>
            </a:r>
            <a:br>
              <a:rPr lang="ar-SA" sz="2800" dirty="0" smtClean="0">
                <a:solidFill>
                  <a:srgbClr val="FF0000"/>
                </a:solidFill>
              </a:rPr>
            </a:br>
            <a:r>
              <a:rPr lang="ar-SA" sz="2800" dirty="0" smtClean="0">
                <a:solidFill>
                  <a:srgbClr val="FF0000"/>
                </a:solidFill>
              </a:rPr>
              <a:t>اساسي</a:t>
            </a:r>
            <a:r>
              <a:rPr lang="ar-SA" sz="2800" dirty="0" smtClean="0"/>
              <a:t> ويسميه</a:t>
            </a:r>
            <a:br>
              <a:rPr lang="ar-SA" sz="2800" dirty="0" smtClean="0"/>
            </a:br>
            <a:r>
              <a:rPr lang="ar-SA" sz="2800" dirty="0" smtClean="0"/>
              <a:t> المعرّف </a:t>
            </a:r>
            <a:r>
              <a:rPr lang="fr-FR" sz="2800" dirty="0" smtClean="0">
                <a:solidFill>
                  <a:srgbClr val="FF0000"/>
                </a:solidFill>
              </a:rPr>
              <a:t>ID</a:t>
            </a:r>
            <a:r>
              <a:rPr lang="ar-SA" sz="2800" dirty="0" smtClean="0"/>
              <a:t> </a:t>
            </a:r>
            <a:br>
              <a:rPr lang="ar-SA" sz="2800" dirty="0" smtClean="0"/>
            </a:br>
            <a:r>
              <a:rPr lang="ar-SA" sz="2800" dirty="0" smtClean="0"/>
              <a:t>ويحدد نوع بياناته</a:t>
            </a:r>
            <a:br>
              <a:rPr lang="ar-SA" sz="2800" dirty="0" smtClean="0"/>
            </a:br>
            <a:r>
              <a:rPr lang="ar-SA" sz="2800" dirty="0" smtClean="0"/>
              <a:t>     </a:t>
            </a:r>
            <a:r>
              <a:rPr lang="ar-SA" sz="2800" dirty="0" smtClean="0">
                <a:solidFill>
                  <a:srgbClr val="FF0000"/>
                </a:solidFill>
              </a:rPr>
              <a:t>ترقيم تلقائي</a:t>
            </a:r>
          </a:p>
        </p:txBody>
      </p:sp>
      <p:pic>
        <p:nvPicPr>
          <p:cNvPr id="1026" name="Picture 2"/>
          <p:cNvPicPr>
            <a:picLocks noChangeAspect="1" noChangeArrowheads="1"/>
          </p:cNvPicPr>
          <p:nvPr/>
        </p:nvPicPr>
        <p:blipFill>
          <a:blip r:embed="rId2" cstate="print"/>
          <a:srcRect/>
          <a:stretch>
            <a:fillRect/>
          </a:stretch>
        </p:blipFill>
        <p:spPr bwMode="auto">
          <a:xfrm>
            <a:off x="0" y="3105150"/>
            <a:ext cx="6743700" cy="3067050"/>
          </a:xfrm>
          <a:prstGeom prst="rect">
            <a:avLst/>
          </a:prstGeom>
          <a:noFill/>
          <a:ln w="9525">
            <a:noFill/>
            <a:miter lim="800000"/>
            <a:headEnd/>
            <a:tailEnd/>
          </a:ln>
        </p:spPr>
      </p:pic>
    </p:spTree>
    <p:extLst>
      <p:ext uri="{BB962C8B-B14F-4D97-AF65-F5344CB8AC3E}">
        <p14:creationId xmlns:p14="http://schemas.microsoft.com/office/powerpoint/2010/main" val="13885156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ar-SA" dirty="0" smtClean="0"/>
              <a:t>اظهار علامات تبويب الكائنات أو إخفاؤها</a:t>
            </a:r>
            <a:endParaRPr lang="ar-SA" dirty="0"/>
          </a:p>
        </p:txBody>
      </p:sp>
      <p:sp>
        <p:nvSpPr>
          <p:cNvPr id="13" name="Content Placeholder 12"/>
          <p:cNvSpPr>
            <a:spLocks noGrp="1"/>
          </p:cNvSpPr>
          <p:nvPr>
            <p:ph idx="1"/>
          </p:nvPr>
        </p:nvSpPr>
        <p:spPr/>
        <p:txBody>
          <a:bodyPr/>
          <a:lstStyle/>
          <a:p>
            <a:endParaRPr lang="ar-SA" dirty="0" smtClean="0"/>
          </a:p>
          <a:p>
            <a:endParaRPr lang="ar-SA" sz="2000" dirty="0" smtClean="0"/>
          </a:p>
          <a:p>
            <a:r>
              <a:rPr lang="ar-DZ" dirty="0" smtClean="0"/>
              <a:t>زر أوفيس </a:t>
            </a:r>
            <a:r>
              <a:rPr lang="ar-SA" dirty="0" smtClean="0"/>
              <a:t>/</a:t>
            </a:r>
            <a:r>
              <a:rPr lang="ar-DZ" dirty="0" smtClean="0"/>
              <a:t> خيارات</a:t>
            </a:r>
            <a:r>
              <a:rPr lang="ar-SA" dirty="0" smtClean="0"/>
              <a:t> أكسس</a:t>
            </a:r>
          </a:p>
          <a:p>
            <a:r>
              <a:rPr lang="ar-DZ" dirty="0" smtClean="0"/>
              <a:t>قاعدة </a:t>
            </a:r>
            <a:r>
              <a:rPr lang="ar-SA" dirty="0" smtClean="0"/>
              <a:t>ال</a:t>
            </a:r>
            <a:r>
              <a:rPr lang="ar-DZ" dirty="0" smtClean="0"/>
              <a:t>بيانات </a:t>
            </a:r>
            <a:r>
              <a:rPr lang="ar-SA" dirty="0" smtClean="0"/>
              <a:t>ال</a:t>
            </a:r>
            <a:r>
              <a:rPr lang="ar-DZ" dirty="0" smtClean="0"/>
              <a:t>حالية </a:t>
            </a:r>
            <a:endParaRPr lang="ar-SA" dirty="0" smtClean="0"/>
          </a:p>
          <a:p>
            <a:pPr lvl="1"/>
            <a:r>
              <a:rPr lang="ar-SA" dirty="0" smtClean="0"/>
              <a:t>القسم </a:t>
            </a:r>
            <a:r>
              <a:rPr lang="ar-DZ" dirty="0" smtClean="0"/>
              <a:t>خيارات التطبيق</a:t>
            </a:r>
            <a:endParaRPr lang="ar-SA" dirty="0" smtClean="0"/>
          </a:p>
          <a:p>
            <a:pPr lvl="1"/>
            <a:r>
              <a:rPr lang="ar-SA" dirty="0" smtClean="0"/>
              <a:t> نحدد طريقة العرض من </a:t>
            </a:r>
            <a:br>
              <a:rPr lang="ar-SA" dirty="0" smtClean="0"/>
            </a:br>
            <a:r>
              <a:rPr lang="ar-SA" dirty="0" smtClean="0"/>
              <a:t>خيارات نافذة المستندات</a:t>
            </a:r>
          </a:p>
          <a:p>
            <a:endParaRPr lang="ar-SA" dirty="0" smtClean="0"/>
          </a:p>
        </p:txBody>
      </p:sp>
      <p:pic>
        <p:nvPicPr>
          <p:cNvPr id="2050" name="Picture 2"/>
          <p:cNvPicPr>
            <a:picLocks noChangeAspect="1" noChangeArrowheads="1"/>
          </p:cNvPicPr>
          <p:nvPr/>
        </p:nvPicPr>
        <p:blipFill>
          <a:blip r:embed="rId2" cstate="print"/>
          <a:srcRect/>
          <a:stretch>
            <a:fillRect/>
          </a:stretch>
        </p:blipFill>
        <p:spPr bwMode="auto">
          <a:xfrm>
            <a:off x="762000" y="1447800"/>
            <a:ext cx="4381500" cy="857250"/>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76200" y="2485603"/>
            <a:ext cx="4114800" cy="3689969"/>
          </a:xfrm>
          <a:prstGeom prst="rect">
            <a:avLst/>
          </a:prstGeom>
          <a:noFill/>
          <a:ln w="9525">
            <a:noFill/>
            <a:miter lim="800000"/>
            <a:headEnd/>
            <a:tailEnd/>
          </a:ln>
        </p:spPr>
      </p:pic>
      <p:sp>
        <p:nvSpPr>
          <p:cNvPr id="14" name="Line Callout 1 13"/>
          <p:cNvSpPr/>
          <p:nvPr/>
        </p:nvSpPr>
        <p:spPr>
          <a:xfrm>
            <a:off x="5791200" y="1447800"/>
            <a:ext cx="3657600" cy="609600"/>
          </a:xfrm>
          <a:prstGeom prst="borderCallout1">
            <a:avLst>
              <a:gd name="adj1" fmla="val 21454"/>
              <a:gd name="adj2" fmla="val -45"/>
              <a:gd name="adj3" fmla="val 28183"/>
              <a:gd name="adj4" fmla="val -52260"/>
            </a:avLst>
          </a:prstGeom>
          <a:solidFill>
            <a:srgbClr val="FFDB69"/>
          </a:solidFill>
          <a:ln w="38100">
            <a:solidFill>
              <a:srgbClr val="FF0000"/>
            </a:solidFill>
          </a:ln>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3600" b="1" dirty="0" smtClean="0">
                <a:solidFill>
                  <a:srgbClr val="FF0000"/>
                </a:solidFill>
              </a:rPr>
              <a:t>علامات تبويب الكائنات</a:t>
            </a:r>
          </a:p>
        </p:txBody>
      </p:sp>
      <p:sp>
        <p:nvSpPr>
          <p:cNvPr id="16" name="Right Arrow 15"/>
          <p:cNvSpPr/>
          <p:nvPr/>
        </p:nvSpPr>
        <p:spPr>
          <a:xfrm rot="2500606">
            <a:off x="-43479" y="3085232"/>
            <a:ext cx="457200" cy="304800"/>
          </a:xfrm>
          <a:prstGeom prst="rightArrow">
            <a:avLst/>
          </a:prstGeom>
          <a:solidFill>
            <a:srgbClr val="FFDB69"/>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Right Arrow 16"/>
          <p:cNvSpPr/>
          <p:nvPr/>
        </p:nvSpPr>
        <p:spPr>
          <a:xfrm rot="2500606">
            <a:off x="1709121" y="3390032"/>
            <a:ext cx="457200" cy="304800"/>
          </a:xfrm>
          <a:prstGeom prst="rightArrow">
            <a:avLst/>
          </a:prstGeom>
          <a:solidFill>
            <a:srgbClr val="FFDB69"/>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nvGrpSpPr>
          <p:cNvPr id="22" name="Group 21"/>
          <p:cNvGrpSpPr/>
          <p:nvPr/>
        </p:nvGrpSpPr>
        <p:grpSpPr>
          <a:xfrm>
            <a:off x="4482128" y="4990231"/>
            <a:ext cx="1994872" cy="581894"/>
            <a:chOff x="3777278" y="4990231"/>
            <a:chExt cx="1994872" cy="581894"/>
          </a:xfrm>
        </p:grpSpPr>
        <p:pic>
          <p:nvPicPr>
            <p:cNvPr id="2053" name="Picture 5"/>
            <p:cNvPicPr>
              <a:picLocks noChangeAspect="1" noChangeArrowheads="1"/>
            </p:cNvPicPr>
            <p:nvPr/>
          </p:nvPicPr>
          <p:blipFill>
            <a:blip r:embed="rId4" cstate="print"/>
            <a:srcRect/>
            <a:stretch>
              <a:fillRect/>
            </a:stretch>
          </p:blipFill>
          <p:spPr bwMode="auto">
            <a:xfrm>
              <a:off x="4038600" y="5181600"/>
              <a:ext cx="1733550" cy="390525"/>
            </a:xfrm>
            <a:prstGeom prst="rect">
              <a:avLst/>
            </a:prstGeom>
            <a:noFill/>
            <a:ln w="9525">
              <a:noFill/>
              <a:miter lim="800000"/>
              <a:headEnd/>
              <a:tailEnd/>
            </a:ln>
          </p:spPr>
        </p:pic>
        <p:sp>
          <p:nvSpPr>
            <p:cNvPr id="18" name="Right Arrow 17"/>
            <p:cNvSpPr/>
            <p:nvPr/>
          </p:nvSpPr>
          <p:spPr>
            <a:xfrm rot="2500606">
              <a:off x="3777278" y="4990231"/>
              <a:ext cx="457200" cy="304800"/>
            </a:xfrm>
            <a:prstGeom prst="rightArrow">
              <a:avLst/>
            </a:prstGeom>
            <a:solidFill>
              <a:srgbClr val="FFDB69"/>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grpSp>
        <p:nvGrpSpPr>
          <p:cNvPr id="21" name="Group 20"/>
          <p:cNvGrpSpPr/>
          <p:nvPr/>
        </p:nvGrpSpPr>
        <p:grpSpPr>
          <a:xfrm>
            <a:off x="4310678" y="3466232"/>
            <a:ext cx="1404322" cy="686668"/>
            <a:chOff x="3777278" y="3466232"/>
            <a:chExt cx="1404322" cy="686668"/>
          </a:xfrm>
        </p:grpSpPr>
        <p:pic>
          <p:nvPicPr>
            <p:cNvPr id="2052" name="Picture 4"/>
            <p:cNvPicPr>
              <a:picLocks noChangeAspect="1" noChangeArrowheads="1"/>
            </p:cNvPicPr>
            <p:nvPr/>
          </p:nvPicPr>
          <p:blipFill>
            <a:blip r:embed="rId5" cstate="print"/>
            <a:srcRect/>
            <a:stretch>
              <a:fillRect/>
            </a:stretch>
          </p:blipFill>
          <p:spPr bwMode="auto">
            <a:xfrm>
              <a:off x="4038600" y="3733800"/>
              <a:ext cx="1143000" cy="419100"/>
            </a:xfrm>
            <a:prstGeom prst="rect">
              <a:avLst/>
            </a:prstGeom>
            <a:noFill/>
            <a:ln w="9525">
              <a:noFill/>
              <a:miter lim="800000"/>
              <a:headEnd/>
              <a:tailEnd/>
            </a:ln>
          </p:spPr>
        </p:pic>
        <p:sp>
          <p:nvSpPr>
            <p:cNvPr id="19" name="Right Arrow 18"/>
            <p:cNvSpPr/>
            <p:nvPr/>
          </p:nvSpPr>
          <p:spPr>
            <a:xfrm rot="2500606">
              <a:off x="3777278" y="3466232"/>
              <a:ext cx="457200" cy="304800"/>
            </a:xfrm>
            <a:prstGeom prst="rightArrow">
              <a:avLst/>
            </a:prstGeom>
            <a:solidFill>
              <a:srgbClr val="FFDB69"/>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20" name="Right Arrow 19"/>
          <p:cNvSpPr/>
          <p:nvPr/>
        </p:nvSpPr>
        <p:spPr>
          <a:xfrm rot="2500606">
            <a:off x="1785321" y="5142632"/>
            <a:ext cx="457200" cy="304800"/>
          </a:xfrm>
          <a:prstGeom prst="rightArrow">
            <a:avLst/>
          </a:prstGeom>
          <a:solidFill>
            <a:srgbClr val="FFDB69"/>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053366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animEffect transition="in" filter="fade">
                                      <p:cBhvr>
                                        <p:cTn id="7" dur="500"/>
                                        <p:tgtEl>
                                          <p:spTgt spid="13">
                                            <p:txEl>
                                              <p:pRg st="2" end="2"/>
                                            </p:txEl>
                                          </p:spTgt>
                                        </p:tgtEl>
                                      </p:cBhvr>
                                    </p:animEffect>
                                  </p:childTnLst>
                                </p:cTn>
                              </p:par>
                              <p:par>
                                <p:cTn id="8" presetID="7" presetClass="entr" presetSubtype="4"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additive="base">
                                        <p:cTn id="10" dur="500" fill="hold"/>
                                        <p:tgtEl>
                                          <p:spTgt spid="21"/>
                                        </p:tgtEl>
                                        <p:attrNameLst>
                                          <p:attrName>ppt_x</p:attrName>
                                        </p:attrNameLst>
                                      </p:cBhvr>
                                      <p:tavLst>
                                        <p:tav tm="0">
                                          <p:val>
                                            <p:strVal val="#ppt_x"/>
                                          </p:val>
                                        </p:tav>
                                        <p:tav tm="100000">
                                          <p:val>
                                            <p:strVal val="#ppt_x"/>
                                          </p:val>
                                        </p:tav>
                                      </p:tavLst>
                                    </p:anim>
                                    <p:anim calcmode="lin" valueType="num">
                                      <p:cBhvr additive="base">
                                        <p:cTn id="11" dur="500" fill="hold"/>
                                        <p:tgtEl>
                                          <p:spTgt spid="21"/>
                                        </p:tgtEl>
                                        <p:attrNameLst>
                                          <p:attrName>ppt_y</p:attrName>
                                        </p:attrNameLst>
                                      </p:cBhvr>
                                      <p:tavLst>
                                        <p:tav tm="0">
                                          <p:val>
                                            <p:strVal val="1+#ppt_h/2"/>
                                          </p:val>
                                        </p:tav>
                                        <p:tav tm="100000">
                                          <p:val>
                                            <p:strVal val="#ppt_y"/>
                                          </p:val>
                                        </p:tav>
                                      </p:tavLst>
                                    </p:anim>
                                  </p:childTnLst>
                                </p:cTn>
                              </p:par>
                              <p:par>
                                <p:cTn id="12" presetID="7" presetClass="entr" presetSubtype="4" fill="hold" nodeType="with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additive="base">
                                        <p:cTn id="14" dur="500" fill="hold"/>
                                        <p:tgtEl>
                                          <p:spTgt spid="22"/>
                                        </p:tgtEl>
                                        <p:attrNameLst>
                                          <p:attrName>ppt_x</p:attrName>
                                        </p:attrNameLst>
                                      </p:cBhvr>
                                      <p:tavLst>
                                        <p:tav tm="0">
                                          <p:val>
                                            <p:strVal val="#ppt_x"/>
                                          </p:val>
                                        </p:tav>
                                        <p:tav tm="100000">
                                          <p:val>
                                            <p:strVal val="#ppt_x"/>
                                          </p:val>
                                        </p:tav>
                                      </p:tavLst>
                                    </p:anim>
                                    <p:anim calcmode="lin" valueType="num">
                                      <p:cBhvr additive="base">
                                        <p:cTn id="15"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7" presetClass="entr" presetSubtype="4" fill="hold" nodeType="clickEffect">
                                  <p:stCondLst>
                                    <p:cond delay="0"/>
                                  </p:stCondLst>
                                  <p:childTnLst>
                                    <p:set>
                                      <p:cBhvr>
                                        <p:cTn id="19" dur="1" fill="hold">
                                          <p:stCondLst>
                                            <p:cond delay="0"/>
                                          </p:stCondLst>
                                        </p:cTn>
                                        <p:tgtEl>
                                          <p:spTgt spid="2051"/>
                                        </p:tgtEl>
                                        <p:attrNameLst>
                                          <p:attrName>style.visibility</p:attrName>
                                        </p:attrNameLst>
                                      </p:cBhvr>
                                      <p:to>
                                        <p:strVal val="visible"/>
                                      </p:to>
                                    </p:set>
                                    <p:anim calcmode="lin" valueType="num">
                                      <p:cBhvr additive="base">
                                        <p:cTn id="20" dur="500" fill="hold"/>
                                        <p:tgtEl>
                                          <p:spTgt spid="2051"/>
                                        </p:tgtEl>
                                        <p:attrNameLst>
                                          <p:attrName>ppt_x</p:attrName>
                                        </p:attrNameLst>
                                      </p:cBhvr>
                                      <p:tavLst>
                                        <p:tav tm="0">
                                          <p:val>
                                            <p:strVal val="#ppt_x"/>
                                          </p:val>
                                        </p:tav>
                                        <p:tav tm="100000">
                                          <p:val>
                                            <p:strVal val="#ppt_x"/>
                                          </p:val>
                                        </p:tav>
                                      </p:tavLst>
                                    </p:anim>
                                    <p:anim calcmode="lin" valueType="num">
                                      <p:cBhvr additive="base">
                                        <p:cTn id="21"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3">
                                            <p:txEl>
                                              <p:pRg st="3" end="3"/>
                                            </p:txEl>
                                          </p:spTgt>
                                        </p:tgtEl>
                                        <p:attrNameLst>
                                          <p:attrName>style.visibility</p:attrName>
                                        </p:attrNameLst>
                                      </p:cBhvr>
                                      <p:to>
                                        <p:strVal val="visible"/>
                                      </p:to>
                                    </p:set>
                                    <p:animEffect transition="in" filter="fade">
                                      <p:cBhvr>
                                        <p:cTn id="26" dur="500"/>
                                        <p:tgtEl>
                                          <p:spTgt spid="13">
                                            <p:txEl>
                                              <p:pRg st="3" end="3"/>
                                            </p:txEl>
                                          </p:spTgt>
                                        </p:tgtEl>
                                      </p:cBhvr>
                                    </p:animEffect>
                                  </p:childTnLst>
                                </p:cTn>
                              </p:par>
                              <p:par>
                                <p:cTn id="27" presetID="7" presetClass="entr" presetSubtype="4"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ppt_x"/>
                                          </p:val>
                                        </p:tav>
                                        <p:tav tm="100000">
                                          <p:val>
                                            <p:strVal val="#ppt_x"/>
                                          </p:val>
                                        </p:tav>
                                      </p:tavLst>
                                    </p:anim>
                                    <p:anim calcmode="lin" valueType="num">
                                      <p:cBhvr additive="base">
                                        <p:cTn id="3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3">
                                            <p:txEl>
                                              <p:pRg st="4" end="4"/>
                                            </p:txEl>
                                          </p:spTgt>
                                        </p:tgtEl>
                                        <p:attrNameLst>
                                          <p:attrName>style.visibility</p:attrName>
                                        </p:attrNameLst>
                                      </p:cBhvr>
                                      <p:to>
                                        <p:strVal val="visible"/>
                                      </p:to>
                                    </p:set>
                                    <p:animEffect transition="in" filter="fade">
                                      <p:cBhvr>
                                        <p:cTn id="35" dur="500"/>
                                        <p:tgtEl>
                                          <p:spTgt spid="13">
                                            <p:txEl>
                                              <p:pRg st="4" end="4"/>
                                            </p:txEl>
                                          </p:spTgt>
                                        </p:tgtEl>
                                      </p:cBhvr>
                                    </p:animEffect>
                                  </p:childTnLst>
                                </p:cTn>
                              </p:par>
                              <p:par>
                                <p:cTn id="36" presetID="7" presetClass="entr" presetSubtype="4"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ppt_x"/>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3">
                                            <p:txEl>
                                              <p:pRg st="5" end="5"/>
                                            </p:txEl>
                                          </p:spTgt>
                                        </p:tgtEl>
                                        <p:attrNameLst>
                                          <p:attrName>style.visibility</p:attrName>
                                        </p:attrNameLst>
                                      </p:cBhvr>
                                      <p:to>
                                        <p:strVal val="visible"/>
                                      </p:to>
                                    </p:set>
                                    <p:animEffect transition="in" filter="fade">
                                      <p:cBhvr>
                                        <p:cTn id="44" dur="500"/>
                                        <p:tgtEl>
                                          <p:spTgt spid="13">
                                            <p:txEl>
                                              <p:pRg st="5" end="5"/>
                                            </p:txEl>
                                          </p:spTgt>
                                        </p:tgtEl>
                                      </p:cBhvr>
                                    </p:animEffect>
                                  </p:childTnLst>
                                </p:cTn>
                              </p:par>
                              <p:par>
                                <p:cTn id="45" presetID="7" presetClass="entr" presetSubtype="4"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ppt_x"/>
                                          </p:val>
                                        </p:tav>
                                        <p:tav tm="100000">
                                          <p:val>
                                            <p:strVal val="#ppt_x"/>
                                          </p:val>
                                        </p:tav>
                                      </p:tavLst>
                                    </p:anim>
                                    <p:anim calcmode="lin" valueType="num">
                                      <p:cBhvr additive="base">
                                        <p:cTn id="4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6" grpId="0" animBg="1"/>
      <p:bldP spid="17" grpId="0" animBg="1"/>
      <p:bldP spid="2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ampl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sample</Template>
  <TotalTime>1220</TotalTime>
  <Words>1286</Words>
  <Application>Microsoft Office PowerPoint</Application>
  <PresentationFormat>A4 Paper (210x297 mm)</PresentationFormat>
  <Paragraphs>236</Paragraphs>
  <Slides>25</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25</vt:i4>
      </vt:variant>
    </vt:vector>
  </HeadingPairs>
  <TitlesOfParts>
    <vt:vector size="36" baseType="lpstr">
      <vt:lpstr>Algerian</vt:lpstr>
      <vt:lpstr>Arabic Transparent</vt:lpstr>
      <vt:lpstr>Arial</vt:lpstr>
      <vt:lpstr>AYM Wadiy S_U normal.</vt:lpstr>
      <vt:lpstr>Calibri</vt:lpstr>
      <vt:lpstr>Georgia</vt:lpstr>
      <vt:lpstr>Mudir MT</vt:lpstr>
      <vt:lpstr>PT Bold Heading</vt:lpstr>
      <vt:lpstr>Times New Roman</vt:lpstr>
      <vt:lpstr>Traditional Arabic</vt:lpstr>
      <vt:lpstr>sample</vt:lpstr>
      <vt:lpstr>PowerPoint Presentation</vt:lpstr>
      <vt:lpstr>المحاضرة السادسة</vt:lpstr>
      <vt:lpstr>محتوى المحاضرة</vt:lpstr>
      <vt:lpstr>البيانات والمعلومات</vt:lpstr>
      <vt:lpstr>قواعد البيانات Data base</vt:lpstr>
      <vt:lpstr>نظم إدارة قواعد البيانات Database Management Systems</vt:lpstr>
      <vt:lpstr>أهمية قواعد البيانات ووظائفها</vt:lpstr>
      <vt:lpstr>أهمية قواعد البيانات ووظائفها (تابع)</vt:lpstr>
      <vt:lpstr>عمليات أساسية في قواعد البيانات </vt:lpstr>
      <vt:lpstr>أنواع نظم إدارة قواعد البيانات</vt:lpstr>
      <vt:lpstr>نماذج قواعد البيانات</vt:lpstr>
      <vt:lpstr>تنظيم البيانات داخل قاعدة البيانات أكسس</vt:lpstr>
      <vt:lpstr>PowerPoint Presentation</vt:lpstr>
      <vt:lpstr>المفتاح الأساسي Primary Key</vt:lpstr>
      <vt:lpstr>مايكروسوفت اكسس 2007 Microsoft Access</vt:lpstr>
      <vt:lpstr>الكائنات المتوفرة في اكسس 2007</vt:lpstr>
      <vt:lpstr>تشغيل أكسس</vt:lpstr>
      <vt:lpstr>إنشاء قاعدة بيانات</vt:lpstr>
      <vt:lpstr>عناصر واجهة اكسس</vt:lpstr>
      <vt:lpstr>حفظ قاعدة البيانات أو تحويلها إلى تنسيق اخر </vt:lpstr>
      <vt:lpstr>فتح قاعدة بيانات موجودة </vt:lpstr>
      <vt:lpstr>إنشاء الجداول</vt:lpstr>
      <vt:lpstr>إنشاء الجداول</vt:lpstr>
      <vt:lpstr>اظهار علامات تبويب الكائنات أو إخفاؤها</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mohammed</dc:creator>
  <cp:lastModifiedBy>Bassim Ali Yoseif Alsabbgh</cp:lastModifiedBy>
  <cp:revision>4</cp:revision>
  <dcterms:created xsi:type="dcterms:W3CDTF">2016-02-13T00:38:54Z</dcterms:created>
  <dcterms:modified xsi:type="dcterms:W3CDTF">2016-02-18T05:46:38Z</dcterms:modified>
</cp:coreProperties>
</file>