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310" r:id="rId3"/>
    <p:sldId id="311" r:id="rId4"/>
    <p:sldId id="312" r:id="rId5"/>
    <p:sldId id="313" r:id="rId6"/>
    <p:sldId id="314" r:id="rId7"/>
    <p:sldId id="315" r:id="rId8"/>
    <p:sldId id="316" r:id="rId9"/>
    <p:sldId id="317" r:id="rId10"/>
    <p:sldId id="318" r:id="rId11"/>
    <p:sldId id="319" r:id="rId12"/>
    <p:sldId id="320" r:id="rId13"/>
    <p:sldId id="321" r:id="rId14"/>
    <p:sldId id="322" r:id="rId15"/>
    <p:sldId id="323" r:id="rId16"/>
    <p:sldId id="324" r:id="rId17"/>
    <p:sldId id="325" r:id="rId18"/>
    <p:sldId id="326" r:id="rId19"/>
    <p:sldId id="327" r:id="rId20"/>
    <p:sldId id="328" r:id="rId21"/>
    <p:sldId id="329" r:id="rId22"/>
    <p:sldId id="330" r:id="rId23"/>
    <p:sldId id="266" r:id="rId2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63A"/>
    <a:srgbClr val="AD9968"/>
    <a:srgbClr val="013E36"/>
    <a:srgbClr val="D9791B"/>
    <a:srgbClr val="AB1A25"/>
    <a:srgbClr val="009900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4" autoAdjust="0"/>
  </p:normalViewPr>
  <p:slideViewPr>
    <p:cSldViewPr>
      <p:cViewPr varScale="1">
        <p:scale>
          <a:sx n="74" d="100"/>
          <a:sy n="74" d="100"/>
        </p:scale>
        <p:origin x="1074" y="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2/21/2016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 rtl="0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تقنية المعلومات 2</a:t>
            </a:r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</a:p>
          <a:p>
            <a:pPr algn="ctr"/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أ/ محمد الجعفري 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السابعة</a:t>
            </a:r>
            <a:endParaRPr lang="en-US" spc="-150" dirty="0" smtClean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3886200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عنوان المحاضرة</a:t>
            </a:r>
          </a:p>
          <a:p>
            <a:pPr rtl="1" eaLnBrk="1" hangingPunct="1"/>
            <a:r>
              <a:rPr lang="ar-SA" sz="4000" b="1" dirty="0">
                <a:solidFill>
                  <a:schemeClr val="tx1"/>
                </a:solidFill>
                <a:cs typeface="Arial" pitchFamily="34" charset="0"/>
              </a:rPr>
              <a:t>نظم إدارة قواعد البيانات</a:t>
            </a:r>
          </a:p>
          <a:p>
            <a:pPr rtl="1" eaLnBrk="1" hangingPunct="1"/>
            <a:r>
              <a:rPr lang="en-US" sz="4000" b="1" dirty="0">
                <a:solidFill>
                  <a:schemeClr val="tx1"/>
                </a:solidFill>
                <a:cs typeface="Arial" pitchFamily="34" charset="0"/>
              </a:rPr>
              <a:t>Microsoft Access 2007</a:t>
            </a: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en-US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915400" cy="1020763"/>
          </a:xfrm>
        </p:spPr>
        <p:txBody>
          <a:bodyPr/>
          <a:lstStyle/>
          <a:p>
            <a:pPr rtl="1" eaLnBrk="1" hangingPunct="1"/>
            <a:r>
              <a:rPr lang="ar-SA" dirty="0" smtClean="0"/>
              <a:t>محتوى المحاضرة</a:t>
            </a:r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7172" name="Content Placeholder 5"/>
          <p:cNvSpPr>
            <a:spLocks noGrp="1"/>
          </p:cNvSpPr>
          <p:nvPr>
            <p:ph idx="1"/>
          </p:nvPr>
        </p:nvSpPr>
        <p:spPr>
          <a:xfrm>
            <a:off x="5105400" y="1447800"/>
            <a:ext cx="4572000" cy="4373563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  <a:defRPr/>
            </a:pPr>
            <a:r>
              <a:rPr lang="ar-SA" sz="2800" cap="small" dirty="0" smtClean="0"/>
              <a:t>مراجعة المحاضرة السابقة</a:t>
            </a:r>
          </a:p>
          <a:p>
            <a:pPr marL="457200" indent="-457200" rtl="1">
              <a:buFont typeface="Arial" panose="020B0604020202020204" pitchFamily="34" charset="0"/>
              <a:buChar char="•"/>
              <a:defRPr/>
            </a:pPr>
            <a:r>
              <a:rPr lang="ar-SA" sz="2800" dirty="0" smtClean="0"/>
              <a:t>إنشاء حقول الجدول </a:t>
            </a:r>
          </a:p>
          <a:p>
            <a:pPr marL="457200" indent="-457200" rtl="1">
              <a:buFont typeface="Arial" panose="020B0604020202020204" pitchFamily="34" charset="0"/>
              <a:buChar char="•"/>
              <a:defRPr/>
            </a:pPr>
            <a:r>
              <a:rPr lang="ar-SA" sz="2800" dirty="0" smtClean="0"/>
              <a:t>أنواع بيانات حقول الجدول</a:t>
            </a:r>
          </a:p>
          <a:p>
            <a:pPr marL="457200" indent="-457200" rtl="1">
              <a:buFont typeface="Arial" panose="020B0604020202020204" pitchFamily="34" charset="0"/>
              <a:buChar char="•"/>
              <a:defRPr/>
            </a:pPr>
            <a:r>
              <a:rPr lang="ar-SA" sz="2800" cap="small" dirty="0" smtClean="0"/>
              <a:t>خصائص حقول الجداول</a:t>
            </a:r>
          </a:p>
          <a:p>
            <a:pPr marL="800100" lvl="1" indent="-342900" rtl="1">
              <a:buFont typeface="Arial" panose="020B0604020202020204" pitchFamily="34" charset="0"/>
              <a:buChar char="•"/>
              <a:defRPr/>
            </a:pPr>
            <a:r>
              <a:rPr lang="ar-SA" sz="2400" cap="small" dirty="0" smtClean="0"/>
              <a:t>خصائص الحقول النصية</a:t>
            </a:r>
          </a:p>
          <a:p>
            <a:pPr marL="800100" lvl="1" indent="-342900" rtl="1">
              <a:buFont typeface="Arial" panose="020B0604020202020204" pitchFamily="34" charset="0"/>
              <a:buChar char="•"/>
              <a:defRPr/>
            </a:pPr>
            <a:r>
              <a:rPr lang="ar-SA" sz="2400" cap="small" dirty="0" smtClean="0"/>
              <a:t>خصائص الحقول الرقمية</a:t>
            </a:r>
          </a:p>
          <a:p>
            <a:pPr marL="800100" lvl="1" indent="-342900" rtl="1">
              <a:buFont typeface="Arial" panose="020B0604020202020204" pitchFamily="34" charset="0"/>
              <a:buChar char="•"/>
              <a:defRPr/>
            </a:pPr>
            <a:r>
              <a:rPr lang="ar-SA" sz="2400" cap="small" dirty="0" smtClean="0"/>
              <a:t>تنسيق حقل التاريخ والوقت</a:t>
            </a:r>
          </a:p>
          <a:p>
            <a:pPr marL="457200" indent="-457200" rtl="1">
              <a:buFont typeface="Arial" panose="020B0604020202020204" pitchFamily="34" charset="0"/>
              <a:buChar char="•"/>
              <a:defRPr/>
            </a:pPr>
            <a:r>
              <a:rPr lang="ar-SA" sz="2800" cap="small" dirty="0" smtClean="0"/>
              <a:t>حفظ الجداول وإغلاقها وإعادة تسميتها ونسخها وفتحها والتنقل</a:t>
            </a:r>
          </a:p>
        </p:txBody>
      </p:sp>
      <p:sp>
        <p:nvSpPr>
          <p:cNvPr id="5" name="Content Placeholder 5"/>
          <p:cNvSpPr txBox="1">
            <a:spLocks/>
          </p:cNvSpPr>
          <p:nvPr/>
        </p:nvSpPr>
        <p:spPr bwMode="auto">
          <a:xfrm>
            <a:off x="381000" y="1447800"/>
            <a:ext cx="4495800" cy="437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6075" indent="-346075">
              <a:buFont typeface="Arial" pitchFamily="34" charset="0"/>
              <a:buChar char="•"/>
              <a:defRPr/>
            </a:pPr>
            <a:r>
              <a:rPr lang="ar-SA" sz="2800" cap="small" dirty="0" smtClean="0">
                <a:solidFill>
                  <a:srgbClr val="00263A"/>
                </a:solidFill>
              </a:rPr>
              <a:t>إدخال بيانات في الجداول</a:t>
            </a:r>
          </a:p>
          <a:p>
            <a:pPr marL="346075" indent="-346075">
              <a:buFont typeface="Arial" pitchFamily="34" charset="0"/>
              <a:buChar char="•"/>
              <a:defRPr/>
            </a:pPr>
            <a:r>
              <a:rPr lang="ar-SA" sz="2800" cap="small" dirty="0" smtClean="0">
                <a:solidFill>
                  <a:srgbClr val="00263A"/>
                </a:solidFill>
              </a:rPr>
              <a:t>الحقل المفتاح</a:t>
            </a:r>
          </a:p>
          <a:p>
            <a:pPr marL="346075" indent="-346075">
              <a:buFont typeface="Arial" pitchFamily="34" charset="0"/>
              <a:buChar char="•"/>
              <a:defRPr/>
            </a:pPr>
            <a:r>
              <a:rPr lang="ar-SA" sz="2800" cap="small" dirty="0" smtClean="0">
                <a:solidFill>
                  <a:srgbClr val="00263A"/>
                </a:solidFill>
              </a:rPr>
              <a:t>الفهارس</a:t>
            </a:r>
          </a:p>
          <a:p>
            <a:pPr marL="284163" indent="-284163" algn="r" rtl="1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ar-SA" sz="2800" dirty="0" smtClean="0">
                <a:solidFill>
                  <a:srgbClr val="00263A"/>
                </a:solidFill>
                <a:latin typeface="+mn-lt"/>
                <a:cs typeface="Arial" charset="0"/>
              </a:rPr>
              <a:t>العمل على حقول والسجلات</a:t>
            </a:r>
          </a:p>
          <a:p>
            <a:pPr marL="284163" indent="-284163" algn="r" rtl="1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ar-SA" sz="2800" dirty="0" smtClean="0">
                <a:solidFill>
                  <a:srgbClr val="00263A"/>
                </a:solidFill>
                <a:latin typeface="+mn-lt"/>
                <a:cs typeface="Arial" charset="0"/>
              </a:rPr>
              <a:t>البحث والاستبدال</a:t>
            </a:r>
          </a:p>
          <a:p>
            <a:pPr marL="284163" indent="-284163" algn="r" rtl="1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ar-SA" sz="2800" dirty="0" smtClean="0">
                <a:solidFill>
                  <a:srgbClr val="00263A"/>
                </a:solidFill>
                <a:latin typeface="+mn-lt"/>
                <a:cs typeface="Arial" charset="0"/>
              </a:rPr>
              <a:t>فرز السجلات في الجداول</a:t>
            </a:r>
          </a:p>
          <a:p>
            <a:pPr marL="284163" indent="-284163" algn="r" rtl="1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ar-SA" sz="2800" dirty="0" smtClean="0">
                <a:solidFill>
                  <a:srgbClr val="00263A"/>
                </a:solidFill>
                <a:latin typeface="+mn-lt"/>
                <a:cs typeface="Arial" charset="0"/>
              </a:rPr>
              <a:t>التصفية</a:t>
            </a:r>
          </a:p>
          <a:p>
            <a:pPr marL="284163" indent="-284163" algn="r" rtl="1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ar-SA" sz="2800" dirty="0" smtClean="0">
                <a:solidFill>
                  <a:srgbClr val="00263A"/>
                </a:solidFill>
                <a:latin typeface="+mn-lt"/>
                <a:cs typeface="Arial" charset="0"/>
              </a:rPr>
              <a:t>طباعة ورقة البيانات</a:t>
            </a:r>
          </a:p>
          <a:p>
            <a:pPr marL="284163" indent="-284163" algn="r" rtl="1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ar-SA" sz="2800" dirty="0" smtClean="0">
                <a:solidFill>
                  <a:srgbClr val="00263A"/>
                </a:solidFill>
                <a:latin typeface="+mn-lt"/>
                <a:cs typeface="Arial" charset="0"/>
              </a:rPr>
              <a:t>تمرين</a:t>
            </a:r>
            <a:endParaRPr lang="ar-SA" sz="2800" dirty="0">
              <a:solidFill>
                <a:srgbClr val="00263A"/>
              </a:solidFill>
              <a:latin typeface="+mn-l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128724"/>
      </p:ext>
    </p:extLst>
  </p:cSld>
  <p:clrMapOvr>
    <a:masterClrMapping/>
  </p:clrMapOvr>
  <p:transition advTm="2168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915400" cy="1020763"/>
          </a:xfrm>
        </p:spPr>
        <p:txBody>
          <a:bodyPr/>
          <a:lstStyle/>
          <a:p>
            <a:pPr rtl="1" eaLnBrk="1" hangingPunct="1"/>
            <a:r>
              <a:rPr lang="ar-SA" dirty="0" smtClean="0"/>
              <a:t>مراجعة عن المحاضرة السابقة</a:t>
            </a:r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7172" name="Content Placeholder 5"/>
          <p:cNvSpPr>
            <a:spLocks noGrp="1"/>
          </p:cNvSpPr>
          <p:nvPr>
            <p:ph idx="1"/>
          </p:nvPr>
        </p:nvSpPr>
        <p:spPr>
          <a:xfrm>
            <a:off x="5105400" y="1447800"/>
            <a:ext cx="4572000" cy="4373563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  <a:defRPr/>
            </a:pPr>
            <a:r>
              <a:rPr lang="ar-SA" cap="small" dirty="0" smtClean="0"/>
              <a:t>قواعد البيانات</a:t>
            </a:r>
            <a:endParaRPr lang="en-US" cap="small" dirty="0" smtClean="0"/>
          </a:p>
          <a:p>
            <a:pPr marL="457200" indent="-457200" rtl="1">
              <a:buFont typeface="Arial" panose="020B0604020202020204" pitchFamily="34" charset="0"/>
              <a:buChar char="•"/>
              <a:defRPr/>
            </a:pPr>
            <a:r>
              <a:rPr lang="ar-SA" cap="small" dirty="0" smtClean="0"/>
              <a:t>نظم إدارة قواعد البيانات</a:t>
            </a:r>
            <a:endParaRPr lang="en-US" cap="small" dirty="0" smtClean="0"/>
          </a:p>
          <a:p>
            <a:pPr marL="457200" indent="-457200" rtl="1">
              <a:buFont typeface="Arial" panose="020B0604020202020204" pitchFamily="34" charset="0"/>
              <a:buChar char="•"/>
              <a:defRPr/>
            </a:pPr>
            <a:r>
              <a:rPr lang="ar-SA" cap="small" dirty="0" smtClean="0"/>
              <a:t>كائنات </a:t>
            </a:r>
            <a:r>
              <a:rPr lang="ar-SA" cap="small" dirty="0" smtClean="0"/>
              <a:t>مايكروسوفت أكسس</a:t>
            </a:r>
          </a:p>
          <a:p>
            <a:pPr marL="457200" indent="-457200" rtl="1">
              <a:buFont typeface="Arial" panose="020B0604020202020204" pitchFamily="34" charset="0"/>
              <a:buChar char="•"/>
              <a:defRPr/>
            </a:pPr>
            <a:r>
              <a:rPr lang="ar-SA" cap="small" dirty="0" smtClean="0"/>
              <a:t>إنشاء، فتح، حفظ وإغلاق قاعدة بيانات	</a:t>
            </a:r>
            <a:endParaRPr lang="en-US" cap="small" dirty="0" smtClean="0"/>
          </a:p>
          <a:p>
            <a:pPr marL="457200" indent="-457200" rtl="1">
              <a:buFont typeface="Arial" panose="020B0604020202020204" pitchFamily="34" charset="0"/>
              <a:buChar char="•"/>
              <a:defRPr/>
            </a:pPr>
            <a:r>
              <a:rPr lang="ar-SA" dirty="0" smtClean="0"/>
              <a:t>إنشاء الجداول</a:t>
            </a:r>
          </a:p>
          <a:p>
            <a:pPr marL="457200" indent="-457200" rtl="1">
              <a:buFont typeface="Arial" panose="020B0604020202020204" pitchFamily="34" charset="0"/>
              <a:buChar char="•"/>
              <a:defRPr/>
            </a:pPr>
            <a:r>
              <a:rPr lang="ar-SA" dirty="0" smtClean="0"/>
              <a:t>واجهات عرض الجداول</a:t>
            </a:r>
          </a:p>
        </p:txBody>
      </p:sp>
    </p:spTree>
    <p:extLst>
      <p:ext uri="{BB962C8B-B14F-4D97-AF65-F5344CB8AC3E}">
        <p14:creationId xmlns:p14="http://schemas.microsoft.com/office/powerpoint/2010/main" val="613918731"/>
      </p:ext>
    </p:extLst>
  </p:cSld>
  <p:clrMapOvr>
    <a:masterClrMapping/>
  </p:clrMapOvr>
  <p:transition advTm="2168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إنشاء حقول الجدول – طريقة عرض ورقة البيانات</a:t>
            </a:r>
            <a:endParaRPr lang="ar-SA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 smtClean="0"/>
              <a:t>إضافة حقل جديد - أعادة تسمية حقل – حذف حقل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 smtClean="0"/>
              <a:t>تحديد خصائص الحقول وتغيير ترتيبها وعرض أعمدتها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 smtClean="0"/>
              <a:t>حفظ الجدول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3190875"/>
            <a:ext cx="7086600" cy="298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0"/>
          <p:cNvGrpSpPr/>
          <p:nvPr/>
        </p:nvGrpSpPr>
        <p:grpSpPr>
          <a:xfrm>
            <a:off x="-32721" y="2239996"/>
            <a:ext cx="1861521" cy="3551204"/>
            <a:chOff x="-32721" y="914400"/>
            <a:chExt cx="1861521" cy="3551204"/>
          </a:xfrm>
        </p:grpSpPr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8100" y="914400"/>
              <a:ext cx="1790700" cy="3152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Right Arrow 8"/>
            <p:cNvSpPr/>
            <p:nvPr/>
          </p:nvSpPr>
          <p:spPr>
            <a:xfrm rot="2500606">
              <a:off x="-32721" y="1943968"/>
              <a:ext cx="457200" cy="304800"/>
            </a:xfrm>
            <a:prstGeom prst="rightArrow">
              <a:avLst/>
            </a:prstGeom>
            <a:solidFill>
              <a:srgbClr val="FFDB69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0" name="Right Arrow 9"/>
            <p:cNvSpPr/>
            <p:nvPr/>
          </p:nvSpPr>
          <p:spPr>
            <a:xfrm rot="18112573">
              <a:off x="1164537" y="4084604"/>
              <a:ext cx="457200" cy="304800"/>
            </a:xfrm>
            <a:prstGeom prst="rightArrow">
              <a:avLst/>
            </a:prstGeom>
            <a:solidFill>
              <a:srgbClr val="FFDB69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</p:grpSp>
      <p:sp>
        <p:nvSpPr>
          <p:cNvPr id="12" name="Right Arrow 11"/>
          <p:cNvSpPr/>
          <p:nvPr/>
        </p:nvSpPr>
        <p:spPr>
          <a:xfrm rot="18112573">
            <a:off x="3145737" y="4602194"/>
            <a:ext cx="457200" cy="304800"/>
          </a:xfrm>
          <a:prstGeom prst="rightArrow">
            <a:avLst/>
          </a:prstGeom>
          <a:solidFill>
            <a:srgbClr val="FFDB69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Right Arrow 12"/>
          <p:cNvSpPr/>
          <p:nvPr/>
        </p:nvSpPr>
        <p:spPr>
          <a:xfrm rot="18112573">
            <a:off x="4974537" y="4541806"/>
            <a:ext cx="457200" cy="304800"/>
          </a:xfrm>
          <a:prstGeom prst="rightArrow">
            <a:avLst/>
          </a:prstGeom>
          <a:solidFill>
            <a:srgbClr val="FFDB69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Line Callout 1 13"/>
          <p:cNvSpPr/>
          <p:nvPr/>
        </p:nvSpPr>
        <p:spPr>
          <a:xfrm>
            <a:off x="7696200" y="4800600"/>
            <a:ext cx="1905000" cy="914400"/>
          </a:xfrm>
          <a:prstGeom prst="borderCallout1">
            <a:avLst>
              <a:gd name="adj1" fmla="val 98503"/>
              <a:gd name="adj2" fmla="val 52386"/>
              <a:gd name="adj3" fmla="val 125725"/>
              <a:gd name="adj4" fmla="val 56616"/>
            </a:avLst>
          </a:prstGeom>
          <a:solidFill>
            <a:srgbClr val="FFDB69">
              <a:alpha val="75000"/>
            </a:srgbClr>
          </a:solidFill>
          <a:ln w="38100">
            <a:solidFill>
              <a:srgbClr val="FF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rgbClr val="FF0000"/>
                </a:solidFill>
              </a:rPr>
              <a:t>تغيير طريقة عرض الجدول</a:t>
            </a:r>
          </a:p>
        </p:txBody>
      </p:sp>
      <p:sp>
        <p:nvSpPr>
          <p:cNvPr id="15" name="Right Arrow 14"/>
          <p:cNvSpPr/>
          <p:nvPr/>
        </p:nvSpPr>
        <p:spPr>
          <a:xfrm rot="3291717">
            <a:off x="2237398" y="2941655"/>
            <a:ext cx="457200" cy="304800"/>
          </a:xfrm>
          <a:prstGeom prst="rightArrow">
            <a:avLst/>
          </a:prstGeom>
          <a:solidFill>
            <a:srgbClr val="FFDB69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22142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إنشاء حقول الجدول – طريقة عرض التصميم</a:t>
            </a:r>
            <a:endParaRPr lang="ar-SA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اسم الحقل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نوع البيانات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خصائص الحقل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وصف الحقل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905000"/>
            <a:ext cx="5819775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Line Callout 1 13"/>
          <p:cNvSpPr/>
          <p:nvPr/>
        </p:nvSpPr>
        <p:spPr>
          <a:xfrm>
            <a:off x="5410200" y="1066800"/>
            <a:ext cx="2133600" cy="609600"/>
          </a:xfrm>
          <a:prstGeom prst="borderCallout1">
            <a:avLst>
              <a:gd name="adj1" fmla="val 98503"/>
              <a:gd name="adj2" fmla="val 13042"/>
              <a:gd name="adj3" fmla="val 246217"/>
              <a:gd name="adj4" fmla="val -30109"/>
            </a:avLst>
          </a:prstGeom>
          <a:solidFill>
            <a:srgbClr val="FFDB69">
              <a:alpha val="75000"/>
            </a:srgbClr>
          </a:solidFill>
          <a:ln w="38100">
            <a:solidFill>
              <a:srgbClr val="FF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rgbClr val="FF0000"/>
                </a:solidFill>
              </a:rPr>
              <a:t>خصائص الجدول</a:t>
            </a:r>
          </a:p>
        </p:txBody>
      </p:sp>
      <p:sp>
        <p:nvSpPr>
          <p:cNvPr id="17" name="Line Callout 1 16"/>
          <p:cNvSpPr/>
          <p:nvPr/>
        </p:nvSpPr>
        <p:spPr>
          <a:xfrm>
            <a:off x="152400" y="1066800"/>
            <a:ext cx="1905000" cy="609600"/>
          </a:xfrm>
          <a:prstGeom prst="borderCallout1">
            <a:avLst>
              <a:gd name="adj1" fmla="val 105880"/>
              <a:gd name="adj2" fmla="val 62615"/>
              <a:gd name="adj3" fmla="val 231463"/>
              <a:gd name="adj4" fmla="val 81009"/>
            </a:avLst>
          </a:prstGeom>
          <a:solidFill>
            <a:srgbClr val="FFDB69">
              <a:alpha val="75000"/>
            </a:srgbClr>
          </a:solidFill>
          <a:ln w="38100">
            <a:solidFill>
              <a:srgbClr val="FF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rgbClr val="FF0000"/>
                </a:solidFill>
              </a:rPr>
              <a:t>الحقل المفتاح</a:t>
            </a:r>
          </a:p>
        </p:txBody>
      </p:sp>
      <p:sp>
        <p:nvSpPr>
          <p:cNvPr id="18" name="Line Callout 1 17"/>
          <p:cNvSpPr/>
          <p:nvPr/>
        </p:nvSpPr>
        <p:spPr>
          <a:xfrm>
            <a:off x="2438400" y="1066800"/>
            <a:ext cx="2590800" cy="609600"/>
          </a:xfrm>
          <a:prstGeom prst="borderCallout1">
            <a:avLst>
              <a:gd name="adj1" fmla="val 98503"/>
              <a:gd name="adj2" fmla="val 44244"/>
              <a:gd name="adj3" fmla="val 224086"/>
              <a:gd name="adj4" fmla="val 44571"/>
            </a:avLst>
          </a:prstGeom>
          <a:solidFill>
            <a:srgbClr val="FFDB69">
              <a:alpha val="75000"/>
            </a:srgbClr>
          </a:solidFill>
          <a:ln w="38100">
            <a:solidFill>
              <a:srgbClr val="FF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rgbClr val="FF0000"/>
                </a:solidFill>
              </a:rPr>
              <a:t>إدارة الاسطر-الحقول</a:t>
            </a:r>
          </a:p>
        </p:txBody>
      </p:sp>
      <p:sp>
        <p:nvSpPr>
          <p:cNvPr id="19" name="Right Arrow 18"/>
          <p:cNvSpPr/>
          <p:nvPr/>
        </p:nvSpPr>
        <p:spPr>
          <a:xfrm rot="3291717">
            <a:off x="2465998" y="3246455"/>
            <a:ext cx="457200" cy="304800"/>
          </a:xfrm>
          <a:prstGeom prst="rightArrow">
            <a:avLst/>
          </a:prstGeom>
          <a:solidFill>
            <a:srgbClr val="FFDB69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0" name="Right Arrow 19"/>
          <p:cNvSpPr/>
          <p:nvPr/>
        </p:nvSpPr>
        <p:spPr>
          <a:xfrm rot="3291717">
            <a:off x="3553801" y="3170256"/>
            <a:ext cx="457200" cy="304800"/>
          </a:xfrm>
          <a:prstGeom prst="rightArrow">
            <a:avLst/>
          </a:prstGeom>
          <a:solidFill>
            <a:srgbClr val="FFDB69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1" name="Right Arrow 20"/>
          <p:cNvSpPr/>
          <p:nvPr/>
        </p:nvSpPr>
        <p:spPr>
          <a:xfrm rot="3291717">
            <a:off x="5132999" y="3170256"/>
            <a:ext cx="457200" cy="304800"/>
          </a:xfrm>
          <a:prstGeom prst="rightArrow">
            <a:avLst/>
          </a:prstGeom>
          <a:solidFill>
            <a:srgbClr val="FFDB69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Right Arrow 11"/>
          <p:cNvSpPr/>
          <p:nvPr/>
        </p:nvSpPr>
        <p:spPr>
          <a:xfrm rot="3364168">
            <a:off x="4597450" y="3703740"/>
            <a:ext cx="457200" cy="304800"/>
          </a:xfrm>
          <a:prstGeom prst="rightArrow">
            <a:avLst/>
          </a:prstGeom>
          <a:solidFill>
            <a:srgbClr val="FFDB69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Right Arrow 12"/>
          <p:cNvSpPr/>
          <p:nvPr/>
        </p:nvSpPr>
        <p:spPr>
          <a:xfrm rot="3586506">
            <a:off x="5580758" y="4008040"/>
            <a:ext cx="457200" cy="304800"/>
          </a:xfrm>
          <a:prstGeom prst="rightArrow">
            <a:avLst/>
          </a:prstGeom>
          <a:solidFill>
            <a:srgbClr val="FFDB69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Right Arrow 14"/>
          <p:cNvSpPr/>
          <p:nvPr/>
        </p:nvSpPr>
        <p:spPr>
          <a:xfrm rot="18341839">
            <a:off x="6124554" y="5837175"/>
            <a:ext cx="457200" cy="304800"/>
          </a:xfrm>
          <a:prstGeom prst="rightArrow">
            <a:avLst/>
          </a:prstGeom>
          <a:solidFill>
            <a:srgbClr val="FFDB69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2133600" y="4572000"/>
            <a:ext cx="381000" cy="1588"/>
          </a:xfrm>
          <a:prstGeom prst="straightConnector1">
            <a:avLst/>
          </a:prstGeom>
          <a:ln w="2540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2133600" y="4724400"/>
            <a:ext cx="381000" cy="1588"/>
          </a:xfrm>
          <a:prstGeom prst="straightConnector1">
            <a:avLst/>
          </a:prstGeom>
          <a:ln w="2540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2133600" y="4875212"/>
            <a:ext cx="381000" cy="1588"/>
          </a:xfrm>
          <a:prstGeom prst="straightConnector1">
            <a:avLst/>
          </a:prstGeom>
          <a:ln w="2540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2133600" y="5029200"/>
            <a:ext cx="381000" cy="1588"/>
          </a:xfrm>
          <a:prstGeom prst="straightConnector1">
            <a:avLst/>
          </a:prstGeom>
          <a:ln w="2540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2133600" y="5180012"/>
            <a:ext cx="381000" cy="1588"/>
          </a:xfrm>
          <a:prstGeom prst="straightConnector1">
            <a:avLst/>
          </a:prstGeom>
          <a:ln w="2540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2133600" y="5408612"/>
            <a:ext cx="381000" cy="1588"/>
          </a:xfrm>
          <a:prstGeom prst="straightConnector1">
            <a:avLst/>
          </a:prstGeom>
          <a:ln w="2540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34200" y="4343400"/>
            <a:ext cx="268605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34200" y="4953000"/>
            <a:ext cx="2667000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Line Callout 1 31"/>
          <p:cNvSpPr/>
          <p:nvPr/>
        </p:nvSpPr>
        <p:spPr>
          <a:xfrm>
            <a:off x="1600200" y="5867400"/>
            <a:ext cx="3733800" cy="457200"/>
          </a:xfrm>
          <a:prstGeom prst="borderCallout1">
            <a:avLst>
              <a:gd name="adj1" fmla="val 2601"/>
              <a:gd name="adj2" fmla="val 52386"/>
              <a:gd name="adj3" fmla="val -57881"/>
              <a:gd name="adj4" fmla="val 52795"/>
            </a:avLst>
          </a:prstGeom>
          <a:solidFill>
            <a:srgbClr val="FFDB69">
              <a:alpha val="75000"/>
            </a:srgbClr>
          </a:solidFill>
          <a:ln w="38100">
            <a:solidFill>
              <a:srgbClr val="FF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rgbClr val="FF0000"/>
                </a:solidFill>
              </a:rPr>
              <a:t>تحكم أكثر في خصائص الحقول</a:t>
            </a:r>
          </a:p>
        </p:txBody>
      </p:sp>
    </p:spTree>
    <p:extLst>
      <p:ext uri="{BB962C8B-B14F-4D97-AF65-F5344CB8AC3E}">
        <p14:creationId xmlns:p14="http://schemas.microsoft.com/office/powerpoint/2010/main" val="2704754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12" grpId="0" animBg="1"/>
      <p:bldP spid="13" grpId="0" animBg="1"/>
      <p:bldP spid="15" grpId="0" animBg="1"/>
      <p:bldP spid="3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أنواع البيانات المتوفرة للحقول</a:t>
            </a:r>
            <a:endParaRPr lang="ar-SA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نص: للأسماء والعناوين، حتى 255 رمزاً.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مذكرة : لحقول الملاحظات، حتى 64000 رمزاً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رقم: للقيم العددية 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تاريخ/وقت : للتواريخ والاوقات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العملة: للعملات، 15 منزلة عشرية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ترقيم تلقائي: لاعطاء قيم عددية صحيحة بشكل تلقائي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نعم/لا: للقيم المنطقية صح أو خطأ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    كائن ، ارتباط تشعبي ، مرفقات ، يختار من قائمة   </a:t>
            </a:r>
            <a:endParaRPr lang="ar-SA" dirty="0"/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590800"/>
            <a:ext cx="1371600" cy="3158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428875" cy="235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Arrow Connector 8"/>
          <p:cNvCxnSpPr/>
          <p:nvPr/>
        </p:nvCxnSpPr>
        <p:spPr>
          <a:xfrm>
            <a:off x="0" y="3275012"/>
            <a:ext cx="381000" cy="1588"/>
          </a:xfrm>
          <a:prstGeom prst="straightConnector1">
            <a:avLst/>
          </a:prstGeom>
          <a:ln w="444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0" y="3503612"/>
            <a:ext cx="381000" cy="1588"/>
          </a:xfrm>
          <a:prstGeom prst="straightConnector1">
            <a:avLst/>
          </a:prstGeom>
          <a:ln w="444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0" y="3732212"/>
            <a:ext cx="381000" cy="1588"/>
          </a:xfrm>
          <a:prstGeom prst="straightConnector1">
            <a:avLst/>
          </a:prstGeom>
          <a:ln w="444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0" y="3960812"/>
            <a:ext cx="381000" cy="1588"/>
          </a:xfrm>
          <a:prstGeom prst="straightConnector1">
            <a:avLst/>
          </a:prstGeom>
          <a:ln w="444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0" y="4189412"/>
            <a:ext cx="381000" cy="1588"/>
          </a:xfrm>
          <a:prstGeom prst="straightConnector1">
            <a:avLst/>
          </a:prstGeom>
          <a:ln w="444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0" y="4418012"/>
            <a:ext cx="381000" cy="1588"/>
          </a:xfrm>
          <a:prstGeom prst="straightConnector1">
            <a:avLst/>
          </a:prstGeom>
          <a:ln w="444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0" y="4646612"/>
            <a:ext cx="381000" cy="1588"/>
          </a:xfrm>
          <a:prstGeom prst="straightConnector1">
            <a:avLst/>
          </a:prstGeom>
          <a:ln w="444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0" y="4875212"/>
            <a:ext cx="381000" cy="1588"/>
          </a:xfrm>
          <a:prstGeom prst="straightConnector1">
            <a:avLst/>
          </a:prstGeom>
          <a:ln w="444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0" y="5103812"/>
            <a:ext cx="381000" cy="1588"/>
          </a:xfrm>
          <a:prstGeom prst="straightConnector1">
            <a:avLst/>
          </a:prstGeom>
          <a:ln w="444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0" y="5332412"/>
            <a:ext cx="381000" cy="1588"/>
          </a:xfrm>
          <a:prstGeom prst="straightConnector1">
            <a:avLst/>
          </a:prstGeom>
          <a:ln w="444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0" y="5637212"/>
            <a:ext cx="381000" cy="1588"/>
          </a:xfrm>
          <a:prstGeom prst="straightConnector1">
            <a:avLst/>
          </a:prstGeom>
          <a:ln w="444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9350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09600" y="3810000"/>
          <a:ext cx="6705600" cy="2103078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681656"/>
                <a:gridCol w="2314378"/>
                <a:gridCol w="1242321"/>
                <a:gridCol w="1467245"/>
              </a:tblGrid>
              <a:tr h="428816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/>
                        <a:t>رقم المشترك </a:t>
                      </a:r>
                      <a:endParaRPr lang="ar-SA" sz="2400" b="1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/>
                        <a:t>الاسم</a:t>
                      </a:r>
                      <a:r>
                        <a:rPr lang="ar-SA" sz="2400" b="1" baseline="0" dirty="0" smtClean="0"/>
                        <a:t> </a:t>
                      </a:r>
                      <a:endParaRPr lang="ar-SA" sz="2400" b="1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/>
                        <a:t>العنوان </a:t>
                      </a:r>
                      <a:endParaRPr lang="ar-SA" sz="2400" b="1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/>
                        <a:t>الهاتف </a:t>
                      </a:r>
                      <a:endParaRPr lang="ar-SA" sz="2400" b="1" dirty="0"/>
                    </a:p>
                  </a:txBody>
                  <a:tcPr anchor="ctr" anchorCtr="1"/>
                </a:tc>
              </a:tr>
              <a:tr h="465531">
                <a:tc>
                  <a:txBody>
                    <a:bodyPr/>
                    <a:lstStyle/>
                    <a:p>
                      <a:pPr marL="0" algn="r" defTabSz="914400" rtl="1" eaLnBrk="1" latinLnBrk="0" hangingPunct="1"/>
                      <a:r>
                        <a:rPr lang="ar-SA" sz="2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ar-SA" sz="2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r" defTabSz="914400" rtl="1" eaLnBrk="1" latinLnBrk="0" hangingPunct="1"/>
                      <a:r>
                        <a:rPr lang="ar-SA" sz="2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أيمن عادل منصور  </a:t>
                      </a:r>
                      <a:endParaRPr lang="ar-SA" sz="2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r" defTabSz="914400" rtl="1" eaLnBrk="1" latinLnBrk="0" hangingPunct="1"/>
                      <a:r>
                        <a:rPr lang="ar-SA" sz="2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الخالدية </a:t>
                      </a:r>
                      <a:endParaRPr lang="ar-SA" sz="2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SA" sz="2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436754</a:t>
                      </a:r>
                      <a:endParaRPr lang="en-US" sz="2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4300" marR="114300" marT="0" marB="0" anchor="ctr" anchorCtr="1"/>
                </a:tc>
              </a:tr>
              <a:tr h="536905">
                <a:tc>
                  <a:txBody>
                    <a:bodyPr/>
                    <a:lstStyle/>
                    <a:p>
                      <a:pPr marL="0" algn="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SA" sz="2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ar-SA" sz="2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SA" sz="2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علي محمد أحمد</a:t>
                      </a:r>
                      <a:endParaRPr lang="ar-SA" sz="2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SA" sz="2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المبرز</a:t>
                      </a:r>
                      <a:endParaRPr lang="ar-SA" sz="2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SA" sz="2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666555</a:t>
                      </a:r>
                      <a:endParaRPr lang="ar-SA" sz="2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</a:tr>
              <a:tr h="590813">
                <a:tc>
                  <a:txBody>
                    <a:bodyPr/>
                    <a:lstStyle/>
                    <a:p>
                      <a:pPr marL="0" algn="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SA" sz="2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...</a:t>
                      </a:r>
                      <a:endParaRPr lang="ar-SA" sz="2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SA" sz="2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...</a:t>
                      </a:r>
                      <a:endParaRPr lang="ar-SA" sz="2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SA" sz="2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...</a:t>
                      </a:r>
                      <a:endParaRPr lang="ar-SA" sz="2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SA" sz="2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...</a:t>
                      </a:r>
                      <a:endParaRPr lang="ar-SA" sz="2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</a:tr>
            </a:tbl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rtl="1" eaLnBrk="1" hangingPunct="1">
              <a:defRPr/>
            </a:pPr>
            <a:r>
              <a:rPr lang="ar-SA" dirty="0" smtClean="0"/>
              <a:t>تطبيق على جدول دليل الهاتف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قم بإنشاء جدول دليل الهاتف لسكان مدينة الهفوف وأدخل بيانات بعض السجلات فيه حسب ما هو مبين أدناه.</a:t>
            </a:r>
          </a:p>
        </p:txBody>
      </p:sp>
      <p:sp>
        <p:nvSpPr>
          <p:cNvPr id="9" name="Rounded Rectangular Callout 8"/>
          <p:cNvSpPr/>
          <p:nvPr/>
        </p:nvSpPr>
        <p:spPr>
          <a:xfrm>
            <a:off x="2514600" y="2819400"/>
            <a:ext cx="2209800" cy="609600"/>
          </a:xfrm>
          <a:prstGeom prst="wedgeRoundRectCallout">
            <a:avLst>
              <a:gd name="adj1" fmla="val -21480"/>
              <a:gd name="adj2" fmla="val 91654"/>
              <a:gd name="adj3" fmla="val 16667"/>
            </a:avLst>
          </a:prstGeom>
          <a:solidFill>
            <a:srgbClr val="FFC000"/>
          </a:solidFill>
          <a:ln w="38100">
            <a:solidFill>
              <a:srgbClr val="FF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rgbClr val="FF0000"/>
                </a:solidFill>
              </a:rPr>
              <a:t>الحقول </a:t>
            </a:r>
            <a:r>
              <a:rPr lang="en-US" sz="3200" b="1" dirty="0" smtClean="0">
                <a:solidFill>
                  <a:srgbClr val="FF0000"/>
                </a:solidFill>
              </a:rPr>
              <a:t>fields</a:t>
            </a:r>
            <a:endParaRPr lang="ar-SA" sz="3200" b="1" dirty="0">
              <a:solidFill>
                <a:srgbClr val="FF0000"/>
              </a:solidFill>
            </a:endParaRPr>
          </a:p>
        </p:txBody>
      </p:sp>
      <p:sp>
        <p:nvSpPr>
          <p:cNvPr id="10" name="Rounded Rectangular Callout 9"/>
          <p:cNvSpPr/>
          <p:nvPr/>
        </p:nvSpPr>
        <p:spPr>
          <a:xfrm>
            <a:off x="7696200" y="3733800"/>
            <a:ext cx="1600200" cy="1219200"/>
          </a:xfrm>
          <a:prstGeom prst="wedgeRoundRectCallout">
            <a:avLst>
              <a:gd name="adj1" fmla="val -69109"/>
              <a:gd name="adj2" fmla="val 15551"/>
              <a:gd name="adj3" fmla="val 16667"/>
            </a:avLst>
          </a:prstGeom>
          <a:solidFill>
            <a:srgbClr val="FFC000"/>
          </a:solidFill>
          <a:ln w="38100">
            <a:solidFill>
              <a:srgbClr val="FF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rgbClr val="FF0000"/>
                </a:solidFill>
              </a:rPr>
              <a:t>السجلات </a:t>
            </a:r>
            <a:r>
              <a:rPr lang="en-US" sz="3200" b="1" dirty="0" smtClean="0">
                <a:solidFill>
                  <a:srgbClr val="FF0000"/>
                </a:solidFill>
              </a:rPr>
              <a:t>records</a:t>
            </a:r>
            <a:endParaRPr lang="ar-SA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1183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خصائص حقول الجدول</a:t>
            </a:r>
            <a:endParaRPr lang="ar-SA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 smtClean="0"/>
              <a:t>يوفر أكسس تسعة أنواع من البيانات للحقول ولكل نوع منها مجموعة من الخصائص تسمى خصائص الحقل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 smtClean="0"/>
              <a:t>تستعمل أنواع بيانات الحقول وخصائصها حسب البيانات التي نعمل عليها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 smtClean="0"/>
              <a:t>يتم تحديد خصائص الحقول وفقا لطبيعة قيم الحقول وكيفية العمل عليها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 smtClean="0"/>
              <a:t>يمكن استخدام خصائص الحقول لاختيار تنسيق محدد للبيانات وتحديد مدى قيمها بحصرها ووضع شروط عليها لتقليل الاخطاء بإدخالها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 smtClean="0"/>
              <a:t>يمكن تحديد صيغة (قناع) إدخال القيم 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endParaRPr lang="ar-SA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048000" cy="134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35628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خصائص الحقول النصية</a:t>
            </a:r>
            <a:endParaRPr lang="ar-SA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1357" y="1143000"/>
            <a:ext cx="5034643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Arrow Connector 8"/>
          <p:cNvCxnSpPr/>
          <p:nvPr/>
        </p:nvCxnSpPr>
        <p:spPr>
          <a:xfrm>
            <a:off x="838200" y="3048000"/>
            <a:ext cx="381000" cy="152400"/>
          </a:xfrm>
          <a:prstGeom prst="straightConnector1">
            <a:avLst/>
          </a:prstGeom>
          <a:ln w="3810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838200" y="3505200"/>
            <a:ext cx="381000" cy="152400"/>
          </a:xfrm>
          <a:prstGeom prst="straightConnector1">
            <a:avLst/>
          </a:prstGeom>
          <a:ln w="3810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838200" y="3886200"/>
            <a:ext cx="381000" cy="152400"/>
          </a:xfrm>
          <a:prstGeom prst="straightConnector1">
            <a:avLst/>
          </a:prstGeom>
          <a:ln w="3810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838200" y="4114800"/>
            <a:ext cx="381000" cy="152400"/>
          </a:xfrm>
          <a:prstGeom prst="straightConnector1">
            <a:avLst/>
          </a:prstGeom>
          <a:ln w="3810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838200" y="4343400"/>
            <a:ext cx="381000" cy="152400"/>
          </a:xfrm>
          <a:prstGeom prst="straightConnector1">
            <a:avLst/>
          </a:prstGeom>
          <a:ln w="3810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838200" y="4572000"/>
            <a:ext cx="381000" cy="152400"/>
          </a:xfrm>
          <a:prstGeom prst="straightConnector1">
            <a:avLst/>
          </a:prstGeom>
          <a:ln w="3810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838200" y="4800600"/>
            <a:ext cx="381000" cy="152400"/>
          </a:xfrm>
          <a:prstGeom prst="straightConnector1">
            <a:avLst/>
          </a:prstGeom>
          <a:ln w="3810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838200" y="3276600"/>
            <a:ext cx="381000" cy="152400"/>
          </a:xfrm>
          <a:prstGeom prst="straightConnector1">
            <a:avLst/>
          </a:prstGeom>
          <a:ln w="3810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ular Callout 16"/>
          <p:cNvSpPr/>
          <p:nvPr/>
        </p:nvSpPr>
        <p:spPr>
          <a:xfrm>
            <a:off x="4114800" y="2971800"/>
            <a:ext cx="2133600" cy="1828800"/>
          </a:xfrm>
          <a:prstGeom prst="wedgeRoundRectCallout">
            <a:avLst>
              <a:gd name="adj1" fmla="val -68900"/>
              <a:gd name="adj2" fmla="val -24915"/>
              <a:gd name="adj3" fmla="val 16667"/>
            </a:avLst>
          </a:prstGeom>
          <a:solidFill>
            <a:srgbClr val="FFDB69"/>
          </a:solidFill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rgbClr val="FF3300"/>
                </a:solidFill>
              </a:rPr>
              <a:t>تحديد كيفية إظهار النص مثل الرمز</a:t>
            </a:r>
            <a:r>
              <a:rPr lang="ar-SA" sz="2400" b="1" dirty="0" smtClean="0">
                <a:solidFill>
                  <a:srgbClr val="0070C0"/>
                </a:solidFill>
              </a:rPr>
              <a:t>&gt;</a:t>
            </a:r>
            <a:r>
              <a:rPr lang="ar-SA" sz="2400" b="1" dirty="0" smtClean="0">
                <a:solidFill>
                  <a:srgbClr val="FF3300"/>
                </a:solidFill>
              </a:rPr>
              <a:t> للأحرف الصغيرة والرمز </a:t>
            </a:r>
            <a:r>
              <a:rPr lang="ar-SA" sz="2400" b="1" dirty="0" smtClean="0">
                <a:solidFill>
                  <a:srgbClr val="0070C0"/>
                </a:solidFill>
              </a:rPr>
              <a:t>&lt;</a:t>
            </a:r>
            <a:r>
              <a:rPr lang="ar-SA" sz="2400" b="1" dirty="0" smtClean="0">
                <a:solidFill>
                  <a:srgbClr val="FF3300"/>
                </a:solidFill>
              </a:rPr>
              <a:t> للاحرف الكبيرة</a:t>
            </a:r>
            <a:endParaRPr lang="ar-SA" sz="2400" b="1" dirty="0">
              <a:solidFill>
                <a:srgbClr val="FF3300"/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838200" y="5029200"/>
            <a:ext cx="381000" cy="152400"/>
          </a:xfrm>
          <a:prstGeom prst="straightConnector1">
            <a:avLst/>
          </a:prstGeom>
          <a:ln w="3810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16200000" flipH="1">
            <a:off x="1943100" y="2628900"/>
            <a:ext cx="304800" cy="76200"/>
          </a:xfrm>
          <a:prstGeom prst="straightConnector1">
            <a:avLst/>
          </a:prstGeom>
          <a:ln w="3810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152400" y="1295400"/>
            <a:ext cx="9448800" cy="4678363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b="1" dirty="0" smtClean="0"/>
              <a:t>حجم الحقل: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b="1" dirty="0" smtClean="0"/>
              <a:t>التنسيق: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b="1" dirty="0" smtClean="0"/>
              <a:t>قناع الادخال: للنص والتاريخ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b="1" dirty="0" smtClean="0"/>
              <a:t>القيمة الافتراضية: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b="1" dirty="0" smtClean="0"/>
              <a:t>قاعدة التحقق من الصحة: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b="1" dirty="0" smtClean="0"/>
              <a:t>نص تحقق الصحة: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b="1" dirty="0" smtClean="0"/>
              <a:t>مطلوب: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b="1" dirty="0" smtClean="0"/>
              <a:t>السماح بطول صفري:  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b="1" dirty="0" smtClean="0"/>
              <a:t>ومفهرس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endParaRPr lang="ar-SA" sz="2400" b="1" dirty="0"/>
          </a:p>
        </p:txBody>
      </p:sp>
    </p:spTree>
    <p:extLst>
      <p:ext uri="{BB962C8B-B14F-4D97-AF65-F5344CB8AC3E}">
        <p14:creationId xmlns:p14="http://schemas.microsoft.com/office/powerpoint/2010/main" val="1461853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8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070544"/>
            <a:ext cx="4267200" cy="5330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خصائص الحقول العددية</a:t>
            </a:r>
            <a:endParaRPr lang="ar-SA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152400" y="1541580"/>
            <a:ext cx="9448800" cy="4678363"/>
          </a:xfrm>
        </p:spPr>
        <p:txBody>
          <a:bodyPr/>
          <a:lstStyle/>
          <a:p>
            <a:pPr rtl="1">
              <a:buFont typeface="Arial" panose="020B0604020202020204" pitchFamily="34" charset="0"/>
              <a:buChar char="•"/>
            </a:pPr>
            <a:r>
              <a:rPr lang="ar-SA" sz="2000" b="1" dirty="0" smtClean="0"/>
              <a:t>حجم الحقل: يحدد مجال القيم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000" b="1" dirty="0" smtClean="0"/>
              <a:t>التنسيق: يحدد عرض القيم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000" b="1" dirty="0" smtClean="0"/>
              <a:t>المنازل العشرية: بعد الفاصلة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000" b="1" dirty="0" smtClean="0"/>
              <a:t>قناع الادخال: 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000" b="1" dirty="0" smtClean="0"/>
              <a:t>القيمة الافتراضية: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000" b="1" dirty="0" smtClean="0"/>
              <a:t>قاعدة التحقق من الصحة: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000" b="1" dirty="0" smtClean="0"/>
              <a:t>نص تحقق الصحة: رسالة تنبيه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000" b="1" dirty="0" smtClean="0"/>
              <a:t>مطلوب: يجب إدخاله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000" b="1" dirty="0" smtClean="0"/>
              <a:t>ومفهرس: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000" b="1" dirty="0" smtClean="0"/>
              <a:t>محاذاة النص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762000" y="3124200"/>
            <a:ext cx="381000" cy="152400"/>
          </a:xfrm>
          <a:prstGeom prst="straightConnector1">
            <a:avLst/>
          </a:prstGeom>
          <a:ln w="3810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762000" y="3581400"/>
            <a:ext cx="381000" cy="152400"/>
          </a:xfrm>
          <a:prstGeom prst="straightConnector1">
            <a:avLst/>
          </a:prstGeom>
          <a:ln w="3810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762000" y="3810000"/>
            <a:ext cx="381000" cy="152400"/>
          </a:xfrm>
          <a:prstGeom prst="straightConnector1">
            <a:avLst/>
          </a:prstGeom>
          <a:ln w="3810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762000" y="4267200"/>
            <a:ext cx="381000" cy="152400"/>
          </a:xfrm>
          <a:prstGeom prst="straightConnector1">
            <a:avLst/>
          </a:prstGeom>
          <a:ln w="3810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762000" y="4495800"/>
            <a:ext cx="381000" cy="152400"/>
          </a:xfrm>
          <a:prstGeom prst="straightConnector1">
            <a:avLst/>
          </a:prstGeom>
          <a:ln w="3810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762000" y="4724400"/>
            <a:ext cx="381000" cy="152400"/>
          </a:xfrm>
          <a:prstGeom prst="straightConnector1">
            <a:avLst/>
          </a:prstGeom>
          <a:ln w="3810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762000" y="3352800"/>
            <a:ext cx="381000" cy="152400"/>
          </a:xfrm>
          <a:prstGeom prst="straightConnector1">
            <a:avLst/>
          </a:prstGeom>
          <a:ln w="3810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762000" y="4953000"/>
            <a:ext cx="381000" cy="152400"/>
          </a:xfrm>
          <a:prstGeom prst="straightConnector1">
            <a:avLst/>
          </a:prstGeom>
          <a:ln w="3810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762000" y="5181600"/>
            <a:ext cx="381000" cy="152400"/>
          </a:xfrm>
          <a:prstGeom prst="straightConnector1">
            <a:avLst/>
          </a:prstGeom>
          <a:ln w="3810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762000" y="5562600"/>
            <a:ext cx="381000" cy="152400"/>
          </a:xfrm>
          <a:prstGeom prst="straightConnector1">
            <a:avLst/>
          </a:prstGeom>
          <a:ln w="3810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9600" y="3225919"/>
            <a:ext cx="1825624" cy="1309687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81400" y="3657600"/>
            <a:ext cx="762000" cy="1154906"/>
          </a:xfrm>
          <a:prstGeom prst="rect">
            <a:avLst/>
          </a:prstGeom>
          <a:noFill/>
          <a:ln w="28575">
            <a:solidFill>
              <a:srgbClr val="0099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47415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تنسيق حقل التاريخ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من تبويب ورقة البيانات / مجموعة نوع البيانات والتنسيق / القائمة تنسيق ثم اختر ما يناسبك من خيارات تنسيق التاريخ والوقت المتوفرة:</a:t>
            </a:r>
          </a:p>
          <a:p>
            <a:pPr marL="914400" lvl="1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تاريخ عام</a:t>
            </a:r>
          </a:p>
          <a:p>
            <a:pPr marL="914400" lvl="1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تاريخ طويل</a:t>
            </a:r>
          </a:p>
          <a:p>
            <a:pPr marL="914400" lvl="1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تاريخ وسط</a:t>
            </a:r>
          </a:p>
          <a:p>
            <a:pPr marL="914400" lvl="1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تاريخ قصير</a:t>
            </a:r>
          </a:p>
          <a:p>
            <a:pPr marL="914400" lvl="1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وقت طويل</a:t>
            </a:r>
          </a:p>
          <a:p>
            <a:pPr marL="914400" lvl="1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وقت وسط</a:t>
            </a:r>
          </a:p>
          <a:p>
            <a:pPr marL="914400" lvl="1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وقت قصير</a:t>
            </a:r>
            <a:endParaRPr lang="ar-S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176850"/>
            <a:ext cx="6629400" cy="2842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05026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إدخال البيانات في الجداول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اختر الجدول من جزء التنقل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من طريقة عرض ورقة البيانات نستطيع إدخال البيانات للجدول سجلا سجلا 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الانتقال بين حقول السجل باستعمال المفتاح </a:t>
            </a:r>
            <a:r>
              <a:rPr lang="en-US" dirty="0" smtClean="0"/>
              <a:t>Tab</a:t>
            </a:r>
            <a:r>
              <a:rPr lang="ar-SA" dirty="0" smtClean="0"/>
              <a:t> للاتقدم للأمام أو المفتاحين </a:t>
            </a:r>
            <a:r>
              <a:rPr lang="en-US" dirty="0" err="1" smtClean="0"/>
              <a:t>Shift+Tab</a:t>
            </a:r>
            <a:r>
              <a:rPr lang="ar-SA" dirty="0" smtClean="0"/>
              <a:t> للرجوع للخلف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كما يمكنا التنقل بين خانات الجدول باستعمال مفاتيح التنقل العامة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4953000"/>
            <a:ext cx="796468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64395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تعيين مفتاح أساسي للجداول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 smtClean="0"/>
              <a:t>افتح الجدول بطريقة عرض التصميم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 smtClean="0"/>
              <a:t>حدد الحقل ثم من تبويب أدوات الجدول وتبويب التصميم ومن مجموعة ادوات نختر الامر مفتاح أساسي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 smtClean="0"/>
              <a:t>يظهر رمز المفتاح بجاني الحقل للإشارة إلى أنه مفتاح أساسي 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 smtClean="0"/>
              <a:t>لازالة المفتاح الاساسي نضغط مرة ثانية على الامر مفتاح اساسية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 smtClean="0"/>
              <a:t>اذا لم نحدد مفتاح اساسي للجدول فينبهنا اكسس ويقترح اضافة مفتاح اساسي نوعة ترقيم تلقائي واسمه المعرّف </a:t>
            </a:r>
            <a:r>
              <a:rPr lang="en-US" sz="2800" dirty="0" smtClean="0"/>
              <a:t>ID</a:t>
            </a:r>
            <a:endParaRPr lang="ar-SA" sz="2800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 smtClean="0"/>
              <a:t>يقوم اكسس بالتنبيه اذا ادخلنا نفس القيمة للحقل المفتاح في السجلات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33387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Straight Arrow Connector 4"/>
          <p:cNvCxnSpPr/>
          <p:nvPr/>
        </p:nvCxnSpPr>
        <p:spPr>
          <a:xfrm rot="16200000" flipH="1">
            <a:off x="419100" y="342900"/>
            <a:ext cx="304800" cy="228600"/>
          </a:xfrm>
          <a:prstGeom prst="straightConnector1">
            <a:avLst/>
          </a:prstGeom>
          <a:ln w="571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16200000" flipH="1">
            <a:off x="1257300" y="1485900"/>
            <a:ext cx="304800" cy="228600"/>
          </a:xfrm>
          <a:prstGeom prst="straightConnector1">
            <a:avLst/>
          </a:prstGeom>
          <a:ln w="571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16200000" flipH="1">
            <a:off x="3467100" y="38100"/>
            <a:ext cx="304800" cy="228600"/>
          </a:xfrm>
          <a:prstGeom prst="straightConnector1">
            <a:avLst/>
          </a:prstGeom>
          <a:ln w="571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5595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الفهارس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 smtClean="0"/>
              <a:t>تستخدم الفهارس مع الحقول التي مريد البحث عن السجلات من خلالها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 smtClean="0"/>
              <a:t>وذلك لتسريع عمليات البحث واسترجاع البيانات في الاستعلامات والتقارير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 smtClean="0"/>
              <a:t>ينشئ اكسس فهرس تلقائي للحقول المفتاح الأساسية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 smtClean="0"/>
              <a:t>ولكن تؤدي كثرة الفهارس إلى بطء تنفيذ بعض الاستعلامات فيجب استعمالها عند الحاجة لها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 smtClean="0"/>
              <a:t>نحدد فهرس لحقل من مربع خصائص الحقل في الخاصية مفهرس </a:t>
            </a:r>
            <a:r>
              <a:rPr lang="en-US" sz="2800" dirty="0" smtClean="0"/>
              <a:t>indexed</a:t>
            </a:r>
            <a:endParaRPr lang="ar-SA" sz="2800" dirty="0" smtClean="0"/>
          </a:p>
        </p:txBody>
      </p:sp>
    </p:spTree>
    <p:extLst>
      <p:ext uri="{BB962C8B-B14F-4D97-AF65-F5344CB8AC3E}">
        <p14:creationId xmlns:p14="http://schemas.microsoft.com/office/powerpoint/2010/main" val="359729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العمل على الجداول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حفظ الجدول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نسخ الجدول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حذف الجدول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اغلاق الجدول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اعادة تسمية جدول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اضافة حقول للجدول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حذف حقول من </a:t>
            </a:r>
            <a:r>
              <a:rPr lang="ar-SA" dirty="0" smtClean="0"/>
              <a:t>الجدول</a:t>
            </a:r>
            <a:endParaRPr lang="ar-SA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28600"/>
            <a:ext cx="51054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2819400"/>
            <a:ext cx="45720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358908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البحث والاستبدال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 smtClean="0"/>
              <a:t>يمكن البحث عن قيم بيانات في الجداول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DZ" sz="2800" dirty="0" smtClean="0"/>
              <a:t>تبويب </a:t>
            </a:r>
            <a:r>
              <a:rPr lang="ar-DZ" sz="2800" dirty="0" smtClean="0">
                <a:solidFill>
                  <a:srgbClr val="FF0000"/>
                </a:solidFill>
              </a:rPr>
              <a:t>الصفحة الرئيسية </a:t>
            </a:r>
            <a:r>
              <a:rPr lang="ar-SA" sz="2800" dirty="0" smtClean="0"/>
              <a:t>ثم مجموعة</a:t>
            </a:r>
            <a:r>
              <a:rPr lang="ar-DZ" sz="2800" dirty="0" smtClean="0"/>
              <a:t> </a:t>
            </a:r>
            <a:r>
              <a:rPr lang="ar-DZ" sz="2800" dirty="0" smtClean="0">
                <a:solidFill>
                  <a:srgbClr val="FF0000"/>
                </a:solidFill>
              </a:rPr>
              <a:t>بحث</a:t>
            </a:r>
            <a:r>
              <a:rPr lang="ar-SA" sz="2800" dirty="0" smtClean="0">
                <a:solidFill>
                  <a:srgbClr val="FF0000"/>
                </a:solidFill>
              </a:rPr>
              <a:t/>
            </a:r>
            <a:br>
              <a:rPr lang="ar-SA" sz="2800" dirty="0" smtClean="0">
                <a:solidFill>
                  <a:srgbClr val="FF0000"/>
                </a:solidFill>
              </a:rPr>
            </a:br>
            <a:r>
              <a:rPr lang="ar-SA" sz="2800" dirty="0" smtClean="0"/>
              <a:t>ثم الأمر</a:t>
            </a:r>
            <a:r>
              <a:rPr lang="ar-DZ" sz="2800" dirty="0" smtClean="0"/>
              <a:t> </a:t>
            </a:r>
            <a:r>
              <a:rPr lang="ar-DZ" sz="2800" dirty="0" smtClean="0">
                <a:solidFill>
                  <a:srgbClr val="FF0000"/>
                </a:solidFill>
              </a:rPr>
              <a:t>بحث</a:t>
            </a:r>
            <a:endParaRPr lang="ar-SA" sz="2800" dirty="0" smtClean="0">
              <a:solidFill>
                <a:srgbClr val="FF0000"/>
              </a:solidFill>
            </a:endParaRP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 smtClean="0"/>
              <a:t>يمكن </a:t>
            </a:r>
            <a:r>
              <a:rPr lang="ar-SA" sz="2800" dirty="0" smtClean="0"/>
              <a:t>استبدال قيم بيانات في الجداول بقيم</a:t>
            </a:r>
            <a:br>
              <a:rPr lang="ar-SA" sz="2800" dirty="0" smtClean="0"/>
            </a:br>
            <a:r>
              <a:rPr lang="ar-SA" sz="2800" dirty="0" smtClean="0"/>
              <a:t> أخرى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DZ" sz="2800" dirty="0" smtClean="0"/>
              <a:t>تبويب </a:t>
            </a:r>
            <a:r>
              <a:rPr lang="ar-DZ" sz="2800" dirty="0" smtClean="0">
                <a:solidFill>
                  <a:srgbClr val="FF0000"/>
                </a:solidFill>
              </a:rPr>
              <a:t>الصفحة الرئيسية </a:t>
            </a:r>
            <a:r>
              <a:rPr lang="ar-SA" sz="2800" dirty="0" smtClean="0"/>
              <a:t>ثم مجموعة</a:t>
            </a:r>
            <a:r>
              <a:rPr lang="ar-DZ" sz="2800" dirty="0" smtClean="0"/>
              <a:t> </a:t>
            </a:r>
            <a:r>
              <a:rPr lang="ar-DZ" sz="2800" dirty="0" smtClean="0">
                <a:solidFill>
                  <a:srgbClr val="FF0000"/>
                </a:solidFill>
              </a:rPr>
              <a:t>بحث</a:t>
            </a:r>
            <a:r>
              <a:rPr lang="ar-SA" sz="2800" dirty="0" smtClean="0">
                <a:solidFill>
                  <a:srgbClr val="FF0000"/>
                </a:solidFill>
              </a:rPr>
              <a:t/>
            </a:r>
            <a:br>
              <a:rPr lang="ar-SA" sz="2800" dirty="0" smtClean="0">
                <a:solidFill>
                  <a:srgbClr val="FF0000"/>
                </a:solidFill>
              </a:rPr>
            </a:br>
            <a:r>
              <a:rPr lang="ar-SA" sz="2800" dirty="0" smtClean="0"/>
              <a:t>ثم الأمر</a:t>
            </a:r>
            <a:r>
              <a:rPr lang="ar-DZ" sz="2800" dirty="0" smtClean="0"/>
              <a:t> استبدال </a:t>
            </a:r>
            <a:endParaRPr lang="ar-SA" sz="2800" dirty="0" smtClean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133601"/>
            <a:ext cx="3581400" cy="2041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4191000"/>
            <a:ext cx="3581400" cy="206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152400"/>
            <a:ext cx="1506071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" y="1143001"/>
            <a:ext cx="948146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ight Arrow 8"/>
          <p:cNvSpPr/>
          <p:nvPr/>
        </p:nvSpPr>
        <p:spPr>
          <a:xfrm rot="2148744">
            <a:off x="655555" y="3229149"/>
            <a:ext cx="457200" cy="304800"/>
          </a:xfrm>
          <a:prstGeom prst="rightArrow">
            <a:avLst/>
          </a:prstGeom>
          <a:solidFill>
            <a:srgbClr val="FFDB69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Right Arrow 9"/>
          <p:cNvSpPr/>
          <p:nvPr/>
        </p:nvSpPr>
        <p:spPr>
          <a:xfrm rot="1489200">
            <a:off x="195256" y="81882"/>
            <a:ext cx="457200" cy="304800"/>
          </a:xfrm>
          <a:prstGeom prst="rightArrow">
            <a:avLst/>
          </a:prstGeom>
          <a:solidFill>
            <a:srgbClr val="FFDB69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Right Arrow 10"/>
          <p:cNvSpPr/>
          <p:nvPr/>
        </p:nvSpPr>
        <p:spPr>
          <a:xfrm rot="1395210">
            <a:off x="178850" y="1068472"/>
            <a:ext cx="457200" cy="304800"/>
          </a:xfrm>
          <a:prstGeom prst="rightArrow">
            <a:avLst/>
          </a:prstGeom>
          <a:solidFill>
            <a:srgbClr val="FFDB69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Right Arrow 11"/>
          <p:cNvSpPr/>
          <p:nvPr/>
        </p:nvSpPr>
        <p:spPr>
          <a:xfrm rot="2258150">
            <a:off x="655091" y="3460680"/>
            <a:ext cx="457200" cy="304800"/>
          </a:xfrm>
          <a:prstGeom prst="rightArrow">
            <a:avLst/>
          </a:prstGeom>
          <a:solidFill>
            <a:srgbClr val="FFDB69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Right Arrow 12"/>
          <p:cNvSpPr/>
          <p:nvPr/>
        </p:nvSpPr>
        <p:spPr>
          <a:xfrm rot="7520109">
            <a:off x="1018538" y="2179629"/>
            <a:ext cx="457200" cy="304800"/>
          </a:xfrm>
          <a:prstGeom prst="rightArrow">
            <a:avLst/>
          </a:prstGeom>
          <a:solidFill>
            <a:srgbClr val="FFDB69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Right Arrow 13"/>
          <p:cNvSpPr/>
          <p:nvPr/>
        </p:nvSpPr>
        <p:spPr>
          <a:xfrm rot="2148744">
            <a:off x="-45955" y="4829348"/>
            <a:ext cx="457200" cy="304800"/>
          </a:xfrm>
          <a:prstGeom prst="rightArrow">
            <a:avLst/>
          </a:prstGeom>
          <a:solidFill>
            <a:srgbClr val="FFDB69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Right Arrow 14"/>
          <p:cNvSpPr/>
          <p:nvPr/>
        </p:nvSpPr>
        <p:spPr>
          <a:xfrm rot="2148744">
            <a:off x="2560555" y="5210348"/>
            <a:ext cx="457200" cy="304800"/>
          </a:xfrm>
          <a:prstGeom prst="rightArrow">
            <a:avLst/>
          </a:prstGeom>
          <a:solidFill>
            <a:srgbClr val="FFDB69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Right Arrow 15"/>
          <p:cNvSpPr/>
          <p:nvPr/>
        </p:nvSpPr>
        <p:spPr>
          <a:xfrm rot="2148744">
            <a:off x="2560555" y="5533851"/>
            <a:ext cx="457200" cy="304800"/>
          </a:xfrm>
          <a:prstGeom prst="rightArrow">
            <a:avLst/>
          </a:prstGeom>
          <a:solidFill>
            <a:srgbClr val="FFDB69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21968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فرز السجلات في الجداول</a:t>
            </a:r>
            <a:endParaRPr lang="ar-SA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يمكن فرز السجلات حسب حقول محددة لتسهيل البحث فيها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تحديد الحقل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DZ" dirty="0" smtClean="0"/>
              <a:t>تبويب الصفحة الرئيسية </a:t>
            </a:r>
            <a:r>
              <a:rPr lang="ar-SA" dirty="0" smtClean="0"/>
              <a:t>ثم مجموعة</a:t>
            </a:r>
            <a:r>
              <a:rPr lang="ar-DZ" dirty="0" smtClean="0"/>
              <a:t> فرز وتصفية </a:t>
            </a:r>
            <a:r>
              <a:rPr lang="ar-SA" dirty="0" smtClean="0"/>
              <a:t>ثم الامر </a:t>
            </a:r>
            <a:r>
              <a:rPr lang="ar-DZ" dirty="0" smtClean="0"/>
              <a:t>تصاعدي</a:t>
            </a:r>
            <a:r>
              <a:rPr lang="ar-SA" dirty="0" smtClean="0"/>
              <a:t> أو الامر تنازلي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يمكن إلغاء عملية الفرز وإرجاع السجلات بالترتيب التي كانت عليه قبل عملية الفرز من خلال الامر إلغاء كل الفرز من نفس المجموعة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endParaRPr lang="ar-SA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56233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54865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التصفية  حسب النموذج</a:t>
            </a:r>
            <a:endParaRPr lang="ar-SA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5410200"/>
            <a:ext cx="664845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228600" y="1447800"/>
            <a:ext cx="9448800" cy="4678363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DZ" sz="2800" dirty="0" smtClean="0"/>
              <a:t>افتح الجدول المطلوب 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DZ" sz="2800" dirty="0" smtClean="0"/>
              <a:t>تبويب الصفحة الرئيسية </a:t>
            </a:r>
            <a:r>
              <a:rPr lang="ar-SA" sz="2800" dirty="0" smtClean="0"/>
              <a:t>ثم المجموعة</a:t>
            </a:r>
            <a:r>
              <a:rPr lang="ar-DZ" sz="2800" dirty="0" smtClean="0"/>
              <a:t> فرز وتصفية </a:t>
            </a:r>
            <a:r>
              <a:rPr lang="ar-SA" sz="2800" dirty="0" smtClean="0"/>
              <a:t>ثم</a:t>
            </a:r>
            <a:r>
              <a:rPr lang="ar-DZ" sz="2800" dirty="0" smtClean="0"/>
              <a:t> متقدم</a:t>
            </a:r>
            <a:endParaRPr lang="ar-SA" sz="2800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 smtClean="0"/>
              <a:t>اختر الشروط على الحقول التي تريد التصفية عليها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 smtClean="0"/>
              <a:t>انقر على تبديل عامل التصفية </a:t>
            </a:r>
            <a:r>
              <a:rPr lang="en-US" sz="2800" dirty="0" smtClean="0"/>
              <a:t>Toggle Filter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85975" y="4181475"/>
            <a:ext cx="568642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990600"/>
            <a:ext cx="5800725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Line Callout 1 6"/>
          <p:cNvSpPr/>
          <p:nvPr/>
        </p:nvSpPr>
        <p:spPr>
          <a:xfrm>
            <a:off x="609600" y="0"/>
            <a:ext cx="2819400" cy="838200"/>
          </a:xfrm>
          <a:prstGeom prst="borderCallout1">
            <a:avLst>
              <a:gd name="adj1" fmla="val 97357"/>
              <a:gd name="adj2" fmla="val 61601"/>
              <a:gd name="adj3" fmla="val 139630"/>
              <a:gd name="adj4" fmla="val 67712"/>
            </a:avLst>
          </a:prstGeom>
          <a:solidFill>
            <a:srgbClr val="FFDB69">
              <a:alpha val="75000"/>
            </a:srgbClr>
          </a:solidFill>
          <a:ln w="38100">
            <a:solidFill>
              <a:srgbClr val="FF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rgbClr val="FF0000"/>
                </a:solidFill>
              </a:rPr>
              <a:t>ظهور كل سجلات الجدول قبل التصفية</a:t>
            </a:r>
          </a:p>
        </p:txBody>
      </p:sp>
      <p:sp>
        <p:nvSpPr>
          <p:cNvPr id="9" name="Line Callout 1 8"/>
          <p:cNvSpPr/>
          <p:nvPr/>
        </p:nvSpPr>
        <p:spPr>
          <a:xfrm>
            <a:off x="304800" y="3200400"/>
            <a:ext cx="2819400" cy="838200"/>
          </a:xfrm>
          <a:prstGeom prst="borderCallout1">
            <a:avLst>
              <a:gd name="adj1" fmla="val 68380"/>
              <a:gd name="adj2" fmla="val 100622"/>
              <a:gd name="adj3" fmla="val 90198"/>
              <a:gd name="adj4" fmla="val 118388"/>
            </a:avLst>
          </a:prstGeom>
          <a:solidFill>
            <a:srgbClr val="FFDB69">
              <a:alpha val="75000"/>
            </a:srgbClr>
          </a:solidFill>
          <a:ln w="38100">
            <a:solidFill>
              <a:srgbClr val="FF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rgbClr val="FF0000"/>
                </a:solidFill>
              </a:rPr>
              <a:t>اختيار شروط الحقول المشتركين بالتصفية</a:t>
            </a:r>
          </a:p>
        </p:txBody>
      </p:sp>
      <p:sp>
        <p:nvSpPr>
          <p:cNvPr id="11" name="Line Callout 1 10"/>
          <p:cNvSpPr/>
          <p:nvPr/>
        </p:nvSpPr>
        <p:spPr>
          <a:xfrm>
            <a:off x="7543800" y="4876800"/>
            <a:ext cx="2133600" cy="457200"/>
          </a:xfrm>
          <a:prstGeom prst="borderCallout1">
            <a:avLst>
              <a:gd name="adj1" fmla="val 39687"/>
              <a:gd name="adj2" fmla="val 501"/>
              <a:gd name="adj3" fmla="val 152130"/>
              <a:gd name="adj4" fmla="val -95681"/>
            </a:avLst>
          </a:prstGeom>
          <a:solidFill>
            <a:srgbClr val="FFDB69">
              <a:alpha val="75000"/>
            </a:srgbClr>
          </a:solidFill>
          <a:ln w="38100">
            <a:solidFill>
              <a:srgbClr val="FF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rgbClr val="FF0000"/>
                </a:solidFill>
              </a:rPr>
              <a:t>نتيجة التصفية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 rot="5400000">
            <a:off x="3609975" y="4105275"/>
            <a:ext cx="457200" cy="1588"/>
          </a:xfrm>
          <a:prstGeom prst="straightConnector1">
            <a:avLst/>
          </a:prstGeom>
          <a:ln w="571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5400000">
            <a:off x="5210969" y="4104481"/>
            <a:ext cx="457200" cy="1588"/>
          </a:xfrm>
          <a:prstGeom prst="straightConnector1">
            <a:avLst/>
          </a:prstGeom>
          <a:ln w="571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5400000">
            <a:off x="3201194" y="5409406"/>
            <a:ext cx="457200" cy="1588"/>
          </a:xfrm>
          <a:prstGeom prst="straightConnector1">
            <a:avLst/>
          </a:prstGeom>
          <a:ln w="571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5400000">
            <a:off x="5029994" y="5409406"/>
            <a:ext cx="457200" cy="1588"/>
          </a:xfrm>
          <a:prstGeom prst="straightConnector1">
            <a:avLst/>
          </a:prstGeom>
          <a:ln w="571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133600"/>
            <a:ext cx="1647825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7" name="Straight Arrow Connector 16"/>
          <p:cNvCxnSpPr/>
          <p:nvPr/>
        </p:nvCxnSpPr>
        <p:spPr>
          <a:xfrm rot="5400000">
            <a:off x="1371600" y="2133600"/>
            <a:ext cx="381000" cy="228600"/>
          </a:xfrm>
          <a:prstGeom prst="straightConnector1">
            <a:avLst/>
          </a:prstGeom>
          <a:ln w="571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10800000" flipV="1">
            <a:off x="1524000" y="2590800"/>
            <a:ext cx="457200" cy="152400"/>
          </a:xfrm>
          <a:prstGeom prst="straightConnector1">
            <a:avLst/>
          </a:prstGeom>
          <a:ln w="571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4766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7" grpId="0" animBg="1"/>
      <p:bldP spid="9" grpId="0" animBg="1"/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التصفية  حسب التحديد</a:t>
            </a:r>
            <a:endParaRPr lang="ar-SA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DZ" sz="2800" dirty="0" smtClean="0"/>
              <a:t>افتح الجدول المطلوب </a:t>
            </a:r>
            <a:endParaRPr lang="ar-SA" sz="2800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 smtClean="0"/>
              <a:t>ابحث عن القيمة التي تريد التصفية حسبها</a:t>
            </a:r>
            <a:endParaRPr lang="ar-DZ" sz="2800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DZ" sz="2800" dirty="0" smtClean="0"/>
              <a:t>تبويب الصفحة الرئيسية </a:t>
            </a:r>
            <a:r>
              <a:rPr lang="ar-SA" sz="2800" dirty="0" smtClean="0"/>
              <a:t>ثم المجموعة</a:t>
            </a:r>
            <a:r>
              <a:rPr lang="ar-DZ" sz="2800" dirty="0" smtClean="0"/>
              <a:t> فرز وتصفية </a:t>
            </a:r>
            <a:r>
              <a:rPr lang="ar-SA" sz="2800" dirty="0" smtClean="0"/>
              <a:t>ثم</a:t>
            </a:r>
            <a:r>
              <a:rPr lang="ar-DZ" sz="2800" dirty="0" smtClean="0"/>
              <a:t> </a:t>
            </a:r>
            <a:r>
              <a:rPr lang="ar-SA" sz="2800" dirty="0" smtClean="0"/>
              <a:t>تحديد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 smtClean="0"/>
              <a:t>اختر شرط التصفية 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 smtClean="0"/>
              <a:t>نتيجة التصفية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endParaRPr lang="ar-SA" sz="28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838200"/>
            <a:ext cx="5857875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Straight Arrow Connector 4"/>
          <p:cNvCxnSpPr/>
          <p:nvPr/>
        </p:nvCxnSpPr>
        <p:spPr>
          <a:xfrm rot="10800000" flipV="1">
            <a:off x="5791200" y="1524000"/>
            <a:ext cx="457200" cy="152400"/>
          </a:xfrm>
          <a:prstGeom prst="straightConnector1">
            <a:avLst/>
          </a:prstGeom>
          <a:ln w="571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1200" y="3352800"/>
            <a:ext cx="1647825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Arrow Connector 6"/>
          <p:cNvCxnSpPr/>
          <p:nvPr/>
        </p:nvCxnSpPr>
        <p:spPr>
          <a:xfrm rot="10800000" flipV="1">
            <a:off x="3429001" y="3352800"/>
            <a:ext cx="457200" cy="152400"/>
          </a:xfrm>
          <a:prstGeom prst="straightConnector1">
            <a:avLst/>
          </a:prstGeom>
          <a:ln w="571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33800" y="3403209"/>
            <a:ext cx="2514600" cy="1702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Arrow Connector 8"/>
          <p:cNvCxnSpPr/>
          <p:nvPr/>
        </p:nvCxnSpPr>
        <p:spPr>
          <a:xfrm>
            <a:off x="3733800" y="4423442"/>
            <a:ext cx="465667" cy="275167"/>
          </a:xfrm>
          <a:prstGeom prst="straightConnector1">
            <a:avLst/>
          </a:prstGeom>
          <a:ln w="571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71599" y="5334000"/>
            <a:ext cx="7170057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Straight Arrow Connector 11"/>
          <p:cNvCxnSpPr/>
          <p:nvPr/>
        </p:nvCxnSpPr>
        <p:spPr>
          <a:xfrm rot="5400000">
            <a:off x="8115300" y="5448300"/>
            <a:ext cx="381000" cy="1588"/>
          </a:xfrm>
          <a:prstGeom prst="straightConnector1">
            <a:avLst/>
          </a:prstGeom>
          <a:ln w="571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1341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طباعة ورقة البيانات في الجداول</a:t>
            </a:r>
            <a:endParaRPr lang="ar-SA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DZ" sz="2800" dirty="0" smtClean="0"/>
              <a:t>افتح الجدول المطلوب </a:t>
            </a:r>
            <a:endParaRPr lang="ar-SA" sz="2800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DZ" sz="2800" dirty="0" smtClean="0"/>
              <a:t>زر أوفيس </a:t>
            </a:r>
            <a:r>
              <a:rPr lang="ar-SA" sz="2800" dirty="0" smtClean="0"/>
              <a:t>ثم القائمة </a:t>
            </a:r>
            <a:r>
              <a:rPr lang="ar-DZ" sz="2800" dirty="0" smtClean="0"/>
              <a:t>طباعة</a:t>
            </a:r>
            <a:r>
              <a:rPr lang="ar-SA" sz="2800" dirty="0" smtClean="0"/>
              <a:t> ثم الامر معاينة قبل الطباعة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 smtClean="0"/>
              <a:t>اتجاه الصفحة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 smtClean="0"/>
              <a:t>اعدادات الصفحة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 smtClean="0"/>
              <a:t>طباعة إلى ملف أو طباعة عادية على الطابعة</a:t>
            </a:r>
            <a:r>
              <a:rPr lang="ar-DZ" sz="2800" dirty="0" smtClean="0"/>
              <a:t>  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endParaRPr lang="ar-SA" sz="2800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4333875"/>
            <a:ext cx="9067800" cy="168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31067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dirty="0" smtClean="0"/>
              <a:t>تطبيق على المحاضرة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ar-SA" dirty="0" smtClean="0">
                <a:cs typeface="Arial" pitchFamily="34" charset="0"/>
              </a:rPr>
              <a:t>أنشئ جدول للطلبة </a:t>
            </a:r>
          </a:p>
          <a:p>
            <a:pPr>
              <a:buFont typeface="Arial" pitchFamily="34" charset="0"/>
              <a:buChar char="•"/>
            </a:pPr>
            <a:r>
              <a:rPr lang="ar-SA" dirty="0" smtClean="0">
                <a:cs typeface="Arial" pitchFamily="34" charset="0"/>
              </a:rPr>
              <a:t>اضف الحقول التالية إليه</a:t>
            </a:r>
          </a:p>
          <a:p>
            <a:pPr lvl="1" rtl="1">
              <a:buFont typeface="Courier New" pitchFamily="49" charset="0"/>
              <a:buChar char="o"/>
            </a:pPr>
            <a:r>
              <a:rPr lang="ar-SA" dirty="0" smtClean="0">
                <a:cs typeface="Arial" pitchFamily="34" charset="0"/>
              </a:rPr>
              <a:t>الرقم الأكاديمي</a:t>
            </a:r>
          </a:p>
          <a:p>
            <a:pPr lvl="1" rtl="1">
              <a:buFont typeface="Courier New" pitchFamily="49" charset="0"/>
              <a:buChar char="o"/>
            </a:pPr>
            <a:r>
              <a:rPr lang="ar-SA" dirty="0" smtClean="0">
                <a:cs typeface="Arial" pitchFamily="34" charset="0"/>
              </a:rPr>
              <a:t>الاسم الاول</a:t>
            </a:r>
          </a:p>
          <a:p>
            <a:pPr lvl="1" rtl="1">
              <a:buFont typeface="Courier New" pitchFamily="49" charset="0"/>
              <a:buChar char="o"/>
            </a:pPr>
            <a:r>
              <a:rPr lang="ar-SA" dirty="0" smtClean="0">
                <a:cs typeface="Arial" pitchFamily="34" charset="0"/>
              </a:rPr>
              <a:t>اسم الأب</a:t>
            </a:r>
          </a:p>
          <a:p>
            <a:pPr lvl="1" rtl="1">
              <a:buFont typeface="Courier New" pitchFamily="49" charset="0"/>
              <a:buChar char="o"/>
            </a:pPr>
            <a:r>
              <a:rPr lang="ar-SA" dirty="0" smtClean="0">
                <a:cs typeface="Arial" pitchFamily="34" charset="0"/>
              </a:rPr>
              <a:t>اسم الجد</a:t>
            </a:r>
          </a:p>
          <a:p>
            <a:pPr lvl="1" rtl="1">
              <a:buFont typeface="Courier New" pitchFamily="49" charset="0"/>
              <a:buChar char="o"/>
            </a:pPr>
            <a:r>
              <a:rPr lang="ar-SA" dirty="0" smtClean="0">
                <a:cs typeface="Arial" pitchFamily="34" charset="0"/>
              </a:rPr>
              <a:t>اسم العائلة</a:t>
            </a:r>
          </a:p>
          <a:p>
            <a:pPr lvl="1" rtl="1">
              <a:buFont typeface="Courier New" pitchFamily="49" charset="0"/>
              <a:buChar char="o"/>
            </a:pPr>
            <a:r>
              <a:rPr lang="ar-SA" dirty="0" smtClean="0">
                <a:cs typeface="Arial" pitchFamily="34" charset="0"/>
              </a:rPr>
              <a:t>تاريخ الميلاد</a:t>
            </a:r>
          </a:p>
          <a:p>
            <a:pPr lvl="1" rtl="1">
              <a:buFont typeface="Courier New" pitchFamily="49" charset="0"/>
              <a:buChar char="o"/>
            </a:pPr>
            <a:r>
              <a:rPr lang="ar-SA" dirty="0" smtClean="0">
                <a:cs typeface="Arial" pitchFamily="34" charset="0"/>
              </a:rPr>
              <a:t>مكان الميلاد</a:t>
            </a:r>
          </a:p>
          <a:p>
            <a:pPr>
              <a:buFont typeface="Courier New" pitchFamily="49" charset="0"/>
              <a:buChar char="o"/>
            </a:pPr>
            <a:r>
              <a:rPr lang="ar-SA" dirty="0" smtClean="0">
                <a:cs typeface="Arial" pitchFamily="34" charset="0"/>
              </a:rPr>
              <a:t>صورة شخصية</a:t>
            </a:r>
          </a:p>
          <a:p>
            <a:pPr>
              <a:buFont typeface="Courier New" pitchFamily="49" charset="0"/>
              <a:buChar char="o"/>
            </a:pPr>
            <a:endParaRPr lang="ar-SA" dirty="0" smtClean="0">
              <a:cs typeface="Arial" pitchFamily="34" charset="0"/>
            </a:endParaRPr>
          </a:p>
          <a:p>
            <a:pPr lvl="1" rtl="1">
              <a:buFont typeface="Courier New" pitchFamily="49" charset="0"/>
              <a:buChar char="o"/>
            </a:pPr>
            <a:endParaRPr lang="ar-SA" dirty="0" smtClean="0">
              <a:cs typeface="Arial" pitchFamily="34" charset="0"/>
            </a:endParaRPr>
          </a:p>
        </p:txBody>
      </p:sp>
      <p:sp>
        <p:nvSpPr>
          <p:cNvPr id="15363" name="Tex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342900" indent="-342900" eaLnBrk="0" hangingPunct="0">
              <a:buFont typeface="Arial" pitchFamily="34" charset="0"/>
              <a:buChar char="•"/>
              <a:defRPr/>
            </a:pPr>
            <a:r>
              <a:rPr lang="ar-SA" dirty="0" smtClean="0"/>
              <a:t>تحديد حقل مفتاح</a:t>
            </a:r>
          </a:p>
          <a:p>
            <a:pPr marL="342900" indent="-342900" eaLnBrk="0" hangingPunct="0">
              <a:buFont typeface="Arial" pitchFamily="34" charset="0"/>
              <a:buChar char="•"/>
              <a:defRPr/>
            </a:pPr>
            <a:r>
              <a:rPr lang="ar-SA" dirty="0" smtClean="0"/>
              <a:t>تحديد فهرس على اسم العائلة</a:t>
            </a:r>
          </a:p>
          <a:p>
            <a:pPr marL="342900" indent="-342900" eaLnBrk="0" hangingPunct="0">
              <a:buFont typeface="Arial" pitchFamily="34" charset="0"/>
              <a:buChar char="•"/>
              <a:defRPr/>
            </a:pPr>
            <a:r>
              <a:rPr lang="ar-SA" dirty="0" smtClean="0"/>
              <a:t>تنسيق تاريخ الميلاد</a:t>
            </a:r>
          </a:p>
          <a:p>
            <a:pPr marL="342900" indent="-342900" eaLnBrk="0" hangingPunct="0">
              <a:buFont typeface="Arial" pitchFamily="34" charset="0"/>
              <a:buChar char="•"/>
              <a:defRPr/>
            </a:pPr>
            <a:r>
              <a:rPr lang="ar-SA" dirty="0" smtClean="0"/>
              <a:t>تمرن على تغيير اسم، نوع بيانات، وعرض عامود الحقول</a:t>
            </a:r>
          </a:p>
          <a:p>
            <a:pPr marL="342900" indent="-342900" eaLnBrk="0" hangingPunct="0">
              <a:buFont typeface="Arial" pitchFamily="34" charset="0"/>
              <a:buChar char="•"/>
              <a:defRPr/>
            </a:pPr>
            <a:r>
              <a:rPr lang="ar-SA" dirty="0" smtClean="0"/>
              <a:t>احذف وانسخ والصق حقل</a:t>
            </a:r>
          </a:p>
          <a:p>
            <a:pPr marL="342900" indent="-342900" eaLnBrk="0" hangingPunct="0">
              <a:buFont typeface="Arial" pitchFamily="34" charset="0"/>
              <a:buChar char="•"/>
              <a:defRPr/>
            </a:pPr>
            <a:r>
              <a:rPr lang="ar-SA" dirty="0" smtClean="0"/>
              <a:t>حقل تختار قيمه من قائمة</a:t>
            </a:r>
          </a:p>
          <a:p>
            <a:pPr marL="342900" indent="-342900" eaLnBrk="0" hangingPunct="0">
              <a:buFont typeface="Arial" pitchFamily="34" charset="0"/>
              <a:buChar char="•"/>
              <a:defRPr/>
            </a:pPr>
            <a:r>
              <a:rPr lang="ar-SA" dirty="0" smtClean="0"/>
              <a:t>تمرن على إدخال بيانات</a:t>
            </a:r>
          </a:p>
          <a:p>
            <a:pPr marL="342900" indent="-342900" eaLnBrk="0" hangingPunct="0">
              <a:buFont typeface="Arial" pitchFamily="34" charset="0"/>
              <a:buChar char="•"/>
              <a:defRPr/>
            </a:pPr>
            <a:r>
              <a:rPr lang="ar-SA" dirty="0" smtClean="0"/>
              <a:t>جرب البحث والاستبدال </a:t>
            </a:r>
          </a:p>
          <a:p>
            <a:pPr marL="342900" indent="-342900" eaLnBrk="0" hangingPunct="0">
              <a:buFont typeface="Arial" pitchFamily="34" charset="0"/>
              <a:buChar char="•"/>
              <a:defRPr/>
            </a:pPr>
            <a:r>
              <a:rPr lang="ar-SA" dirty="0" smtClean="0"/>
              <a:t>جرب الفرز والتصفية</a:t>
            </a:r>
          </a:p>
          <a:p>
            <a:pPr marL="342900" indent="-342900" eaLnBrk="0" hangingPunct="0">
              <a:buFont typeface="Arial" pitchFamily="34" charset="0"/>
              <a:buChar char="•"/>
              <a:defRPr/>
            </a:pPr>
            <a:endParaRPr lang="ar-SA" dirty="0" smtClean="0"/>
          </a:p>
          <a:p>
            <a:pPr marL="342900" indent="-342900" eaLnBrk="0" hangingPunct="0">
              <a:buFont typeface="Arial" pitchFamily="34" charset="0"/>
              <a:buChar char="•"/>
              <a:defRPr/>
            </a:pPr>
            <a:endParaRPr lang="ar-SA" dirty="0" smtClean="0"/>
          </a:p>
          <a:p>
            <a:pPr marL="342900" indent="-342900" eaLnBrk="0" hangingPunct="0">
              <a:buFont typeface="Arial" pitchFamily="34" charset="0"/>
              <a:buChar char="•"/>
              <a:defRPr/>
            </a:pPr>
            <a:endParaRPr lang="ar-SA" dirty="0" smtClean="0"/>
          </a:p>
          <a:p>
            <a:pPr marL="342900" indent="-342900" eaLnBrk="0" hangingPunct="0">
              <a:buFont typeface="Arial" pitchFamily="34" charset="0"/>
              <a:buChar char="•"/>
              <a:defRPr/>
            </a:pPr>
            <a:endParaRPr lang="ar-SA" dirty="0" smtClean="0"/>
          </a:p>
        </p:txBody>
      </p:sp>
    </p:spTree>
    <p:extLst>
      <p:ext uri="{BB962C8B-B14F-4D97-AF65-F5344CB8AC3E}">
        <p14:creationId xmlns:p14="http://schemas.microsoft.com/office/powerpoint/2010/main" val="2302598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ampl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.pptx" id="{F22824D9-EC34-4A42-AB69-470C0C916A5B}" vid="{538AD247-3A6F-4D20-915D-41AE93FC07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sample</Template>
  <TotalTime>17</TotalTime>
  <Words>901</Words>
  <Application>Microsoft Office PowerPoint</Application>
  <PresentationFormat>A4 Paper (210x297 mm)</PresentationFormat>
  <Paragraphs>199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ae_AlMateen</vt:lpstr>
      <vt:lpstr>Arial</vt:lpstr>
      <vt:lpstr>AYM Wadiy S_U normal.</vt:lpstr>
      <vt:lpstr>Calibri</vt:lpstr>
      <vt:lpstr>Courier New</vt:lpstr>
      <vt:lpstr>Times New Roman</vt:lpstr>
      <vt:lpstr>sample</vt:lpstr>
      <vt:lpstr>PowerPoint Presentation</vt:lpstr>
      <vt:lpstr>المحاضرة السابعة</vt:lpstr>
      <vt:lpstr>محتوى المحاضرة</vt:lpstr>
      <vt:lpstr>مراجعة عن المحاضرة السابقة</vt:lpstr>
      <vt:lpstr>إنشاء حقول الجدول – طريقة عرض ورقة البيانات</vt:lpstr>
      <vt:lpstr>إنشاء حقول الجدول – طريقة عرض التصميم</vt:lpstr>
      <vt:lpstr>أنواع البيانات المتوفرة للحقول</vt:lpstr>
      <vt:lpstr>تطبيق على جدول دليل الهاتف</vt:lpstr>
      <vt:lpstr>خصائص حقول الجدول</vt:lpstr>
      <vt:lpstr>خصائص الحقول النصية</vt:lpstr>
      <vt:lpstr>خصائص الحقول العددية</vt:lpstr>
      <vt:lpstr>تنسيق حقل التاريخ</vt:lpstr>
      <vt:lpstr>إدخال البيانات في الجداول</vt:lpstr>
      <vt:lpstr>تعيين مفتاح أساسي للجداول</vt:lpstr>
      <vt:lpstr>الفهارس</vt:lpstr>
      <vt:lpstr>العمل على الجداول</vt:lpstr>
      <vt:lpstr>البحث والاستبدال</vt:lpstr>
      <vt:lpstr>فرز السجلات في الجداول</vt:lpstr>
      <vt:lpstr>التصفية  حسب النموذج</vt:lpstr>
      <vt:lpstr>التصفية  حسب التحديد</vt:lpstr>
      <vt:lpstr>طباعة ورقة البيانات في الجداول</vt:lpstr>
      <vt:lpstr>تطبيق على المحاضرة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mohammed</dc:creator>
  <cp:lastModifiedBy>Bassim Ali Yoseif Alsabbgh</cp:lastModifiedBy>
  <cp:revision>4</cp:revision>
  <dcterms:created xsi:type="dcterms:W3CDTF">2016-02-13T00:38:54Z</dcterms:created>
  <dcterms:modified xsi:type="dcterms:W3CDTF">2016-02-21T09:13:30Z</dcterms:modified>
</cp:coreProperties>
</file>