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30" r:id="rId19"/>
    <p:sldId id="326" r:id="rId20"/>
    <p:sldId id="327" r:id="rId21"/>
    <p:sldId id="329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263A"/>
    <a:srgbClr val="AD9968"/>
    <a:srgbClr val="D9791B"/>
    <a:srgbClr val="AB1A25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971C86-F009-4435-B0A8-39DD525F4E48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400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971C86-F009-4435-B0A8-39DD525F4E48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83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971C86-F009-4435-B0A8-39DD525F4E48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477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تقنية المعلومات 2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محمد الجعفري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388620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المحاضرة</a:t>
            </a:r>
          </a:p>
          <a:p>
            <a:pPr rtl="1" eaLnBrk="1" hangingPunct="1"/>
            <a:r>
              <a:rPr lang="ar-SA" sz="4000" b="1" dirty="0">
                <a:solidFill>
                  <a:schemeClr val="tx1"/>
                </a:solidFill>
                <a:cs typeface="Arial" pitchFamily="34" charset="0"/>
              </a:rPr>
              <a:t>نظم إدارة قواعد البيانات</a:t>
            </a:r>
          </a:p>
          <a:p>
            <a:pPr rtl="1" eaLnBrk="1" hangingPunct="1"/>
            <a:r>
              <a:rPr lang="en-US" sz="4000" b="1" dirty="0">
                <a:solidFill>
                  <a:schemeClr val="tx1"/>
                </a:solidFill>
                <a:cs typeface="Arial" pitchFamily="34" charset="0"/>
              </a:rPr>
              <a:t>Microsoft Access 2007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020763"/>
          </a:xfrm>
        </p:spPr>
        <p:txBody>
          <a:bodyPr/>
          <a:lstStyle/>
          <a:p>
            <a:pPr rtl="1" eaLnBrk="1" hangingPunct="1"/>
            <a:r>
              <a:rPr lang="ar-SA" dirty="0" smtClean="0"/>
              <a:t>محتوى المحاضرة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7172" name="Content Placeholder 5"/>
          <p:cNvSpPr>
            <a:spLocks noGrp="1"/>
          </p:cNvSpPr>
          <p:nvPr>
            <p:ph idx="1"/>
          </p:nvPr>
        </p:nvSpPr>
        <p:spPr>
          <a:xfrm>
            <a:off x="4953000" y="1447800"/>
            <a:ext cx="4876800" cy="43735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/>
              <a:t>تمرين على </a:t>
            </a:r>
            <a:r>
              <a:rPr lang="ar-SA" sz="2800" cap="small" dirty="0" smtClean="0"/>
              <a:t>المحاضرات السابقة</a:t>
            </a:r>
            <a:endParaRPr lang="ar-SA" sz="2800" cap="small" dirty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>
                <a:cs typeface="+mn-cs"/>
              </a:rPr>
              <a:t>النماذج.</a:t>
            </a:r>
            <a:endParaRPr lang="en-US" sz="2800" cap="small" dirty="0" smtClean="0">
              <a:cs typeface="+mn-cs"/>
            </a:endParaRP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/>
              <a:t>إنشاء نموذج بسيط.	</a:t>
            </a:r>
            <a:endParaRPr lang="en-US" sz="2800" cap="small" dirty="0" smtClean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/>
              <a:t>طرق عرض النموذج.</a:t>
            </a:r>
            <a:endParaRPr lang="en-US" sz="2800" cap="small" dirty="0" smtClean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/>
              <a:t>التنقل من حقل إلى أخر في النموذج.</a:t>
            </a:r>
            <a:endParaRPr lang="en-US" sz="2800" cap="small" dirty="0" smtClean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/>
              <a:t>حذف، إضافة وحفظ السجلات من النموذج.</a:t>
            </a:r>
            <a:endParaRPr lang="en-US" sz="2800" cap="small" dirty="0" smtClean="0"/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cap="small" dirty="0" smtClean="0"/>
              <a:t>تغيير تصميم النموذج.</a:t>
            </a:r>
          </a:p>
          <a:p>
            <a:pPr marL="457200" indent="-457200" rtl="1">
              <a:buFont typeface="Arial" panose="020B0604020202020204" pitchFamily="34" charset="0"/>
              <a:buChar char="•"/>
              <a:defRPr/>
            </a:pPr>
            <a:r>
              <a:rPr lang="ar-SA" sz="2800" dirty="0" smtClean="0"/>
              <a:t>الأنماط وترتيب عناصر التحكم في النموذج.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76200" y="1447800"/>
            <a:ext cx="47244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إنشاء نموذج فارغ.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إضافة صورة إلى النموذج.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إضافة الوقت و التاريخ إلى النموذج</a:t>
            </a: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.</a:t>
            </a:r>
            <a:endParaRPr lang="en-US" sz="2800" cap="small" dirty="0" smtClean="0">
              <a:solidFill>
                <a:srgbClr val="013E36"/>
              </a:solidFill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cap="small" dirty="0">
                <a:solidFill>
                  <a:srgbClr val="013E36"/>
                </a:solidFill>
                <a:cs typeface="Arial" charset="0"/>
              </a:rPr>
              <a:t>فرز السجلات في النماذج</a:t>
            </a: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.</a:t>
            </a:r>
            <a:endParaRPr lang="ar-SA" sz="2800" cap="small" dirty="0" smtClean="0">
              <a:solidFill>
                <a:srgbClr val="013E36"/>
              </a:solidFill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إدراج أرقام الصفحات إلى النموذج.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مقاطع النموذج.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تغيير حجم مقاطع النموذج</a:t>
            </a:r>
            <a:r>
              <a:rPr lang="ar-SA" sz="2800" cap="small" dirty="0" smtClean="0">
                <a:solidFill>
                  <a:srgbClr val="013E36"/>
                </a:solidFill>
                <a:cs typeface="Arial" charset="0"/>
              </a:rPr>
              <a:t>.</a:t>
            </a:r>
            <a:endParaRPr lang="ar-SA" sz="2800" cap="small" dirty="0" smtClean="0">
              <a:solidFill>
                <a:srgbClr val="013E36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30727"/>
      </p:ext>
    </p:extLst>
  </p:cSld>
  <p:clrMapOvr>
    <a:masterClrMapping/>
  </p:clrMapOvr>
  <p:transition advTm="216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 smtClean="0"/>
              <a:t>تمرين عل</a:t>
            </a:r>
            <a:r>
              <a:rPr lang="ar-SA" b="1" dirty="0" smtClean="0"/>
              <a:t>ى </a:t>
            </a:r>
            <a:r>
              <a:rPr lang="ar-EG" b="1" dirty="0" smtClean="0"/>
              <a:t>المحاضرة السابعة والثامنة (1)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أنشأ</a:t>
            </a:r>
            <a:r>
              <a:rPr lang="ar-EG" sz="2400" b="1" dirty="0" smtClean="0"/>
              <a:t> قاعدة بيانات باسم </a:t>
            </a:r>
            <a:r>
              <a:rPr lang="ar-EG" sz="2400" b="1" dirty="0" smtClean="0">
                <a:solidFill>
                  <a:srgbClr val="FF0000"/>
                </a:solidFill>
              </a:rPr>
              <a:t>مثال تجريبي</a:t>
            </a:r>
            <a:r>
              <a:rPr lang="ar-SA" sz="2400" b="1" dirty="0" smtClean="0">
                <a:solidFill>
                  <a:srgbClr val="FF0000"/>
                </a:solidFill>
              </a:rPr>
              <a:t>.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أنشأ بداخله </a:t>
            </a:r>
            <a:r>
              <a:rPr lang="ar-EG" sz="2400" b="1" dirty="0" smtClean="0"/>
              <a:t>جدول, </a:t>
            </a:r>
            <a:r>
              <a:rPr lang="ar-SA" sz="2400" b="1" dirty="0" smtClean="0"/>
              <a:t>أ</a:t>
            </a:r>
            <a:r>
              <a:rPr lang="ar-EG" sz="2400" b="1" dirty="0" smtClean="0"/>
              <a:t>دخل الحقول التالية وحدد نوع البيانات لكل حقل: </a:t>
            </a:r>
            <a:r>
              <a:rPr lang="ar-EG" sz="2400" b="1" dirty="0" smtClean="0">
                <a:solidFill>
                  <a:srgbClr val="FF0000"/>
                </a:solidFill>
              </a:rPr>
              <a:t>الاسم الاول, اسم العائلة, الشركة, الرقم الوطني</a:t>
            </a:r>
            <a:r>
              <a:rPr lang="ar-SA" sz="2400" b="1" dirty="0" smtClean="0">
                <a:solidFill>
                  <a:srgbClr val="FF0000"/>
                </a:solidFill>
              </a:rPr>
              <a:t>.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b="1" dirty="0" smtClean="0"/>
              <a:t>احفظ الجدول باسم </a:t>
            </a:r>
            <a:r>
              <a:rPr lang="ar-EG" sz="2400" b="1" dirty="0" smtClean="0">
                <a:solidFill>
                  <a:srgbClr val="FF0000"/>
                </a:solidFill>
              </a:rPr>
              <a:t>بيانات</a:t>
            </a:r>
            <a:r>
              <a:rPr lang="ar-SA" sz="2400" b="1" dirty="0" smtClean="0">
                <a:solidFill>
                  <a:srgbClr val="FF0000"/>
                </a:solidFill>
              </a:rPr>
              <a:t>.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b="1" dirty="0" smtClean="0"/>
              <a:t>حدد حقل </a:t>
            </a:r>
            <a:r>
              <a:rPr lang="ar-SA" sz="2400" b="1" dirty="0" smtClean="0">
                <a:solidFill>
                  <a:srgbClr val="FF0000"/>
                </a:solidFill>
              </a:rPr>
              <a:t>الرقم الوطني </a:t>
            </a:r>
            <a:r>
              <a:rPr lang="ar-EG" sz="2400" b="1" dirty="0" smtClean="0"/>
              <a:t>ليكون المفتاح الاساسي</a:t>
            </a:r>
            <a:r>
              <a:rPr lang="ar-SA" sz="2400" b="1" dirty="0" smtClean="0"/>
              <a:t>.</a:t>
            </a:r>
            <a:endParaRPr lang="ar-EG" sz="2400" b="1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b="1" dirty="0" smtClean="0"/>
              <a:t>غير عرض عمود حقل </a:t>
            </a:r>
            <a:r>
              <a:rPr lang="ar-EG" sz="2400" b="1" dirty="0" smtClean="0">
                <a:solidFill>
                  <a:srgbClr val="FF0000"/>
                </a:solidFill>
              </a:rPr>
              <a:t>الاسم الاول </a:t>
            </a:r>
            <a:r>
              <a:rPr lang="ar-EG" sz="2400" b="1" dirty="0" smtClean="0"/>
              <a:t>بحيث يتلاءم مع البيانات الموجودة فيه</a:t>
            </a:r>
            <a:r>
              <a:rPr lang="ar-SA" sz="2400" b="1" dirty="0" smtClean="0"/>
              <a:t>.</a:t>
            </a:r>
            <a:endParaRPr lang="ar-EG" sz="2400" b="1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أضف </a:t>
            </a:r>
            <a:r>
              <a:rPr lang="ar-EG" sz="2400" b="1" dirty="0" smtClean="0"/>
              <a:t>سجل جديد, احفظ التغيرات عل</a:t>
            </a:r>
            <a:r>
              <a:rPr lang="ar-SA" sz="2400" b="1" dirty="0" smtClean="0"/>
              <a:t>ى</a:t>
            </a:r>
            <a:r>
              <a:rPr lang="ar-EG" sz="2400" b="1" dirty="0" smtClean="0"/>
              <a:t> الجدول ثم </a:t>
            </a:r>
            <a:r>
              <a:rPr lang="ar-SA" sz="2400" b="1" dirty="0" smtClean="0"/>
              <a:t>أغلقه.</a:t>
            </a:r>
            <a:endParaRPr lang="ar-EG" sz="2400" b="1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أعد </a:t>
            </a:r>
            <a:r>
              <a:rPr lang="ar-EG" sz="2400" b="1" dirty="0" smtClean="0"/>
              <a:t>تسمية الجدول </a:t>
            </a:r>
            <a:r>
              <a:rPr lang="ar-EG" sz="2400" b="1" dirty="0" smtClean="0">
                <a:solidFill>
                  <a:srgbClr val="FF0000"/>
                </a:solidFill>
              </a:rPr>
              <a:t>بيانات</a:t>
            </a:r>
            <a:r>
              <a:rPr lang="ar-EG" sz="2400" b="1" dirty="0" smtClean="0"/>
              <a:t>  ليصبح </a:t>
            </a:r>
            <a:r>
              <a:rPr lang="ar-EG" sz="2400" b="1" dirty="0" smtClean="0">
                <a:solidFill>
                  <a:srgbClr val="FF0000"/>
                </a:solidFill>
              </a:rPr>
              <a:t>معلومات</a:t>
            </a:r>
            <a:r>
              <a:rPr lang="ar-SA" sz="2400" b="1" dirty="0" smtClean="0">
                <a:solidFill>
                  <a:srgbClr val="FF0000"/>
                </a:solidFill>
              </a:rPr>
              <a:t>.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أغلق </a:t>
            </a:r>
            <a:r>
              <a:rPr lang="ar-EG" sz="2400" b="1" dirty="0" smtClean="0"/>
              <a:t>قاعدة البيانات</a:t>
            </a:r>
            <a:r>
              <a:rPr lang="ar-SA" sz="2400" b="1" dirty="0" smtClean="0"/>
              <a:t>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3153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 smtClean="0"/>
              <a:t>تمرين علي المحاضرة السابعة والثامنة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EG" sz="2400" b="1" dirty="0" smtClean="0"/>
              <a:t>افتح قاعدة بيانات </a:t>
            </a:r>
            <a:r>
              <a:rPr lang="ar-EG" sz="2400" b="1" dirty="0" smtClean="0">
                <a:solidFill>
                  <a:srgbClr val="FF0000"/>
                </a:solidFill>
              </a:rPr>
              <a:t>مثال تجريبي</a:t>
            </a:r>
            <a:r>
              <a:rPr lang="ar-SA" sz="2400" b="1" dirty="0" smtClean="0">
                <a:solidFill>
                  <a:srgbClr val="FF0000"/>
                </a:solidFill>
              </a:rPr>
              <a:t>.</a:t>
            </a:r>
            <a:endParaRPr lang="ar-EG" sz="2400" b="1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b="1" dirty="0" smtClean="0"/>
              <a:t>افتح الجدول </a:t>
            </a:r>
            <a:r>
              <a:rPr lang="ar-EG" sz="2400" b="1" dirty="0" smtClean="0">
                <a:solidFill>
                  <a:srgbClr val="FF0000"/>
                </a:solidFill>
              </a:rPr>
              <a:t>معلومات</a:t>
            </a:r>
            <a:r>
              <a:rPr lang="ar-SA" sz="2400" b="1" dirty="0" smtClean="0">
                <a:solidFill>
                  <a:srgbClr val="FF0000"/>
                </a:solidFill>
              </a:rPr>
              <a:t>.</a:t>
            </a:r>
            <a:endParaRPr lang="ar-EG" sz="2400" b="1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أضف </a:t>
            </a:r>
            <a:r>
              <a:rPr lang="ar-EG" sz="2400" b="1" dirty="0" smtClean="0"/>
              <a:t>الحقل </a:t>
            </a:r>
            <a:r>
              <a:rPr lang="ar-EG" sz="2400" b="1" dirty="0" smtClean="0">
                <a:solidFill>
                  <a:srgbClr val="FF0000"/>
                </a:solidFill>
              </a:rPr>
              <a:t>تاريخ الميلاد </a:t>
            </a:r>
            <a:r>
              <a:rPr lang="ar-EG" sz="2400" b="1" dirty="0" smtClean="0"/>
              <a:t>بعد حقل </a:t>
            </a:r>
            <a:r>
              <a:rPr lang="ar-EG" sz="2400" b="1" dirty="0" smtClean="0">
                <a:solidFill>
                  <a:srgbClr val="FF0000"/>
                </a:solidFill>
              </a:rPr>
              <a:t>الشركة</a:t>
            </a:r>
            <a:r>
              <a:rPr lang="ar-EG" sz="2400" b="1" dirty="0" smtClean="0"/>
              <a:t> مع تحديد نوع بيانات الحقل</a:t>
            </a:r>
            <a:r>
              <a:rPr lang="ar-SA" sz="2400" b="1" dirty="0" smtClean="0"/>
              <a:t>.</a:t>
            </a:r>
            <a:endParaRPr lang="ar-EG" sz="2400" b="1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أضف </a:t>
            </a:r>
            <a:r>
              <a:rPr lang="ar-EG" sz="2400" b="1" dirty="0" smtClean="0"/>
              <a:t>حقل </a:t>
            </a:r>
            <a:r>
              <a:rPr lang="ar-EG" sz="2400" b="1" dirty="0" smtClean="0">
                <a:solidFill>
                  <a:srgbClr val="FF0000"/>
                </a:solidFill>
              </a:rPr>
              <a:t>الراتب</a:t>
            </a:r>
            <a:r>
              <a:rPr lang="ar-EG" sz="2400" b="1" dirty="0" smtClean="0"/>
              <a:t> بعد </a:t>
            </a:r>
            <a:r>
              <a:rPr lang="ar-EG" sz="2400" b="1" dirty="0" smtClean="0">
                <a:solidFill>
                  <a:srgbClr val="FF0000"/>
                </a:solidFill>
              </a:rPr>
              <a:t>الرقم الوطني</a:t>
            </a:r>
            <a:r>
              <a:rPr lang="ar-SA" sz="2400" b="1" dirty="0" smtClean="0">
                <a:solidFill>
                  <a:srgbClr val="FF0000"/>
                </a:solidFill>
              </a:rPr>
              <a:t>.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b="1" dirty="0" smtClean="0"/>
              <a:t>احذف حقل </a:t>
            </a:r>
            <a:r>
              <a:rPr lang="ar-EG" sz="2400" b="1" dirty="0" smtClean="0">
                <a:solidFill>
                  <a:srgbClr val="FF0000"/>
                </a:solidFill>
              </a:rPr>
              <a:t>الشركة</a:t>
            </a:r>
            <a:r>
              <a:rPr lang="ar-SA" sz="2400" b="1" dirty="0" smtClean="0">
                <a:solidFill>
                  <a:srgbClr val="FF0000"/>
                </a:solidFill>
              </a:rPr>
              <a:t>.</a:t>
            </a:r>
            <a:endParaRPr lang="ar-EG" sz="2400" b="1" dirty="0" smtClean="0">
              <a:solidFill>
                <a:srgbClr val="FF0000"/>
              </a:solidFill>
            </a:endParaRP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أدخل </a:t>
            </a:r>
            <a:r>
              <a:rPr lang="ar-EG" sz="2400" b="1" dirty="0" smtClean="0"/>
              <a:t>ثمانية سجلات عل</a:t>
            </a:r>
            <a:r>
              <a:rPr lang="ar-SA" sz="2400" b="1" dirty="0" smtClean="0"/>
              <a:t>ى</a:t>
            </a:r>
            <a:r>
              <a:rPr lang="ar-EG" sz="2400" b="1" dirty="0" smtClean="0"/>
              <a:t> الجدول</a:t>
            </a:r>
            <a:r>
              <a:rPr lang="ar-SA" sz="2400" b="1" dirty="0" smtClean="0"/>
              <a:t>.</a:t>
            </a:r>
            <a:endParaRPr lang="ar-EG" sz="2400" b="1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EG" sz="2400" b="1" dirty="0" smtClean="0"/>
              <a:t>احفظ التغيرات عل</a:t>
            </a:r>
            <a:r>
              <a:rPr lang="ar-SA" sz="2400" b="1" dirty="0" smtClean="0"/>
              <a:t>ى</a:t>
            </a:r>
            <a:r>
              <a:rPr lang="ar-EG" sz="2400" b="1" dirty="0" smtClean="0"/>
              <a:t> الجدول ثم </a:t>
            </a:r>
            <a:r>
              <a:rPr lang="ar-SA" sz="2400" b="1" dirty="0" smtClean="0"/>
              <a:t>أغلقه.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72218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09600" y="1524000"/>
            <a:ext cx="8915400" cy="4525963"/>
          </a:xfrm>
        </p:spPr>
        <p:txBody>
          <a:bodyPr/>
          <a:lstStyle/>
          <a:p>
            <a:pPr marL="457200" lvl="0" indent="-457200" rtl="1" eaLnBrk="1" hangingPunct="1">
              <a:buFont typeface="Arial" panose="020B0604020202020204" pitchFamily="34" charset="0"/>
              <a:buChar char="•"/>
              <a:defRPr/>
            </a:pPr>
            <a:r>
              <a:rPr lang="ar-SA" sz="2800" dirty="0" smtClean="0">
                <a:cs typeface="Arial" pitchFamily="34" charset="0"/>
              </a:rPr>
              <a:t>النموذج عبارة عن واجهة أو نافذة تعرض من خلالها البيانات المخزنة في قاعدة البيانات مع إمكانية تحريرها وتعديلها، كما تستعمل لإدخال بيانات إلى قاعدة البيانات.</a:t>
            </a:r>
          </a:p>
          <a:p>
            <a:pPr marL="457200" lvl="0" indent="-457200" rtl="1" eaLnBrk="1" hangingPunct="1">
              <a:buFont typeface="Arial" panose="020B0604020202020204" pitchFamily="34" charset="0"/>
              <a:buChar char="•"/>
              <a:defRPr/>
            </a:pPr>
            <a:r>
              <a:rPr lang="ar-SA" sz="2800" dirty="0" smtClean="0"/>
              <a:t>يوفر أكسس عدة أنواع من النماذج:</a:t>
            </a:r>
          </a:p>
          <a:p>
            <a:pPr marL="800100" lvl="1" indent="-342900" rtl="1">
              <a:buFont typeface="Arial" panose="020B0604020202020204" pitchFamily="34" charset="0"/>
              <a:buChar char="•"/>
            </a:pPr>
            <a:r>
              <a:rPr lang="ar-SA" sz="2400" dirty="0" smtClean="0">
                <a:cs typeface="Arial" pitchFamily="34" charset="0"/>
              </a:rPr>
              <a:t>نموذج بسيط </a:t>
            </a:r>
            <a:r>
              <a:rPr lang="en-US" sz="2400" dirty="0" smtClean="0">
                <a:cs typeface="Arial" pitchFamily="34" charset="0"/>
              </a:rPr>
              <a:t>Simple Form</a:t>
            </a:r>
            <a:r>
              <a:rPr lang="ar-SA" sz="2400" dirty="0" smtClean="0">
                <a:cs typeface="Arial" pitchFamily="34" charset="0"/>
              </a:rPr>
              <a:t> يظهر واجهة يحتوي سجل واحد.</a:t>
            </a:r>
          </a:p>
          <a:p>
            <a:pPr marL="800100" lvl="1" indent="-3429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نموذج منقسم </a:t>
            </a:r>
            <a:r>
              <a:rPr lang="en-US" sz="2400" dirty="0" smtClean="0"/>
              <a:t>Split Form</a:t>
            </a:r>
            <a:r>
              <a:rPr lang="ar-SA" sz="2400" dirty="0" smtClean="0"/>
              <a:t> يقوم بعرض البيانات بطريقة</a:t>
            </a:r>
            <a:br>
              <a:rPr lang="ar-SA" sz="2400" dirty="0" smtClean="0"/>
            </a:br>
            <a:r>
              <a:rPr lang="ar-SA" sz="2400" dirty="0" smtClean="0"/>
              <a:t>النموذج بسيط في الأعلى وبشكل ورقة بيانات في الاسفل.</a:t>
            </a:r>
          </a:p>
          <a:p>
            <a:pPr marL="800100" lvl="1" indent="-342900" rtl="1">
              <a:buFont typeface="Arial" panose="020B0604020202020204" pitchFamily="34" charset="0"/>
              <a:buChar char="•"/>
            </a:pPr>
            <a:r>
              <a:rPr lang="ar-SA" sz="2400" dirty="0" smtClean="0">
                <a:cs typeface="Arial" pitchFamily="34" charset="0"/>
              </a:rPr>
              <a:t>نموذج عناصر متعددة يعرض سجلات متعددة بشكل ورقة بيانات.</a:t>
            </a:r>
          </a:p>
          <a:p>
            <a:pPr marL="800100" lvl="1" indent="-342900" rtl="1">
              <a:buFont typeface="Arial" panose="020B0604020202020204" pitchFamily="34" charset="0"/>
              <a:buChar char="•"/>
            </a:pPr>
            <a:r>
              <a:rPr lang="ar-SA" sz="2400" dirty="0" smtClean="0">
                <a:cs typeface="Arial" pitchFamily="34" charset="0"/>
              </a:rPr>
              <a:t>نموذج فارغ يستعمل لإضافة العناصر إليه.</a:t>
            </a:r>
          </a:p>
          <a:p>
            <a:pPr marL="457200" lvl="0" indent="-457200" rtl="1" eaLnBrk="1" hangingPunct="1">
              <a:buFont typeface="Arial" panose="020B0604020202020204" pitchFamily="34" charset="0"/>
              <a:buChar char="•"/>
              <a:defRPr/>
            </a:pPr>
            <a:r>
              <a:rPr lang="ar-SA" sz="2800" dirty="0" smtClean="0"/>
              <a:t>يمكن استعمال معالج النماذج لإنشاء النماذج.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النماذج </a:t>
            </a:r>
            <a:r>
              <a:rPr lang="en-US" b="1" dirty="0" smtClean="0"/>
              <a:t>Forms</a:t>
            </a:r>
            <a:endParaRPr lang="en-US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505200"/>
            <a:ext cx="1524000" cy="2318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577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ounded Rectangle 10"/>
          <p:cNvSpPr/>
          <p:nvPr/>
        </p:nvSpPr>
        <p:spPr>
          <a:xfrm>
            <a:off x="2133600" y="533400"/>
            <a:ext cx="2667000" cy="838200"/>
          </a:xfrm>
          <a:prstGeom prst="roundRect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Line Callout 1 8"/>
          <p:cNvSpPr/>
          <p:nvPr/>
        </p:nvSpPr>
        <p:spPr>
          <a:xfrm>
            <a:off x="838200" y="2667000"/>
            <a:ext cx="2895600" cy="533400"/>
          </a:xfrm>
          <a:prstGeom prst="borderCallout1">
            <a:avLst>
              <a:gd name="adj1" fmla="val -6226"/>
              <a:gd name="adj2" fmla="val 47838"/>
              <a:gd name="adj3" fmla="val -301576"/>
              <a:gd name="adj4" fmla="val 52432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تطبيق إنشاء نموذج بسيط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4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"/>
            <a:ext cx="8915400" cy="1143000"/>
          </a:xfrm>
        </p:spPr>
        <p:txBody>
          <a:bodyPr/>
          <a:lstStyle/>
          <a:p>
            <a:r>
              <a:rPr lang="ar-SA" sz="3200" dirty="0" smtClean="0"/>
              <a:t>إنشاء نموذج بسيط</a:t>
            </a:r>
            <a:br>
              <a:rPr lang="ar-SA" sz="3200" dirty="0" smtClean="0"/>
            </a:br>
            <a:r>
              <a:rPr lang="ar-SA" sz="3200" dirty="0" smtClean="0"/>
              <a:t>طريقة عرض تخطيط النموذج</a:t>
            </a:r>
            <a:endParaRPr lang="ar-SA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38250"/>
            <a:ext cx="84582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Callout 1 4"/>
          <p:cNvSpPr/>
          <p:nvPr/>
        </p:nvSpPr>
        <p:spPr>
          <a:xfrm>
            <a:off x="228600" y="228600"/>
            <a:ext cx="3733800" cy="762000"/>
          </a:xfrm>
          <a:prstGeom prst="borderCallout1">
            <a:avLst>
              <a:gd name="adj1" fmla="val 100985"/>
              <a:gd name="adj2" fmla="val 68891"/>
              <a:gd name="adj3" fmla="val 161765"/>
              <a:gd name="adj4" fmla="val 93260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التبويب أدوات تخطيط النموذج مع التبويبين تصميم وترتيب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1371600" y="5638800"/>
            <a:ext cx="4724400" cy="685800"/>
          </a:xfrm>
          <a:prstGeom prst="borderCallout1">
            <a:avLst>
              <a:gd name="adj1" fmla="val -4412"/>
              <a:gd name="adj2" fmla="val 9631"/>
              <a:gd name="adj3" fmla="val -455167"/>
              <a:gd name="adj4" fmla="val 483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يمكن عرض البيانات وتعديلها والعمل على السجلات والتعديل على مخطط النموذج 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9" name="Line Callout 1 8"/>
          <p:cNvSpPr/>
          <p:nvPr/>
        </p:nvSpPr>
        <p:spPr>
          <a:xfrm>
            <a:off x="6248400" y="5638800"/>
            <a:ext cx="1524000" cy="685800"/>
          </a:xfrm>
          <a:prstGeom prst="borderCallout1">
            <a:avLst>
              <a:gd name="adj1" fmla="val -2295"/>
              <a:gd name="adj2" fmla="val 82965"/>
              <a:gd name="adj3" fmla="val -31886"/>
              <a:gd name="adj4" fmla="val 98578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طريقة عرض النموذج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0" name="Line Callout 1 9"/>
          <p:cNvSpPr/>
          <p:nvPr/>
        </p:nvSpPr>
        <p:spPr>
          <a:xfrm>
            <a:off x="8077200" y="3962400"/>
            <a:ext cx="1676400" cy="685800"/>
          </a:xfrm>
          <a:prstGeom prst="borderCallout1">
            <a:avLst>
              <a:gd name="adj1" fmla="val 97176"/>
              <a:gd name="adj2" fmla="val 22359"/>
              <a:gd name="adj3" fmla="val 194569"/>
              <a:gd name="adj4" fmla="val 5072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طريقة عرض تصميم النموذج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1" name="Line Callout 1 10"/>
          <p:cNvSpPr/>
          <p:nvPr/>
        </p:nvSpPr>
        <p:spPr>
          <a:xfrm>
            <a:off x="7924800" y="5638800"/>
            <a:ext cx="1795818" cy="685800"/>
          </a:xfrm>
          <a:prstGeom prst="borderCallout1">
            <a:avLst>
              <a:gd name="adj1" fmla="val -2326"/>
              <a:gd name="adj2" fmla="val 18288"/>
              <a:gd name="adj3" fmla="val -30307"/>
              <a:gd name="adj4" fmla="val 3010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طريقة عرض تخطيط النموذج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75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 smtClean="0"/>
              <a:t>عرض التخطيط </a:t>
            </a:r>
            <a:r>
              <a:rPr lang="en-GB" b="1" dirty="0" smtClean="0"/>
              <a:t>Layout view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0"/>
            <a:ext cx="6172200" cy="368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Callout 1 4"/>
          <p:cNvSpPr/>
          <p:nvPr/>
        </p:nvSpPr>
        <p:spPr>
          <a:xfrm>
            <a:off x="1359090" y="5486400"/>
            <a:ext cx="7632510" cy="762000"/>
          </a:xfrm>
          <a:prstGeom prst="borderCallout1">
            <a:avLst>
              <a:gd name="adj1" fmla="val -2621"/>
              <a:gd name="adj2" fmla="val 77759"/>
              <a:gd name="adj3" fmla="val -46809"/>
              <a:gd name="adj4" fmla="val 71828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يمكن مشاهدة البيانات اثناء تغيير التصميم والتحكم في حجم حقول النموذج وتنسيق وتحسين النموذج</a:t>
            </a:r>
          </a:p>
        </p:txBody>
      </p:sp>
    </p:spTree>
    <p:extLst>
      <p:ext uri="{BB962C8B-B14F-4D97-AF65-F5344CB8AC3E}">
        <p14:creationId xmlns:p14="http://schemas.microsoft.com/office/powerpoint/2010/main" val="60123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 smtClean="0"/>
              <a:t>عرض النموذج </a:t>
            </a:r>
            <a:r>
              <a:rPr lang="en-GB" b="1" dirty="0" smtClean="0"/>
              <a:t>Form view</a:t>
            </a:r>
            <a:endParaRPr lang="en-GB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7696200" cy="390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Callout 1 4"/>
          <p:cNvSpPr/>
          <p:nvPr/>
        </p:nvSpPr>
        <p:spPr>
          <a:xfrm>
            <a:off x="1206690" y="5410200"/>
            <a:ext cx="7632510" cy="762000"/>
          </a:xfrm>
          <a:prstGeom prst="borderCallout1">
            <a:avLst>
              <a:gd name="adj1" fmla="val -2621"/>
              <a:gd name="adj2" fmla="val 77759"/>
              <a:gd name="adj3" fmla="val -41436"/>
              <a:gd name="adj4" fmla="val 84881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يمكن اضافة او حذف سجلات وكذلك تعديل البيانات وفرزها وتصفيتها</a:t>
            </a:r>
          </a:p>
        </p:txBody>
      </p:sp>
    </p:spTree>
    <p:extLst>
      <p:ext uri="{BB962C8B-B14F-4D97-AF65-F5344CB8AC3E}">
        <p14:creationId xmlns:p14="http://schemas.microsoft.com/office/powerpoint/2010/main" val="9101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 smtClean="0"/>
              <a:t>عرض تصميم النموذج </a:t>
            </a:r>
            <a:r>
              <a:rPr lang="en-GB" b="1" dirty="0" smtClean="0"/>
              <a:t>Design view</a:t>
            </a:r>
            <a:endParaRPr lang="en-GB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71600"/>
            <a:ext cx="7620001" cy="389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Callout 1 4"/>
          <p:cNvSpPr/>
          <p:nvPr/>
        </p:nvSpPr>
        <p:spPr>
          <a:xfrm>
            <a:off x="1004817" y="5486400"/>
            <a:ext cx="7632510" cy="762000"/>
          </a:xfrm>
          <a:prstGeom prst="borderCallout1">
            <a:avLst>
              <a:gd name="adj1" fmla="val -2621"/>
              <a:gd name="adj2" fmla="val 77759"/>
              <a:gd name="adj3" fmla="val -41436"/>
              <a:gd name="adj4" fmla="val 84881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يمكن تعديل تصميم النموذج </a:t>
            </a:r>
            <a:r>
              <a:rPr lang="ar-SA" sz="2400" b="1" dirty="0" smtClean="0">
                <a:solidFill>
                  <a:srgbClr val="FF0000"/>
                </a:solidFill>
              </a:rPr>
              <a:t>كاملا وكذلك تغيير خصائص النموذج دون رؤية البيانات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1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من خلال شريط التمرير </a:t>
            </a:r>
            <a:br>
              <a:rPr lang="ar-SA" sz="2400" dirty="0" smtClean="0"/>
            </a:br>
            <a:r>
              <a:rPr lang="en-US" sz="2400" dirty="0" smtClean="0"/>
              <a:t>navigation bar</a:t>
            </a:r>
            <a:r>
              <a:rPr lang="ar-SA" sz="2400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في عرض النموذج.</a:t>
            </a:r>
            <a:endParaRPr lang="ar-DZ" sz="2400" b="1" dirty="0" smtClean="0">
              <a:solidFill>
                <a:srgbClr val="FF0000"/>
              </a:solidFill>
            </a:endParaRP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العمل على السجلات من خلال</a:t>
            </a:r>
            <a:br>
              <a:rPr lang="ar-SA" sz="2400" dirty="0" smtClean="0"/>
            </a:br>
            <a:r>
              <a:rPr lang="ar-DZ" sz="2400" dirty="0" smtClean="0"/>
              <a:t>الصفحة الرئيسية </a:t>
            </a:r>
            <a:r>
              <a:rPr lang="ar-SA" sz="2400" dirty="0" smtClean="0"/>
              <a:t>/</a:t>
            </a:r>
            <a:r>
              <a:rPr lang="ar-DZ" sz="2400" dirty="0" smtClean="0"/>
              <a:t> مجموعة السجلات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جديد أو حفظ أو</a:t>
            </a:r>
            <a:r>
              <a:rPr lang="ar-DZ" sz="2400" dirty="0" smtClean="0"/>
              <a:t> حذف  </a:t>
            </a: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cap="small" dirty="0" smtClean="0"/>
              <a:t>التنقل من حقل إلى أخر</a:t>
            </a:r>
            <a:r>
              <a:rPr lang="ar-SA" sz="3600" dirty="0" smtClean="0"/>
              <a:t> في النموذج</a:t>
            </a:r>
            <a:br>
              <a:rPr lang="ar-SA" sz="3600" dirty="0" smtClean="0"/>
            </a:br>
            <a:r>
              <a:rPr lang="ar-SA" sz="3600" dirty="0" smtClean="0"/>
              <a:t>والعمل على السجلات</a:t>
            </a:r>
            <a:endParaRPr lang="ar-SA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895600"/>
            <a:ext cx="7165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Callout 1 12"/>
          <p:cNvSpPr/>
          <p:nvPr/>
        </p:nvSpPr>
        <p:spPr>
          <a:xfrm>
            <a:off x="457200" y="1828800"/>
            <a:ext cx="838200" cy="762000"/>
          </a:xfrm>
          <a:prstGeom prst="borderCallout1">
            <a:avLst>
              <a:gd name="adj1" fmla="val 100985"/>
              <a:gd name="adj2" fmla="val 68891"/>
              <a:gd name="adj3" fmla="val 161765"/>
              <a:gd name="adj4" fmla="val 143477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السجل الاول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4" name="Line Callout 1 13"/>
          <p:cNvSpPr/>
          <p:nvPr/>
        </p:nvSpPr>
        <p:spPr>
          <a:xfrm>
            <a:off x="2286000" y="1828800"/>
            <a:ext cx="838200" cy="762000"/>
          </a:xfrm>
          <a:prstGeom prst="borderCallout1">
            <a:avLst>
              <a:gd name="adj1" fmla="val 100985"/>
              <a:gd name="adj2" fmla="val 41185"/>
              <a:gd name="adj3" fmla="val 156050"/>
              <a:gd name="adj4" fmla="val 34385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السجل الحالي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5" name="Line Callout 1 14"/>
          <p:cNvSpPr/>
          <p:nvPr/>
        </p:nvSpPr>
        <p:spPr>
          <a:xfrm>
            <a:off x="1371600" y="1828800"/>
            <a:ext cx="838200" cy="762000"/>
          </a:xfrm>
          <a:prstGeom prst="borderCallout1">
            <a:avLst>
              <a:gd name="adj1" fmla="val 100985"/>
              <a:gd name="adj2" fmla="val 56770"/>
              <a:gd name="adj3" fmla="val 163670"/>
              <a:gd name="adj4" fmla="val 77676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السجل الاول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3200400" y="1828800"/>
            <a:ext cx="838200" cy="762000"/>
          </a:xfrm>
          <a:prstGeom prst="borderCallout1">
            <a:avLst>
              <a:gd name="adj1" fmla="val 100985"/>
              <a:gd name="adj2" fmla="val 41185"/>
              <a:gd name="adj3" fmla="val 167479"/>
              <a:gd name="adj4" fmla="val 25727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السجل التالي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7" name="Line Callout 1 16"/>
          <p:cNvSpPr/>
          <p:nvPr/>
        </p:nvSpPr>
        <p:spPr>
          <a:xfrm>
            <a:off x="4114800" y="1828800"/>
            <a:ext cx="838200" cy="762000"/>
          </a:xfrm>
          <a:prstGeom prst="borderCallout1">
            <a:avLst>
              <a:gd name="adj1" fmla="val 100985"/>
              <a:gd name="adj2" fmla="val 41185"/>
              <a:gd name="adj3" fmla="val 165574"/>
              <a:gd name="adj4" fmla="val -40074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السجل التالي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8" name="Line Callout 1 17"/>
          <p:cNvSpPr/>
          <p:nvPr/>
        </p:nvSpPr>
        <p:spPr>
          <a:xfrm>
            <a:off x="3810000" y="4038600"/>
            <a:ext cx="1371600" cy="762000"/>
          </a:xfrm>
          <a:prstGeom prst="borderCallout1">
            <a:avLst>
              <a:gd name="adj1" fmla="val -3777"/>
              <a:gd name="adj2" fmla="val 8380"/>
              <a:gd name="adj3" fmla="val -87760"/>
              <a:gd name="adj4" fmla="val 14760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إنشاء سجل جديد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114800"/>
            <a:ext cx="3124200" cy="1460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Line Callout 1 18"/>
          <p:cNvSpPr/>
          <p:nvPr/>
        </p:nvSpPr>
        <p:spPr>
          <a:xfrm>
            <a:off x="1676400" y="5867400"/>
            <a:ext cx="1371600" cy="381000"/>
          </a:xfrm>
          <a:prstGeom prst="borderCallout1">
            <a:avLst>
              <a:gd name="adj1" fmla="val -5682"/>
              <a:gd name="adj2" fmla="val 55999"/>
              <a:gd name="adj3" fmla="val -184903"/>
              <a:gd name="adj4" fmla="val 31692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حذف سجل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rot="10800000" flipV="1">
            <a:off x="1905000" y="4114800"/>
            <a:ext cx="1905000" cy="22860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33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cap="small" dirty="0" smtClean="0"/>
              <a:t>تغيير عرض  و ارتفاع الحقل</a:t>
            </a:r>
            <a:br>
              <a:rPr lang="ar-SA" sz="3600" cap="small" dirty="0" smtClean="0"/>
            </a:br>
            <a:r>
              <a:rPr lang="ar-SA" sz="3600" cap="small" dirty="0" smtClean="0"/>
              <a:t>وخصاص خط العناصر </a:t>
            </a:r>
            <a:endParaRPr lang="ar-SA" sz="3600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400" dirty="0" smtClean="0"/>
              <a:t>انتقل إلى طريقة عرض التخطيط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قم ب</a:t>
            </a:r>
            <a:r>
              <a:rPr lang="ar-DZ" sz="2400" dirty="0" smtClean="0"/>
              <a:t>تحديد </a:t>
            </a:r>
            <a:r>
              <a:rPr lang="ar-SA" sz="2400" dirty="0" smtClean="0"/>
              <a:t>العنصر المراد </a:t>
            </a:r>
            <a:r>
              <a:rPr lang="ar-DZ" sz="2400" dirty="0" smtClean="0"/>
              <a:t>تغيير</a:t>
            </a:r>
            <a:r>
              <a:rPr lang="ar-SA" sz="2400" dirty="0" smtClean="0"/>
              <a:t>ه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اذهب بمؤشر الفارة إلى أطراف العنصر ليتغير شكله لسهم واسحبه حسب رغبتك لتغيير حجمه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تغيير خصائص خط العنصر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حدد العنصر وغير الخاصية</a:t>
            </a:r>
            <a:br>
              <a:rPr lang="ar-SA" sz="2400" dirty="0" smtClean="0"/>
            </a:br>
            <a:r>
              <a:rPr lang="ar-SA" sz="2400" dirty="0" smtClean="0"/>
              <a:t>المرغوبة من مجموعة الخط</a:t>
            </a:r>
            <a:endParaRPr lang="ar-DZ" sz="24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200400"/>
            <a:ext cx="492442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5767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041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الأنماط الجاهزة </a:t>
            </a:r>
            <a:r>
              <a:rPr lang="en-US" dirty="0" smtClean="0"/>
              <a:t>Styles</a:t>
            </a:r>
            <a:endParaRPr lang="ar-SA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rtl="1"/>
            <a:r>
              <a:rPr lang="ar-SA" sz="2800" dirty="0" smtClean="0"/>
              <a:t>إفتح </a:t>
            </a:r>
            <a:r>
              <a:rPr lang="ar-DZ" sz="2800" dirty="0" smtClean="0"/>
              <a:t>أدوات تخطيط النموذج</a:t>
            </a:r>
            <a:r>
              <a:rPr lang="en-US" sz="2800" dirty="0" smtClean="0"/>
              <a:t> </a:t>
            </a:r>
            <a:r>
              <a:rPr lang="ar-SA" sz="2800" dirty="0" smtClean="0"/>
              <a:t>/</a:t>
            </a:r>
            <a:r>
              <a:rPr lang="ar-DZ" sz="2800" dirty="0" smtClean="0"/>
              <a:t> تنسيق </a:t>
            </a:r>
            <a:r>
              <a:rPr lang="ar-SA" sz="2800" dirty="0" smtClean="0"/>
              <a:t>/</a:t>
            </a:r>
            <a:r>
              <a:rPr lang="ar-DZ" sz="2800" dirty="0" smtClean="0"/>
              <a:t> تنسيق تلقائي</a:t>
            </a:r>
            <a:r>
              <a:rPr lang="ar-SA" sz="2800" dirty="0" smtClean="0"/>
              <a:t>    واختر التنسيق المناسب</a:t>
            </a:r>
            <a:endParaRPr lang="ar-DZ" sz="2800" dirty="0" smtClean="0"/>
          </a:p>
          <a:p>
            <a:pPr rtl="1">
              <a:buFontTx/>
              <a:buChar char="-"/>
            </a:pPr>
            <a:endParaRPr lang="ar-DZ" sz="2800" dirty="0" smtClean="0"/>
          </a:p>
          <a:p>
            <a:pPr rtl="1"/>
            <a:endParaRPr lang="ar-SA" sz="2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00250"/>
            <a:ext cx="494347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Callout 1 12"/>
          <p:cNvSpPr/>
          <p:nvPr/>
        </p:nvSpPr>
        <p:spPr>
          <a:xfrm>
            <a:off x="7924800" y="4572000"/>
            <a:ext cx="1752600" cy="914400"/>
          </a:xfrm>
          <a:prstGeom prst="borderCallout1">
            <a:avLst>
              <a:gd name="adj1" fmla="val 100985"/>
              <a:gd name="adj2" fmla="val 605"/>
              <a:gd name="adj3" fmla="val 178272"/>
              <a:gd name="adj4" fmla="val -71544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400" b="1" dirty="0" smtClean="0">
                <a:solidFill>
                  <a:srgbClr val="FF0000"/>
                </a:solidFill>
              </a:rPr>
              <a:t>انتقل لطريقة عرض</a:t>
            </a:r>
            <a:r>
              <a:rPr lang="ar-SA" sz="2400" b="1" dirty="0" smtClean="0">
                <a:solidFill>
                  <a:srgbClr val="FF0000"/>
                </a:solidFill>
              </a:rPr>
              <a:t> ا</a:t>
            </a:r>
            <a:r>
              <a:rPr lang="ar-DZ" sz="2400" b="1" dirty="0" smtClean="0">
                <a:solidFill>
                  <a:srgbClr val="FF0000"/>
                </a:solidFill>
              </a:rPr>
              <a:t>لتخطيط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5638800" y="2286000"/>
            <a:ext cx="381000" cy="2286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6972300" y="4533900"/>
            <a:ext cx="381000" cy="30480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00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ترتيب عناصر التحكم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905000"/>
            <a:ext cx="74676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Callout 1 13"/>
          <p:cNvSpPr/>
          <p:nvPr/>
        </p:nvSpPr>
        <p:spPr>
          <a:xfrm>
            <a:off x="685800" y="762000"/>
            <a:ext cx="2362200" cy="914400"/>
          </a:xfrm>
          <a:prstGeom prst="borderCallout1">
            <a:avLst>
              <a:gd name="adj1" fmla="val 102861"/>
              <a:gd name="adj2" fmla="val 43140"/>
              <a:gd name="adj3" fmla="val 199394"/>
              <a:gd name="adj4" fmla="val 69773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انقر على إزالة </a:t>
            </a:r>
            <a:r>
              <a:rPr lang="en-US" sz="2400" b="1" dirty="0" smtClean="0">
                <a:solidFill>
                  <a:srgbClr val="FF0000"/>
                </a:solidFill>
              </a:rPr>
              <a:t>Remove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5" name="Line Callout 1 4"/>
          <p:cNvSpPr/>
          <p:nvPr/>
        </p:nvSpPr>
        <p:spPr>
          <a:xfrm>
            <a:off x="3886200" y="5261212"/>
            <a:ext cx="4998493" cy="1371600"/>
          </a:xfrm>
          <a:prstGeom prst="borderCallout1">
            <a:avLst>
              <a:gd name="adj1" fmla="val -2612"/>
              <a:gd name="adj2" fmla="val 22389"/>
              <a:gd name="adj3" fmla="val -55332"/>
              <a:gd name="adj4" fmla="val -15014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dirty="0" smtClean="0">
              <a:solidFill>
                <a:srgbClr val="FF0000"/>
              </a:solidFill>
            </a:endParaRPr>
          </a:p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ثم </a:t>
            </a:r>
            <a:r>
              <a:rPr lang="ar-SA" sz="2400" dirty="0">
                <a:solidFill>
                  <a:srgbClr val="FF0000"/>
                </a:solidFill>
              </a:rPr>
              <a:t>ضع المؤشر داخل العنصر المطلوب حتى يتحول إلى سهم ذات أربع رؤوس ثم اسحبه إلى الموقع الجديد</a:t>
            </a:r>
            <a:br>
              <a:rPr lang="ar-SA" sz="2400" dirty="0">
                <a:solidFill>
                  <a:srgbClr val="FF0000"/>
                </a:solidFill>
              </a:rPr>
            </a:br>
            <a:endParaRPr lang="ar-S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30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r>
              <a:rPr lang="ar-SA" cap="small" dirty="0" smtClean="0"/>
              <a:t>نموذج فارغ </a:t>
            </a:r>
            <a:endParaRPr lang="ar-SA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r>
              <a:rPr lang="ar-DZ" dirty="0" smtClean="0"/>
              <a:t>تبويب إنشاء </a:t>
            </a:r>
            <a:r>
              <a:rPr lang="ar-SA" dirty="0" smtClean="0"/>
              <a:t>/ </a:t>
            </a:r>
            <a:r>
              <a:rPr lang="ar-DZ" dirty="0" smtClean="0"/>
              <a:t>مجموعة نماذج </a:t>
            </a:r>
            <a:r>
              <a:rPr lang="ar-SA" dirty="0" smtClean="0"/>
              <a:t>/ </a:t>
            </a:r>
            <a:r>
              <a:rPr lang="ar-DZ" dirty="0" smtClean="0"/>
              <a:t>نموذج فارغ</a:t>
            </a:r>
            <a:endParaRPr lang="ar-SA" dirty="0" smtClean="0"/>
          </a:p>
          <a:p>
            <a:endParaRPr lang="ar-S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057400"/>
            <a:ext cx="65246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810000"/>
            <a:ext cx="31432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rot="10800000">
            <a:off x="5943600" y="4114800"/>
            <a:ext cx="685800" cy="762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6" y="100012"/>
            <a:ext cx="48577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375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r>
              <a:rPr lang="ar-SA" dirty="0" smtClean="0"/>
              <a:t>إضافة صورة إلى النموذج</a:t>
            </a:r>
            <a:endParaRPr lang="ar-SA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DZ" dirty="0" smtClean="0"/>
              <a:t>تنسيق  </a:t>
            </a:r>
            <a:r>
              <a:rPr lang="ar-SA" dirty="0" smtClean="0"/>
              <a:t>/ </a:t>
            </a:r>
            <a:r>
              <a:rPr lang="ar-DZ" dirty="0" smtClean="0"/>
              <a:t>مجموعة عناصر التحكم </a:t>
            </a:r>
            <a:r>
              <a:rPr lang="ar-SA" dirty="0" smtClean="0"/>
              <a:t>/</a:t>
            </a:r>
            <a:r>
              <a:rPr lang="ar-DZ" dirty="0" smtClean="0"/>
              <a:t> شعار</a:t>
            </a:r>
          </a:p>
          <a:p>
            <a:pPr rtl="1">
              <a:buFontTx/>
              <a:buChar char="-"/>
            </a:pPr>
            <a:endParaRPr lang="ar-DZ" dirty="0" smtClean="0"/>
          </a:p>
          <a:p>
            <a:pPr rtl="1"/>
            <a:endParaRPr lang="ar-SA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981200"/>
            <a:ext cx="59245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10000" cy="38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771650"/>
            <a:ext cx="8191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rot="5400000">
            <a:off x="2286000" y="304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6096000" y="21336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7239000" y="4191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6019800" y="51816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8077200" y="5486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4495800" y="2743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94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DZ" dirty="0" smtClean="0"/>
              <a:t>تنسيق  </a:t>
            </a:r>
            <a:r>
              <a:rPr lang="ar-SA" dirty="0" smtClean="0"/>
              <a:t>/ </a:t>
            </a:r>
            <a:r>
              <a:rPr lang="ar-DZ" dirty="0" smtClean="0"/>
              <a:t>مجموعة عناصر التحكم </a:t>
            </a:r>
            <a:r>
              <a:rPr lang="ar-SA" dirty="0" smtClean="0"/>
              <a:t>/</a:t>
            </a:r>
            <a:r>
              <a:rPr lang="ar-DZ" dirty="0" smtClean="0"/>
              <a:t> </a:t>
            </a:r>
            <a:r>
              <a:rPr lang="ar-SA" dirty="0" smtClean="0"/>
              <a:t>تاريخ ووقت</a:t>
            </a:r>
            <a:endParaRPr lang="ar-DZ" dirty="0" smtClean="0"/>
          </a:p>
          <a:p>
            <a:pPr rtl="1">
              <a:buFontTx/>
              <a:buChar char="-"/>
            </a:pPr>
            <a:endParaRPr lang="ar-DZ" dirty="0" smtClean="0"/>
          </a:p>
          <a:p>
            <a:pPr rtl="1"/>
            <a:endParaRPr lang="ar-SA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00200"/>
            <a:ext cx="27146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2286000"/>
            <a:ext cx="54006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9719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إضافة تاريخ إلى النموذج</a:t>
            </a:r>
            <a:endParaRPr lang="ar-SA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2286000" y="685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1219200" y="1447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1524000" y="40386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7924800" y="2286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H="1">
            <a:off x="0" y="1676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H="1">
            <a:off x="76200" y="2590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80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فرز السجلات في النماذج – طريقة عرض التخطيط</a:t>
            </a:r>
            <a:endParaRPr lang="ar-SA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DZ" sz="2800" dirty="0" smtClean="0"/>
              <a:t>انقر زر الفارة الأيمن فوق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DZ" sz="2800" dirty="0" smtClean="0"/>
              <a:t>الحقل المراد فرزه  ثم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DZ" sz="2800" dirty="0" smtClean="0"/>
              <a:t>اختر فرز تصاعدي أو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DZ" sz="2800" dirty="0" smtClean="0"/>
              <a:t>تنازلي </a:t>
            </a:r>
            <a:r>
              <a:rPr lang="ar-SA" sz="2800" dirty="0" smtClean="0"/>
              <a:t>(أو من تبويب</a:t>
            </a:r>
            <a:br>
              <a:rPr lang="ar-SA" sz="2800" dirty="0" smtClean="0"/>
            </a:br>
            <a:r>
              <a:rPr lang="ar-SA" sz="2800" dirty="0" smtClean="0"/>
              <a:t>الصفحة الريسية فمجموعة</a:t>
            </a:r>
            <a:br>
              <a:rPr lang="ar-SA" sz="2800" dirty="0" smtClean="0"/>
            </a:br>
            <a:r>
              <a:rPr lang="ar-SA" sz="2800" dirty="0" smtClean="0"/>
              <a:t>فرز وتصفية ثم أمر الفرز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لإلغاء الفرز: من تبويب</a:t>
            </a:r>
            <a:br>
              <a:rPr lang="ar-SA" sz="2800" dirty="0" smtClean="0"/>
            </a:br>
            <a:r>
              <a:rPr lang="ar-DZ" sz="2800" dirty="0" smtClean="0"/>
              <a:t>الصفحة الرئيسية </a:t>
            </a:r>
            <a:r>
              <a:rPr lang="ar-SA" sz="2800" dirty="0" smtClean="0"/>
              <a:t>   ثم</a:t>
            </a:r>
            <a:br>
              <a:rPr lang="ar-SA" sz="2800" dirty="0" smtClean="0"/>
            </a:br>
            <a:r>
              <a:rPr lang="ar-DZ" sz="2800" dirty="0" smtClean="0"/>
              <a:t>فرز و تصفية</a:t>
            </a:r>
            <a:r>
              <a:rPr lang="ar-SA" sz="2800" dirty="0" smtClean="0"/>
              <a:t>  ثم </a:t>
            </a:r>
            <a:r>
              <a:rPr lang="ar-DZ" sz="2800" dirty="0" smtClean="0"/>
              <a:t>مسح كافة عمليات الفرز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1371600"/>
            <a:ext cx="57340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rot="16200000" flipH="1">
            <a:off x="3733800" y="3810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3886200" y="2057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3886200" y="1676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36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493837"/>
            <a:ext cx="9448800" cy="46783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افتح عرض تصميم النموذج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أدوات التصميم/ </a:t>
            </a:r>
            <a:r>
              <a:rPr lang="ar-DZ" sz="2800" dirty="0" smtClean="0"/>
              <a:t>تصميم </a:t>
            </a:r>
            <a:r>
              <a:rPr lang="ar-SA" sz="2800" dirty="0" smtClean="0"/>
              <a:t>/</a:t>
            </a:r>
            <a:r>
              <a:rPr lang="ar-DZ" sz="2800" dirty="0" smtClean="0"/>
              <a:t> </a:t>
            </a:r>
            <a:r>
              <a:rPr lang="ar-SA" sz="2800" dirty="0" smtClean="0"/>
              <a:t>أرقام ال</a:t>
            </a:r>
            <a:r>
              <a:rPr lang="ar-DZ" sz="2800" dirty="0" smtClean="0"/>
              <a:t>صفحات</a:t>
            </a:r>
            <a:endParaRPr lang="ar-SA" sz="2800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57450"/>
            <a:ext cx="25146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6765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إدراج أرقام الصفحات</a:t>
            </a:r>
            <a:endParaRPr lang="ar-SA" dirty="0"/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2590800" y="2590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H="1">
            <a:off x="152400" y="457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H="1">
            <a:off x="76200" y="2590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1296610"/>
            <a:ext cx="1581150" cy="62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rot="5400000">
            <a:off x="4953000" y="1219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76200" y="3352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76200" y="3962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H="1">
            <a:off x="76200" y="4267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9761" y="2590800"/>
            <a:ext cx="469623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Line Callout 1 23"/>
          <p:cNvSpPr/>
          <p:nvPr/>
        </p:nvSpPr>
        <p:spPr>
          <a:xfrm>
            <a:off x="7620000" y="3810000"/>
            <a:ext cx="1981200" cy="1295400"/>
          </a:xfrm>
          <a:prstGeom prst="borderCallout1">
            <a:avLst>
              <a:gd name="adj1" fmla="val -628"/>
              <a:gd name="adj2" fmla="val 71915"/>
              <a:gd name="adj3" fmla="val -39120"/>
              <a:gd name="adj4" fmla="val 34621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افتح زر افيس ثم طباعة ثم معاينة قبل الطباعة</a:t>
            </a:r>
            <a:endParaRPr lang="ar-DZ" sz="2400" b="1" dirty="0" smtClean="0">
              <a:solidFill>
                <a:srgbClr val="FF0000"/>
              </a:solidFill>
            </a:endParaRP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4800600"/>
            <a:ext cx="50577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 rot="5400000">
            <a:off x="3581400" y="57150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33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dirty="0" smtClean="0"/>
              <a:t>مقاطع النموذج</a:t>
            </a:r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600200"/>
            <a:ext cx="93345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فتح تصميم النموذج</a:t>
            </a:r>
          </a:p>
          <a:p>
            <a:pPr marL="682625" lvl="1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إظهار مقاطع النموذج</a:t>
            </a:r>
          </a:p>
          <a:p>
            <a:pPr marL="1025525" lvl="2" indent="-342900" rtl="1">
              <a:buFont typeface="Arial" panose="020B0604020202020204" pitchFamily="34" charset="0"/>
              <a:buChar char="•"/>
            </a:pPr>
            <a:r>
              <a:rPr lang="ar-DZ" sz="2000" dirty="0" smtClean="0"/>
              <a:t>رأس النموذج</a:t>
            </a:r>
          </a:p>
          <a:p>
            <a:pPr marL="1025525" lvl="2" indent="-342900" rtl="1">
              <a:buFont typeface="Arial" panose="020B0604020202020204" pitchFamily="34" charset="0"/>
              <a:buChar char="•"/>
            </a:pPr>
            <a:r>
              <a:rPr lang="ar-DZ" sz="2000" dirty="0" smtClean="0"/>
              <a:t>رأس الصفحة</a:t>
            </a:r>
          </a:p>
          <a:p>
            <a:pPr marL="1025525" lvl="2" indent="-342900" rtl="1">
              <a:buFont typeface="Arial" panose="020B0604020202020204" pitchFamily="34" charset="0"/>
              <a:buChar char="•"/>
            </a:pPr>
            <a:r>
              <a:rPr lang="ar-DZ" sz="2000" dirty="0" smtClean="0"/>
              <a:t>التفصيل</a:t>
            </a:r>
          </a:p>
          <a:p>
            <a:pPr marL="1025525" lvl="2" indent="-342900" rtl="1">
              <a:buFont typeface="Arial" panose="020B0604020202020204" pitchFamily="34" charset="0"/>
              <a:buChar char="•"/>
            </a:pPr>
            <a:r>
              <a:rPr lang="ar-DZ" sz="2000" dirty="0" smtClean="0"/>
              <a:t>تذييل الصفحة</a:t>
            </a:r>
          </a:p>
          <a:p>
            <a:pPr marL="1025525" lvl="2" indent="-342900" rtl="1">
              <a:buFont typeface="Arial" panose="020B0604020202020204" pitchFamily="34" charset="0"/>
              <a:buChar char="•"/>
            </a:pPr>
            <a:r>
              <a:rPr lang="ar-DZ" sz="2000" dirty="0" smtClean="0"/>
              <a:t>تذييل النموذج</a:t>
            </a:r>
            <a:endParaRPr lang="ar-SA" sz="2000" dirty="0" smtClean="0"/>
          </a:p>
          <a:p>
            <a:pPr marL="682625" lvl="1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يمكن تغيير حجم مقاطع</a:t>
            </a:r>
          </a:p>
          <a:p>
            <a:pPr marL="225425" lvl="1" indent="0" rtl="1"/>
            <a:r>
              <a:rPr lang="ar-SA" sz="2400" dirty="0" smtClean="0"/>
              <a:t>النموذج بسحب حدودها بالفأرة </a:t>
            </a:r>
            <a:endParaRPr lang="ar-DZ" sz="24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95" y="1219200"/>
            <a:ext cx="651840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rot="16200000" flipH="1">
            <a:off x="5943600" y="5867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1" y="16764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0" y="2362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0" y="28956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0" y="5029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0" y="54102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33528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rot="16200000" flipH="1">
            <a:off x="4343400" y="304800"/>
            <a:ext cx="381000" cy="2286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ine Callout 1 14"/>
          <p:cNvSpPr/>
          <p:nvPr/>
        </p:nvSpPr>
        <p:spPr>
          <a:xfrm>
            <a:off x="1828800" y="1600200"/>
            <a:ext cx="4191000" cy="609600"/>
          </a:xfrm>
          <a:prstGeom prst="borderCallout1">
            <a:avLst>
              <a:gd name="adj1" fmla="val 20536"/>
              <a:gd name="adj2" fmla="val -43"/>
              <a:gd name="adj3" fmla="val 50563"/>
              <a:gd name="adj4" fmla="val -11683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يظهر معلومات في أعلى كل شاشة بطريقة عرض النموذج وفي أعلى الصفحة الأولى عند الطباعة</a:t>
            </a:r>
            <a:endParaRPr lang="ar-DZ" sz="2000" b="1" dirty="0" smtClean="0">
              <a:solidFill>
                <a:srgbClr val="FF0000"/>
              </a:solidFill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1828800" y="2514600"/>
            <a:ext cx="4191000" cy="304800"/>
          </a:xfrm>
          <a:prstGeom prst="borderCallout1">
            <a:avLst>
              <a:gd name="adj1" fmla="val 20536"/>
              <a:gd name="adj2" fmla="val -43"/>
              <a:gd name="adj3" fmla="val 52944"/>
              <a:gd name="adj4" fmla="val -12030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يظهر معلومات في أعلى كل الصفحة عند الطباعة</a:t>
            </a:r>
            <a:endParaRPr lang="ar-DZ" sz="2000" b="1" dirty="0" smtClean="0">
              <a:solidFill>
                <a:srgbClr val="FF0000"/>
              </a:solidFill>
            </a:endParaRPr>
          </a:p>
        </p:txBody>
      </p:sp>
      <p:sp>
        <p:nvSpPr>
          <p:cNvPr id="17" name="Line Callout 1 16"/>
          <p:cNvSpPr/>
          <p:nvPr/>
        </p:nvSpPr>
        <p:spPr>
          <a:xfrm>
            <a:off x="3962400" y="3124200"/>
            <a:ext cx="2362200" cy="838200"/>
          </a:xfrm>
          <a:prstGeom prst="borderCallout1">
            <a:avLst>
              <a:gd name="adj1" fmla="val 39584"/>
              <a:gd name="adj2" fmla="val -1272"/>
              <a:gd name="adj3" fmla="val 7923"/>
              <a:gd name="adj4" fmla="val -124472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مكان عرض السجلات حيث تمكن من التحكم بتنسيق السجلات ومواقعها</a:t>
            </a:r>
            <a:endParaRPr lang="ar-DZ" sz="2000" b="1" dirty="0" smtClean="0">
              <a:solidFill>
                <a:srgbClr val="FF0000"/>
              </a:solidFill>
            </a:endParaRPr>
          </a:p>
        </p:txBody>
      </p:sp>
      <p:sp>
        <p:nvSpPr>
          <p:cNvPr id="18" name="Line Callout 1 17"/>
          <p:cNvSpPr/>
          <p:nvPr/>
        </p:nvSpPr>
        <p:spPr>
          <a:xfrm>
            <a:off x="1752600" y="5181600"/>
            <a:ext cx="4191000" cy="304800"/>
          </a:xfrm>
          <a:prstGeom prst="borderCallout1">
            <a:avLst>
              <a:gd name="adj1" fmla="val 20536"/>
              <a:gd name="adj2" fmla="val -43"/>
              <a:gd name="adj3" fmla="val 38658"/>
              <a:gd name="adj4" fmla="val -10298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يظهر معلومات في أسفل كل الصفحة عند الطباعة</a:t>
            </a:r>
            <a:endParaRPr lang="ar-DZ" sz="2000" b="1" dirty="0" smtClean="0">
              <a:solidFill>
                <a:srgbClr val="FF0000"/>
              </a:solidFill>
            </a:endParaRPr>
          </a:p>
        </p:txBody>
      </p:sp>
      <p:sp>
        <p:nvSpPr>
          <p:cNvPr id="19" name="Line Callout 1 18"/>
          <p:cNvSpPr/>
          <p:nvPr/>
        </p:nvSpPr>
        <p:spPr>
          <a:xfrm>
            <a:off x="1981200" y="5562600"/>
            <a:ext cx="3810000" cy="838200"/>
          </a:xfrm>
          <a:prstGeom prst="borderCallout1">
            <a:avLst>
              <a:gd name="adj1" fmla="val 37852"/>
              <a:gd name="adj2" fmla="val -424"/>
              <a:gd name="adj3" fmla="val 23074"/>
              <a:gd name="adj4" fmla="val -17155"/>
            </a:avLst>
          </a:prstGeom>
          <a:solidFill>
            <a:srgbClr val="FFDB69"/>
          </a:solidFill>
          <a:ln w="28575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يظهر المعلومات التي لا تتغير بالنسبة للسجل في أسفل نافذة طريقة عرض النموذج وتظهر في آخر صفحة عند الطباعة</a:t>
            </a:r>
            <a:endParaRPr lang="ar-DZ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 smtClean="0"/>
              <a:t>تمرين عل</a:t>
            </a:r>
            <a:r>
              <a:rPr lang="ar-SA" b="1" dirty="0" smtClean="0"/>
              <a:t>ى</a:t>
            </a:r>
            <a:r>
              <a:rPr lang="ar-EG" b="1" dirty="0" smtClean="0"/>
              <a:t> النماذج</a:t>
            </a:r>
            <a:r>
              <a:rPr lang="en-GB" b="1" dirty="0" smtClean="0"/>
              <a:t> Forms </a:t>
            </a:r>
            <a:r>
              <a:rPr lang="ar-EG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افتح قاعدة بيانات </a:t>
            </a:r>
            <a:r>
              <a:rPr lang="ar-EG" sz="2000" b="1" dirty="0" smtClean="0">
                <a:solidFill>
                  <a:srgbClr val="FF0000"/>
                </a:solidFill>
              </a:rPr>
              <a:t>مثال تجريبي</a:t>
            </a:r>
            <a:r>
              <a:rPr lang="ar-SA" sz="2000" b="1" dirty="0" smtClean="0">
                <a:solidFill>
                  <a:srgbClr val="FF0000"/>
                </a:solidFill>
              </a:rPr>
              <a:t>.</a:t>
            </a:r>
            <a:endParaRPr lang="ar-EG" sz="2000" b="1" dirty="0" smtClean="0">
              <a:solidFill>
                <a:srgbClr val="FF0000"/>
              </a:solidFill>
            </a:endParaRPr>
          </a:p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مستخدما الجدول </a:t>
            </a:r>
            <a:r>
              <a:rPr lang="ar-EG" sz="2000" b="1" dirty="0" smtClean="0">
                <a:solidFill>
                  <a:srgbClr val="FF0000"/>
                </a:solidFill>
              </a:rPr>
              <a:t>معلومات</a:t>
            </a:r>
            <a:r>
              <a:rPr lang="ar-EG" sz="2000" b="1" dirty="0" smtClean="0"/>
              <a:t> </a:t>
            </a:r>
            <a:r>
              <a:rPr lang="ar-SA" sz="2000" b="1" dirty="0" smtClean="0"/>
              <a:t>أنشأ </a:t>
            </a:r>
            <a:r>
              <a:rPr lang="ar-EG" sz="2000" b="1" dirty="0" smtClean="0"/>
              <a:t>نموذج بسيط</a:t>
            </a:r>
            <a:r>
              <a:rPr lang="ar-SA" sz="2000" b="1" dirty="0" smtClean="0"/>
              <a:t>.</a:t>
            </a:r>
            <a:endParaRPr lang="ar-EG" sz="2000" b="1" dirty="0" smtClean="0"/>
          </a:p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انتقل </a:t>
            </a:r>
            <a:r>
              <a:rPr lang="ar-SA" sz="2000" b="1" dirty="0" smtClean="0"/>
              <a:t>إلى </a:t>
            </a:r>
            <a:r>
              <a:rPr lang="ar-EG" sz="2000" b="1" dirty="0" smtClean="0"/>
              <a:t>السجل الاخير</a:t>
            </a:r>
            <a:r>
              <a:rPr lang="ar-SA" sz="2000" b="1" dirty="0" smtClean="0"/>
              <a:t>.</a:t>
            </a:r>
            <a:endParaRPr lang="ar-EG" sz="2000" b="1" dirty="0" smtClean="0"/>
          </a:p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انتقل </a:t>
            </a:r>
            <a:r>
              <a:rPr lang="ar-SA" sz="2000" b="1" dirty="0" smtClean="0"/>
              <a:t>إلى </a:t>
            </a:r>
            <a:r>
              <a:rPr lang="ar-EG" sz="2000" b="1" dirty="0" smtClean="0"/>
              <a:t>السجل الاول</a:t>
            </a:r>
            <a:r>
              <a:rPr lang="ar-SA" sz="2000" b="1" dirty="0" smtClean="0"/>
              <a:t>.</a:t>
            </a:r>
            <a:endParaRPr lang="ar-EG" sz="2000" b="1" dirty="0" smtClean="0"/>
          </a:p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احذف السجل الثاني</a:t>
            </a:r>
            <a:r>
              <a:rPr lang="ar-SA" sz="2000" b="1" dirty="0" smtClean="0"/>
              <a:t>. </a:t>
            </a:r>
            <a:endParaRPr lang="ar-EG" sz="2000" b="1" dirty="0" smtClean="0"/>
          </a:p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افرز السجلات حسب </a:t>
            </a:r>
            <a:r>
              <a:rPr lang="ar-EG" sz="2000" b="1" dirty="0" smtClean="0">
                <a:solidFill>
                  <a:srgbClr val="FF0000"/>
                </a:solidFill>
              </a:rPr>
              <a:t>الاسم الاول</a:t>
            </a:r>
            <a:r>
              <a:rPr lang="ar-SA" sz="2000" b="1" dirty="0" smtClean="0">
                <a:solidFill>
                  <a:srgbClr val="FF0000"/>
                </a:solidFill>
              </a:rPr>
              <a:t>.</a:t>
            </a:r>
            <a:endParaRPr lang="ar-EG" sz="2000" b="1" dirty="0" smtClean="0">
              <a:solidFill>
                <a:srgbClr val="FF0000"/>
              </a:solidFill>
            </a:endParaRPr>
          </a:p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انتقل </a:t>
            </a:r>
            <a:r>
              <a:rPr lang="ar-SA" sz="2000" b="1" dirty="0" smtClean="0"/>
              <a:t>إلى </a:t>
            </a:r>
            <a:r>
              <a:rPr lang="ar-EG" sz="2000" b="1" dirty="0" smtClean="0"/>
              <a:t>السجل السابع</a:t>
            </a:r>
            <a:r>
              <a:rPr lang="ar-SA" sz="2000" b="1" dirty="0" smtClean="0"/>
              <a:t>.</a:t>
            </a:r>
            <a:endParaRPr lang="ar-EG" sz="2000" b="1" dirty="0" smtClean="0"/>
          </a:p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احفظ النموذج باسم </a:t>
            </a:r>
            <a:r>
              <a:rPr lang="ar-EG" sz="2000" b="1" dirty="0" smtClean="0">
                <a:solidFill>
                  <a:srgbClr val="FF0000"/>
                </a:solidFill>
              </a:rPr>
              <a:t>اتصالات</a:t>
            </a:r>
            <a:r>
              <a:rPr lang="ar-SA" sz="2000" b="1" dirty="0" smtClean="0">
                <a:solidFill>
                  <a:srgbClr val="FF0000"/>
                </a:solidFill>
              </a:rPr>
              <a:t>.</a:t>
            </a:r>
            <a:endParaRPr lang="ar-EG" sz="2000" b="1" dirty="0" smtClean="0">
              <a:solidFill>
                <a:srgbClr val="FF0000"/>
              </a:solidFill>
            </a:endParaRPr>
          </a:p>
          <a:p>
            <a:pPr rtl="1">
              <a:buFont typeface="Wingdings" pitchFamily="2" charset="2"/>
              <a:buChar char="q"/>
            </a:pPr>
            <a:r>
              <a:rPr lang="ar-SA" sz="2000" b="1" dirty="0" smtClean="0"/>
              <a:t>أدرج </a:t>
            </a:r>
            <a:r>
              <a:rPr lang="ar-EG" sz="2000" b="1" dirty="0" smtClean="0"/>
              <a:t>صورة </a:t>
            </a:r>
            <a:r>
              <a:rPr lang="ar-SA" sz="2000" b="1" dirty="0" smtClean="0"/>
              <a:t>إلى </a:t>
            </a:r>
            <a:r>
              <a:rPr lang="ar-EG" sz="2000" b="1" dirty="0" smtClean="0"/>
              <a:t>النموذج</a:t>
            </a:r>
            <a:r>
              <a:rPr lang="ar-SA" sz="2000" b="1" dirty="0" smtClean="0"/>
              <a:t>.</a:t>
            </a:r>
            <a:endParaRPr lang="ar-EG" sz="2000" b="1" dirty="0" smtClean="0"/>
          </a:p>
          <a:p>
            <a:pPr rtl="1">
              <a:buFont typeface="Wingdings" pitchFamily="2" charset="2"/>
              <a:buChar char="q"/>
            </a:pPr>
            <a:r>
              <a:rPr lang="ar-EG" sz="2000" b="1" dirty="0" smtClean="0"/>
              <a:t>انقل عنصر التحكم </a:t>
            </a:r>
            <a:r>
              <a:rPr lang="ar-EG" sz="2000" b="1" dirty="0" smtClean="0">
                <a:solidFill>
                  <a:srgbClr val="FF0000"/>
                </a:solidFill>
              </a:rPr>
              <a:t>اسم العائلة </a:t>
            </a:r>
            <a:r>
              <a:rPr lang="ar-SA" sz="2000" b="1" dirty="0" smtClean="0"/>
              <a:t>إلى </a:t>
            </a:r>
            <a:r>
              <a:rPr lang="ar-EG" sz="2000" b="1" dirty="0" smtClean="0"/>
              <a:t>جانب عنصر التحكم </a:t>
            </a:r>
            <a:r>
              <a:rPr lang="ar-EG" sz="2000" b="1" dirty="0" smtClean="0">
                <a:solidFill>
                  <a:srgbClr val="FF0000"/>
                </a:solidFill>
              </a:rPr>
              <a:t>الاسم الاول</a:t>
            </a:r>
            <a:r>
              <a:rPr lang="ar-SA" sz="2000" b="1" dirty="0" smtClean="0">
                <a:solidFill>
                  <a:srgbClr val="FF0000"/>
                </a:solidFill>
              </a:rPr>
              <a:t>. </a:t>
            </a:r>
            <a:endParaRPr lang="ar-EG" sz="2000" b="1" dirty="0" smtClean="0">
              <a:solidFill>
                <a:srgbClr val="FF0000"/>
              </a:solidFill>
            </a:endParaRPr>
          </a:p>
          <a:p>
            <a:pPr rtl="1">
              <a:buFont typeface="Wingdings" pitchFamily="2" charset="2"/>
              <a:buChar char="q"/>
            </a:pPr>
            <a:r>
              <a:rPr lang="ar-SA" sz="2000" b="1" dirty="0" smtClean="0"/>
              <a:t>أغلق </a:t>
            </a:r>
            <a:r>
              <a:rPr lang="ar-EG" sz="2000" b="1" dirty="0" smtClean="0"/>
              <a:t>النموذج ثم </a:t>
            </a:r>
            <a:r>
              <a:rPr lang="ar-SA" sz="2000" b="1" dirty="0" smtClean="0"/>
              <a:t>أغلق </a:t>
            </a:r>
            <a:r>
              <a:rPr lang="ar-EG" sz="2000" b="1" dirty="0" smtClean="0"/>
              <a:t>قاعدة البيانات</a:t>
            </a:r>
            <a:r>
              <a:rPr lang="ar-SA" sz="2000" b="1" dirty="0" smtClean="0"/>
              <a:t>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991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</Template>
  <TotalTime>101</TotalTime>
  <Words>711</Words>
  <Application>Microsoft Office PowerPoint</Application>
  <PresentationFormat>A4 Paper (210x297 mm)</PresentationFormat>
  <Paragraphs>141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Wingdings</vt:lpstr>
      <vt:lpstr>sample</vt:lpstr>
      <vt:lpstr>PowerPoint Presentation</vt:lpstr>
      <vt:lpstr>المحاضرة التاسعة</vt:lpstr>
      <vt:lpstr>محتوى المحاضرة</vt:lpstr>
      <vt:lpstr>تمرين على المحاضرة السابعة والثامنة (1)</vt:lpstr>
      <vt:lpstr>تمرين علي المحاضرة السابعة والثامنة (2)</vt:lpstr>
      <vt:lpstr>النماذج Forms</vt:lpstr>
      <vt:lpstr>إنشاء نموذج بسيط طريقة عرض تخطيط النموذج</vt:lpstr>
      <vt:lpstr>عرض التخطيط Layout view </vt:lpstr>
      <vt:lpstr>عرض النموذج Form view</vt:lpstr>
      <vt:lpstr>عرض تصميم النموذج Design view</vt:lpstr>
      <vt:lpstr>التنقل من حقل إلى أخر في النموذج والعمل على السجلات</vt:lpstr>
      <vt:lpstr>تغيير عرض  و ارتفاع الحقل وخصاص خط العناصر </vt:lpstr>
      <vt:lpstr>الأنماط الجاهزة Styles</vt:lpstr>
      <vt:lpstr>ترتيب عناصر التحكم</vt:lpstr>
      <vt:lpstr>نموذج فارغ </vt:lpstr>
      <vt:lpstr>إضافة صورة إلى النموذج</vt:lpstr>
      <vt:lpstr>إضافة تاريخ إلى النموذج</vt:lpstr>
      <vt:lpstr>فرز السجلات في النماذج – طريقة عرض التخطيط</vt:lpstr>
      <vt:lpstr>إدراج أرقام الصفحات</vt:lpstr>
      <vt:lpstr>مقاطع النموذج</vt:lpstr>
      <vt:lpstr>تمرين على النماذج Forms 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</dc:creator>
  <cp:lastModifiedBy>studio 5</cp:lastModifiedBy>
  <cp:revision>12</cp:revision>
  <dcterms:created xsi:type="dcterms:W3CDTF">2016-02-13T00:38:54Z</dcterms:created>
  <dcterms:modified xsi:type="dcterms:W3CDTF">2016-02-24T09:32:22Z</dcterms:modified>
</cp:coreProperties>
</file>