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263A"/>
    <a:srgbClr val="AD9968"/>
    <a:srgbClr val="D9791B"/>
    <a:srgbClr val="AB1A25"/>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2/28/2016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rtl="0"/>
            <a:r>
              <a:rPr lang="ar-SA" sz="2800" b="1" dirty="0" smtClean="0">
                <a:solidFill>
                  <a:srgbClr val="7F7F7F"/>
                </a:solidFill>
                <a:latin typeface="Calibri" pitchFamily="34" charset="0"/>
                <a:cs typeface="Times New Roman" pitchFamily="18" charset="0"/>
              </a:rPr>
              <a:t>تقنية المعلومات 2</a:t>
            </a:r>
            <a:r>
              <a:rPr lang="en-US" sz="2800" b="1" dirty="0" smtClean="0">
                <a:solidFill>
                  <a:srgbClr val="7F7F7F"/>
                </a:solidFill>
                <a:latin typeface="Calibri" pitchFamily="34" charset="0"/>
                <a:cs typeface="Times New Roman" pitchFamily="18" charset="0"/>
              </a:rPr>
              <a:t> </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محمد الجعفري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الثانية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38862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عنوان المحاضرة</a:t>
            </a:r>
          </a:p>
          <a:p>
            <a:pPr rtl="1" eaLnBrk="1" hangingPunct="1"/>
            <a:r>
              <a:rPr lang="ar-SA" sz="4000" b="1" dirty="0">
                <a:solidFill>
                  <a:schemeClr val="tx1"/>
                </a:solidFill>
                <a:cs typeface="Arial" pitchFamily="34" charset="0"/>
              </a:rPr>
              <a:t>الأنترنت والاتصالات </a:t>
            </a:r>
          </a:p>
          <a:p>
            <a:pPr rtl="1" eaLnBrk="1" hangingPunct="1"/>
            <a:r>
              <a:rPr lang="en-US" sz="4000" b="1" dirty="0">
                <a:solidFill>
                  <a:schemeClr val="tx1"/>
                </a:solidFill>
                <a:cs typeface="Arial" pitchFamily="34" charset="0"/>
              </a:rPr>
              <a:t>The Internet and Communication</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محتوى المحاضرة</a:t>
            </a:r>
            <a:endParaRPr lang="en-US" b="1" dirty="0"/>
          </a:p>
        </p:txBody>
      </p:sp>
      <p:sp>
        <p:nvSpPr>
          <p:cNvPr id="10" name="Content Placeholder 9"/>
          <p:cNvSpPr>
            <a:spLocks noGrp="1"/>
          </p:cNvSpPr>
          <p:nvPr>
            <p:ph sz="half" idx="13"/>
          </p:nvPr>
        </p:nvSpPr>
        <p:spPr>
          <a:xfrm>
            <a:off x="5025242" y="1447801"/>
            <a:ext cx="4652158" cy="4678364"/>
          </a:xfrm>
        </p:spPr>
        <p:txBody>
          <a:bodyPr/>
          <a:lstStyle/>
          <a:p>
            <a:pPr marL="457200" indent="-457200">
              <a:buFont typeface="Arial" panose="020B0604020202020204" pitchFamily="34" charset="0"/>
              <a:buChar char="•"/>
            </a:pPr>
            <a:r>
              <a:rPr lang="ar-EG" b="1" dirty="0"/>
              <a:t>عرض المصدر </a:t>
            </a:r>
            <a:r>
              <a:rPr lang="en-GB" b="1" dirty="0"/>
              <a:t>Source</a:t>
            </a:r>
            <a:endParaRPr lang="ar-EG" b="1" dirty="0"/>
          </a:p>
          <a:p>
            <a:pPr marL="457200" indent="-457200">
              <a:buFont typeface="Arial" panose="020B0604020202020204" pitchFamily="34" charset="0"/>
              <a:buChar char="•"/>
            </a:pPr>
            <a:r>
              <a:rPr lang="ar-EG" b="1" dirty="0"/>
              <a:t>بنية عناوين الويب </a:t>
            </a:r>
          </a:p>
          <a:p>
            <a:pPr marL="457200" indent="-457200">
              <a:buFont typeface="Arial" panose="020B0604020202020204" pitchFamily="34" charset="0"/>
              <a:buChar char="•"/>
            </a:pPr>
            <a:r>
              <a:rPr lang="ar-EG" b="1" dirty="0"/>
              <a:t>متصفح الويب: اظهار واخفاء الصور</a:t>
            </a:r>
            <a:endParaRPr lang="en-GB" b="1" dirty="0"/>
          </a:p>
          <a:p>
            <a:pPr marL="457200" indent="-457200">
              <a:buFont typeface="Arial" panose="020B0604020202020204" pitchFamily="34" charset="0"/>
              <a:buChar char="•"/>
            </a:pPr>
            <a:r>
              <a:rPr lang="ar-EG" b="1" dirty="0"/>
              <a:t>المحفوظات </a:t>
            </a:r>
            <a:r>
              <a:rPr lang="en-GB" b="1" dirty="0"/>
              <a:t>History</a:t>
            </a:r>
            <a:endParaRPr lang="ar-EG" b="1" dirty="0"/>
          </a:p>
          <a:p>
            <a:pPr marL="457200" indent="-457200">
              <a:buFont typeface="Arial" panose="020B0604020202020204" pitchFamily="34" charset="0"/>
              <a:buChar char="•"/>
            </a:pPr>
            <a:r>
              <a:rPr lang="ar-EG" b="1" dirty="0"/>
              <a:t>المواقع المفضلة </a:t>
            </a:r>
            <a:r>
              <a:rPr lang="en-GB" b="1" dirty="0"/>
              <a:t>Favourites</a:t>
            </a:r>
            <a:endParaRPr lang="ar-EG" b="1" dirty="0"/>
          </a:p>
          <a:p>
            <a:pPr marL="457200" indent="-457200">
              <a:buFont typeface="Arial" panose="020B0604020202020204" pitchFamily="34" charset="0"/>
              <a:buChar char="•"/>
            </a:pPr>
            <a:r>
              <a:rPr lang="ar-EG" b="1" dirty="0"/>
              <a:t>الاعتبارات الامنية للانترنت </a:t>
            </a:r>
          </a:p>
          <a:p>
            <a:r>
              <a:rPr lang="ar-EG" b="1" dirty="0">
                <a:solidFill>
                  <a:srgbClr val="009900"/>
                </a:solidFill>
              </a:rPr>
              <a:t/>
            </a:r>
            <a:br>
              <a:rPr lang="ar-EG" b="1" dirty="0">
                <a:solidFill>
                  <a:srgbClr val="009900"/>
                </a:solidFill>
              </a:rPr>
            </a:br>
            <a:endParaRPr lang="ar-EG" b="1" dirty="0">
              <a:solidFill>
                <a:srgbClr val="009900"/>
              </a:solidFill>
            </a:endParaRPr>
          </a:p>
          <a:p>
            <a:pPr lvl="1" rtl="1">
              <a:buFont typeface="Wingdings" pitchFamily="2" charset="2"/>
              <a:buChar char="§"/>
            </a:pPr>
            <a:endParaRPr lang="ar-EG" b="1" dirty="0">
              <a:solidFill>
                <a:srgbClr val="009900"/>
              </a:solidFill>
            </a:endParaRPr>
          </a:p>
          <a:p>
            <a:pPr lvl="1" rtl="1">
              <a:buFont typeface="Wingdings" pitchFamily="2" charset="2"/>
              <a:buChar char="§"/>
            </a:pPr>
            <a:endParaRPr lang="ar-EG" b="1" dirty="0">
              <a:solidFill>
                <a:srgbClr val="009900"/>
              </a:solidFill>
            </a:endParaRPr>
          </a:p>
          <a:p>
            <a:pPr lvl="1" rtl="1">
              <a:buFont typeface="Wingdings" pitchFamily="2" charset="2"/>
              <a:buChar char="§"/>
            </a:pPr>
            <a:endParaRPr lang="ar-EG" b="1" dirty="0">
              <a:solidFill>
                <a:srgbClr val="009900"/>
              </a:solidFill>
            </a:endParaRPr>
          </a:p>
          <a:p>
            <a:pPr>
              <a:buFont typeface="Wingdings" pitchFamily="2" charset="2"/>
              <a:buChar char="q"/>
            </a:pPr>
            <a:endParaRPr lang="en-GB" b="1" dirty="0">
              <a:solidFill>
                <a:srgbClr val="009900"/>
              </a:solidFill>
            </a:endParaRPr>
          </a:p>
        </p:txBody>
      </p:sp>
      <p:sp>
        <p:nvSpPr>
          <p:cNvPr id="8" name="Slide Number Placeholder 7"/>
          <p:cNvSpPr>
            <a:spLocks noGrp="1"/>
          </p:cNvSpPr>
          <p:nvPr>
            <p:ph type="sldNum" sz="quarter" idx="4294967295"/>
          </p:nvPr>
        </p:nvSpPr>
        <p:spPr>
          <a:xfrm>
            <a:off x="2105025" y="6376988"/>
            <a:ext cx="571500" cy="365125"/>
          </a:xfrm>
          <a:prstGeom prst="rect">
            <a:avLst/>
          </a:prstGeom>
        </p:spPr>
        <p:txBody>
          <a:bodyPr/>
          <a:lstStyle/>
          <a:p>
            <a:pPr>
              <a:defRPr/>
            </a:pPr>
            <a:fld id="{9D13AABE-F36E-43B7-8B2F-06DD759917E9}" type="slidenum">
              <a:rPr lang="ar-SA" smtClean="0"/>
              <a:pPr>
                <a:defRPr/>
              </a:pPr>
              <a:t>3</a:t>
            </a:fld>
            <a:endParaRPr lang="en-US"/>
          </a:p>
        </p:txBody>
      </p:sp>
    </p:spTree>
    <p:extLst>
      <p:ext uri="{BB962C8B-B14F-4D97-AF65-F5344CB8AC3E}">
        <p14:creationId xmlns:p14="http://schemas.microsoft.com/office/powerpoint/2010/main" val="1646629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533400" y="1752600"/>
            <a:ext cx="8839200" cy="3046413"/>
          </a:xfrm>
          <a:prstGeom prst="rect">
            <a:avLst/>
          </a:prstGeom>
          <a:noFill/>
          <a:ln w="9525">
            <a:noFill/>
            <a:miter lim="800000"/>
            <a:headEnd/>
            <a:tailEnd/>
          </a:ln>
        </p:spPr>
        <p:txBody>
          <a:bodyPr>
            <a:spAutoFit/>
          </a:bodyPr>
          <a:lstStyle/>
          <a:p>
            <a:pPr algn="r" rtl="1">
              <a:buFont typeface="Arial" pitchFamily="34" charset="0"/>
              <a:buChar char="•"/>
            </a:pPr>
            <a:endParaRPr lang="ar-SA" sz="3600" b="1"/>
          </a:p>
          <a:p>
            <a:pPr algn="r" rtl="1"/>
            <a:endParaRPr lang="ar-SA" sz="2800"/>
          </a:p>
          <a:p>
            <a:pPr algn="r" rtl="1"/>
            <a:endParaRPr lang="ar-SA" sz="2800"/>
          </a:p>
          <a:p>
            <a:pPr algn="r" rtl="1"/>
            <a:endParaRPr lang="ar-SA" sz="2800"/>
          </a:p>
          <a:p>
            <a:pPr algn="r" rtl="1"/>
            <a:endParaRPr lang="ar-SA" sz="3600" b="1"/>
          </a:p>
          <a:p>
            <a:pPr algn="r" rtl="1"/>
            <a:endParaRPr lang="ar-DZ" sz="3600" b="1"/>
          </a:p>
        </p:txBody>
      </p:sp>
      <p:cxnSp>
        <p:nvCxnSpPr>
          <p:cNvPr id="19" name="Straight Arrow Connector 18"/>
          <p:cNvCxnSpPr/>
          <p:nvPr/>
        </p:nvCxnSpPr>
        <p:spPr>
          <a:xfrm rot="10800000">
            <a:off x="6400800" y="3579813"/>
            <a:ext cx="5334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a:off x="3505200" y="3503613"/>
            <a:ext cx="7620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 name="Picture 5"/>
          <p:cNvPicPr>
            <a:picLocks noChangeAspect="1" noChangeArrowheads="1"/>
          </p:cNvPicPr>
          <p:nvPr/>
        </p:nvPicPr>
        <p:blipFill>
          <a:blip r:embed="rId2" cstate="print"/>
          <a:srcRect/>
          <a:stretch>
            <a:fillRect/>
          </a:stretch>
        </p:blipFill>
        <p:spPr bwMode="auto">
          <a:xfrm>
            <a:off x="533400" y="2590800"/>
            <a:ext cx="9039225" cy="3714750"/>
          </a:xfrm>
          <a:prstGeom prst="rect">
            <a:avLst/>
          </a:prstGeom>
          <a:noFill/>
          <a:ln w="9525">
            <a:noFill/>
            <a:miter lim="800000"/>
            <a:headEnd/>
            <a:tailEnd/>
          </a:ln>
        </p:spPr>
      </p:pic>
      <p:sp>
        <p:nvSpPr>
          <p:cNvPr id="11" name="Rectangle 3"/>
          <p:cNvSpPr>
            <a:spLocks noChangeArrowheads="1"/>
          </p:cNvSpPr>
          <p:nvPr/>
        </p:nvSpPr>
        <p:spPr bwMode="auto">
          <a:xfrm>
            <a:off x="152400" y="1524000"/>
            <a:ext cx="9601200" cy="4800600"/>
          </a:xfrm>
          <a:prstGeom prst="rect">
            <a:avLst/>
          </a:prstGeom>
          <a:noFill/>
          <a:ln w="9525">
            <a:noFill/>
            <a:miter lim="800000"/>
            <a:headEnd/>
            <a:tailEnd/>
          </a:ln>
        </p:spPr>
        <p:txBody>
          <a:bodyPr/>
          <a:lstStyle/>
          <a:p>
            <a:pPr marL="342900" indent="-342900">
              <a:spcBef>
                <a:spcPct val="20000"/>
              </a:spcBef>
              <a:buFont typeface="Arial" pitchFamily="34" charset="0"/>
              <a:buChar char="•"/>
              <a:defRPr/>
            </a:pPr>
            <a:r>
              <a:rPr lang="ar-SA" sz="3200" dirty="0" smtClean="0"/>
              <a:t>يمكنك معاينة مصدر الصفحة بصيغة </a:t>
            </a:r>
            <a:r>
              <a:rPr lang="en-US" sz="3200" dirty="0" smtClean="0"/>
              <a:t> HTML</a:t>
            </a:r>
            <a:r>
              <a:rPr lang="ar-SA" sz="3200" dirty="0" smtClean="0"/>
              <a:t> من خلال القائمة </a:t>
            </a:r>
            <a:r>
              <a:rPr lang="en-US" sz="3200" dirty="0" smtClean="0"/>
              <a:t>view</a:t>
            </a:r>
            <a:r>
              <a:rPr lang="ar-SA" sz="3200" dirty="0" smtClean="0"/>
              <a:t> ثم </a:t>
            </a:r>
            <a:r>
              <a:rPr lang="en-US" sz="3200" dirty="0" smtClean="0"/>
              <a:t>source</a:t>
            </a:r>
            <a:endParaRPr lang="en-US" sz="2800" dirty="0" smtClean="0"/>
          </a:p>
        </p:txBody>
      </p:sp>
      <p:sp>
        <p:nvSpPr>
          <p:cNvPr id="12" name="Title 5"/>
          <p:cNvSpPr>
            <a:spLocks noGrp="1"/>
          </p:cNvSpPr>
          <p:nvPr>
            <p:ph type="title"/>
          </p:nvPr>
        </p:nvSpPr>
        <p:spPr>
          <a:xfrm>
            <a:off x="0" y="0"/>
            <a:ext cx="9372600" cy="1143000"/>
          </a:xfrm>
        </p:spPr>
        <p:txBody>
          <a:bodyPr/>
          <a:lstStyle/>
          <a:p>
            <a:pPr rtl="1"/>
            <a:r>
              <a:rPr lang="ar-SA" b="1" dirty="0" smtClean="0">
                <a:solidFill>
                  <a:schemeClr val="tx2"/>
                </a:solidFill>
              </a:rPr>
              <a:t> نافدة مستعرض الانترنت: عرض المصدر </a:t>
            </a:r>
            <a:r>
              <a:rPr lang="en-US" b="1" dirty="0" smtClean="0">
                <a:solidFill>
                  <a:schemeClr val="tx2"/>
                </a:solidFill>
              </a:rPr>
              <a:t>source</a:t>
            </a:r>
            <a:endParaRPr lang="en-US" b="1" dirty="0">
              <a:solidFill>
                <a:schemeClr val="tx2"/>
              </a:solidFill>
            </a:endParaRPr>
          </a:p>
        </p:txBody>
      </p:sp>
      <p:sp>
        <p:nvSpPr>
          <p:cNvPr id="13" name="Slide Number Placeholder 12"/>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extLst>
      <p:ext uri="{BB962C8B-B14F-4D97-AF65-F5344CB8AC3E}">
        <p14:creationId xmlns:p14="http://schemas.microsoft.com/office/powerpoint/2010/main" val="1283492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533400" y="1752600"/>
            <a:ext cx="8839200" cy="3046413"/>
          </a:xfrm>
          <a:prstGeom prst="rect">
            <a:avLst/>
          </a:prstGeom>
          <a:noFill/>
          <a:ln w="9525">
            <a:noFill/>
            <a:miter lim="800000"/>
            <a:headEnd/>
            <a:tailEnd/>
          </a:ln>
        </p:spPr>
        <p:txBody>
          <a:bodyPr>
            <a:spAutoFit/>
          </a:bodyPr>
          <a:lstStyle/>
          <a:p>
            <a:pPr algn="r" rtl="1">
              <a:buFont typeface="Arial" pitchFamily="34" charset="0"/>
              <a:buChar char="•"/>
            </a:pPr>
            <a:endParaRPr lang="ar-SA" sz="3600" b="1"/>
          </a:p>
          <a:p>
            <a:pPr algn="r" rtl="1"/>
            <a:endParaRPr lang="ar-SA" sz="2800"/>
          </a:p>
          <a:p>
            <a:pPr algn="r" rtl="1"/>
            <a:endParaRPr lang="ar-SA" sz="2800"/>
          </a:p>
          <a:p>
            <a:pPr algn="r" rtl="1"/>
            <a:endParaRPr lang="ar-SA" sz="2800"/>
          </a:p>
          <a:p>
            <a:pPr algn="r" rtl="1"/>
            <a:endParaRPr lang="ar-SA" sz="3600" b="1"/>
          </a:p>
          <a:p>
            <a:pPr algn="r" rtl="1"/>
            <a:endParaRPr lang="ar-DZ" sz="3600" b="1"/>
          </a:p>
        </p:txBody>
      </p:sp>
      <p:sp>
        <p:nvSpPr>
          <p:cNvPr id="20485" name="Rectangle 3"/>
          <p:cNvSpPr>
            <a:spLocks noChangeArrowheads="1"/>
          </p:cNvSpPr>
          <p:nvPr/>
        </p:nvSpPr>
        <p:spPr bwMode="auto">
          <a:xfrm>
            <a:off x="1066800" y="1371600"/>
            <a:ext cx="9372600" cy="4648200"/>
          </a:xfrm>
          <a:prstGeom prst="rect">
            <a:avLst/>
          </a:prstGeom>
          <a:noFill/>
          <a:ln w="9525">
            <a:noFill/>
            <a:miter lim="800000"/>
            <a:headEnd/>
            <a:tailEnd/>
          </a:ln>
        </p:spPr>
        <p:txBody>
          <a:bodyPr/>
          <a:lstStyle/>
          <a:p>
            <a:pPr marL="800100" lvl="1" indent="-342900" algn="r" rtl="1">
              <a:spcBef>
                <a:spcPct val="20000"/>
              </a:spcBef>
              <a:buFont typeface="Arial" pitchFamily="34" charset="0"/>
              <a:buChar char="•"/>
            </a:pPr>
            <a:endParaRPr lang="ar-SA" sz="3200" dirty="0"/>
          </a:p>
          <a:p>
            <a:pPr marL="800100" lvl="1" indent="-342900" algn="r" rtl="1">
              <a:spcBef>
                <a:spcPct val="20000"/>
              </a:spcBef>
            </a:pPr>
            <a:endParaRPr lang="ar-SA" sz="3200" dirty="0"/>
          </a:p>
        </p:txBody>
      </p:sp>
      <p:sp>
        <p:nvSpPr>
          <p:cNvPr id="8" name="Title 5"/>
          <p:cNvSpPr>
            <a:spLocks noGrp="1"/>
          </p:cNvSpPr>
          <p:nvPr>
            <p:ph type="title"/>
          </p:nvPr>
        </p:nvSpPr>
        <p:spPr>
          <a:xfrm>
            <a:off x="152400" y="0"/>
            <a:ext cx="9296400" cy="1143000"/>
          </a:xfrm>
        </p:spPr>
        <p:txBody>
          <a:bodyPr/>
          <a:lstStyle/>
          <a:p>
            <a:r>
              <a:rPr lang="ar-SA" b="1" dirty="0" smtClean="0">
                <a:solidFill>
                  <a:schemeClr val="tx2"/>
                </a:solidFill>
              </a:rPr>
              <a:t> بنية عناوين الويب</a:t>
            </a:r>
            <a:endParaRPr lang="en-US" b="1" dirty="0">
              <a:solidFill>
                <a:schemeClr val="tx2"/>
              </a:solidFill>
            </a:endParaRPr>
          </a:p>
        </p:txBody>
      </p:sp>
      <p:sp>
        <p:nvSpPr>
          <p:cNvPr id="9" name="Rectangle 3"/>
          <p:cNvSpPr>
            <a:spLocks noChangeArrowheads="1"/>
          </p:cNvSpPr>
          <p:nvPr/>
        </p:nvSpPr>
        <p:spPr bwMode="auto">
          <a:xfrm>
            <a:off x="152400" y="1371600"/>
            <a:ext cx="9601200" cy="4953000"/>
          </a:xfrm>
          <a:prstGeom prst="rect">
            <a:avLst/>
          </a:prstGeom>
          <a:noFill/>
          <a:ln w="9525">
            <a:noFill/>
            <a:miter lim="800000"/>
            <a:headEnd/>
            <a:tailEnd/>
          </a:ln>
        </p:spPr>
        <p:txBody>
          <a:bodyPr/>
          <a:lstStyle/>
          <a:p>
            <a:pPr marL="342900" indent="-342900">
              <a:spcBef>
                <a:spcPct val="20000"/>
              </a:spcBef>
              <a:buFont typeface="Arial" pitchFamily="34" charset="0"/>
              <a:buChar char="•"/>
            </a:pPr>
            <a:r>
              <a:rPr lang="ar-SA" sz="2800" dirty="0" smtClean="0"/>
              <a:t>كل مصدر على الانترنت له عنوانه الخاص به حيث تُعرف هذه العناوين بالاسم </a:t>
            </a:r>
            <a:r>
              <a:rPr lang="en-US" sz="2800" dirty="0" smtClean="0">
                <a:solidFill>
                  <a:srgbClr val="FF0000"/>
                </a:solidFill>
              </a:rPr>
              <a:t>U</a:t>
            </a:r>
            <a:r>
              <a:rPr lang="en-US" sz="2800" dirty="0" smtClean="0"/>
              <a:t>niform </a:t>
            </a:r>
            <a:r>
              <a:rPr lang="en-US" sz="2800" dirty="0" smtClean="0">
                <a:solidFill>
                  <a:srgbClr val="FF0000"/>
                </a:solidFill>
              </a:rPr>
              <a:t>R</a:t>
            </a:r>
            <a:r>
              <a:rPr lang="en-US" sz="2800" dirty="0" smtClean="0"/>
              <a:t>esource </a:t>
            </a:r>
            <a:r>
              <a:rPr lang="en-US" sz="2800" dirty="0" smtClean="0">
                <a:solidFill>
                  <a:srgbClr val="FF0000"/>
                </a:solidFill>
              </a:rPr>
              <a:t>L</a:t>
            </a:r>
            <a:r>
              <a:rPr lang="en-US" sz="2800" dirty="0" smtClean="0"/>
              <a:t>ocator – </a:t>
            </a:r>
            <a:r>
              <a:rPr lang="en-US" sz="2800" dirty="0" smtClean="0">
                <a:solidFill>
                  <a:srgbClr val="FF0000"/>
                </a:solidFill>
              </a:rPr>
              <a:t>URL</a:t>
            </a:r>
            <a:r>
              <a:rPr lang="ar-SA" sz="2800" dirty="0" smtClean="0"/>
              <a:t>.</a:t>
            </a:r>
          </a:p>
          <a:p>
            <a:pPr marL="342900" indent="-342900">
              <a:spcBef>
                <a:spcPct val="20000"/>
              </a:spcBef>
              <a:buFont typeface="Arial" pitchFamily="34" charset="0"/>
              <a:buChar char="•"/>
            </a:pPr>
            <a:r>
              <a:rPr lang="ar-SA" sz="2800" dirty="0" smtClean="0"/>
              <a:t>لموقع الويب عنوان أساسي عند كتابته في المتصفح يتم استكماله لعرض صفحة الموقع الرئيسة.</a:t>
            </a:r>
          </a:p>
          <a:p>
            <a:pPr marL="342900" indent="-342900">
              <a:spcBef>
                <a:spcPct val="20000"/>
              </a:spcBef>
              <a:buFont typeface="Arial" pitchFamily="34" charset="0"/>
              <a:buChar char="•"/>
            </a:pPr>
            <a:r>
              <a:rPr lang="ar-SA" sz="2800" dirty="0" smtClean="0"/>
              <a:t>تتألف عناوين الويب من قسمين رئيسين:</a:t>
            </a:r>
          </a:p>
          <a:p>
            <a:pPr marL="800100" lvl="1" indent="-342900">
              <a:spcBef>
                <a:spcPct val="20000"/>
              </a:spcBef>
              <a:buFont typeface="Arial" pitchFamily="34" charset="0"/>
              <a:buChar char="•"/>
            </a:pPr>
            <a:r>
              <a:rPr lang="ar-SA" sz="2400" dirty="0" smtClean="0">
                <a:solidFill>
                  <a:srgbClr val="0000FF"/>
                </a:solidFill>
              </a:rPr>
              <a:t>القسم الأول </a:t>
            </a:r>
            <a:r>
              <a:rPr lang="ar-SA" sz="2400" dirty="0" smtClean="0"/>
              <a:t>يحدد طريقة الاسترجاع وعادة ما يسمى بروتوكول</a:t>
            </a:r>
          </a:p>
          <a:p>
            <a:pPr marL="800100" lvl="1" indent="-342900">
              <a:spcBef>
                <a:spcPct val="20000"/>
              </a:spcBef>
              <a:buFont typeface="Arial" pitchFamily="34" charset="0"/>
              <a:buChar char="•"/>
            </a:pPr>
            <a:r>
              <a:rPr lang="ar-SA" sz="2400" dirty="0" smtClean="0">
                <a:solidFill>
                  <a:srgbClr val="009900"/>
                </a:solidFill>
              </a:rPr>
              <a:t>القسم الثاني </a:t>
            </a:r>
            <a:r>
              <a:rPr lang="ar-SA" sz="2400" dirty="0" smtClean="0"/>
              <a:t>يحدد موقع المصدر مثل موقع ويب وتتبع تركيبته قواعد نظام مجال الأسماء </a:t>
            </a:r>
            <a:r>
              <a:rPr lang="en-US" sz="2400" dirty="0" smtClean="0"/>
              <a:t>Domain Name System - DNS</a:t>
            </a:r>
            <a:endParaRPr lang="ar-SA" sz="2400" dirty="0" smtClean="0"/>
          </a:p>
          <a:p>
            <a:pPr marL="800100" lvl="1" indent="-342900">
              <a:spcBef>
                <a:spcPct val="20000"/>
              </a:spcBef>
              <a:buFont typeface="Arial" pitchFamily="34" charset="0"/>
              <a:buChar char="•"/>
            </a:pPr>
            <a:r>
              <a:rPr lang="ar-SA" sz="2400" dirty="0" smtClean="0"/>
              <a:t>يفرق بين القسمين برمز النقطتين العمودية "</a:t>
            </a:r>
            <a:r>
              <a:rPr lang="en-US" sz="2400" b="1" dirty="0" smtClean="0">
                <a:solidFill>
                  <a:srgbClr val="C00000"/>
                </a:solidFill>
              </a:rPr>
              <a:t>:</a:t>
            </a:r>
            <a:r>
              <a:rPr lang="ar-SA" sz="2400" dirty="0" smtClean="0"/>
              <a:t>"</a:t>
            </a:r>
          </a:p>
          <a:p>
            <a:pPr marL="800100" lvl="1" indent="-342900">
              <a:spcBef>
                <a:spcPct val="20000"/>
              </a:spcBef>
              <a:buFont typeface="Arial" pitchFamily="34" charset="0"/>
              <a:buChar char="•"/>
            </a:pPr>
            <a:r>
              <a:rPr lang="ar-SA" sz="2400" dirty="0" smtClean="0"/>
              <a:t>مثال: </a:t>
            </a:r>
            <a:r>
              <a:rPr lang="en-US" sz="2400" dirty="0" smtClean="0">
                <a:solidFill>
                  <a:srgbClr val="0000FF"/>
                </a:solidFill>
              </a:rPr>
              <a:t>http</a:t>
            </a:r>
            <a:r>
              <a:rPr lang="en-US" sz="2400" b="1" dirty="0" smtClean="0">
                <a:solidFill>
                  <a:srgbClr val="C00000"/>
                </a:solidFill>
              </a:rPr>
              <a:t>:</a:t>
            </a:r>
            <a:r>
              <a:rPr lang="en-US" sz="2400" dirty="0" smtClean="0"/>
              <a:t>//</a:t>
            </a:r>
            <a:r>
              <a:rPr lang="en-US" sz="2400" dirty="0" smtClean="0">
                <a:solidFill>
                  <a:srgbClr val="009900"/>
                </a:solidFill>
              </a:rPr>
              <a:t>kfu.efu.sa/...</a:t>
            </a:r>
            <a:endParaRPr lang="ar-SA" sz="2400" dirty="0" smtClean="0">
              <a:solidFill>
                <a:srgbClr val="009900"/>
              </a:solidFill>
            </a:endParaRPr>
          </a:p>
        </p:txBody>
      </p:sp>
    </p:spTree>
    <p:extLst>
      <p:ext uri="{BB962C8B-B14F-4D97-AF65-F5344CB8AC3E}">
        <p14:creationId xmlns:p14="http://schemas.microsoft.com/office/powerpoint/2010/main" val="1925953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533400" y="1752600"/>
            <a:ext cx="8839200" cy="3046413"/>
          </a:xfrm>
          <a:prstGeom prst="rect">
            <a:avLst/>
          </a:prstGeom>
          <a:noFill/>
          <a:ln w="9525">
            <a:noFill/>
            <a:miter lim="800000"/>
            <a:headEnd/>
            <a:tailEnd/>
          </a:ln>
        </p:spPr>
        <p:txBody>
          <a:bodyPr>
            <a:spAutoFit/>
          </a:bodyPr>
          <a:lstStyle/>
          <a:p>
            <a:pPr algn="r" rtl="1">
              <a:buFont typeface="Arial" pitchFamily="34" charset="0"/>
              <a:buChar char="•"/>
            </a:pPr>
            <a:endParaRPr lang="ar-SA" sz="3600" b="1"/>
          </a:p>
          <a:p>
            <a:pPr algn="r" rtl="1"/>
            <a:endParaRPr lang="ar-SA" sz="2800"/>
          </a:p>
          <a:p>
            <a:pPr algn="r" rtl="1"/>
            <a:endParaRPr lang="ar-SA" sz="2800"/>
          </a:p>
          <a:p>
            <a:pPr algn="r" rtl="1"/>
            <a:endParaRPr lang="ar-SA" sz="2800"/>
          </a:p>
          <a:p>
            <a:pPr algn="r" rtl="1"/>
            <a:endParaRPr lang="ar-SA" sz="3600" b="1"/>
          </a:p>
          <a:p>
            <a:pPr algn="r" rtl="1"/>
            <a:endParaRPr lang="ar-DZ" sz="3600" b="1"/>
          </a:p>
        </p:txBody>
      </p:sp>
      <p:sp>
        <p:nvSpPr>
          <p:cNvPr id="20485" name="Rectangle 3"/>
          <p:cNvSpPr>
            <a:spLocks noChangeArrowheads="1"/>
          </p:cNvSpPr>
          <p:nvPr/>
        </p:nvSpPr>
        <p:spPr bwMode="auto">
          <a:xfrm>
            <a:off x="1066800" y="1371600"/>
            <a:ext cx="9372600" cy="4648200"/>
          </a:xfrm>
          <a:prstGeom prst="rect">
            <a:avLst/>
          </a:prstGeom>
          <a:noFill/>
          <a:ln w="9525">
            <a:noFill/>
            <a:miter lim="800000"/>
            <a:headEnd/>
            <a:tailEnd/>
          </a:ln>
        </p:spPr>
        <p:txBody>
          <a:bodyPr/>
          <a:lstStyle/>
          <a:p>
            <a:pPr marL="800100" lvl="1" indent="-342900" algn="r" rtl="1">
              <a:spcBef>
                <a:spcPct val="20000"/>
              </a:spcBef>
              <a:buFont typeface="Arial" pitchFamily="34" charset="0"/>
              <a:buChar char="•"/>
            </a:pPr>
            <a:endParaRPr lang="ar-SA" sz="3200" dirty="0"/>
          </a:p>
          <a:p>
            <a:pPr marL="800100" lvl="1" indent="-342900" algn="r" rtl="1">
              <a:spcBef>
                <a:spcPct val="20000"/>
              </a:spcBef>
            </a:pPr>
            <a:endParaRPr lang="ar-SA" sz="3200" dirty="0"/>
          </a:p>
        </p:txBody>
      </p:sp>
      <p:sp>
        <p:nvSpPr>
          <p:cNvPr id="8" name="Title 5"/>
          <p:cNvSpPr>
            <a:spLocks noGrp="1"/>
          </p:cNvSpPr>
          <p:nvPr>
            <p:ph type="title"/>
          </p:nvPr>
        </p:nvSpPr>
        <p:spPr>
          <a:xfrm>
            <a:off x="152400" y="0"/>
            <a:ext cx="9372600" cy="1143000"/>
          </a:xfrm>
        </p:spPr>
        <p:txBody>
          <a:bodyPr/>
          <a:lstStyle/>
          <a:p>
            <a:pPr rtl="1"/>
            <a:r>
              <a:rPr lang="ar-SA" b="1" dirty="0" smtClean="0">
                <a:solidFill>
                  <a:schemeClr val="tx2"/>
                </a:solidFill>
              </a:rPr>
              <a:t> بنية عناوين الويب: </a:t>
            </a:r>
            <a:r>
              <a:rPr lang="ar-SA" dirty="0" smtClean="0"/>
              <a:t>القسم الثاني من عنوان الويب</a:t>
            </a:r>
            <a:endParaRPr lang="en-US" b="1" dirty="0">
              <a:solidFill>
                <a:schemeClr val="tx2"/>
              </a:solidFill>
            </a:endParaRPr>
          </a:p>
        </p:txBody>
      </p:sp>
      <p:sp>
        <p:nvSpPr>
          <p:cNvPr id="9" name="Rectangle 3"/>
          <p:cNvSpPr>
            <a:spLocks noChangeArrowheads="1"/>
          </p:cNvSpPr>
          <p:nvPr/>
        </p:nvSpPr>
        <p:spPr bwMode="auto">
          <a:xfrm>
            <a:off x="152400" y="1447800"/>
            <a:ext cx="9601200" cy="4876800"/>
          </a:xfrm>
          <a:prstGeom prst="rect">
            <a:avLst/>
          </a:prstGeom>
          <a:noFill/>
          <a:ln w="9525">
            <a:noFill/>
            <a:miter lim="800000"/>
            <a:headEnd/>
            <a:tailEnd/>
          </a:ln>
        </p:spPr>
        <p:txBody>
          <a:bodyPr/>
          <a:lstStyle/>
          <a:p>
            <a:pPr marL="342900" indent="-342900">
              <a:spcBef>
                <a:spcPct val="20000"/>
              </a:spcBef>
              <a:buFont typeface="Arial" pitchFamily="34" charset="0"/>
              <a:buChar char="•"/>
            </a:pPr>
            <a:r>
              <a:rPr lang="ar-SA" sz="3200" dirty="0" smtClean="0"/>
              <a:t>نظام مجال الأسماء </a:t>
            </a:r>
            <a:r>
              <a:rPr lang="en-US" sz="3200" dirty="0" smtClean="0"/>
              <a:t>Domain Name System - DNS </a:t>
            </a:r>
            <a:endParaRPr lang="ar-SA" sz="3200" dirty="0" smtClean="0"/>
          </a:p>
          <a:p>
            <a:pPr marL="342900" indent="-342900">
              <a:spcBef>
                <a:spcPct val="20000"/>
              </a:spcBef>
              <a:buFont typeface="Arial" pitchFamily="34" charset="0"/>
              <a:buChar char="•"/>
            </a:pPr>
            <a:r>
              <a:rPr lang="ar-SA" sz="3200" dirty="0" smtClean="0"/>
              <a:t>هو نظام تسمية ذات هيكلية هرمية مبني تدريجيا في قاعدة بيانات موزعة من أجل الحاسبات ومصادر الانترنت والشبكات الخاصة. وهو يربط المعلومات المختلفة بمجالات الأسماء المعينة لكل من الكيانات المشاركة. </a:t>
            </a:r>
          </a:p>
          <a:p>
            <a:pPr marL="342900" indent="-342900">
              <a:spcBef>
                <a:spcPct val="20000"/>
              </a:spcBef>
              <a:buFont typeface="Arial" pitchFamily="34" charset="0"/>
              <a:buChar char="•"/>
            </a:pPr>
            <a:r>
              <a:rPr lang="ar-SA" sz="3200" dirty="0" smtClean="0"/>
              <a:t>يقوم بتحويل مجال الأسماء المفهوم من قبل الانسان إلى معرّف رقمي مرتبط بمعدات الشبكة بهدف تحديد موقعها وعنونة الأجهزة المنشرة عالميا.</a:t>
            </a:r>
          </a:p>
        </p:txBody>
      </p:sp>
    </p:spTree>
    <p:extLst>
      <p:ext uri="{BB962C8B-B14F-4D97-AF65-F5344CB8AC3E}">
        <p14:creationId xmlns:p14="http://schemas.microsoft.com/office/powerpoint/2010/main" val="246609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9105900" cy="1143000"/>
          </a:xfrm>
        </p:spPr>
        <p:txBody>
          <a:bodyPr/>
          <a:lstStyle/>
          <a:p>
            <a:pPr lvl="1" rtl="1"/>
            <a:r>
              <a:rPr lang="ar-SA" b="1" dirty="0" smtClean="0">
                <a:solidFill>
                  <a:schemeClr val="tx2"/>
                </a:solidFill>
              </a:rPr>
              <a:t> بنية عناوين الويب: </a:t>
            </a:r>
            <a:r>
              <a:rPr lang="ar-SA" dirty="0" smtClean="0"/>
              <a:t>القسم الثاني من عنوان الويب</a:t>
            </a:r>
            <a:endParaRPr lang="en-US" b="1" dirty="0">
              <a:cs typeface="Arial" pitchFamily="34" charset="0"/>
            </a:endParaRPr>
          </a:p>
        </p:txBody>
      </p:sp>
      <p:sp>
        <p:nvSpPr>
          <p:cNvPr id="11" name="Content Placeholder 10"/>
          <p:cNvSpPr>
            <a:spLocks noGrp="1"/>
          </p:cNvSpPr>
          <p:nvPr>
            <p:ph idx="1"/>
          </p:nvPr>
        </p:nvSpPr>
        <p:spPr>
          <a:xfrm>
            <a:off x="152400" y="1447800"/>
            <a:ext cx="9525000" cy="4876800"/>
          </a:xfrm>
        </p:spPr>
        <p:txBody>
          <a:bodyPr/>
          <a:lstStyle/>
          <a:p>
            <a:pPr rtl="1"/>
            <a:r>
              <a:rPr lang="ar-SA" sz="2800" dirty="0" smtClean="0"/>
              <a:t>المستوى الأعلى: هو نوعان يتألف</a:t>
            </a:r>
          </a:p>
          <a:p>
            <a:pPr rtl="1"/>
            <a:r>
              <a:rPr lang="ar-SA" sz="2800" dirty="0" smtClean="0"/>
              <a:t>من 3 أحرف للمؤسسات  </a:t>
            </a:r>
            <a:r>
              <a:rPr lang="en-US" sz="2800" dirty="0" smtClean="0"/>
              <a:t>com</a:t>
            </a:r>
            <a:r>
              <a:rPr lang="ar-SA" sz="2800" dirty="0" smtClean="0"/>
              <a:t> ،</a:t>
            </a:r>
            <a:r>
              <a:rPr lang="en-US" sz="2800" dirty="0" err="1" smtClean="0"/>
              <a:t>edu</a:t>
            </a:r>
            <a:r>
              <a:rPr lang="ar-SA" sz="2800" dirty="0" smtClean="0"/>
              <a:t>،</a:t>
            </a:r>
          </a:p>
          <a:p>
            <a:pPr rtl="1"/>
            <a:r>
              <a:rPr lang="ar-SA" sz="2800" dirty="0" smtClean="0"/>
              <a:t>أو من حرفين ويمثل الدول مثل </a:t>
            </a:r>
            <a:r>
              <a:rPr lang="en-US" sz="2800" dirty="0" err="1" smtClean="0"/>
              <a:t>sa</a:t>
            </a:r>
            <a:r>
              <a:rPr lang="ar-SA" sz="2800" dirty="0" smtClean="0"/>
              <a:t> ، </a:t>
            </a:r>
            <a:r>
              <a:rPr lang="en-US" sz="2800" dirty="0" smtClean="0"/>
              <a:t>lb</a:t>
            </a:r>
            <a:r>
              <a:rPr lang="ar-SA" sz="2800" dirty="0" smtClean="0"/>
              <a:t>.</a:t>
            </a:r>
          </a:p>
          <a:p>
            <a:pPr rtl="1"/>
            <a:r>
              <a:rPr lang="ar-SA" sz="2800" dirty="0" smtClean="0"/>
              <a:t>ونمر من اليمين إلى اليسار من المستوى</a:t>
            </a:r>
          </a:p>
          <a:p>
            <a:pPr rtl="1"/>
            <a:r>
              <a:rPr lang="ar-SA" sz="2800" dirty="0" smtClean="0"/>
              <a:t>الأعلى إلى المستويات الفرعية التي تمثل</a:t>
            </a:r>
          </a:p>
          <a:p>
            <a:pPr rtl="1"/>
            <a:r>
              <a:rPr lang="ar-SA" sz="2800" dirty="0" smtClean="0"/>
              <a:t>مجالا تفرعية داخل المجال المتفرعة منه</a:t>
            </a:r>
          </a:p>
          <a:p>
            <a:pPr rtl="1"/>
            <a:r>
              <a:rPr lang="ar-SA" sz="2800" dirty="0" smtClean="0"/>
              <a:t>مثل </a:t>
            </a:r>
            <a:r>
              <a:rPr lang="en-US" sz="2800" dirty="0" err="1" smtClean="0"/>
              <a:t>google</a:t>
            </a:r>
            <a:r>
              <a:rPr lang="ar-SA" sz="2800" dirty="0" smtClean="0"/>
              <a:t> هي مجال فرعي لـ </a:t>
            </a:r>
            <a:r>
              <a:rPr lang="en-US" sz="2800" dirty="0" smtClean="0"/>
              <a:t>com</a:t>
            </a:r>
            <a:r>
              <a:rPr lang="ar-SA" sz="2800" dirty="0" smtClean="0"/>
              <a:t>.</a:t>
            </a:r>
          </a:p>
          <a:p>
            <a:pPr rtl="1"/>
            <a:r>
              <a:rPr lang="ar-SA" sz="2800" dirty="0" smtClean="0"/>
              <a:t>ونتابع هكذا حتى الوصول إلى الجهاز</a:t>
            </a:r>
          </a:p>
          <a:p>
            <a:pPr rtl="1"/>
            <a:r>
              <a:rPr lang="ar-SA" sz="2800" dirty="0" smtClean="0"/>
              <a:t>المستضيف لموقع الويب مثلا.</a:t>
            </a:r>
          </a:p>
        </p:txBody>
      </p:sp>
      <p:pic>
        <p:nvPicPr>
          <p:cNvPr id="1027" name="Picture 3"/>
          <p:cNvPicPr>
            <a:picLocks noChangeAspect="1" noChangeArrowheads="1"/>
          </p:cNvPicPr>
          <p:nvPr/>
        </p:nvPicPr>
        <p:blipFill>
          <a:blip r:embed="rId2" cstate="print"/>
          <a:srcRect/>
          <a:stretch>
            <a:fillRect/>
          </a:stretch>
        </p:blipFill>
        <p:spPr bwMode="auto">
          <a:xfrm>
            <a:off x="0" y="1600200"/>
            <a:ext cx="5114925" cy="4724400"/>
          </a:xfrm>
          <a:prstGeom prst="rect">
            <a:avLst/>
          </a:prstGeom>
          <a:noFill/>
          <a:ln w="9525">
            <a:noFill/>
            <a:miter lim="800000"/>
            <a:headEnd/>
            <a:tailEnd/>
          </a:ln>
        </p:spPr>
      </p:pic>
    </p:spTree>
    <p:extLst>
      <p:ext uri="{BB962C8B-B14F-4D97-AF65-F5344CB8AC3E}">
        <p14:creationId xmlns:p14="http://schemas.microsoft.com/office/powerpoint/2010/main" val="1651058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a:spLocks noGrp="1"/>
          </p:cNvSpPr>
          <p:nvPr>
            <p:ph type="title"/>
          </p:nvPr>
        </p:nvSpPr>
        <p:spPr>
          <a:xfrm>
            <a:off x="152400" y="274638"/>
            <a:ext cx="9258300" cy="1143000"/>
          </a:xfrm>
        </p:spPr>
        <p:txBody>
          <a:bodyPr/>
          <a:lstStyle/>
          <a:p>
            <a:r>
              <a:rPr lang="ar-SA" b="1" dirty="0" smtClean="0">
                <a:solidFill>
                  <a:schemeClr val="tx2"/>
                </a:solidFill>
              </a:rPr>
              <a:t> بنية عناوين الويب: </a:t>
            </a:r>
            <a:r>
              <a:rPr lang="ar-SA" dirty="0" smtClean="0"/>
              <a:t>القسم الثاني من عنوان الويب</a:t>
            </a:r>
            <a:endParaRPr lang="en-US" b="1" dirty="0">
              <a:solidFill>
                <a:schemeClr val="tx2"/>
              </a:solidFill>
            </a:endParaRPr>
          </a:p>
        </p:txBody>
      </p:sp>
      <p:sp>
        <p:nvSpPr>
          <p:cNvPr id="6" name="Content Placeholder 5"/>
          <p:cNvSpPr>
            <a:spLocks noGrp="1"/>
          </p:cNvSpPr>
          <p:nvPr>
            <p:ph sz="half" idx="13"/>
          </p:nvPr>
        </p:nvSpPr>
        <p:spPr>
          <a:xfrm>
            <a:off x="5025242" y="1828799"/>
            <a:ext cx="4728358" cy="4297365"/>
          </a:xfrm>
        </p:spPr>
        <p:txBody>
          <a:bodyPr/>
          <a:lstStyle/>
          <a:p>
            <a:pPr marL="577850" indent="-514350" algn="just">
              <a:buFont typeface="+mj-lt"/>
              <a:buAutoNum type="arabicPeriod"/>
            </a:pPr>
            <a:r>
              <a:rPr lang="ar-SA" b="1" dirty="0" smtClean="0">
                <a:solidFill>
                  <a:srgbClr val="0000FF"/>
                </a:solidFill>
              </a:rPr>
              <a:t>يتكون من  3 أحرف مثل:</a:t>
            </a:r>
          </a:p>
          <a:p>
            <a:pPr marL="1257300" lvl="1" indent="-742950" algn="just" rtl="1"/>
            <a:r>
              <a:rPr lang="en-US" sz="2800" b="1" dirty="0" smtClean="0"/>
              <a:t>com</a:t>
            </a:r>
            <a:r>
              <a:rPr lang="ar-SA" sz="2800" b="1" dirty="0" smtClean="0"/>
              <a:t> مؤسسة تجارية.</a:t>
            </a:r>
          </a:p>
          <a:p>
            <a:pPr marL="1257300" lvl="1" indent="-742950" algn="just" rtl="1"/>
            <a:r>
              <a:rPr lang="en-US" sz="2800" b="1" dirty="0" smtClean="0"/>
              <a:t>org</a:t>
            </a:r>
            <a:r>
              <a:rPr lang="ar-SA" sz="2800" b="1" dirty="0" smtClean="0"/>
              <a:t> إحدى المنظمات الدولية.</a:t>
            </a:r>
          </a:p>
          <a:p>
            <a:pPr marL="1257300" lvl="1" indent="-742950" algn="just" rtl="1"/>
            <a:r>
              <a:rPr lang="en-US" sz="2800" b="1" dirty="0" smtClean="0"/>
              <a:t>net</a:t>
            </a:r>
            <a:r>
              <a:rPr lang="ar-SA" sz="2800" b="1" dirty="0" smtClean="0"/>
              <a:t> مجموعة تعني باختصاص.</a:t>
            </a:r>
            <a:endParaRPr lang="en-US" sz="2800" b="1" dirty="0" smtClean="0"/>
          </a:p>
          <a:p>
            <a:pPr marL="1257300" lvl="1" indent="-742950" algn="just" rtl="1"/>
            <a:r>
              <a:rPr lang="en-US" sz="2800" b="1" dirty="0" err="1" smtClean="0"/>
              <a:t>gov</a:t>
            </a:r>
            <a:r>
              <a:rPr lang="ar-SA" sz="2800" b="1" dirty="0" smtClean="0"/>
              <a:t> هيئة حكومية.</a:t>
            </a:r>
            <a:endParaRPr lang="en-US" sz="2800" b="1" dirty="0" smtClean="0"/>
          </a:p>
          <a:p>
            <a:pPr marL="1257300" lvl="1" indent="-742950" algn="just" rtl="1"/>
            <a:r>
              <a:rPr lang="en-US" sz="2800" b="1" dirty="0" smtClean="0"/>
              <a:t>mil</a:t>
            </a:r>
            <a:r>
              <a:rPr lang="ar-SA" sz="2800" b="1" dirty="0" smtClean="0"/>
              <a:t> الجهات العسكرية.</a:t>
            </a:r>
            <a:endParaRPr lang="en-US" sz="2800" b="1" dirty="0" smtClean="0"/>
          </a:p>
          <a:p>
            <a:pPr marL="1257300" lvl="1" indent="-742950" algn="just" rtl="1"/>
            <a:r>
              <a:rPr lang="en-US" sz="2800" b="1" dirty="0" err="1" smtClean="0"/>
              <a:t>edu</a:t>
            </a:r>
            <a:r>
              <a:rPr lang="ar-SA" sz="2800" b="1" dirty="0" smtClean="0"/>
              <a:t> مؤسسة تعليمية.</a:t>
            </a:r>
          </a:p>
        </p:txBody>
      </p:sp>
      <p:sp>
        <p:nvSpPr>
          <p:cNvPr id="5" name="Content Placeholder 4"/>
          <p:cNvSpPr>
            <a:spLocks noGrp="1"/>
          </p:cNvSpPr>
          <p:nvPr>
            <p:ph sz="half" idx="1"/>
          </p:nvPr>
        </p:nvSpPr>
        <p:spPr>
          <a:xfrm>
            <a:off x="152400" y="1828799"/>
            <a:ext cx="4693920" cy="4297365"/>
          </a:xfrm>
        </p:spPr>
        <p:txBody>
          <a:bodyPr/>
          <a:lstStyle/>
          <a:p>
            <a:pPr marL="577850" indent="-514350" algn="just">
              <a:buFont typeface="+mj-lt"/>
              <a:buAutoNum type="arabicPeriod" startAt="2"/>
            </a:pPr>
            <a:r>
              <a:rPr lang="ar-SA" b="1" dirty="0" smtClean="0">
                <a:solidFill>
                  <a:srgbClr val="0000FF"/>
                </a:solidFill>
              </a:rPr>
              <a:t>يتكون من حرفين مثل:</a:t>
            </a:r>
          </a:p>
          <a:p>
            <a:pPr marL="1257300" lvl="1" indent="-742950" algn="just" rtl="1"/>
            <a:r>
              <a:rPr lang="en-US" sz="2800" b="1" dirty="0" err="1" smtClean="0"/>
              <a:t>sa</a:t>
            </a:r>
            <a:r>
              <a:rPr lang="ar-SA" sz="2800" b="1" dirty="0" smtClean="0"/>
              <a:t> المملكة العربية السعودية.</a:t>
            </a:r>
          </a:p>
          <a:p>
            <a:pPr marL="1257300" lvl="1" indent="-742950" algn="just" rtl="1"/>
            <a:r>
              <a:rPr lang="en-US" sz="2800" b="1" dirty="0" smtClean="0"/>
              <a:t>lb</a:t>
            </a:r>
            <a:r>
              <a:rPr lang="ar-SA" sz="2800" b="1" dirty="0" smtClean="0"/>
              <a:t> لبنان.</a:t>
            </a:r>
          </a:p>
          <a:p>
            <a:pPr marL="1257300" lvl="1" indent="-742950" algn="just" rtl="1"/>
            <a:r>
              <a:rPr lang="en-US" sz="2800" b="1" dirty="0" smtClean="0"/>
              <a:t>us</a:t>
            </a:r>
            <a:r>
              <a:rPr lang="ar-SA" sz="2800" b="1" dirty="0" smtClean="0"/>
              <a:t> الولايات المتحدة الأمريكية.</a:t>
            </a:r>
            <a:endParaRPr lang="en-US" sz="2800" b="1" dirty="0" smtClean="0"/>
          </a:p>
          <a:p>
            <a:pPr marL="1257300" lvl="1" indent="-742950" algn="just" rtl="1"/>
            <a:r>
              <a:rPr lang="en-US" sz="2800" b="1" dirty="0" err="1" smtClean="0"/>
              <a:t>kw</a:t>
            </a:r>
            <a:r>
              <a:rPr lang="ar-SA" sz="2800" b="1" dirty="0" smtClean="0"/>
              <a:t> الكويت.</a:t>
            </a:r>
            <a:endParaRPr lang="en-US" sz="2800" b="1" dirty="0" smtClean="0"/>
          </a:p>
          <a:p>
            <a:pPr marL="1257300" lvl="1" indent="-742950" algn="just" rtl="1"/>
            <a:r>
              <a:rPr lang="en-US" sz="2800" b="1" dirty="0" err="1" smtClean="0"/>
              <a:t>qa</a:t>
            </a:r>
            <a:r>
              <a:rPr lang="ar-SA" sz="2800" b="1" dirty="0" smtClean="0"/>
              <a:t> قطر.</a:t>
            </a:r>
            <a:endParaRPr lang="en-US" sz="2800" b="1" dirty="0" smtClean="0"/>
          </a:p>
          <a:p>
            <a:pPr marL="1257300" lvl="1" indent="-742950" algn="just" rtl="1"/>
            <a:r>
              <a:rPr lang="en-US" sz="2800" b="1" dirty="0" err="1" smtClean="0"/>
              <a:t>ae</a:t>
            </a:r>
            <a:r>
              <a:rPr lang="ar-SA" sz="2800" b="1" dirty="0" smtClean="0"/>
              <a:t> الإمارات العربية المتحدة.</a:t>
            </a:r>
          </a:p>
        </p:txBody>
      </p:sp>
      <p:sp>
        <p:nvSpPr>
          <p:cNvPr id="10" name="Rectangle 3"/>
          <p:cNvSpPr>
            <a:spLocks noChangeArrowheads="1"/>
          </p:cNvSpPr>
          <p:nvPr/>
        </p:nvSpPr>
        <p:spPr bwMode="auto">
          <a:xfrm>
            <a:off x="152400" y="1371600"/>
            <a:ext cx="9601200" cy="4953000"/>
          </a:xfrm>
          <a:prstGeom prst="rect">
            <a:avLst/>
          </a:prstGeom>
          <a:noFill/>
          <a:ln w="9525">
            <a:noFill/>
            <a:miter lim="800000"/>
            <a:headEnd/>
            <a:tailEnd/>
          </a:ln>
        </p:spPr>
        <p:txBody>
          <a:bodyPr/>
          <a:lstStyle/>
          <a:p>
            <a:pPr marL="284163" indent="-284163">
              <a:buFont typeface="Arial" pitchFamily="34" charset="0"/>
              <a:buChar char="•"/>
            </a:pPr>
            <a:r>
              <a:rPr lang="ar-SA" sz="3600" dirty="0" smtClean="0">
                <a:solidFill>
                  <a:srgbClr val="0000FF"/>
                </a:solidFill>
              </a:rPr>
              <a:t>المستوى الأول:</a:t>
            </a:r>
            <a:endParaRPr lang="en-US" sz="3600" dirty="0" smtClean="0">
              <a:solidFill>
                <a:srgbClr val="0000FF"/>
              </a:solidFill>
            </a:endParaRPr>
          </a:p>
        </p:txBody>
      </p:sp>
    </p:spTree>
    <p:extLst>
      <p:ext uri="{BB962C8B-B14F-4D97-AF65-F5344CB8AC3E}">
        <p14:creationId xmlns:p14="http://schemas.microsoft.com/office/powerpoint/2010/main" val="2750336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533400" y="1600200"/>
            <a:ext cx="8839200" cy="3785652"/>
          </a:xfrm>
          <a:prstGeom prst="rect">
            <a:avLst/>
          </a:prstGeom>
          <a:noFill/>
          <a:ln w="9525">
            <a:noFill/>
            <a:miter lim="800000"/>
            <a:headEnd/>
            <a:tailEnd/>
          </a:ln>
        </p:spPr>
        <p:txBody>
          <a:bodyPr>
            <a:spAutoFit/>
          </a:bodyPr>
          <a:lstStyle/>
          <a:p>
            <a:pPr algn="r" rtl="1">
              <a:buFont typeface="Arial" pitchFamily="34" charset="0"/>
              <a:buChar char="•"/>
            </a:pPr>
            <a:r>
              <a:rPr lang="ar-SA" sz="3600" b="1" dirty="0"/>
              <a:t> </a:t>
            </a:r>
            <a:r>
              <a:rPr lang="ar-SA" sz="3600" b="1" dirty="0" smtClean="0"/>
              <a:t>مثال عن بنية عناوين الويب</a:t>
            </a:r>
            <a:endParaRPr lang="ar-SA" sz="3600" b="1" dirty="0"/>
          </a:p>
          <a:p>
            <a:pPr algn="r" rtl="1"/>
            <a:endParaRPr lang="ar-SA" sz="3600" b="1" dirty="0"/>
          </a:p>
          <a:p>
            <a:pPr algn="r" rtl="1"/>
            <a:r>
              <a:rPr lang="ar-SA" sz="2400" b="1" dirty="0"/>
              <a:t>                    </a:t>
            </a:r>
            <a:r>
              <a:rPr lang="ar-SA" sz="2400" b="1" dirty="0" smtClean="0"/>
              <a:t> </a:t>
            </a:r>
            <a:r>
              <a:rPr lang="en-US" sz="2400" b="1" dirty="0" err="1" smtClean="0">
                <a:solidFill>
                  <a:srgbClr val="C00000"/>
                </a:solidFill>
              </a:rPr>
              <a:t>subdomain</a:t>
            </a:r>
            <a:r>
              <a:rPr lang="en-US" sz="2400" b="1" dirty="0" smtClean="0">
                <a:solidFill>
                  <a:srgbClr val="C00000"/>
                </a:solidFill>
              </a:rPr>
              <a:t> name</a:t>
            </a:r>
            <a:endParaRPr lang="en-US" sz="2400" b="1" dirty="0">
              <a:solidFill>
                <a:srgbClr val="C00000"/>
              </a:solidFill>
            </a:endParaRPr>
          </a:p>
          <a:p>
            <a:pPr algn="r" rtl="1"/>
            <a:endParaRPr lang="ar-SA" sz="2400" b="1" dirty="0" smtClean="0"/>
          </a:p>
          <a:p>
            <a:r>
              <a:rPr lang="ar-SA" sz="2400" b="1" dirty="0" smtClean="0"/>
              <a:t>                                                                              </a:t>
            </a:r>
            <a:r>
              <a:rPr lang="en-US" sz="2400" b="1" dirty="0" smtClean="0"/>
              <a:t>protocol</a:t>
            </a:r>
            <a:endParaRPr lang="ar-SA" sz="2400" b="1" dirty="0"/>
          </a:p>
          <a:p>
            <a:pPr algn="r" rtl="1"/>
            <a:r>
              <a:rPr lang="ar-SA" sz="2400" b="1" dirty="0" smtClean="0"/>
              <a:t>    </a:t>
            </a:r>
            <a:r>
              <a:rPr lang="en-US" sz="2400" b="1" dirty="0" smtClean="0"/>
              <a:t>http://www.kfu.edu.sa                                  </a:t>
            </a:r>
            <a:endParaRPr lang="ar-SA" sz="2400" b="1" dirty="0"/>
          </a:p>
          <a:p>
            <a:pPr algn="r" rtl="1"/>
            <a:r>
              <a:rPr lang="ar-SA" sz="2400" b="1" dirty="0"/>
              <a:t>                                                                                                  </a:t>
            </a:r>
          </a:p>
          <a:p>
            <a:pPr algn="r" rtl="1"/>
            <a:r>
              <a:rPr lang="ar-SA" sz="2400" b="1" dirty="0"/>
              <a:t>                                                             </a:t>
            </a:r>
            <a:r>
              <a:rPr lang="en-US" sz="2400" b="1" dirty="0"/>
              <a:t>w</a:t>
            </a:r>
            <a:r>
              <a:rPr lang="en-US" sz="2400" b="1" dirty="0">
                <a:solidFill>
                  <a:srgbClr val="C00000"/>
                </a:solidFill>
              </a:rPr>
              <a:t>ord </a:t>
            </a:r>
            <a:r>
              <a:rPr lang="en-US" sz="2400" b="1" dirty="0"/>
              <a:t>w</a:t>
            </a:r>
            <a:r>
              <a:rPr lang="en-US" sz="2400" b="1" dirty="0">
                <a:solidFill>
                  <a:srgbClr val="C00000"/>
                </a:solidFill>
              </a:rPr>
              <a:t>ide </a:t>
            </a:r>
            <a:r>
              <a:rPr lang="en-US" sz="2400" b="1" dirty="0"/>
              <a:t>w</a:t>
            </a:r>
            <a:r>
              <a:rPr lang="en-US" sz="2400" b="1" dirty="0">
                <a:solidFill>
                  <a:srgbClr val="C00000"/>
                </a:solidFill>
              </a:rPr>
              <a:t>eb                         </a:t>
            </a:r>
            <a:r>
              <a:rPr lang="ar-SA" sz="2400" b="1" dirty="0">
                <a:solidFill>
                  <a:srgbClr val="C00000"/>
                </a:solidFill>
              </a:rPr>
              <a:t>       </a:t>
            </a:r>
            <a:r>
              <a:rPr lang="ar-SA" sz="2400" b="1" dirty="0" smtClean="0">
                <a:solidFill>
                  <a:srgbClr val="C00000"/>
                </a:solidFill>
              </a:rPr>
              <a:t>   </a:t>
            </a:r>
            <a:r>
              <a:rPr lang="en-US" sz="2000" b="1" dirty="0">
                <a:solidFill>
                  <a:srgbClr val="C00000"/>
                </a:solidFill>
              </a:rPr>
              <a:t>top level </a:t>
            </a:r>
            <a:r>
              <a:rPr lang="en-US" sz="2000" b="1" dirty="0" smtClean="0">
                <a:solidFill>
                  <a:srgbClr val="C00000"/>
                </a:solidFill>
              </a:rPr>
              <a:t>domain</a:t>
            </a:r>
            <a:r>
              <a:rPr lang="ar-SA" sz="2000" b="1" dirty="0" smtClean="0">
                <a:solidFill>
                  <a:srgbClr val="C00000"/>
                </a:solidFill>
              </a:rPr>
              <a:t>    </a:t>
            </a:r>
          </a:p>
        </p:txBody>
      </p:sp>
      <p:cxnSp>
        <p:nvCxnSpPr>
          <p:cNvPr id="9" name="Straight Arrow Connector 8"/>
          <p:cNvCxnSpPr/>
          <p:nvPr/>
        </p:nvCxnSpPr>
        <p:spPr>
          <a:xfrm rot="10800000">
            <a:off x="2819401" y="3733800"/>
            <a:ext cx="457200" cy="15240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3048000" y="4267200"/>
            <a:ext cx="1371600" cy="533400"/>
            <a:chOff x="2514600" y="4267201"/>
            <a:chExt cx="2671763" cy="381000"/>
          </a:xfrm>
        </p:grpSpPr>
        <p:cxnSp>
          <p:nvCxnSpPr>
            <p:cNvPr id="16" name="Straight Connector 15"/>
            <p:cNvCxnSpPr/>
            <p:nvPr/>
          </p:nvCxnSpPr>
          <p:spPr>
            <a:xfrm rot="5400000">
              <a:off x="4993482" y="4455319"/>
              <a:ext cx="381000" cy="4763"/>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a:off x="2514600" y="4648200"/>
              <a:ext cx="2667000" cy="0"/>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sp>
        <p:nvSpPr>
          <p:cNvPr id="12" name="Title 5"/>
          <p:cNvSpPr>
            <a:spLocks noGrp="1"/>
          </p:cNvSpPr>
          <p:nvPr>
            <p:ph type="title"/>
          </p:nvPr>
        </p:nvSpPr>
        <p:spPr>
          <a:xfrm>
            <a:off x="228600" y="0"/>
            <a:ext cx="9448800" cy="1143000"/>
          </a:xfrm>
        </p:spPr>
        <p:txBody>
          <a:bodyPr/>
          <a:lstStyle/>
          <a:p>
            <a:r>
              <a:rPr lang="ar-SA" b="1" dirty="0" smtClean="0">
                <a:solidFill>
                  <a:schemeClr val="tx2"/>
                </a:solidFill>
              </a:rPr>
              <a:t> بنية عناوين الويب: </a:t>
            </a:r>
            <a:r>
              <a:rPr lang="ar-SA" dirty="0" smtClean="0"/>
              <a:t>القسم الثاني من عنوان الويب</a:t>
            </a:r>
            <a:endParaRPr lang="en-US" b="1" dirty="0">
              <a:solidFill>
                <a:schemeClr val="tx2"/>
              </a:solidFill>
            </a:endParaRPr>
          </a:p>
        </p:txBody>
      </p:sp>
      <p:grpSp>
        <p:nvGrpSpPr>
          <p:cNvPr id="19" name="Group 18"/>
          <p:cNvGrpSpPr/>
          <p:nvPr/>
        </p:nvGrpSpPr>
        <p:grpSpPr>
          <a:xfrm>
            <a:off x="5791200" y="4267200"/>
            <a:ext cx="304800" cy="762001"/>
            <a:chOff x="5791200" y="4267200"/>
            <a:chExt cx="304800" cy="762001"/>
          </a:xfrm>
        </p:grpSpPr>
        <p:cxnSp>
          <p:nvCxnSpPr>
            <p:cNvPr id="11" name="Straight Arrow Connector 10"/>
            <p:cNvCxnSpPr/>
            <p:nvPr/>
          </p:nvCxnSpPr>
          <p:spPr>
            <a:xfrm rot="5400000">
              <a:off x="5561012" y="4646614"/>
              <a:ext cx="761999" cy="3176"/>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91200" y="4267200"/>
              <a:ext cx="304800" cy="0"/>
            </a:xfrm>
            <a:prstGeom prst="line">
              <a:avLst/>
            </a:prstGeom>
            <a:ln w="25400">
              <a:solidFill>
                <a:srgbClr val="FF3300"/>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4572000" y="3200401"/>
            <a:ext cx="1524000" cy="685799"/>
            <a:chOff x="4953000" y="3200401"/>
            <a:chExt cx="1066800" cy="685799"/>
          </a:xfrm>
        </p:grpSpPr>
        <p:cxnSp>
          <p:nvCxnSpPr>
            <p:cNvPr id="13" name="Straight Arrow Connector 12"/>
            <p:cNvCxnSpPr/>
            <p:nvPr/>
          </p:nvCxnSpPr>
          <p:spPr>
            <a:xfrm rot="16200000" flipV="1">
              <a:off x="5409406" y="3504405"/>
              <a:ext cx="609598" cy="1589"/>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334000" y="3810000"/>
              <a:ext cx="685800" cy="0"/>
            </a:xfrm>
            <a:prstGeom prst="line">
              <a:avLst/>
            </a:prstGeom>
            <a:ln w="254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53000" y="3886200"/>
              <a:ext cx="1066800" cy="0"/>
            </a:xfrm>
            <a:prstGeom prst="line">
              <a:avLst/>
            </a:prstGeom>
            <a:ln w="254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6200000" flipV="1">
              <a:off x="4877596" y="3580605"/>
              <a:ext cx="609598" cy="1589"/>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1451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5"/>
          <p:cNvSpPr>
            <a:spLocks noGrp="1"/>
          </p:cNvSpPr>
          <p:nvPr>
            <p:ph type="title"/>
          </p:nvPr>
        </p:nvSpPr>
        <p:spPr>
          <a:xfrm>
            <a:off x="228600" y="0"/>
            <a:ext cx="9144000" cy="1143000"/>
          </a:xfrm>
        </p:spPr>
        <p:txBody>
          <a:bodyPr/>
          <a:lstStyle/>
          <a:p>
            <a:r>
              <a:rPr lang="ar-SA" b="1" dirty="0" smtClean="0">
                <a:solidFill>
                  <a:schemeClr val="tx2"/>
                </a:solidFill>
              </a:rPr>
              <a:t>استعمل مستعرض الويب – أزرار أشرطة الأدوات</a:t>
            </a:r>
            <a:endParaRPr lang="en-US" b="1" dirty="0">
              <a:solidFill>
                <a:schemeClr val="tx2"/>
              </a:solidFill>
            </a:endParaRPr>
          </a:p>
        </p:txBody>
      </p:sp>
      <p:sp>
        <p:nvSpPr>
          <p:cNvPr id="16" name="Rectangle 3"/>
          <p:cNvSpPr>
            <a:spLocks noChangeArrowheads="1"/>
          </p:cNvSpPr>
          <p:nvPr/>
        </p:nvSpPr>
        <p:spPr bwMode="auto">
          <a:xfrm>
            <a:off x="152400" y="1295400"/>
            <a:ext cx="9601200" cy="4953000"/>
          </a:xfrm>
          <a:prstGeom prst="rect">
            <a:avLst/>
          </a:prstGeom>
          <a:noFill/>
          <a:ln w="9525">
            <a:noFill/>
            <a:miter lim="800000"/>
            <a:headEnd/>
            <a:tailEnd/>
          </a:ln>
        </p:spPr>
        <p:txBody>
          <a:bodyPr/>
          <a:lstStyle/>
          <a:p>
            <a:pPr>
              <a:buFont typeface="Arial" pitchFamily="34" charset="0"/>
              <a:buChar char="•"/>
            </a:pPr>
            <a:r>
              <a:rPr lang="ar-SA" sz="2800" b="1" dirty="0" smtClean="0"/>
              <a:t> </a:t>
            </a:r>
            <a:r>
              <a:rPr lang="ar-SA" sz="2800" dirty="0" smtClean="0"/>
              <a:t>إذا كنت تعرف عنوان الموقع الذي تريد استكشافه </a:t>
            </a:r>
          </a:p>
          <a:p>
            <a:r>
              <a:rPr lang="ar-SA" sz="2800" dirty="0" smtClean="0"/>
              <a:t>  فاكتبه في شريط العنوان</a:t>
            </a:r>
          </a:p>
        </p:txBody>
      </p:sp>
      <p:pic>
        <p:nvPicPr>
          <p:cNvPr id="2051" name="Picture 3"/>
          <p:cNvPicPr>
            <a:picLocks noChangeAspect="1" noChangeArrowheads="1"/>
          </p:cNvPicPr>
          <p:nvPr/>
        </p:nvPicPr>
        <p:blipFill>
          <a:blip r:embed="rId2" cstate="print"/>
          <a:srcRect/>
          <a:stretch>
            <a:fillRect/>
          </a:stretch>
        </p:blipFill>
        <p:spPr bwMode="auto">
          <a:xfrm>
            <a:off x="0" y="2209800"/>
            <a:ext cx="8686800" cy="4162425"/>
          </a:xfrm>
          <a:prstGeom prst="rect">
            <a:avLst/>
          </a:prstGeom>
          <a:noFill/>
          <a:ln w="9525">
            <a:noFill/>
            <a:miter lim="800000"/>
            <a:headEnd/>
            <a:tailEnd/>
          </a:ln>
        </p:spPr>
      </p:pic>
      <p:sp>
        <p:nvSpPr>
          <p:cNvPr id="17" name="Rounded Rectangular Callout 16"/>
          <p:cNvSpPr/>
          <p:nvPr/>
        </p:nvSpPr>
        <p:spPr>
          <a:xfrm>
            <a:off x="2895600" y="1524000"/>
            <a:ext cx="1447800" cy="381000"/>
          </a:xfrm>
          <a:prstGeom prst="wedgeRoundRectCallout">
            <a:avLst>
              <a:gd name="adj1" fmla="val -46778"/>
              <a:gd name="adj2" fmla="val 210674"/>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مربع العنوان</a:t>
            </a:r>
            <a:endParaRPr lang="ar-SA" sz="2000" b="1" dirty="0">
              <a:solidFill>
                <a:srgbClr val="FF3300"/>
              </a:solidFill>
            </a:endParaRPr>
          </a:p>
        </p:txBody>
      </p:sp>
      <p:sp>
        <p:nvSpPr>
          <p:cNvPr id="18" name="Rounded Rectangular Callout 17"/>
          <p:cNvSpPr/>
          <p:nvPr/>
        </p:nvSpPr>
        <p:spPr>
          <a:xfrm>
            <a:off x="0" y="762000"/>
            <a:ext cx="2057400" cy="609600"/>
          </a:xfrm>
          <a:prstGeom prst="wedgeRoundRectCallout">
            <a:avLst>
              <a:gd name="adj1" fmla="val -39277"/>
              <a:gd name="adj2" fmla="val 243203"/>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"للخلف" للرجوع للصفحة السابقة</a:t>
            </a:r>
            <a:endParaRPr lang="ar-SA" sz="2000" b="1" dirty="0">
              <a:solidFill>
                <a:srgbClr val="FF3300"/>
              </a:solidFill>
            </a:endParaRPr>
          </a:p>
        </p:txBody>
      </p:sp>
      <p:sp>
        <p:nvSpPr>
          <p:cNvPr id="19" name="Rounded Rectangular Callout 18"/>
          <p:cNvSpPr/>
          <p:nvPr/>
        </p:nvSpPr>
        <p:spPr>
          <a:xfrm>
            <a:off x="838200" y="1371600"/>
            <a:ext cx="2057400" cy="990600"/>
          </a:xfrm>
          <a:prstGeom prst="wedgeRoundRectCallout">
            <a:avLst>
              <a:gd name="adj1" fmla="val -68734"/>
              <a:gd name="adj2" fmla="val 64714"/>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”للأمام“ إذا كنا رجعنا للخلف ترجع للصفحة التي بعدها</a:t>
            </a:r>
            <a:endParaRPr lang="ar-SA" sz="2000" b="1" dirty="0">
              <a:solidFill>
                <a:srgbClr val="FF3300"/>
              </a:solidFill>
            </a:endParaRPr>
          </a:p>
        </p:txBody>
      </p:sp>
      <p:sp>
        <p:nvSpPr>
          <p:cNvPr id="20" name="Rounded Rectangular Callout 19"/>
          <p:cNvSpPr/>
          <p:nvPr/>
        </p:nvSpPr>
        <p:spPr>
          <a:xfrm>
            <a:off x="3505200" y="1981200"/>
            <a:ext cx="1752600" cy="304800"/>
          </a:xfrm>
          <a:prstGeom prst="wedgeRoundRectCallout">
            <a:avLst>
              <a:gd name="adj1" fmla="val 50928"/>
              <a:gd name="adj2" fmla="val 138812"/>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تحديث الصفحة</a:t>
            </a:r>
            <a:endParaRPr lang="ar-SA" sz="2000" b="1" dirty="0">
              <a:solidFill>
                <a:srgbClr val="FF3300"/>
              </a:solidFill>
            </a:endParaRPr>
          </a:p>
        </p:txBody>
      </p:sp>
      <p:sp>
        <p:nvSpPr>
          <p:cNvPr id="21" name="Rounded Rectangular Callout 20"/>
          <p:cNvSpPr/>
          <p:nvPr/>
        </p:nvSpPr>
        <p:spPr>
          <a:xfrm>
            <a:off x="4495800" y="1600200"/>
            <a:ext cx="1752600" cy="304800"/>
          </a:xfrm>
          <a:prstGeom prst="wedgeRoundRectCallout">
            <a:avLst>
              <a:gd name="adj1" fmla="val 10281"/>
              <a:gd name="adj2" fmla="val 28532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إيقاف التحميل</a:t>
            </a:r>
            <a:endParaRPr lang="ar-SA" sz="2000" b="1" dirty="0">
              <a:solidFill>
                <a:srgbClr val="FF3300"/>
              </a:solidFill>
            </a:endParaRPr>
          </a:p>
        </p:txBody>
      </p:sp>
      <p:sp>
        <p:nvSpPr>
          <p:cNvPr id="22" name="Rounded Rectangular Callout 21"/>
          <p:cNvSpPr/>
          <p:nvPr/>
        </p:nvSpPr>
        <p:spPr>
          <a:xfrm>
            <a:off x="0" y="5791200"/>
            <a:ext cx="1828800" cy="609600"/>
          </a:xfrm>
          <a:prstGeom prst="wedgeRoundRectCallout">
            <a:avLst>
              <a:gd name="adj1" fmla="val -32559"/>
              <a:gd name="adj2" fmla="val -459704"/>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للذهاب إلى "الصفحة الرئيسة"</a:t>
            </a:r>
            <a:endParaRPr lang="ar-SA" sz="2000" b="1" dirty="0">
              <a:solidFill>
                <a:srgbClr val="FF3300"/>
              </a:solidFill>
            </a:endParaRPr>
          </a:p>
        </p:txBody>
      </p:sp>
      <p:sp>
        <p:nvSpPr>
          <p:cNvPr id="24" name="Rounded Rectangular Callout 23"/>
          <p:cNvSpPr/>
          <p:nvPr/>
        </p:nvSpPr>
        <p:spPr>
          <a:xfrm>
            <a:off x="1905000" y="5791200"/>
            <a:ext cx="2667000" cy="609600"/>
          </a:xfrm>
          <a:prstGeom prst="wedgeRoundRectCallout">
            <a:avLst>
              <a:gd name="adj1" fmla="val -40186"/>
              <a:gd name="adj2" fmla="val -42994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أزرار لبعض الصفحات المهمة اضفناها من المفضلة</a:t>
            </a:r>
            <a:endParaRPr lang="ar-SA" sz="2000" b="1" dirty="0">
              <a:solidFill>
                <a:srgbClr val="FF3300"/>
              </a:solidFill>
            </a:endParaRPr>
          </a:p>
        </p:txBody>
      </p:sp>
      <p:sp>
        <p:nvSpPr>
          <p:cNvPr id="25" name="Rounded Rectangular Callout 24"/>
          <p:cNvSpPr/>
          <p:nvPr/>
        </p:nvSpPr>
        <p:spPr>
          <a:xfrm>
            <a:off x="2819400" y="3962400"/>
            <a:ext cx="1066800" cy="1371600"/>
          </a:xfrm>
          <a:prstGeom prst="wedgeRoundRectCallout">
            <a:avLst>
              <a:gd name="adj1" fmla="val -45494"/>
              <a:gd name="adj2" fmla="val -10117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أزرار النسخ والقطع والإلصاق</a:t>
            </a:r>
            <a:endParaRPr lang="ar-SA" sz="2000" b="1" dirty="0">
              <a:solidFill>
                <a:srgbClr val="FF3300"/>
              </a:solidFill>
            </a:endParaRPr>
          </a:p>
        </p:txBody>
      </p:sp>
      <p:sp>
        <p:nvSpPr>
          <p:cNvPr id="26" name="Rounded Rectangular Callout 25"/>
          <p:cNvSpPr/>
          <p:nvPr/>
        </p:nvSpPr>
        <p:spPr>
          <a:xfrm>
            <a:off x="3886200" y="5029200"/>
            <a:ext cx="1752600" cy="762000"/>
          </a:xfrm>
          <a:prstGeom prst="wedgeRoundRectCallout">
            <a:avLst>
              <a:gd name="adj1" fmla="val -36216"/>
              <a:gd name="adj2" fmla="val -282727"/>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للعرض على كامل الشاشة </a:t>
            </a:r>
            <a:r>
              <a:rPr lang="en-US" sz="2000" b="1" dirty="0" smtClean="0">
                <a:solidFill>
                  <a:srgbClr val="FF3300"/>
                </a:solidFill>
              </a:rPr>
              <a:t>F11</a:t>
            </a:r>
            <a:endParaRPr lang="ar-SA" sz="2000" b="1" dirty="0">
              <a:solidFill>
                <a:srgbClr val="FF3300"/>
              </a:solidFill>
            </a:endParaRPr>
          </a:p>
        </p:txBody>
      </p:sp>
      <p:grpSp>
        <p:nvGrpSpPr>
          <p:cNvPr id="28" name="Group 27"/>
          <p:cNvGrpSpPr/>
          <p:nvPr/>
        </p:nvGrpSpPr>
        <p:grpSpPr>
          <a:xfrm>
            <a:off x="4572000" y="3276600"/>
            <a:ext cx="1371600" cy="1600200"/>
            <a:chOff x="4114800" y="3276600"/>
            <a:chExt cx="1371600" cy="1600200"/>
          </a:xfrm>
        </p:grpSpPr>
        <p:pic>
          <p:nvPicPr>
            <p:cNvPr id="2052" name="Picture 4"/>
            <p:cNvPicPr>
              <a:picLocks noChangeAspect="1" noChangeArrowheads="1"/>
            </p:cNvPicPr>
            <p:nvPr/>
          </p:nvPicPr>
          <p:blipFill>
            <a:blip r:embed="rId3" cstate="print"/>
            <a:srcRect/>
            <a:stretch>
              <a:fillRect/>
            </a:stretch>
          </p:blipFill>
          <p:spPr bwMode="auto">
            <a:xfrm>
              <a:off x="4676775" y="3276600"/>
              <a:ext cx="809625" cy="876300"/>
            </a:xfrm>
            <a:prstGeom prst="rect">
              <a:avLst/>
            </a:prstGeom>
            <a:noFill/>
            <a:ln w="9525">
              <a:noFill/>
              <a:miter lim="800000"/>
              <a:headEnd/>
              <a:tailEnd/>
            </a:ln>
          </p:spPr>
        </p:pic>
        <p:sp>
          <p:nvSpPr>
            <p:cNvPr id="27" name="Rounded Rectangular Callout 26"/>
            <p:cNvSpPr/>
            <p:nvPr/>
          </p:nvSpPr>
          <p:spPr>
            <a:xfrm>
              <a:off x="4114800" y="4191000"/>
              <a:ext cx="1371600" cy="685800"/>
            </a:xfrm>
            <a:prstGeom prst="wedgeRoundRectCallout">
              <a:avLst>
                <a:gd name="adj1" fmla="val -1805"/>
                <a:gd name="adj2" fmla="val -18117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قائمة لتحديد حجم الخط</a:t>
              </a:r>
              <a:endParaRPr lang="ar-SA" sz="2000" b="1" dirty="0">
                <a:solidFill>
                  <a:srgbClr val="FF3300"/>
                </a:solidFill>
              </a:endParaRPr>
            </a:p>
          </p:txBody>
        </p:sp>
      </p:grpSp>
      <p:sp>
        <p:nvSpPr>
          <p:cNvPr id="29" name="Rounded Rectangular Callout 28"/>
          <p:cNvSpPr/>
          <p:nvPr/>
        </p:nvSpPr>
        <p:spPr>
          <a:xfrm>
            <a:off x="5638800" y="5562600"/>
            <a:ext cx="2286000" cy="762000"/>
          </a:xfrm>
          <a:prstGeom prst="wedgeRoundRectCallout">
            <a:avLst>
              <a:gd name="adj1" fmla="val -29805"/>
              <a:gd name="adj2" fmla="val -351100"/>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يُظهر لوح بحث عن يمين أو يسار المتصفح</a:t>
            </a:r>
            <a:endParaRPr lang="ar-SA" sz="2000" b="1" dirty="0">
              <a:solidFill>
                <a:srgbClr val="FF3300"/>
              </a:solidFill>
            </a:endParaRPr>
          </a:p>
        </p:txBody>
      </p:sp>
      <p:sp>
        <p:nvSpPr>
          <p:cNvPr id="30" name="Rounded Rectangular Callout 29"/>
          <p:cNvSpPr/>
          <p:nvPr/>
        </p:nvSpPr>
        <p:spPr>
          <a:xfrm>
            <a:off x="6477000" y="4876800"/>
            <a:ext cx="1676400" cy="762000"/>
          </a:xfrm>
          <a:prstGeom prst="wedgeRoundRectCallout">
            <a:avLst>
              <a:gd name="adj1" fmla="val -46507"/>
              <a:gd name="adj2" fmla="val -25482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قائمة تحتوي خليط من الأوامر </a:t>
            </a:r>
            <a:endParaRPr lang="ar-SA" sz="2000" b="1" dirty="0">
              <a:solidFill>
                <a:srgbClr val="FF3300"/>
              </a:solidFill>
            </a:endParaRPr>
          </a:p>
        </p:txBody>
      </p:sp>
      <p:sp>
        <p:nvSpPr>
          <p:cNvPr id="31" name="Rounded Rectangular Callout 30"/>
          <p:cNvSpPr/>
          <p:nvPr/>
        </p:nvSpPr>
        <p:spPr>
          <a:xfrm>
            <a:off x="6019800" y="2514600"/>
            <a:ext cx="2133600" cy="304800"/>
          </a:xfrm>
          <a:prstGeom prst="wedgeRoundRectCallout">
            <a:avLst>
              <a:gd name="adj1" fmla="val 4912"/>
              <a:gd name="adj2" fmla="val 147970"/>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لفتح وندوز مسنجر</a:t>
            </a:r>
            <a:endParaRPr lang="ar-SA" sz="2000" b="1" dirty="0">
              <a:solidFill>
                <a:srgbClr val="FF3300"/>
              </a:solidFill>
            </a:endParaRPr>
          </a:p>
        </p:txBody>
      </p:sp>
      <p:sp>
        <p:nvSpPr>
          <p:cNvPr id="32" name="Rounded Rectangular Callout 31"/>
          <p:cNvSpPr/>
          <p:nvPr/>
        </p:nvSpPr>
        <p:spPr>
          <a:xfrm>
            <a:off x="7162800" y="4038600"/>
            <a:ext cx="1371600" cy="685800"/>
          </a:xfrm>
          <a:prstGeom prst="wedgeRoundRectCallout">
            <a:avLst>
              <a:gd name="adj1" fmla="val -12308"/>
              <a:gd name="adj2" fmla="val -15784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قائمة تشبه قائمة الأدوات</a:t>
            </a:r>
            <a:endParaRPr lang="ar-SA" sz="2000" b="1" dirty="0">
              <a:solidFill>
                <a:srgbClr val="FF3300"/>
              </a:solidFill>
            </a:endParaRPr>
          </a:p>
        </p:txBody>
      </p:sp>
      <p:sp>
        <p:nvSpPr>
          <p:cNvPr id="33" name="Rounded Rectangular Callout 32"/>
          <p:cNvSpPr/>
          <p:nvPr/>
        </p:nvSpPr>
        <p:spPr>
          <a:xfrm>
            <a:off x="7772400" y="3429000"/>
            <a:ext cx="914400" cy="609600"/>
          </a:xfrm>
          <a:prstGeom prst="wedgeRoundRectCallout">
            <a:avLst>
              <a:gd name="adj1" fmla="val 16762"/>
              <a:gd name="adj2" fmla="val -8110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قائمة مساعدة</a:t>
            </a:r>
            <a:endParaRPr lang="ar-SA" sz="2000" b="1" dirty="0">
              <a:solidFill>
                <a:srgbClr val="FF3300"/>
              </a:solidFill>
            </a:endParaRPr>
          </a:p>
        </p:txBody>
      </p:sp>
      <p:sp>
        <p:nvSpPr>
          <p:cNvPr id="34" name="Rounded Rectangular Callout 33"/>
          <p:cNvSpPr/>
          <p:nvPr/>
        </p:nvSpPr>
        <p:spPr>
          <a:xfrm>
            <a:off x="609600" y="4876800"/>
            <a:ext cx="1676400" cy="685800"/>
          </a:xfrm>
          <a:prstGeom prst="wedgeRoundRectCallout">
            <a:avLst>
              <a:gd name="adj1" fmla="val -59243"/>
              <a:gd name="adj2" fmla="val -24541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يفتح المفضلة والمحفوظات</a:t>
            </a:r>
            <a:endParaRPr lang="ar-SA" sz="2000" b="1" dirty="0">
              <a:solidFill>
                <a:srgbClr val="FF3300"/>
              </a:solidFill>
            </a:endParaRPr>
          </a:p>
        </p:txBody>
      </p:sp>
      <p:sp>
        <p:nvSpPr>
          <p:cNvPr id="35" name="Rounded Rectangular Callout 34"/>
          <p:cNvSpPr/>
          <p:nvPr/>
        </p:nvSpPr>
        <p:spPr>
          <a:xfrm>
            <a:off x="3276600" y="2667000"/>
            <a:ext cx="1447800" cy="381000"/>
          </a:xfrm>
          <a:prstGeom prst="wedgeRoundRectCallout">
            <a:avLst>
              <a:gd name="adj1" fmla="val -145186"/>
              <a:gd name="adj2" fmla="val 68349"/>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للطباعة</a:t>
            </a:r>
            <a:endParaRPr lang="ar-SA" sz="2000" b="1" dirty="0">
              <a:solidFill>
                <a:srgbClr val="FF3300"/>
              </a:solidFill>
            </a:endParaRPr>
          </a:p>
        </p:txBody>
      </p:sp>
      <p:sp>
        <p:nvSpPr>
          <p:cNvPr id="23" name="Rounded Rectangular Callout 22"/>
          <p:cNvSpPr/>
          <p:nvPr/>
        </p:nvSpPr>
        <p:spPr>
          <a:xfrm>
            <a:off x="990600" y="3733800"/>
            <a:ext cx="1600200" cy="609600"/>
          </a:xfrm>
          <a:prstGeom prst="wedgeRoundRectCallout">
            <a:avLst>
              <a:gd name="adj1" fmla="val -41234"/>
              <a:gd name="adj2" fmla="val -126928"/>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زر لفتح "البريد الإلكتروني"</a:t>
            </a:r>
            <a:endParaRPr lang="ar-SA" sz="2000" b="1" dirty="0">
              <a:solidFill>
                <a:srgbClr val="FF3300"/>
              </a:solidFill>
            </a:endParaRPr>
          </a:p>
        </p:txBody>
      </p:sp>
      <p:sp>
        <p:nvSpPr>
          <p:cNvPr id="36" name="Rounded Rectangular Callout 35"/>
          <p:cNvSpPr/>
          <p:nvPr/>
        </p:nvSpPr>
        <p:spPr>
          <a:xfrm>
            <a:off x="3429000" y="6477000"/>
            <a:ext cx="2362200" cy="381000"/>
          </a:xfrm>
          <a:prstGeom prst="wedgeRoundRectCallout">
            <a:avLst>
              <a:gd name="adj1" fmla="val 4629"/>
              <a:gd name="adj2" fmla="val -15632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تعديل أشرطة الأدوات</a:t>
            </a:r>
            <a:endParaRPr lang="ar-SA" sz="2000" b="1" dirty="0">
              <a:solidFill>
                <a:srgbClr val="FF3300"/>
              </a:solidFill>
            </a:endParaRPr>
          </a:p>
        </p:txBody>
      </p:sp>
    </p:spTree>
    <p:extLst>
      <p:ext uri="{BB962C8B-B14F-4D97-AF65-F5344CB8AC3E}">
        <p14:creationId xmlns:p14="http://schemas.microsoft.com/office/powerpoint/2010/main" val="64573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dissolve">
                                      <p:cBhvr>
                                        <p:cTn id="42" dur="5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dissolve">
                                      <p:cBhvr>
                                        <p:cTn id="52"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dissolve">
                                      <p:cBhvr>
                                        <p:cTn id="57"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dissolve">
                                      <p:cBhvr>
                                        <p:cTn id="62"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dissolve">
                                      <p:cBhvr>
                                        <p:cTn id="67" dur="5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dissolve">
                                      <p:cBhvr>
                                        <p:cTn id="72" dur="5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dissolve">
                                      <p:cBhvr>
                                        <p:cTn id="77" dur="5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dissolve">
                                      <p:cBhvr>
                                        <p:cTn id="82" dur="500"/>
                                        <p:tgtEl>
                                          <p:spTgt spid="31"/>
                                        </p:tgtEl>
                                      </p:cBhvr>
                                    </p:animEffect>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dissolve">
                                      <p:cBhvr>
                                        <p:cTn id="87"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dissolve">
                                      <p:cBhvr>
                                        <p:cTn id="92"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dissolve">
                                      <p:cBhvr>
                                        <p:cTn id="9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4" grpId="0" animBg="1"/>
      <p:bldP spid="25" grpId="0" animBg="1"/>
      <p:bldP spid="26" grpId="0" animBg="1"/>
      <p:bldP spid="29" grpId="0" animBg="1"/>
      <p:bldP spid="30" grpId="0" animBg="1"/>
      <p:bldP spid="31" grpId="0" animBg="1"/>
      <p:bldP spid="32" grpId="0" animBg="1"/>
      <p:bldP spid="33" grpId="0" animBg="1"/>
      <p:bldP spid="34" grpId="0" animBg="1"/>
      <p:bldP spid="35" grpId="0" animBg="1"/>
      <p:bldP spid="23"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75A73E54-40CF-41FC-9779-EBC75C7C58DC}" type="slidenum">
              <a:rPr lang="ar-SA" sz="1200">
                <a:solidFill>
                  <a:schemeClr val="bg1"/>
                </a:solidFill>
                <a:latin typeface="Calibri" pitchFamily="34" charset="0"/>
              </a:rPr>
              <a:pPr algn="r"/>
              <a:t>11</a:t>
            </a:fld>
            <a:endParaRPr lang="en-US" sz="1200">
              <a:solidFill>
                <a:schemeClr val="bg1"/>
              </a:solidFill>
              <a:latin typeface="Calibri" pitchFamily="34" charset="0"/>
            </a:endParaRPr>
          </a:p>
        </p:txBody>
      </p:sp>
      <p:sp>
        <p:nvSpPr>
          <p:cNvPr id="4" name="Rectangle 3"/>
          <p:cNvSpPr txBox="1">
            <a:spLocks noChangeArrowheads="1"/>
          </p:cNvSpPr>
          <p:nvPr/>
        </p:nvSpPr>
        <p:spPr bwMode="auto">
          <a:xfrm>
            <a:off x="304800" y="1905000"/>
            <a:ext cx="9345613" cy="2952750"/>
          </a:xfrm>
          <a:prstGeom prst="rect">
            <a:avLst/>
          </a:prstGeom>
          <a:noFill/>
          <a:ln w="9525">
            <a:noFill/>
            <a:miter lim="800000"/>
            <a:headEnd/>
            <a:tailEnd/>
          </a:ln>
        </p:spPr>
        <p:txBody>
          <a:bodyPr/>
          <a:lstStyle/>
          <a:p>
            <a:pPr marL="342900" indent="-342900" algn="r" rtl="1">
              <a:spcBef>
                <a:spcPct val="20000"/>
              </a:spcBef>
              <a:buFont typeface="Arial" pitchFamily="34" charset="0"/>
              <a:buNone/>
              <a:defRPr/>
            </a:pPr>
            <a:endParaRPr lang="en-GB" sz="3200" dirty="0">
              <a:latin typeface="+mn-lt"/>
              <a:cs typeface="Arial" charset="0"/>
            </a:endParaRPr>
          </a:p>
        </p:txBody>
      </p:sp>
      <p:sp>
        <p:nvSpPr>
          <p:cNvPr id="6" name="Title 5"/>
          <p:cNvSpPr>
            <a:spLocks noGrp="1"/>
          </p:cNvSpPr>
          <p:nvPr>
            <p:ph type="title"/>
          </p:nvPr>
        </p:nvSpPr>
        <p:spPr>
          <a:xfrm>
            <a:off x="228600" y="0"/>
            <a:ext cx="9144000" cy="1143000"/>
          </a:xfrm>
        </p:spPr>
        <p:txBody>
          <a:bodyPr/>
          <a:lstStyle/>
          <a:p>
            <a:r>
              <a:rPr lang="ar-SA" b="1" dirty="0" smtClean="0">
                <a:solidFill>
                  <a:schemeClr val="tx2"/>
                </a:solidFill>
              </a:rPr>
              <a:t>إخفاء / إظهار الصور في المتصفح</a:t>
            </a:r>
            <a:endParaRPr lang="en-US" b="1" dirty="0">
              <a:solidFill>
                <a:schemeClr val="tx2"/>
              </a:solidFill>
            </a:endParaRPr>
          </a:p>
        </p:txBody>
      </p:sp>
      <p:sp>
        <p:nvSpPr>
          <p:cNvPr id="7" name="Rectangle 3"/>
          <p:cNvSpPr>
            <a:spLocks noChangeArrowheads="1"/>
          </p:cNvSpPr>
          <p:nvPr/>
        </p:nvSpPr>
        <p:spPr bwMode="auto">
          <a:xfrm>
            <a:off x="152400" y="1219200"/>
            <a:ext cx="9601200" cy="5105400"/>
          </a:xfrm>
          <a:prstGeom prst="rect">
            <a:avLst/>
          </a:prstGeom>
          <a:noFill/>
          <a:ln w="9525">
            <a:noFill/>
            <a:miter lim="800000"/>
            <a:headEnd/>
            <a:tailEnd/>
          </a:ln>
        </p:spPr>
        <p:txBody>
          <a:bodyPr/>
          <a:lstStyle/>
          <a:p>
            <a:pPr>
              <a:buFont typeface="Arial" pitchFamily="34" charset="0"/>
              <a:buChar char="•"/>
            </a:pPr>
            <a:r>
              <a:rPr lang="ar-SA" sz="2800" b="1" dirty="0" smtClean="0"/>
              <a:t> </a:t>
            </a:r>
            <a:endParaRPr lang="ar-SA" sz="2800" dirty="0" smtClean="0"/>
          </a:p>
        </p:txBody>
      </p:sp>
      <p:pic>
        <p:nvPicPr>
          <p:cNvPr id="3076" name="Picture 4"/>
          <p:cNvPicPr>
            <a:picLocks noChangeAspect="1" noChangeArrowheads="1"/>
          </p:cNvPicPr>
          <p:nvPr/>
        </p:nvPicPr>
        <p:blipFill>
          <a:blip r:embed="rId2" cstate="print"/>
          <a:srcRect/>
          <a:stretch>
            <a:fillRect/>
          </a:stretch>
        </p:blipFill>
        <p:spPr bwMode="auto">
          <a:xfrm>
            <a:off x="0" y="1066800"/>
            <a:ext cx="8391525" cy="5267325"/>
          </a:xfrm>
          <a:prstGeom prst="rect">
            <a:avLst/>
          </a:prstGeom>
          <a:noFill/>
          <a:ln w="9525">
            <a:noFill/>
            <a:miter lim="800000"/>
            <a:headEnd/>
            <a:tailEnd/>
          </a:ln>
        </p:spPr>
      </p:pic>
      <p:sp>
        <p:nvSpPr>
          <p:cNvPr id="11" name="Rounded Rectangular Callout 10"/>
          <p:cNvSpPr/>
          <p:nvPr/>
        </p:nvSpPr>
        <p:spPr>
          <a:xfrm>
            <a:off x="8153400" y="3124200"/>
            <a:ext cx="1600200" cy="762000"/>
          </a:xfrm>
          <a:prstGeom prst="wedgeRoundRectCallout">
            <a:avLst>
              <a:gd name="adj1" fmla="val -186897"/>
              <a:gd name="adj2" fmla="val 393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تحديد ما نريد تفعيله من عدمه</a:t>
            </a:r>
            <a:endParaRPr lang="ar-SA" sz="2000" b="1" dirty="0">
              <a:solidFill>
                <a:srgbClr val="FF3300"/>
              </a:solidFill>
            </a:endParaRPr>
          </a:p>
        </p:txBody>
      </p:sp>
      <p:sp>
        <p:nvSpPr>
          <p:cNvPr id="12" name="Right Arrow 11"/>
          <p:cNvSpPr/>
          <p:nvPr/>
        </p:nvSpPr>
        <p:spPr>
          <a:xfrm rot="3166512">
            <a:off x="930621" y="990588"/>
            <a:ext cx="914400" cy="685800"/>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b="1" dirty="0" smtClean="0">
                <a:solidFill>
                  <a:srgbClr val="FF3300"/>
                </a:solidFill>
              </a:rPr>
              <a:t>1</a:t>
            </a:r>
            <a:endParaRPr lang="ar-SA" sz="3200" b="1" dirty="0">
              <a:solidFill>
                <a:srgbClr val="FF3300"/>
              </a:solidFill>
            </a:endParaRPr>
          </a:p>
        </p:txBody>
      </p:sp>
      <p:sp>
        <p:nvSpPr>
          <p:cNvPr id="13" name="Right Arrow 12"/>
          <p:cNvSpPr/>
          <p:nvPr/>
        </p:nvSpPr>
        <p:spPr>
          <a:xfrm rot="3166512">
            <a:off x="1083020" y="4571989"/>
            <a:ext cx="914400" cy="685800"/>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b="1" dirty="0" smtClean="0">
                <a:solidFill>
                  <a:srgbClr val="FF3300"/>
                </a:solidFill>
              </a:rPr>
              <a:t>2</a:t>
            </a:r>
            <a:endParaRPr lang="ar-SA" sz="3200" b="1" dirty="0">
              <a:solidFill>
                <a:srgbClr val="FF3300"/>
              </a:solidFill>
            </a:endParaRPr>
          </a:p>
        </p:txBody>
      </p:sp>
      <p:sp>
        <p:nvSpPr>
          <p:cNvPr id="14" name="Right Arrow 13"/>
          <p:cNvSpPr/>
          <p:nvPr/>
        </p:nvSpPr>
        <p:spPr>
          <a:xfrm rot="3166512">
            <a:off x="7026620" y="1295390"/>
            <a:ext cx="914400" cy="685800"/>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b="1" dirty="0" smtClean="0">
                <a:solidFill>
                  <a:srgbClr val="FF3300"/>
                </a:solidFill>
              </a:rPr>
              <a:t>3</a:t>
            </a:r>
            <a:endParaRPr lang="ar-SA" sz="3200" b="1" dirty="0">
              <a:solidFill>
                <a:srgbClr val="FF3300"/>
              </a:solidFill>
            </a:endParaRPr>
          </a:p>
        </p:txBody>
      </p:sp>
      <p:sp>
        <p:nvSpPr>
          <p:cNvPr id="15" name="Right Arrow 14"/>
          <p:cNvSpPr/>
          <p:nvPr/>
        </p:nvSpPr>
        <p:spPr>
          <a:xfrm rot="3166512">
            <a:off x="7456937" y="57673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6" name="Right Arrow 15"/>
          <p:cNvSpPr/>
          <p:nvPr/>
        </p:nvSpPr>
        <p:spPr>
          <a:xfrm rot="3166512">
            <a:off x="5787515" y="5843533"/>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Tree>
    <p:extLst>
      <p:ext uri="{BB962C8B-B14F-4D97-AF65-F5344CB8AC3E}">
        <p14:creationId xmlns:p14="http://schemas.microsoft.com/office/powerpoint/2010/main" val="243436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ssolv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a:blip r:embed="rId2" cstate="print"/>
          <a:srcRect/>
          <a:stretch>
            <a:fillRect/>
          </a:stretch>
        </p:blipFill>
        <p:spPr bwMode="auto">
          <a:xfrm>
            <a:off x="171450" y="1181100"/>
            <a:ext cx="8667750" cy="5143500"/>
          </a:xfrm>
          <a:prstGeom prst="rect">
            <a:avLst/>
          </a:prstGeom>
          <a:noFill/>
          <a:ln w="9525">
            <a:noFill/>
            <a:miter lim="800000"/>
            <a:headEnd/>
            <a:tailEnd/>
          </a:ln>
        </p:spPr>
      </p:pic>
      <p:sp>
        <p:nvSpPr>
          <p:cNvPr id="819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75A73E54-40CF-41FC-9779-EBC75C7C58DC}" type="slidenum">
              <a:rPr lang="ar-SA" sz="1200">
                <a:solidFill>
                  <a:schemeClr val="bg1"/>
                </a:solidFill>
                <a:latin typeface="Calibri" pitchFamily="34" charset="0"/>
              </a:rPr>
              <a:pPr algn="r"/>
              <a:t>12</a:t>
            </a:fld>
            <a:endParaRPr lang="en-US" sz="1200">
              <a:solidFill>
                <a:schemeClr val="bg1"/>
              </a:solidFill>
              <a:latin typeface="Calibri" pitchFamily="34" charset="0"/>
            </a:endParaRPr>
          </a:p>
        </p:txBody>
      </p:sp>
      <p:sp>
        <p:nvSpPr>
          <p:cNvPr id="4" name="Rectangle 3"/>
          <p:cNvSpPr txBox="1">
            <a:spLocks noChangeArrowheads="1"/>
          </p:cNvSpPr>
          <p:nvPr/>
        </p:nvSpPr>
        <p:spPr bwMode="auto">
          <a:xfrm>
            <a:off x="304800" y="1905000"/>
            <a:ext cx="9345613" cy="2952750"/>
          </a:xfrm>
          <a:prstGeom prst="rect">
            <a:avLst/>
          </a:prstGeom>
          <a:noFill/>
          <a:ln w="9525">
            <a:noFill/>
            <a:miter lim="800000"/>
            <a:headEnd/>
            <a:tailEnd/>
          </a:ln>
        </p:spPr>
        <p:txBody>
          <a:bodyPr/>
          <a:lstStyle/>
          <a:p>
            <a:pPr marL="342900" indent="-342900" algn="r" rtl="1">
              <a:spcBef>
                <a:spcPct val="20000"/>
              </a:spcBef>
              <a:buFont typeface="Arial" pitchFamily="34" charset="0"/>
              <a:buNone/>
              <a:defRPr/>
            </a:pPr>
            <a:endParaRPr lang="en-GB" sz="3200" dirty="0">
              <a:latin typeface="+mn-lt"/>
              <a:cs typeface="Arial" charset="0"/>
            </a:endParaRPr>
          </a:p>
        </p:txBody>
      </p:sp>
      <p:sp>
        <p:nvSpPr>
          <p:cNvPr id="6" name="Title 5"/>
          <p:cNvSpPr>
            <a:spLocks noGrp="1"/>
          </p:cNvSpPr>
          <p:nvPr>
            <p:ph type="title"/>
          </p:nvPr>
        </p:nvSpPr>
        <p:spPr>
          <a:xfrm>
            <a:off x="228600" y="0"/>
            <a:ext cx="9144000" cy="1143000"/>
          </a:xfrm>
        </p:spPr>
        <p:txBody>
          <a:bodyPr/>
          <a:lstStyle/>
          <a:p>
            <a:pPr rtl="1"/>
            <a:r>
              <a:rPr lang="ar-SA" b="1" dirty="0" smtClean="0">
                <a:solidFill>
                  <a:schemeClr val="tx2"/>
                </a:solidFill>
              </a:rPr>
              <a:t>المحفوظات </a:t>
            </a:r>
            <a:r>
              <a:rPr lang="en-US" b="1" dirty="0" smtClean="0">
                <a:solidFill>
                  <a:schemeClr val="tx2"/>
                </a:solidFill>
              </a:rPr>
              <a:t>History</a:t>
            </a:r>
            <a:endParaRPr lang="en-US" b="1" dirty="0">
              <a:solidFill>
                <a:schemeClr val="tx2"/>
              </a:solidFill>
            </a:endParaRPr>
          </a:p>
        </p:txBody>
      </p:sp>
      <p:sp>
        <p:nvSpPr>
          <p:cNvPr id="7" name="Rectangle 3"/>
          <p:cNvSpPr>
            <a:spLocks noChangeArrowheads="1"/>
          </p:cNvSpPr>
          <p:nvPr/>
        </p:nvSpPr>
        <p:spPr bwMode="auto">
          <a:xfrm>
            <a:off x="152400" y="1219200"/>
            <a:ext cx="9601200" cy="5105400"/>
          </a:xfrm>
          <a:prstGeom prst="rect">
            <a:avLst/>
          </a:prstGeom>
          <a:noFill/>
          <a:ln w="9525">
            <a:noFill/>
            <a:miter lim="800000"/>
            <a:headEnd/>
            <a:tailEnd/>
          </a:ln>
        </p:spPr>
        <p:txBody>
          <a:bodyPr/>
          <a:lstStyle/>
          <a:p>
            <a:pPr>
              <a:buFont typeface="Arial" pitchFamily="34" charset="0"/>
              <a:buChar char="•"/>
            </a:pPr>
            <a:r>
              <a:rPr lang="ar-SA" sz="2800" b="1" dirty="0" smtClean="0"/>
              <a:t> </a:t>
            </a:r>
            <a:endParaRPr lang="ar-SA" sz="2800" dirty="0" smtClean="0"/>
          </a:p>
        </p:txBody>
      </p:sp>
      <p:sp>
        <p:nvSpPr>
          <p:cNvPr id="10" name="Right Arrow 9"/>
          <p:cNvSpPr/>
          <p:nvPr/>
        </p:nvSpPr>
        <p:spPr>
          <a:xfrm rot="3166512">
            <a:off x="2815714" y="22621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1" name="Right Arrow 10"/>
          <p:cNvSpPr/>
          <p:nvPr/>
        </p:nvSpPr>
        <p:spPr>
          <a:xfrm rot="3166512">
            <a:off x="682115" y="15763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2" name="Right Arrow 11"/>
          <p:cNvSpPr/>
          <p:nvPr/>
        </p:nvSpPr>
        <p:spPr>
          <a:xfrm rot="3166512">
            <a:off x="5787516" y="29479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3" name="Right Arrow 12"/>
          <p:cNvSpPr/>
          <p:nvPr/>
        </p:nvSpPr>
        <p:spPr>
          <a:xfrm rot="3166512">
            <a:off x="-3685" y="20335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4" name="Right Arrow 13"/>
          <p:cNvSpPr/>
          <p:nvPr/>
        </p:nvSpPr>
        <p:spPr>
          <a:xfrm rot="3166512">
            <a:off x="1139315" y="25669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8" name="Rectangle 17"/>
          <p:cNvSpPr/>
          <p:nvPr/>
        </p:nvSpPr>
        <p:spPr>
          <a:xfrm>
            <a:off x="228600" y="2895600"/>
            <a:ext cx="2743200" cy="3429000"/>
          </a:xfrm>
          <a:prstGeom prst="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Rounded Rectangular Callout 19"/>
          <p:cNvSpPr/>
          <p:nvPr/>
        </p:nvSpPr>
        <p:spPr>
          <a:xfrm>
            <a:off x="1676400" y="3352800"/>
            <a:ext cx="3429000" cy="609600"/>
          </a:xfrm>
          <a:prstGeom prst="wedgeRoundRectCallout">
            <a:avLst>
              <a:gd name="adj1" fmla="val -64478"/>
              <a:gd name="adj2" fmla="val -13862"/>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يحتفظ لثلاثة أسابيع سابقة نفتح المراد منها وهي مرتبة حسب التاريخ هنا</a:t>
            </a:r>
            <a:endParaRPr lang="ar-SA" sz="2000" b="1" dirty="0">
              <a:solidFill>
                <a:srgbClr val="FF3300"/>
              </a:solidFill>
            </a:endParaRPr>
          </a:p>
        </p:txBody>
      </p:sp>
      <p:sp>
        <p:nvSpPr>
          <p:cNvPr id="21" name="Rounded Rectangular Callout 20"/>
          <p:cNvSpPr/>
          <p:nvPr/>
        </p:nvSpPr>
        <p:spPr>
          <a:xfrm>
            <a:off x="152400" y="152400"/>
            <a:ext cx="4953000" cy="838200"/>
          </a:xfrm>
          <a:prstGeom prst="wedgeRoundRectCallout">
            <a:avLst>
              <a:gd name="adj1" fmla="val -50008"/>
              <a:gd name="adj2" fmla="val -1840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عبارة عن مجلد على القرص الصلب يحتوي على وصلات </a:t>
            </a:r>
            <a:r>
              <a:rPr lang="en-US" sz="2000" b="1" dirty="0" smtClean="0">
                <a:solidFill>
                  <a:srgbClr val="FF3300"/>
                </a:solidFill>
              </a:rPr>
              <a:t>shortcuts</a:t>
            </a:r>
            <a:r>
              <a:rPr lang="ar-SA" sz="2000" b="1" dirty="0" smtClean="0">
                <a:solidFill>
                  <a:srgbClr val="FF3300"/>
                </a:solidFill>
              </a:rPr>
              <a:t> إلى الصفحات التي زرناها قبل فترة محددة</a:t>
            </a:r>
            <a:endParaRPr lang="ar-SA" sz="2000" b="1" dirty="0">
              <a:solidFill>
                <a:srgbClr val="FF3300"/>
              </a:solidFill>
            </a:endParaRPr>
          </a:p>
        </p:txBody>
      </p:sp>
      <p:sp>
        <p:nvSpPr>
          <p:cNvPr id="22" name="Rounded Rectangular Callout 21"/>
          <p:cNvSpPr/>
          <p:nvPr/>
        </p:nvSpPr>
        <p:spPr>
          <a:xfrm>
            <a:off x="2971800" y="4038600"/>
            <a:ext cx="2819400" cy="685800"/>
          </a:xfrm>
          <a:prstGeom prst="wedgeRoundRectCallout">
            <a:avLst>
              <a:gd name="adj1" fmla="val -82993"/>
              <a:gd name="adj2" fmla="val 44147"/>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كل الصفحات ضمن نفس الموقع يضعها في مجلد فرعي </a:t>
            </a:r>
            <a:endParaRPr lang="ar-SA" sz="2000" b="1" dirty="0">
              <a:solidFill>
                <a:srgbClr val="FF3300"/>
              </a:solidFill>
            </a:endParaRPr>
          </a:p>
        </p:txBody>
      </p:sp>
      <p:sp>
        <p:nvSpPr>
          <p:cNvPr id="23" name="Rounded Rectangular Callout 22"/>
          <p:cNvSpPr/>
          <p:nvPr/>
        </p:nvSpPr>
        <p:spPr>
          <a:xfrm>
            <a:off x="3124200" y="4800600"/>
            <a:ext cx="6477000" cy="381000"/>
          </a:xfrm>
          <a:prstGeom prst="wedgeRoundRectCallout">
            <a:avLst>
              <a:gd name="adj1" fmla="val -63832"/>
              <a:gd name="adj2" fmla="val -10573"/>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نحدد الموقع المعني وننقر عليه لنفتحه ثم نختار الصفحة المراد زيارتها</a:t>
            </a:r>
            <a:endParaRPr lang="ar-SA" sz="2000" b="1" dirty="0">
              <a:solidFill>
                <a:srgbClr val="FF3300"/>
              </a:solidFill>
            </a:endParaRPr>
          </a:p>
        </p:txBody>
      </p:sp>
      <p:pic>
        <p:nvPicPr>
          <p:cNvPr id="4102" name="Picture 6"/>
          <p:cNvPicPr>
            <a:picLocks noChangeAspect="1" noChangeArrowheads="1"/>
          </p:cNvPicPr>
          <p:nvPr/>
        </p:nvPicPr>
        <p:blipFill>
          <a:blip r:embed="rId3" cstate="print"/>
          <a:srcRect/>
          <a:stretch>
            <a:fillRect/>
          </a:stretch>
        </p:blipFill>
        <p:spPr bwMode="auto">
          <a:xfrm>
            <a:off x="4267200" y="5305425"/>
            <a:ext cx="2619375" cy="1552575"/>
          </a:xfrm>
          <a:prstGeom prst="rect">
            <a:avLst/>
          </a:prstGeom>
          <a:noFill/>
          <a:ln w="38100">
            <a:solidFill>
              <a:srgbClr val="FF3300"/>
            </a:solidFill>
            <a:miter lim="800000"/>
            <a:headEnd/>
            <a:tailEnd/>
          </a:ln>
        </p:spPr>
      </p:pic>
      <p:sp>
        <p:nvSpPr>
          <p:cNvPr id="25" name="Rounded Rectangular Callout 24"/>
          <p:cNvSpPr/>
          <p:nvPr/>
        </p:nvSpPr>
        <p:spPr>
          <a:xfrm>
            <a:off x="7239000" y="5257800"/>
            <a:ext cx="2286000" cy="914400"/>
          </a:xfrm>
          <a:prstGeom prst="wedgeRoundRectCallout">
            <a:avLst>
              <a:gd name="adj1" fmla="val -68335"/>
              <a:gd name="adj2" fmla="val 31160"/>
              <a:gd name="adj3" fmla="val 16667"/>
            </a:avLst>
          </a:prstGeom>
          <a:solidFill>
            <a:srgbClr val="FFC000">
              <a:alpha val="90000"/>
            </a:srgbClr>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يمكن ترتيب العناصر في المحفوظات بعدة طرق</a:t>
            </a:r>
          </a:p>
          <a:p>
            <a:pPr algn="ctr"/>
            <a:r>
              <a:rPr lang="ar-SA" sz="2000" b="1" dirty="0" smtClean="0">
                <a:solidFill>
                  <a:srgbClr val="FF3300"/>
                </a:solidFill>
              </a:rPr>
              <a:t>من خلال القائمة</a:t>
            </a:r>
            <a:endParaRPr lang="ar-SA" sz="2000" b="1" dirty="0">
              <a:solidFill>
                <a:srgbClr val="FF3300"/>
              </a:solidFill>
            </a:endParaRPr>
          </a:p>
        </p:txBody>
      </p:sp>
    </p:spTree>
    <p:extLst>
      <p:ext uri="{BB962C8B-B14F-4D97-AF65-F5344CB8AC3E}">
        <p14:creationId xmlns:p14="http://schemas.microsoft.com/office/powerpoint/2010/main" val="21153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par>
                                <p:cTn id="16" presetID="9"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dissolv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ssolve">
                                      <p:cBhvr>
                                        <p:cTn id="38"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dissolve">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4102"/>
                                        </p:tgtEl>
                                        <p:attrNameLst>
                                          <p:attrName>style.visibility</p:attrName>
                                        </p:attrNameLst>
                                      </p:cBhvr>
                                      <p:to>
                                        <p:strVal val="visible"/>
                                      </p:to>
                                    </p:set>
                                    <p:animEffect transition="in" filter="dissolve">
                                      <p:cBhvr>
                                        <p:cTn id="53" dur="500"/>
                                        <p:tgtEl>
                                          <p:spTgt spid="4102"/>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dissolve">
                                      <p:cBhvr>
                                        <p:cTn id="5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8" grpId="0" animBg="1"/>
      <p:bldP spid="20" grpId="0" animBg="1"/>
      <p:bldP spid="21" grpId="0" animBg="1"/>
      <p:bldP spid="22" grpId="0" animBg="1"/>
      <p:bldP spid="23"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1295400"/>
            <a:ext cx="3914775" cy="5086350"/>
          </a:xfrm>
          <a:prstGeom prst="rect">
            <a:avLst/>
          </a:prstGeom>
          <a:noFill/>
          <a:ln w="9525">
            <a:noFill/>
            <a:miter lim="800000"/>
            <a:headEnd/>
            <a:tailEnd/>
          </a:ln>
        </p:spPr>
      </p:pic>
      <p:sp>
        <p:nvSpPr>
          <p:cNvPr id="819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75A73E54-40CF-41FC-9779-EBC75C7C58DC}" type="slidenum">
              <a:rPr lang="ar-SA" sz="1200">
                <a:solidFill>
                  <a:schemeClr val="bg1"/>
                </a:solidFill>
                <a:latin typeface="Calibri" pitchFamily="34" charset="0"/>
              </a:rPr>
              <a:pPr algn="r"/>
              <a:t>13</a:t>
            </a:fld>
            <a:endParaRPr lang="en-US" sz="1200">
              <a:solidFill>
                <a:schemeClr val="bg1"/>
              </a:solidFill>
              <a:latin typeface="Calibri" pitchFamily="34" charset="0"/>
            </a:endParaRPr>
          </a:p>
        </p:txBody>
      </p:sp>
      <p:sp>
        <p:nvSpPr>
          <p:cNvPr id="4" name="Rectangle 3"/>
          <p:cNvSpPr txBox="1">
            <a:spLocks noChangeArrowheads="1"/>
          </p:cNvSpPr>
          <p:nvPr/>
        </p:nvSpPr>
        <p:spPr bwMode="auto">
          <a:xfrm>
            <a:off x="304800" y="1905000"/>
            <a:ext cx="9345613" cy="2952750"/>
          </a:xfrm>
          <a:prstGeom prst="rect">
            <a:avLst/>
          </a:prstGeom>
          <a:noFill/>
          <a:ln w="9525">
            <a:noFill/>
            <a:miter lim="800000"/>
            <a:headEnd/>
            <a:tailEnd/>
          </a:ln>
        </p:spPr>
        <p:txBody>
          <a:bodyPr/>
          <a:lstStyle/>
          <a:p>
            <a:pPr marL="342900" indent="-342900" algn="r" rtl="1">
              <a:spcBef>
                <a:spcPct val="20000"/>
              </a:spcBef>
              <a:buFont typeface="Arial" pitchFamily="34" charset="0"/>
              <a:buNone/>
              <a:defRPr/>
            </a:pPr>
            <a:endParaRPr lang="en-GB" sz="3200" dirty="0">
              <a:latin typeface="+mn-lt"/>
              <a:cs typeface="Arial" charset="0"/>
            </a:endParaRPr>
          </a:p>
        </p:txBody>
      </p:sp>
      <p:sp>
        <p:nvSpPr>
          <p:cNvPr id="6" name="Title 5"/>
          <p:cNvSpPr>
            <a:spLocks noGrp="1"/>
          </p:cNvSpPr>
          <p:nvPr>
            <p:ph type="title"/>
          </p:nvPr>
        </p:nvSpPr>
        <p:spPr>
          <a:xfrm>
            <a:off x="228600" y="0"/>
            <a:ext cx="9144000" cy="1143000"/>
          </a:xfrm>
        </p:spPr>
        <p:txBody>
          <a:bodyPr/>
          <a:lstStyle/>
          <a:p>
            <a:pPr rtl="1"/>
            <a:r>
              <a:rPr lang="ar-SA" b="1" dirty="0" smtClean="0">
                <a:solidFill>
                  <a:schemeClr val="tx2"/>
                </a:solidFill>
              </a:rPr>
              <a:t>المحفوظات </a:t>
            </a:r>
            <a:r>
              <a:rPr lang="en-US" b="1" dirty="0" smtClean="0">
                <a:solidFill>
                  <a:schemeClr val="tx2"/>
                </a:solidFill>
              </a:rPr>
              <a:t>History</a:t>
            </a:r>
            <a:endParaRPr lang="en-US" b="1" dirty="0">
              <a:solidFill>
                <a:schemeClr val="tx2"/>
              </a:solidFill>
            </a:endParaRPr>
          </a:p>
        </p:txBody>
      </p:sp>
      <p:sp>
        <p:nvSpPr>
          <p:cNvPr id="7" name="Rectangle 3"/>
          <p:cNvSpPr>
            <a:spLocks noChangeArrowheads="1"/>
          </p:cNvSpPr>
          <p:nvPr/>
        </p:nvSpPr>
        <p:spPr bwMode="auto">
          <a:xfrm>
            <a:off x="152400" y="1219200"/>
            <a:ext cx="9601200" cy="5105400"/>
          </a:xfrm>
          <a:prstGeom prst="rect">
            <a:avLst/>
          </a:prstGeom>
          <a:noFill/>
          <a:ln w="9525">
            <a:noFill/>
            <a:miter lim="800000"/>
            <a:headEnd/>
            <a:tailEnd/>
          </a:ln>
        </p:spPr>
        <p:txBody>
          <a:bodyPr/>
          <a:lstStyle/>
          <a:p>
            <a:pPr>
              <a:buFont typeface="Arial" pitchFamily="34" charset="0"/>
              <a:buChar char="•"/>
            </a:pPr>
            <a:r>
              <a:rPr lang="ar-SA" sz="2800" b="1" dirty="0" smtClean="0"/>
              <a:t> </a:t>
            </a:r>
            <a:endParaRPr lang="ar-SA" sz="2800" dirty="0" smtClean="0"/>
          </a:p>
        </p:txBody>
      </p:sp>
      <p:sp>
        <p:nvSpPr>
          <p:cNvPr id="11" name="Right Arrow 10"/>
          <p:cNvSpPr/>
          <p:nvPr/>
        </p:nvSpPr>
        <p:spPr>
          <a:xfrm rot="3166512">
            <a:off x="2129915" y="36337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3" name="Right Arrow 12"/>
          <p:cNvSpPr/>
          <p:nvPr/>
        </p:nvSpPr>
        <p:spPr>
          <a:xfrm rot="3166512">
            <a:off x="2891916" y="36337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21" name="Rounded Rectangular Callout 20"/>
          <p:cNvSpPr/>
          <p:nvPr/>
        </p:nvSpPr>
        <p:spPr>
          <a:xfrm>
            <a:off x="152400" y="152400"/>
            <a:ext cx="5257800" cy="914400"/>
          </a:xfrm>
          <a:prstGeom prst="wedgeRoundRectCallout">
            <a:avLst>
              <a:gd name="adj1" fmla="val -50008"/>
              <a:gd name="adj2" fmla="val -18407"/>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يمكن إدارة المحفوظات من قائمة الادوات ثم خيارات الانترنت وداخل التبويب عام – القسم </a:t>
            </a:r>
            <a:r>
              <a:rPr lang="en-US" sz="2000" b="1" dirty="0" smtClean="0">
                <a:solidFill>
                  <a:srgbClr val="FF3300"/>
                </a:solidFill>
              </a:rPr>
              <a:t>Browsing history</a:t>
            </a:r>
            <a:endParaRPr lang="ar-SA" sz="2000" b="1" dirty="0">
              <a:solidFill>
                <a:srgbClr val="FF3300"/>
              </a:solidFill>
            </a:endParaRPr>
          </a:p>
        </p:txBody>
      </p:sp>
      <p:sp>
        <p:nvSpPr>
          <p:cNvPr id="24" name="Rounded Rectangular Callout 23"/>
          <p:cNvSpPr/>
          <p:nvPr/>
        </p:nvSpPr>
        <p:spPr>
          <a:xfrm>
            <a:off x="152400" y="3124200"/>
            <a:ext cx="3657600" cy="1066800"/>
          </a:xfrm>
          <a:prstGeom prst="wedgeRoundRectCallout">
            <a:avLst>
              <a:gd name="adj1" fmla="val -50008"/>
              <a:gd name="adj2" fmla="val -18407"/>
              <a:gd name="adj3" fmla="val 16667"/>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b="1" dirty="0">
              <a:solidFill>
                <a:srgbClr val="FF3300"/>
              </a:solidFill>
            </a:endParaRPr>
          </a:p>
        </p:txBody>
      </p:sp>
      <p:pic>
        <p:nvPicPr>
          <p:cNvPr id="5123" name="Picture 3"/>
          <p:cNvPicPr>
            <a:picLocks noChangeAspect="1" noChangeArrowheads="1"/>
          </p:cNvPicPr>
          <p:nvPr/>
        </p:nvPicPr>
        <p:blipFill>
          <a:blip r:embed="rId3" cstate="print"/>
          <a:srcRect/>
          <a:stretch>
            <a:fillRect/>
          </a:stretch>
        </p:blipFill>
        <p:spPr bwMode="auto">
          <a:xfrm>
            <a:off x="3657600" y="1828800"/>
            <a:ext cx="3695700" cy="451485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6381750" y="1066800"/>
            <a:ext cx="3524250" cy="4486275"/>
          </a:xfrm>
          <a:prstGeom prst="rect">
            <a:avLst/>
          </a:prstGeom>
          <a:noFill/>
          <a:ln w="9525">
            <a:noFill/>
            <a:miter lim="800000"/>
            <a:headEnd/>
            <a:tailEnd/>
          </a:ln>
        </p:spPr>
      </p:pic>
      <p:sp>
        <p:nvSpPr>
          <p:cNvPr id="28" name="Right Arrow 27"/>
          <p:cNvSpPr/>
          <p:nvPr/>
        </p:nvSpPr>
        <p:spPr>
          <a:xfrm rot="3166512">
            <a:off x="6397115" y="2152806"/>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29" name="Right Arrow 28"/>
          <p:cNvSpPr/>
          <p:nvPr/>
        </p:nvSpPr>
        <p:spPr>
          <a:xfrm rot="3166512">
            <a:off x="6397115" y="2610004"/>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30" name="Right Arrow 29"/>
          <p:cNvSpPr/>
          <p:nvPr/>
        </p:nvSpPr>
        <p:spPr>
          <a:xfrm rot="3166512">
            <a:off x="6363398" y="2991003"/>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31" name="Right Arrow 30"/>
          <p:cNvSpPr/>
          <p:nvPr/>
        </p:nvSpPr>
        <p:spPr>
          <a:xfrm rot="21447829">
            <a:off x="8412891" y="4819803"/>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20" name="Rounded Rectangular Callout 19"/>
          <p:cNvSpPr/>
          <p:nvPr/>
        </p:nvSpPr>
        <p:spPr>
          <a:xfrm>
            <a:off x="2286000" y="6248400"/>
            <a:ext cx="3581400" cy="609600"/>
          </a:xfrm>
          <a:prstGeom prst="wedgeRoundRectCallout">
            <a:avLst>
              <a:gd name="adj1" fmla="val 60861"/>
              <a:gd name="adj2" fmla="val -5477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نختار الذي نريد حذفه ثم نختار </a:t>
            </a:r>
            <a:r>
              <a:rPr lang="en-US" sz="2000" b="1" dirty="0" smtClean="0">
                <a:solidFill>
                  <a:srgbClr val="FF3300"/>
                </a:solidFill>
              </a:rPr>
              <a:t>Delete</a:t>
            </a:r>
            <a:r>
              <a:rPr lang="ar-SA" sz="2000" b="1" dirty="0" smtClean="0">
                <a:solidFill>
                  <a:srgbClr val="FF3300"/>
                </a:solidFill>
              </a:rPr>
              <a:t> أو نلغي الأمر مع نختار </a:t>
            </a:r>
            <a:r>
              <a:rPr lang="en-US" sz="2000" b="1" dirty="0" smtClean="0">
                <a:solidFill>
                  <a:srgbClr val="FF3300"/>
                </a:solidFill>
              </a:rPr>
              <a:t>Cancel</a:t>
            </a:r>
            <a:endParaRPr lang="ar-SA" sz="2000" b="1" dirty="0">
              <a:solidFill>
                <a:srgbClr val="FF3300"/>
              </a:solidFill>
            </a:endParaRPr>
          </a:p>
        </p:txBody>
      </p:sp>
      <p:sp>
        <p:nvSpPr>
          <p:cNvPr id="32" name="Rounded Rectangular Callout 31"/>
          <p:cNvSpPr/>
          <p:nvPr/>
        </p:nvSpPr>
        <p:spPr>
          <a:xfrm>
            <a:off x="3785616" y="2133600"/>
            <a:ext cx="152400" cy="3276600"/>
          </a:xfrm>
          <a:prstGeom prst="wedgeRoundRectCallout">
            <a:avLst>
              <a:gd name="adj1" fmla="val -50008"/>
              <a:gd name="adj2" fmla="val -18407"/>
              <a:gd name="adj3" fmla="val 16667"/>
            </a:avLst>
          </a:prstGeom>
          <a:noFill/>
          <a:ln w="1905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b="1" dirty="0">
              <a:solidFill>
                <a:srgbClr val="FF3300"/>
              </a:solidFill>
            </a:endParaRPr>
          </a:p>
        </p:txBody>
      </p:sp>
      <p:sp>
        <p:nvSpPr>
          <p:cNvPr id="33" name="Right Arrow 32"/>
          <p:cNvSpPr/>
          <p:nvPr/>
        </p:nvSpPr>
        <p:spPr>
          <a:xfrm rot="16498499">
            <a:off x="3417391" y="5760759"/>
            <a:ext cx="681162" cy="142209"/>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34" name="Rounded Rectangular Callout 33"/>
          <p:cNvSpPr/>
          <p:nvPr/>
        </p:nvSpPr>
        <p:spPr>
          <a:xfrm>
            <a:off x="6553200" y="6477000"/>
            <a:ext cx="3352800" cy="381000"/>
          </a:xfrm>
          <a:prstGeom prst="wedgeRoundRectCallout">
            <a:avLst>
              <a:gd name="adj1" fmla="val -1831"/>
              <a:gd name="adj2" fmla="val -285031"/>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نختار ما نريد عمله ثم ننفذ أو نتراجع</a:t>
            </a:r>
            <a:endParaRPr lang="ar-SA" sz="2000" b="1" dirty="0">
              <a:solidFill>
                <a:srgbClr val="FF3300"/>
              </a:solidFill>
            </a:endParaRPr>
          </a:p>
        </p:txBody>
      </p:sp>
    </p:spTree>
    <p:extLst>
      <p:ext uri="{BB962C8B-B14F-4D97-AF65-F5344CB8AC3E}">
        <p14:creationId xmlns:p14="http://schemas.microsoft.com/office/powerpoint/2010/main" val="314936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5123"/>
                                        </p:tgtEl>
                                        <p:attrNameLst>
                                          <p:attrName>style.visibility</p:attrName>
                                        </p:attrNameLst>
                                      </p:cBhvr>
                                      <p:to>
                                        <p:strVal val="visible"/>
                                      </p:to>
                                    </p:set>
                                    <p:animEffect transition="in" filter="dissolve">
                                      <p:cBhvr>
                                        <p:cTn id="20" dur="500"/>
                                        <p:tgtEl>
                                          <p:spTgt spid="5123"/>
                                        </p:tgtEl>
                                      </p:cBhvr>
                                    </p:animEffect>
                                  </p:childTnLst>
                                  <p:subTnLst>
                                    <p:set>
                                      <p:cBhvr override="childStyle">
                                        <p:cTn dur="1" fill="hold" display="0" masterRel="nextClick" afterEffect="1"/>
                                        <p:tgtEl>
                                          <p:spTgt spid="5123"/>
                                        </p:tgtEl>
                                        <p:attrNameLst>
                                          <p:attrName>style.visibility</p:attrName>
                                        </p:attrNameLst>
                                      </p:cBhvr>
                                      <p:to>
                                        <p:strVal val="hidden"/>
                                      </p:to>
                                    </p:set>
                                  </p:subTnLst>
                                </p:cTn>
                              </p:par>
                              <p:par>
                                <p:cTn id="21" presetID="9"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par>
                                <p:cTn id="24" presetID="9"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dissolve">
                                      <p:cBhvr>
                                        <p:cTn id="26"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par>
                                <p:cTn id="27" presetID="9"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dissolve">
                                      <p:cBhvr>
                                        <p:cTn id="29"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5124"/>
                                        </p:tgtEl>
                                        <p:attrNameLst>
                                          <p:attrName>style.visibility</p:attrName>
                                        </p:attrNameLst>
                                      </p:cBhvr>
                                      <p:to>
                                        <p:strVal val="visible"/>
                                      </p:to>
                                    </p:set>
                                    <p:animEffect transition="in" filter="dissolve">
                                      <p:cBhvr>
                                        <p:cTn id="39" dur="500"/>
                                        <p:tgtEl>
                                          <p:spTgt spid="512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ssolve">
                                      <p:cBhvr>
                                        <p:cTn id="42" dur="5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par>
                                <p:cTn id="43" presetID="9"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dissolve">
                                      <p:cBhvr>
                                        <p:cTn id="45" dur="5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par>
                                <p:cTn id="46" presetID="9"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dissolve">
                                      <p:cBhvr>
                                        <p:cTn id="48" dur="5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par>
                                <p:cTn id="49" presetID="9"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dissolve">
                                      <p:cBhvr>
                                        <p:cTn id="51" dur="500"/>
                                        <p:tgtEl>
                                          <p:spTgt spid="31"/>
                                        </p:tgtEl>
                                      </p:cBhvr>
                                    </p:animEffect>
                                  </p:childTnLst>
                                  <p:subTnLst>
                                    <p:set>
                                      <p:cBhvr override="childStyle">
                                        <p:cTn dur="1" fill="hold" display="0" masterRel="nextClick" afterEffect="1"/>
                                        <p:tgtEl>
                                          <p:spTgt spid="31"/>
                                        </p:tgtEl>
                                        <p:attrNameLst>
                                          <p:attrName>style.visibility</p:attrName>
                                        </p:attrNameLst>
                                      </p:cBhvr>
                                      <p:to>
                                        <p:strVal val="hidden"/>
                                      </p:to>
                                    </p:set>
                                  </p:subTnLst>
                                </p:cTn>
                              </p:par>
                              <p:par>
                                <p:cTn id="52" presetID="9"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dissolve">
                                      <p:cBhvr>
                                        <p:cTn id="54"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1" grpId="0" animBg="1"/>
      <p:bldP spid="24" grpId="0" animBg="1"/>
      <p:bldP spid="28" grpId="0" animBg="1"/>
      <p:bldP spid="29" grpId="0" animBg="1"/>
      <p:bldP spid="30" grpId="0" animBg="1"/>
      <p:bldP spid="31" grpId="0" animBg="1"/>
      <p:bldP spid="20" grpId="0" animBg="1"/>
      <p:bldP spid="32" grpId="0" animBg="1"/>
      <p:bldP spid="33"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0" y="914400"/>
            <a:ext cx="8677275" cy="5495925"/>
          </a:xfrm>
          <a:prstGeom prst="rect">
            <a:avLst/>
          </a:prstGeom>
          <a:noFill/>
          <a:ln w="9525">
            <a:noFill/>
            <a:miter lim="800000"/>
            <a:headEnd/>
            <a:tailEnd/>
          </a:ln>
        </p:spPr>
      </p:pic>
      <p:grpSp>
        <p:nvGrpSpPr>
          <p:cNvPr id="12" name="Group 11"/>
          <p:cNvGrpSpPr/>
          <p:nvPr/>
        </p:nvGrpSpPr>
        <p:grpSpPr>
          <a:xfrm>
            <a:off x="5029200" y="457200"/>
            <a:ext cx="4724400" cy="2154155"/>
            <a:chOff x="5060280" y="3446545"/>
            <a:chExt cx="4664745" cy="2077955"/>
          </a:xfrm>
        </p:grpSpPr>
        <p:pic>
          <p:nvPicPr>
            <p:cNvPr id="4098" name="Picture 2"/>
            <p:cNvPicPr>
              <a:picLocks noChangeAspect="1" noChangeArrowheads="1"/>
            </p:cNvPicPr>
            <p:nvPr/>
          </p:nvPicPr>
          <p:blipFill>
            <a:blip r:embed="rId3" cstate="print"/>
            <a:srcRect/>
            <a:stretch>
              <a:fillRect/>
            </a:stretch>
          </p:blipFill>
          <p:spPr bwMode="auto">
            <a:xfrm>
              <a:off x="5105400" y="3810000"/>
              <a:ext cx="4619625" cy="1714500"/>
            </a:xfrm>
            <a:prstGeom prst="rect">
              <a:avLst/>
            </a:prstGeom>
            <a:noFill/>
            <a:ln w="9525">
              <a:noFill/>
              <a:miter lim="800000"/>
              <a:headEnd/>
              <a:tailEnd/>
            </a:ln>
          </p:spPr>
        </p:pic>
        <p:sp>
          <p:nvSpPr>
            <p:cNvPr id="10" name="Right Arrow 9"/>
            <p:cNvSpPr/>
            <p:nvPr/>
          </p:nvSpPr>
          <p:spPr>
            <a:xfrm rot="3166512">
              <a:off x="4949314" y="35575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1" name="Right Arrow 10"/>
            <p:cNvSpPr/>
            <p:nvPr/>
          </p:nvSpPr>
          <p:spPr>
            <a:xfrm rot="3166512">
              <a:off x="7159114" y="4090912"/>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grpSp>
      <p:sp>
        <p:nvSpPr>
          <p:cNvPr id="6" name="Title 5"/>
          <p:cNvSpPr>
            <a:spLocks noGrp="1"/>
          </p:cNvSpPr>
          <p:nvPr>
            <p:ph type="title"/>
          </p:nvPr>
        </p:nvSpPr>
        <p:spPr>
          <a:xfrm>
            <a:off x="228600" y="0"/>
            <a:ext cx="9067800" cy="1143000"/>
          </a:xfrm>
        </p:spPr>
        <p:txBody>
          <a:bodyPr/>
          <a:lstStyle/>
          <a:p>
            <a:pPr rtl="1"/>
            <a:r>
              <a:rPr lang="ar-SA" b="1" dirty="0" smtClean="0">
                <a:solidFill>
                  <a:schemeClr val="tx2"/>
                </a:solidFill>
              </a:rPr>
              <a:t>المفضلة </a:t>
            </a:r>
            <a:r>
              <a:rPr lang="en-US" b="1" dirty="0" smtClean="0">
                <a:solidFill>
                  <a:schemeClr val="tx2"/>
                </a:solidFill>
              </a:rPr>
              <a:t>Favorites</a:t>
            </a:r>
            <a:endParaRPr lang="en-US" b="1" dirty="0">
              <a:solidFill>
                <a:schemeClr val="tx2"/>
              </a:solidFill>
            </a:endParaRPr>
          </a:p>
        </p:txBody>
      </p:sp>
      <p:sp>
        <p:nvSpPr>
          <p:cNvPr id="7" name="Rectangle 3"/>
          <p:cNvSpPr>
            <a:spLocks noChangeArrowheads="1"/>
          </p:cNvSpPr>
          <p:nvPr/>
        </p:nvSpPr>
        <p:spPr bwMode="auto">
          <a:xfrm>
            <a:off x="152400" y="1219200"/>
            <a:ext cx="9601200" cy="5105400"/>
          </a:xfrm>
          <a:prstGeom prst="rect">
            <a:avLst/>
          </a:prstGeom>
          <a:noFill/>
          <a:ln w="9525">
            <a:noFill/>
            <a:miter lim="800000"/>
            <a:headEnd/>
            <a:tailEnd/>
          </a:ln>
        </p:spPr>
        <p:txBody>
          <a:bodyPr/>
          <a:lstStyle/>
          <a:p>
            <a:pPr>
              <a:buFont typeface="Arial" pitchFamily="34" charset="0"/>
              <a:buChar char="•"/>
            </a:pPr>
            <a:r>
              <a:rPr lang="ar-SA" sz="2800" b="1" dirty="0" smtClean="0"/>
              <a:t> </a:t>
            </a:r>
            <a:endParaRPr lang="ar-SA" sz="2800" dirty="0" smtClean="0"/>
          </a:p>
        </p:txBody>
      </p:sp>
      <p:sp>
        <p:nvSpPr>
          <p:cNvPr id="8" name="Rounded Rectangular Callout 7"/>
          <p:cNvSpPr/>
          <p:nvPr/>
        </p:nvSpPr>
        <p:spPr>
          <a:xfrm>
            <a:off x="0" y="0"/>
            <a:ext cx="4953000" cy="914400"/>
          </a:xfrm>
          <a:prstGeom prst="wedgeRoundRectCallout">
            <a:avLst>
              <a:gd name="adj1" fmla="val -50008"/>
              <a:gd name="adj2" fmla="val -18407"/>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عبارة عن مجلد على القرص الصلب يحتوي على وصلات </a:t>
            </a:r>
            <a:r>
              <a:rPr lang="en-US" sz="2000" b="1" dirty="0" smtClean="0">
                <a:solidFill>
                  <a:srgbClr val="FF3300"/>
                </a:solidFill>
              </a:rPr>
              <a:t>shortcuts</a:t>
            </a:r>
            <a:r>
              <a:rPr lang="ar-SA" sz="2000" b="1" dirty="0" smtClean="0">
                <a:solidFill>
                  <a:srgbClr val="FF3300"/>
                </a:solidFill>
              </a:rPr>
              <a:t> إلى الصفحات التي نريد الرجوع لها لاحقا</a:t>
            </a:r>
            <a:endParaRPr lang="ar-SA" sz="2000" b="1" dirty="0">
              <a:solidFill>
                <a:srgbClr val="FF3300"/>
              </a:solidFill>
            </a:endParaRPr>
          </a:p>
        </p:txBody>
      </p:sp>
      <p:sp>
        <p:nvSpPr>
          <p:cNvPr id="9" name="Right Arrow 8"/>
          <p:cNvSpPr/>
          <p:nvPr/>
        </p:nvSpPr>
        <p:spPr>
          <a:xfrm rot="3166512">
            <a:off x="-3684" y="1804910"/>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13" name="Rounded Rectangular Callout 12"/>
          <p:cNvSpPr/>
          <p:nvPr/>
        </p:nvSpPr>
        <p:spPr>
          <a:xfrm>
            <a:off x="76200" y="2362200"/>
            <a:ext cx="2590800" cy="4038600"/>
          </a:xfrm>
          <a:prstGeom prst="wedgeRoundRectCallout">
            <a:avLst>
              <a:gd name="adj1" fmla="val -50008"/>
              <a:gd name="adj2" fmla="val -18407"/>
              <a:gd name="adj3" fmla="val 16667"/>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b="1" dirty="0">
              <a:solidFill>
                <a:srgbClr val="FF3300"/>
              </a:solidFill>
            </a:endParaRPr>
          </a:p>
        </p:txBody>
      </p:sp>
      <p:sp>
        <p:nvSpPr>
          <p:cNvPr id="14" name="Rounded Rectangular Callout 13"/>
          <p:cNvSpPr/>
          <p:nvPr/>
        </p:nvSpPr>
        <p:spPr>
          <a:xfrm>
            <a:off x="4800600" y="2133600"/>
            <a:ext cx="2362200" cy="381000"/>
          </a:xfrm>
          <a:prstGeom prst="wedgeRoundRectCallout">
            <a:avLst>
              <a:gd name="adj1" fmla="val -71242"/>
              <a:gd name="adj2" fmla="val 90424"/>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لفتح صفحة من المفضلة</a:t>
            </a:r>
            <a:endParaRPr lang="ar-SA" sz="2000" b="1" dirty="0">
              <a:solidFill>
                <a:srgbClr val="FF3300"/>
              </a:solidFill>
            </a:endParaRPr>
          </a:p>
        </p:txBody>
      </p:sp>
      <p:sp>
        <p:nvSpPr>
          <p:cNvPr id="15" name="Rounded Rectangular Callout 14"/>
          <p:cNvSpPr/>
          <p:nvPr/>
        </p:nvSpPr>
        <p:spPr>
          <a:xfrm>
            <a:off x="6096000" y="2590800"/>
            <a:ext cx="3200400" cy="381000"/>
          </a:xfrm>
          <a:prstGeom prst="wedgeRoundRectCallout">
            <a:avLst>
              <a:gd name="adj1" fmla="val -80597"/>
              <a:gd name="adj2" fmla="val 40164"/>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لإضافة الصفحة الحالية إلى المفضلة</a:t>
            </a:r>
            <a:endParaRPr lang="ar-SA" sz="2000" b="1" dirty="0">
              <a:solidFill>
                <a:srgbClr val="FF3300"/>
              </a:solidFill>
            </a:endParaRPr>
          </a:p>
        </p:txBody>
      </p:sp>
      <p:pic>
        <p:nvPicPr>
          <p:cNvPr id="6146" name="Picture 2"/>
          <p:cNvPicPr>
            <a:picLocks noChangeAspect="1" noChangeArrowheads="1"/>
          </p:cNvPicPr>
          <p:nvPr/>
        </p:nvPicPr>
        <p:blipFill>
          <a:blip r:embed="rId4" cstate="print"/>
          <a:srcRect/>
          <a:stretch>
            <a:fillRect/>
          </a:stretch>
        </p:blipFill>
        <p:spPr bwMode="auto">
          <a:xfrm>
            <a:off x="4724400" y="3657600"/>
            <a:ext cx="4162425" cy="1847850"/>
          </a:xfrm>
          <a:prstGeom prst="rect">
            <a:avLst/>
          </a:prstGeom>
          <a:noFill/>
          <a:ln w="9525">
            <a:noFill/>
            <a:miter lim="800000"/>
            <a:headEnd/>
            <a:tailEnd/>
          </a:ln>
        </p:spPr>
      </p:pic>
      <p:sp>
        <p:nvSpPr>
          <p:cNvPr id="17" name="Rounded Rectangular Callout 16"/>
          <p:cNvSpPr/>
          <p:nvPr/>
        </p:nvSpPr>
        <p:spPr>
          <a:xfrm>
            <a:off x="6096000" y="2971800"/>
            <a:ext cx="3810000" cy="381000"/>
          </a:xfrm>
          <a:prstGeom prst="wedgeRoundRectCallout">
            <a:avLst>
              <a:gd name="adj1" fmla="val -75432"/>
              <a:gd name="adj2" fmla="val -9706"/>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لإضافة الصفحة الحالية إلى شريط المفضلة</a:t>
            </a:r>
            <a:endParaRPr lang="ar-SA" sz="2000" b="1" dirty="0">
              <a:solidFill>
                <a:srgbClr val="FF3300"/>
              </a:solidFill>
            </a:endParaRPr>
          </a:p>
        </p:txBody>
      </p:sp>
      <p:sp>
        <p:nvSpPr>
          <p:cNvPr id="18" name="Rounded Rectangular Callout 17"/>
          <p:cNvSpPr/>
          <p:nvPr/>
        </p:nvSpPr>
        <p:spPr>
          <a:xfrm>
            <a:off x="6096000" y="3352800"/>
            <a:ext cx="3810000" cy="381000"/>
          </a:xfrm>
          <a:prstGeom prst="wedgeRoundRectCallout">
            <a:avLst>
              <a:gd name="adj1" fmla="val -62579"/>
              <a:gd name="adj2" fmla="val -53342"/>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لإضافة الصفحات الفتوحة إلى المفضلة</a:t>
            </a:r>
            <a:endParaRPr lang="ar-SA" sz="2000" b="1" dirty="0">
              <a:solidFill>
                <a:srgbClr val="FF3300"/>
              </a:solidFill>
            </a:endParaRPr>
          </a:p>
        </p:txBody>
      </p:sp>
      <p:pic>
        <p:nvPicPr>
          <p:cNvPr id="6147" name="Picture 3"/>
          <p:cNvPicPr>
            <a:picLocks noChangeAspect="1" noChangeArrowheads="1"/>
          </p:cNvPicPr>
          <p:nvPr/>
        </p:nvPicPr>
        <p:blipFill>
          <a:blip r:embed="rId5" cstate="print"/>
          <a:srcRect/>
          <a:stretch>
            <a:fillRect/>
          </a:stretch>
        </p:blipFill>
        <p:spPr bwMode="auto">
          <a:xfrm>
            <a:off x="5486400" y="4800600"/>
            <a:ext cx="3228975" cy="1266825"/>
          </a:xfrm>
          <a:prstGeom prst="rect">
            <a:avLst/>
          </a:prstGeom>
          <a:noFill/>
          <a:ln w="9525">
            <a:noFill/>
            <a:miter lim="800000"/>
            <a:headEnd/>
            <a:tailEnd/>
          </a:ln>
        </p:spPr>
      </p:pic>
      <p:sp>
        <p:nvSpPr>
          <p:cNvPr id="20" name="Rounded Rectangular Callout 19"/>
          <p:cNvSpPr/>
          <p:nvPr/>
        </p:nvSpPr>
        <p:spPr>
          <a:xfrm>
            <a:off x="7086600" y="3962400"/>
            <a:ext cx="1676400" cy="381000"/>
          </a:xfrm>
          <a:prstGeom prst="wedgeRoundRectCallout">
            <a:avLst>
              <a:gd name="adj1" fmla="val -61324"/>
              <a:gd name="adj2" fmla="val 196398"/>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تحديد مكان الحفظ</a:t>
            </a:r>
            <a:endParaRPr lang="ar-SA" sz="2000" b="1" dirty="0">
              <a:solidFill>
                <a:srgbClr val="FF3300"/>
              </a:solidFill>
            </a:endParaRPr>
          </a:p>
        </p:txBody>
      </p:sp>
      <p:sp>
        <p:nvSpPr>
          <p:cNvPr id="21" name="Rounded Rectangular Callout 20"/>
          <p:cNvSpPr/>
          <p:nvPr/>
        </p:nvSpPr>
        <p:spPr>
          <a:xfrm>
            <a:off x="8001000" y="5334000"/>
            <a:ext cx="1676400" cy="381000"/>
          </a:xfrm>
          <a:prstGeom prst="wedgeRoundRectCallout">
            <a:avLst>
              <a:gd name="adj1" fmla="val -35114"/>
              <a:gd name="adj2" fmla="val -133992"/>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إنشاء مجلد جديد</a:t>
            </a:r>
            <a:endParaRPr lang="ar-SA" sz="2000" b="1" dirty="0">
              <a:solidFill>
                <a:srgbClr val="FF3300"/>
              </a:solidFill>
            </a:endParaRPr>
          </a:p>
        </p:txBody>
      </p:sp>
      <p:sp>
        <p:nvSpPr>
          <p:cNvPr id="22" name="Right Arrow 21"/>
          <p:cNvSpPr/>
          <p:nvPr/>
        </p:nvSpPr>
        <p:spPr>
          <a:xfrm rot="3166512">
            <a:off x="910715" y="1804911"/>
            <a:ext cx="422087" cy="200156"/>
          </a:xfrm>
          <a:prstGeom prst="rightArrow">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b="1" dirty="0">
              <a:solidFill>
                <a:srgbClr val="FF3300"/>
              </a:solidFill>
            </a:endParaRPr>
          </a:p>
        </p:txBody>
      </p:sp>
      <p:sp>
        <p:nvSpPr>
          <p:cNvPr id="23" name="Rounded Rectangular Callout 22"/>
          <p:cNvSpPr/>
          <p:nvPr/>
        </p:nvSpPr>
        <p:spPr>
          <a:xfrm>
            <a:off x="1981200" y="4191000"/>
            <a:ext cx="1752600" cy="381000"/>
          </a:xfrm>
          <a:prstGeom prst="wedgeRoundRectCallout">
            <a:avLst>
              <a:gd name="adj1" fmla="val 67097"/>
              <a:gd name="adj2" fmla="val -199835"/>
              <a:gd name="adj3" fmla="val 16667"/>
            </a:avLst>
          </a:prstGeom>
          <a:solidFill>
            <a:srgbClr val="FFC000"/>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3300"/>
                </a:solidFill>
              </a:rPr>
              <a:t>لتنظيم المفضلة</a:t>
            </a:r>
            <a:endParaRPr lang="ar-SA" sz="2000" b="1" dirty="0">
              <a:solidFill>
                <a:srgbClr val="FF3300"/>
              </a:solidFill>
            </a:endParaRPr>
          </a:p>
        </p:txBody>
      </p:sp>
    </p:spTree>
    <p:extLst>
      <p:ext uri="{BB962C8B-B14F-4D97-AF65-F5344CB8AC3E}">
        <p14:creationId xmlns:p14="http://schemas.microsoft.com/office/powerpoint/2010/main" val="305985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par>
                                <p:cTn id="13" presetID="9"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dissolve">
                                      <p:cBhvr>
                                        <p:cTn id="28"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par>
                                <p:cTn id="29" presetID="9"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dissolve">
                                      <p:cBhvr>
                                        <p:cTn id="31"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dissolv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6146"/>
                                        </p:tgtEl>
                                        <p:attrNameLst>
                                          <p:attrName>style.visibility</p:attrName>
                                        </p:attrNameLst>
                                      </p:cBhvr>
                                      <p:to>
                                        <p:strVal val="visible"/>
                                      </p:to>
                                    </p:set>
                                    <p:animEffect transition="in" filter="dissolve">
                                      <p:cBhvr>
                                        <p:cTn id="41" dur="500"/>
                                        <p:tgtEl>
                                          <p:spTgt spid="6146"/>
                                        </p:tgtEl>
                                      </p:cBhvr>
                                    </p:animEffect>
                                  </p:childTnLst>
                                  <p:subTnLst>
                                    <p:set>
                                      <p:cBhvr override="childStyle">
                                        <p:cTn dur="1" fill="hold" display="0" masterRel="nextClick" afterEffect="1"/>
                                        <p:tgtEl>
                                          <p:spTgt spid="6146"/>
                                        </p:tgtEl>
                                        <p:attrNameLst>
                                          <p:attrName>style.visibility</p:attrName>
                                        </p:attrNameLst>
                                      </p:cBhvr>
                                      <p:to>
                                        <p:strVal val="hidden"/>
                                      </p:to>
                                    </p:set>
                                  </p:subTnLst>
                                </p:cTn>
                              </p:par>
                              <p:par>
                                <p:cTn id="42" presetID="9" presetClass="entr" presetSubtype="0" fill="hold" nodeType="withEffect">
                                  <p:stCondLst>
                                    <p:cond delay="0"/>
                                  </p:stCondLst>
                                  <p:childTnLst>
                                    <p:set>
                                      <p:cBhvr>
                                        <p:cTn id="43" dur="1" fill="hold">
                                          <p:stCondLst>
                                            <p:cond delay="0"/>
                                          </p:stCondLst>
                                        </p:cTn>
                                        <p:tgtEl>
                                          <p:spTgt spid="6147"/>
                                        </p:tgtEl>
                                        <p:attrNameLst>
                                          <p:attrName>style.visibility</p:attrName>
                                        </p:attrNameLst>
                                      </p:cBhvr>
                                      <p:to>
                                        <p:strVal val="visible"/>
                                      </p:to>
                                    </p:set>
                                    <p:animEffect transition="in" filter="dissolve">
                                      <p:cBhvr>
                                        <p:cTn id="44" dur="500"/>
                                        <p:tgtEl>
                                          <p:spTgt spid="6147"/>
                                        </p:tgtEl>
                                      </p:cBhvr>
                                    </p:animEffect>
                                  </p:childTnLst>
                                  <p:subTnLst>
                                    <p:set>
                                      <p:cBhvr override="childStyle">
                                        <p:cTn dur="1" fill="hold" display="0" masterRel="nextClick" afterEffect="1"/>
                                        <p:tgtEl>
                                          <p:spTgt spid="6147"/>
                                        </p:tgtEl>
                                        <p:attrNameLst>
                                          <p:attrName>style.visibility</p:attrName>
                                        </p:attrNameLst>
                                      </p:cBhvr>
                                      <p:to>
                                        <p:strVal val="hidden"/>
                                      </p:to>
                                    </p:set>
                                  </p:subTnLst>
                                </p:cTn>
                              </p:par>
                              <p:par>
                                <p:cTn id="45" presetID="9"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par>
                                <p:cTn id="48" presetID="9"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dissolve">
                                      <p:cBhvr>
                                        <p:cTn id="50"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dissolve">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5" grpId="0" animBg="1"/>
      <p:bldP spid="17" grpId="0" animBg="1"/>
      <p:bldP spid="18" grpId="0" animBg="1"/>
      <p:bldP spid="20" grpId="0" animBg="1"/>
      <p:bldP spid="21" grpId="0" animBg="1"/>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304800" y="1905000"/>
            <a:ext cx="9345613" cy="2952750"/>
          </a:xfrm>
          <a:prstGeom prst="rect">
            <a:avLst/>
          </a:prstGeom>
          <a:noFill/>
          <a:ln w="9525">
            <a:noFill/>
            <a:miter lim="800000"/>
            <a:headEnd/>
            <a:tailEnd/>
          </a:ln>
        </p:spPr>
        <p:txBody>
          <a:bodyPr/>
          <a:lstStyle/>
          <a:p>
            <a:pPr marL="342900" indent="-342900" algn="r" rtl="1">
              <a:spcBef>
                <a:spcPct val="20000"/>
              </a:spcBef>
              <a:buFont typeface="Arial" pitchFamily="34" charset="0"/>
              <a:buNone/>
              <a:defRPr/>
            </a:pPr>
            <a:endParaRPr lang="en-GB" sz="3200" dirty="0">
              <a:latin typeface="+mn-lt"/>
              <a:cs typeface="Arial" charset="0"/>
            </a:endParaRPr>
          </a:p>
        </p:txBody>
      </p:sp>
      <p:sp>
        <p:nvSpPr>
          <p:cNvPr id="6" name="Title 5"/>
          <p:cNvSpPr>
            <a:spLocks noGrp="1"/>
          </p:cNvSpPr>
          <p:nvPr>
            <p:ph type="title"/>
          </p:nvPr>
        </p:nvSpPr>
        <p:spPr>
          <a:xfrm>
            <a:off x="228600" y="0"/>
            <a:ext cx="8991600" cy="1143000"/>
          </a:xfrm>
        </p:spPr>
        <p:txBody>
          <a:bodyPr/>
          <a:lstStyle/>
          <a:p>
            <a:pPr rtl="1"/>
            <a:r>
              <a:rPr lang="ar-SA" b="1" dirty="0" smtClean="0">
                <a:solidFill>
                  <a:schemeClr val="tx2"/>
                </a:solidFill>
              </a:rPr>
              <a:t>تنظيم المفضلة</a:t>
            </a:r>
            <a:endParaRPr lang="en-US" b="1" dirty="0">
              <a:solidFill>
                <a:schemeClr val="tx2"/>
              </a:solidFill>
            </a:endParaRPr>
          </a:p>
        </p:txBody>
      </p:sp>
      <p:pic>
        <p:nvPicPr>
          <p:cNvPr id="7170" name="Picture 2"/>
          <p:cNvPicPr>
            <a:picLocks noChangeAspect="1" noChangeArrowheads="1"/>
          </p:cNvPicPr>
          <p:nvPr/>
        </p:nvPicPr>
        <p:blipFill>
          <a:blip r:embed="rId2" cstate="print"/>
          <a:srcRect/>
          <a:stretch>
            <a:fillRect/>
          </a:stretch>
        </p:blipFill>
        <p:spPr bwMode="auto">
          <a:xfrm>
            <a:off x="152400" y="1295400"/>
            <a:ext cx="4181475" cy="4819650"/>
          </a:xfrm>
          <a:prstGeom prst="rect">
            <a:avLst/>
          </a:prstGeom>
          <a:noFill/>
          <a:ln w="9525">
            <a:noFill/>
            <a:miter lim="800000"/>
            <a:headEnd/>
            <a:tailEnd/>
          </a:ln>
        </p:spPr>
      </p:pic>
      <p:sp>
        <p:nvSpPr>
          <p:cNvPr id="8" name="Rectangle 3"/>
          <p:cNvSpPr>
            <a:spLocks noChangeArrowheads="1"/>
          </p:cNvSpPr>
          <p:nvPr/>
        </p:nvSpPr>
        <p:spPr bwMode="auto">
          <a:xfrm>
            <a:off x="4343400" y="1447800"/>
            <a:ext cx="5410200" cy="4876800"/>
          </a:xfrm>
          <a:prstGeom prst="rect">
            <a:avLst/>
          </a:prstGeom>
          <a:noFill/>
          <a:ln w="9525">
            <a:noFill/>
            <a:miter lim="800000"/>
            <a:headEnd/>
            <a:tailEnd/>
          </a:ln>
        </p:spPr>
        <p:txBody>
          <a:bodyPr/>
          <a:lstStyle/>
          <a:p>
            <a:pPr marL="344488" indent="-344488">
              <a:buFont typeface="Arial" pitchFamily="34" charset="0"/>
              <a:buChar char="•"/>
            </a:pPr>
            <a:r>
              <a:rPr lang="ar-SA" sz="2800" b="1" dirty="0" smtClean="0"/>
              <a:t> يمكن التنقل بين مجلدات المفضلة لتحديد عنصر ما لتغيير اسمه أو حذفه (يطلب تأكيد) أوإنشاء مجلد جديد،</a:t>
            </a:r>
          </a:p>
          <a:p>
            <a:pPr marL="344488" indent="-344488">
              <a:buFont typeface="Arial" pitchFamily="34" charset="0"/>
              <a:buChar char="•"/>
            </a:pPr>
            <a:endParaRPr lang="ar-SA" sz="2800" dirty="0" smtClean="0"/>
          </a:p>
          <a:p>
            <a:pPr marL="344488" indent="-344488">
              <a:buFont typeface="Arial" pitchFamily="34" charset="0"/>
              <a:buChar char="•"/>
            </a:pPr>
            <a:r>
              <a:rPr lang="ar-SA" sz="2800" b="1" dirty="0" smtClean="0"/>
              <a:t>يمكن نقل عنصر أو مجلد إلى مجلد آخر مع إمكانية نقله إلى مجلد جديد تقوم بإنشاء قبل عملية النقل</a:t>
            </a:r>
          </a:p>
        </p:txBody>
      </p:sp>
    </p:spTree>
    <p:extLst>
      <p:ext uri="{BB962C8B-B14F-4D97-AF65-F5344CB8AC3E}">
        <p14:creationId xmlns:p14="http://schemas.microsoft.com/office/powerpoint/2010/main" val="24403914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0"/>
            <a:ext cx="9144000" cy="1143000"/>
          </a:xfrm>
        </p:spPr>
        <p:txBody>
          <a:bodyPr/>
          <a:lstStyle/>
          <a:p>
            <a:pPr rtl="1"/>
            <a:r>
              <a:rPr lang="ar-SA" b="1" dirty="0" smtClean="0">
                <a:solidFill>
                  <a:schemeClr val="tx2"/>
                </a:solidFill>
              </a:rPr>
              <a:t>الاعتبارات الأمنية </a:t>
            </a:r>
            <a:r>
              <a:rPr lang="en-US" b="1" dirty="0" smtClean="0">
                <a:solidFill>
                  <a:schemeClr val="tx2"/>
                </a:solidFill>
              </a:rPr>
              <a:t>Security Considerations</a:t>
            </a:r>
            <a:endParaRPr lang="en-US" b="1" dirty="0">
              <a:solidFill>
                <a:schemeClr val="tx2"/>
              </a:solidFill>
            </a:endParaRPr>
          </a:p>
        </p:txBody>
      </p:sp>
      <p:sp>
        <p:nvSpPr>
          <p:cNvPr id="7" name="Rectangle 3"/>
          <p:cNvSpPr>
            <a:spLocks noChangeArrowheads="1"/>
          </p:cNvSpPr>
          <p:nvPr/>
        </p:nvSpPr>
        <p:spPr bwMode="auto">
          <a:xfrm>
            <a:off x="152400" y="1371600"/>
            <a:ext cx="9601200" cy="4953000"/>
          </a:xfrm>
          <a:prstGeom prst="rect">
            <a:avLst/>
          </a:prstGeom>
          <a:noFill/>
          <a:ln w="9525">
            <a:noFill/>
            <a:miter lim="800000"/>
            <a:headEnd/>
            <a:tailEnd/>
          </a:ln>
        </p:spPr>
        <p:txBody>
          <a:bodyPr/>
          <a:lstStyle/>
          <a:p>
            <a:pPr marL="344488" indent="-344488">
              <a:buFont typeface="Arial" pitchFamily="34" charset="0"/>
              <a:buChar char="•"/>
            </a:pPr>
            <a:r>
              <a:rPr lang="ar-SA" sz="2400" b="1" dirty="0" smtClean="0"/>
              <a:t>الأمن هو من أهم النواحي التي يتم الاهتمام بها عند استخدام الانترنت وذلك لحماية المعلومات الخاصة أو السرية من الوصول إليها. يجب الأخذ بالاعتبار:</a:t>
            </a:r>
          </a:p>
          <a:p>
            <a:pPr marL="344488" indent="-344488">
              <a:buFont typeface="Arial" pitchFamily="34" charset="0"/>
              <a:buChar char="•"/>
            </a:pPr>
            <a:r>
              <a:rPr lang="ar-SA" sz="2400" b="1" dirty="0" smtClean="0">
                <a:solidFill>
                  <a:srgbClr val="0000FF"/>
                </a:solidFill>
              </a:rPr>
              <a:t>التحكم بالوصول: </a:t>
            </a:r>
            <a:r>
              <a:rPr lang="ar-SA" sz="2400" b="1" dirty="0" smtClean="0"/>
              <a:t>تلجأ المؤسسات إلى إنشاء حسابات للمستخدمين مع كلمات سر كي يستطيعوا الوصول لمعلومات خاصة أو سرية.</a:t>
            </a:r>
          </a:p>
          <a:p>
            <a:pPr marL="344488" indent="-344488">
              <a:buFont typeface="Arial" pitchFamily="34" charset="0"/>
              <a:buChar char="•"/>
            </a:pPr>
            <a:r>
              <a:rPr lang="ar-SA" sz="2400" b="1" dirty="0" smtClean="0">
                <a:solidFill>
                  <a:srgbClr val="0000FF"/>
                </a:solidFill>
              </a:rPr>
              <a:t>الشهادات الرقمية: </a:t>
            </a:r>
            <a:r>
              <a:rPr lang="ar-SA" sz="2400" b="1" dirty="0" smtClean="0"/>
              <a:t>هي بطاقة إلكترونية للتثبت من الهوية عند التسوق أو إجراء معاملات أخرى على الانترنت. تقوم هيئة مستقلة، معترف بها وموثوقة بإصدار هذه الشهادات لإثبات أن المدعي هو بالضبط مَنْ يدعي بأن يكون. </a:t>
            </a:r>
          </a:p>
          <a:p>
            <a:pPr marL="344488" indent="-344488"/>
            <a:r>
              <a:rPr lang="ar-SA" sz="2400" b="1" dirty="0" smtClean="0"/>
              <a:t>	وهي ترتكز على نظرية التشفير بالمفتاح العام حيث أن نظام هذا التشفير يرتكز على مفتاحين متكاملين الأول عام </a:t>
            </a:r>
            <a:r>
              <a:rPr lang="en-US" sz="2400" b="1" dirty="0" smtClean="0"/>
              <a:t>public</a:t>
            </a:r>
            <a:r>
              <a:rPr lang="ar-SA" sz="2400" b="1" dirty="0" smtClean="0"/>
              <a:t> والآخر خاص </a:t>
            </a:r>
            <a:r>
              <a:rPr lang="en-US" sz="2400" b="1" dirty="0" smtClean="0"/>
              <a:t>private</a:t>
            </a:r>
            <a:r>
              <a:rPr lang="ar-SA" sz="2400" b="1" dirty="0" smtClean="0"/>
              <a:t> يعملان معا. والهدف من هذه الشهادة هو الربط بأمانة بين مالكي مفتاحين عام/خاص.  تتحقق الهيئة المُصدّرة للشهادة وتضمن لزائري المواقع أن الموقع موثوق وهم من يدعي بأن يكون وذلك لإجراء المعاملات عبره بطريقة آمنة. </a:t>
            </a:r>
          </a:p>
        </p:txBody>
      </p:sp>
    </p:spTree>
    <p:extLst>
      <p:ext uri="{BB962C8B-B14F-4D97-AF65-F5344CB8AC3E}">
        <p14:creationId xmlns:p14="http://schemas.microsoft.com/office/powerpoint/2010/main" val="7542791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0"/>
            <a:ext cx="9144000" cy="1143000"/>
          </a:xfrm>
        </p:spPr>
        <p:txBody>
          <a:bodyPr/>
          <a:lstStyle/>
          <a:p>
            <a:pPr rtl="1"/>
            <a:r>
              <a:rPr lang="ar-SA" b="1" dirty="0" smtClean="0">
                <a:solidFill>
                  <a:schemeClr val="tx2"/>
                </a:solidFill>
              </a:rPr>
              <a:t>الاعتبارات الأمنية </a:t>
            </a:r>
            <a:r>
              <a:rPr lang="en-US" b="1" dirty="0" smtClean="0">
                <a:solidFill>
                  <a:schemeClr val="tx2"/>
                </a:solidFill>
              </a:rPr>
              <a:t>Security Considerations</a:t>
            </a:r>
            <a:endParaRPr lang="en-US" b="1" dirty="0">
              <a:solidFill>
                <a:schemeClr val="tx2"/>
              </a:solidFill>
            </a:endParaRPr>
          </a:p>
        </p:txBody>
      </p:sp>
      <p:sp>
        <p:nvSpPr>
          <p:cNvPr id="7" name="Rectangle 3"/>
          <p:cNvSpPr>
            <a:spLocks noChangeArrowheads="1"/>
          </p:cNvSpPr>
          <p:nvPr/>
        </p:nvSpPr>
        <p:spPr bwMode="auto">
          <a:xfrm>
            <a:off x="152400" y="1447800"/>
            <a:ext cx="9601200" cy="4876800"/>
          </a:xfrm>
          <a:prstGeom prst="rect">
            <a:avLst/>
          </a:prstGeom>
          <a:noFill/>
          <a:ln w="9525">
            <a:noFill/>
            <a:miter lim="800000"/>
            <a:headEnd/>
            <a:tailEnd/>
          </a:ln>
        </p:spPr>
        <p:txBody>
          <a:bodyPr/>
          <a:lstStyle/>
          <a:p>
            <a:pPr marL="344488" indent="-344488"/>
            <a:r>
              <a:rPr lang="ar-SA" sz="2400" b="1" dirty="0" smtClean="0">
                <a:solidFill>
                  <a:srgbClr val="0000FF"/>
                </a:solidFill>
              </a:rPr>
              <a:t>التشفير </a:t>
            </a:r>
            <a:r>
              <a:rPr lang="en-US" sz="2400" b="1" dirty="0" smtClean="0">
                <a:solidFill>
                  <a:srgbClr val="0000FF"/>
                </a:solidFill>
              </a:rPr>
              <a:t>encryption</a:t>
            </a:r>
            <a:r>
              <a:rPr lang="ar-SA" sz="2400" b="1" dirty="0" smtClean="0">
                <a:solidFill>
                  <a:srgbClr val="0000FF"/>
                </a:solidFill>
              </a:rPr>
              <a:t>: </a:t>
            </a:r>
            <a:r>
              <a:rPr lang="ar-SA" sz="2400" b="1" dirty="0" smtClean="0"/>
              <a:t>هو عملية تحويل البيانات من صيغة مفهومة إلى صيغة غير مقروءة ومفهومة.  تستعمل لنقل البيانات الحساسة على الشبكة بطريقة آمنة.</a:t>
            </a:r>
          </a:p>
          <a:p>
            <a:pPr marL="344488" indent="-344488"/>
            <a:r>
              <a:rPr lang="ar-SA" sz="2400" b="1" dirty="0" smtClean="0">
                <a:solidFill>
                  <a:srgbClr val="0000FF"/>
                </a:solidFill>
              </a:rPr>
              <a:t>فك التشفير </a:t>
            </a:r>
            <a:r>
              <a:rPr lang="en-US" sz="2400" b="1" dirty="0" smtClean="0">
                <a:solidFill>
                  <a:srgbClr val="0000FF"/>
                </a:solidFill>
              </a:rPr>
              <a:t>decryption</a:t>
            </a:r>
            <a:r>
              <a:rPr lang="ar-SA" sz="2400" b="1" dirty="0" smtClean="0">
                <a:solidFill>
                  <a:srgbClr val="0000FF"/>
                </a:solidFill>
              </a:rPr>
              <a:t>: </a:t>
            </a:r>
            <a:r>
              <a:rPr lang="ar-SA" sz="2400" b="1" dirty="0" smtClean="0"/>
              <a:t>هي العملية العكسية للتشفير حيث يتم تحويل البيانات المشفرة غير المقروءة (الناتجة عن التشفير) إلى صيغتها الأصلية (النص الأصلي). </a:t>
            </a:r>
          </a:p>
          <a:p>
            <a:pPr marL="344488" indent="-344488"/>
            <a:r>
              <a:rPr lang="ar-SA" sz="2400" b="1" dirty="0" smtClean="0">
                <a:solidFill>
                  <a:srgbClr val="0000FF"/>
                </a:solidFill>
              </a:rPr>
              <a:t>الفيروسات: </a:t>
            </a:r>
            <a:r>
              <a:rPr lang="ar-SA" sz="2400" b="1" dirty="0" smtClean="0"/>
              <a:t>وهي برمجيات من عدة أنواع تسبب مشاكل أمنية لمستخدمي الانترنت والحاسبات عموما، يمكن الحماية منها من خلال:</a:t>
            </a:r>
          </a:p>
          <a:p>
            <a:pPr marL="801688" lvl="1" indent="-344488">
              <a:buFont typeface="Arial" pitchFamily="34" charset="0"/>
              <a:buChar char="•"/>
            </a:pPr>
            <a:r>
              <a:rPr lang="ar-SA" sz="2400" b="1" dirty="0" smtClean="0"/>
              <a:t>تنصيب برنامج مضاد للفيروسات مع تحديثة دائما</a:t>
            </a:r>
          </a:p>
          <a:p>
            <a:pPr marL="801688" lvl="1" indent="-344488">
              <a:buFont typeface="Arial" pitchFamily="34" charset="0"/>
              <a:buChar char="•"/>
            </a:pPr>
            <a:r>
              <a:rPr lang="ar-SA" sz="2400" b="1" dirty="0" smtClean="0"/>
              <a:t>عدم تحميل أي شيء من مواقع غير موثوقة، والانتباه للرسائل البريدية المشبوهة وذات المرفقات الخطيرة.</a:t>
            </a:r>
          </a:p>
        </p:txBody>
      </p:sp>
    </p:spTree>
    <p:extLst>
      <p:ext uri="{BB962C8B-B14F-4D97-AF65-F5344CB8AC3E}">
        <p14:creationId xmlns:p14="http://schemas.microsoft.com/office/powerpoint/2010/main" val="15350438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0"/>
            <a:ext cx="9144000" cy="1143000"/>
          </a:xfrm>
        </p:spPr>
        <p:txBody>
          <a:bodyPr/>
          <a:lstStyle/>
          <a:p>
            <a:pPr rtl="1"/>
            <a:r>
              <a:rPr lang="ar-SA" b="1" dirty="0" smtClean="0">
                <a:solidFill>
                  <a:schemeClr val="tx2"/>
                </a:solidFill>
              </a:rPr>
              <a:t>الاعتبارات الأمنية </a:t>
            </a:r>
            <a:r>
              <a:rPr lang="en-US" b="1" dirty="0" smtClean="0">
                <a:solidFill>
                  <a:schemeClr val="tx2"/>
                </a:solidFill>
              </a:rPr>
              <a:t>Security Considerations</a:t>
            </a:r>
            <a:endParaRPr lang="en-US" b="1" dirty="0">
              <a:solidFill>
                <a:schemeClr val="tx2"/>
              </a:solidFill>
            </a:endParaRPr>
          </a:p>
        </p:txBody>
      </p:sp>
      <p:sp>
        <p:nvSpPr>
          <p:cNvPr id="7" name="Rectangle 3"/>
          <p:cNvSpPr>
            <a:spLocks noChangeArrowheads="1"/>
          </p:cNvSpPr>
          <p:nvPr/>
        </p:nvSpPr>
        <p:spPr bwMode="auto">
          <a:xfrm>
            <a:off x="152400" y="1524000"/>
            <a:ext cx="9601200" cy="4800600"/>
          </a:xfrm>
          <a:prstGeom prst="rect">
            <a:avLst/>
          </a:prstGeom>
          <a:noFill/>
          <a:ln w="9525">
            <a:noFill/>
            <a:miter lim="800000"/>
            <a:headEnd/>
            <a:tailEnd/>
          </a:ln>
        </p:spPr>
        <p:txBody>
          <a:bodyPr/>
          <a:lstStyle/>
          <a:p>
            <a:pPr marL="344488" indent="-344488"/>
            <a:r>
              <a:rPr lang="ar-SA" sz="2400" b="1" dirty="0" smtClean="0">
                <a:solidFill>
                  <a:srgbClr val="0000FF"/>
                </a:solidFill>
              </a:rPr>
              <a:t>احتيال على الانترنت </a:t>
            </a:r>
            <a:r>
              <a:rPr lang="en-US" sz="2400" b="1" dirty="0" smtClean="0">
                <a:solidFill>
                  <a:srgbClr val="0000FF"/>
                </a:solidFill>
              </a:rPr>
              <a:t>internet fraud</a:t>
            </a:r>
            <a:r>
              <a:rPr lang="ar-SA" sz="2400" b="1" dirty="0" smtClean="0">
                <a:solidFill>
                  <a:srgbClr val="0000FF"/>
                </a:solidFill>
              </a:rPr>
              <a:t>: </a:t>
            </a:r>
            <a:r>
              <a:rPr lang="ar-SA" sz="2400" b="1" dirty="0" smtClean="0"/>
              <a:t>هو اي نوع من أنواع الخدع أو الحيل التي تستخدم خدمة أو أكثر من خدمات الانترنت، كغرف المحادثة أو البريد الإلكتروني أو أي موقع ويب من أجل توجيه نداءات خادعة إلى ضحايا محتملين على الانترنت. عادة ما يهدف المحتال إلى سلب أموال الضحايا كسرقة أرقام بطاقاتهم الإئتمانية أو جعلهم يرسلون المال له. أو دفعهم إلى الكشف عن معلومات شخصية بهدف التجسس أو انتحال الشخصية أو الحصول على حسابهم الخاص في أي جهة. وهي أنواع منها تزوير البريد الإلكتروني، تزوير موقع ويب، خداع المعاملات المالي، خدع النقر بالفأرة، خدع فرص العمل في المنزل والخداع التضامني.</a:t>
            </a:r>
          </a:p>
          <a:p>
            <a:pPr marL="344488" indent="-344488"/>
            <a:endParaRPr lang="ar-SA" sz="2400" b="1" dirty="0" smtClean="0"/>
          </a:p>
          <a:p>
            <a:pPr marL="344488" indent="-344488">
              <a:buFont typeface="Arial" pitchFamily="34" charset="0"/>
              <a:buChar char="•"/>
            </a:pPr>
            <a:r>
              <a:rPr lang="ar-SA" sz="2400" b="1" dirty="0" smtClean="0"/>
              <a:t> </a:t>
            </a:r>
            <a:r>
              <a:rPr lang="ar-SA" sz="2400" b="1" dirty="0" smtClean="0">
                <a:solidFill>
                  <a:srgbClr val="0000FF"/>
                </a:solidFill>
              </a:rPr>
              <a:t>الحماية: </a:t>
            </a:r>
            <a:r>
              <a:rPr lang="ar-SA" sz="2400" b="1" dirty="0" smtClean="0"/>
              <a:t>تأكد من عناوين المواقع (البنوك) التي تتعامل معها، تعامل مع مواقع آمنة تستعمل </a:t>
            </a:r>
            <a:r>
              <a:rPr lang="en-US" sz="2400" b="1" dirty="0" smtClean="0"/>
              <a:t>https</a:t>
            </a:r>
            <a:r>
              <a:rPr lang="ar-SA" sz="2400" b="1" dirty="0" smtClean="0"/>
              <a:t>، لا ترسل تفاصيل بطاقة الائتمان من دون تشفير، إحذر من أي شيء غير طبيعي. استعمال </a:t>
            </a:r>
            <a:r>
              <a:rPr lang="ar-SA" sz="2400" b="1" dirty="0" smtClean="0">
                <a:solidFill>
                  <a:srgbClr val="0000FF"/>
                </a:solidFill>
              </a:rPr>
              <a:t>جدار ناري </a:t>
            </a:r>
            <a:r>
              <a:rPr lang="ar-SA" sz="2400" b="1" dirty="0" smtClean="0"/>
              <a:t>لحمايتك ومراقبة التراسل.</a:t>
            </a:r>
          </a:p>
        </p:txBody>
      </p:sp>
    </p:spTree>
    <p:extLst>
      <p:ext uri="{BB962C8B-B14F-4D97-AF65-F5344CB8AC3E}">
        <p14:creationId xmlns:p14="http://schemas.microsoft.com/office/powerpoint/2010/main" val="205698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الاعتبارات الامنية للانترنت </a:t>
            </a:r>
            <a:endParaRPr lang="en-GB" dirty="0"/>
          </a:p>
        </p:txBody>
      </p:sp>
      <p:sp>
        <p:nvSpPr>
          <p:cNvPr id="3" name="Content Placeholder 2"/>
          <p:cNvSpPr>
            <a:spLocks noGrp="1"/>
          </p:cNvSpPr>
          <p:nvPr>
            <p:ph idx="1"/>
          </p:nvPr>
        </p:nvSpPr>
        <p:spPr/>
        <p:txBody>
          <a:bodyPr/>
          <a:lstStyle/>
          <a:p>
            <a:pPr rtl="1">
              <a:buFont typeface="Wingdings" pitchFamily="2" charset="2"/>
              <a:buChar char="q"/>
            </a:pPr>
            <a:r>
              <a:rPr lang="ar-EG" sz="2400" b="1" u="sng" dirty="0" smtClean="0"/>
              <a:t>البرامج الضارة  </a:t>
            </a:r>
            <a:r>
              <a:rPr lang="en-GB" sz="2400" b="1" u="sng" dirty="0" smtClean="0"/>
              <a:t>Malware</a:t>
            </a:r>
            <a:endParaRPr lang="ar-EG" sz="2400" b="1" u="sng" dirty="0" smtClean="0"/>
          </a:p>
          <a:p>
            <a:pPr lvl="1" rtl="1">
              <a:buFont typeface="Wingdings" pitchFamily="2" charset="2"/>
              <a:buChar char="q"/>
            </a:pPr>
            <a:r>
              <a:rPr lang="ar-EG" sz="2000" b="1" dirty="0" smtClean="0"/>
              <a:t>وهي مجموعة من البرامج التي تلحق ال</a:t>
            </a:r>
            <a:r>
              <a:rPr lang="ar-SA" sz="2000" b="1" dirty="0" smtClean="0"/>
              <a:t>أ</a:t>
            </a:r>
            <a:r>
              <a:rPr lang="ar-EG" sz="2000" b="1" dirty="0" smtClean="0"/>
              <a:t>ضرار ب</a:t>
            </a:r>
            <a:r>
              <a:rPr lang="ar-SA" sz="2000" b="1" dirty="0" smtClean="0"/>
              <a:t>أ</a:t>
            </a:r>
            <a:r>
              <a:rPr lang="ar-EG" sz="2000" b="1" dirty="0" smtClean="0"/>
              <a:t>جهزة الحاسوب المتصلة بشبكة الانترنت دون علم المستخدم </a:t>
            </a:r>
            <a:r>
              <a:rPr lang="ar-SA" sz="2000" b="1" dirty="0" smtClean="0"/>
              <a:t>أ</a:t>
            </a:r>
            <a:r>
              <a:rPr lang="ar-EG" sz="2000" b="1" dirty="0" smtClean="0"/>
              <a:t>و رغبته</a:t>
            </a:r>
          </a:p>
          <a:p>
            <a:pPr rtl="1">
              <a:buFont typeface="Wingdings" pitchFamily="2" charset="2"/>
              <a:buChar char="q"/>
            </a:pPr>
            <a:endParaRPr lang="ar-EG" sz="2400" b="1" dirty="0" smtClean="0"/>
          </a:p>
          <a:p>
            <a:pPr rtl="1">
              <a:buFont typeface="Wingdings" pitchFamily="2" charset="2"/>
              <a:buChar char="q"/>
            </a:pPr>
            <a:r>
              <a:rPr lang="ar-EG" sz="2400" b="1" u="sng" dirty="0" smtClean="0"/>
              <a:t>برامج التجسس </a:t>
            </a:r>
            <a:r>
              <a:rPr lang="en-GB" sz="2400" b="1" u="sng" dirty="0" smtClean="0"/>
              <a:t>  Spyware</a:t>
            </a:r>
          </a:p>
          <a:p>
            <a:pPr lvl="1" rtl="1">
              <a:buFont typeface="Wingdings" pitchFamily="2" charset="2"/>
              <a:buChar char="q"/>
            </a:pPr>
            <a:r>
              <a:rPr lang="ar-EG" sz="2000" b="1" dirty="0" smtClean="0"/>
              <a:t>هي برامج حاسوبية تثبت خلسة عل</a:t>
            </a:r>
            <a:r>
              <a:rPr lang="ar-SA" sz="2000" b="1" dirty="0" smtClean="0"/>
              <a:t>ى</a:t>
            </a:r>
            <a:r>
              <a:rPr lang="ar-EG" sz="2000" b="1" dirty="0" smtClean="0"/>
              <a:t> </a:t>
            </a:r>
            <a:r>
              <a:rPr lang="ar-SA" sz="2000" b="1" dirty="0"/>
              <a:t>أ</a:t>
            </a:r>
            <a:r>
              <a:rPr lang="ar-EG" sz="2000" b="1" dirty="0" smtClean="0"/>
              <a:t>جهزة الحاسوب للتجسس عل</a:t>
            </a:r>
            <a:r>
              <a:rPr lang="ar-SA" sz="2000" b="1" dirty="0" smtClean="0"/>
              <a:t>ى</a:t>
            </a:r>
            <a:r>
              <a:rPr lang="ar-EG" sz="2000" b="1" dirty="0" smtClean="0"/>
              <a:t> المستخدمين , وتراقب هذه البرامج سلوك المستخدمين وتجمع مختلف المعلومات الشخصية </a:t>
            </a:r>
          </a:p>
          <a:p>
            <a:pPr lvl="1" rtl="1">
              <a:buFont typeface="Wingdings" pitchFamily="2" charset="2"/>
              <a:buChar char="q"/>
            </a:pPr>
            <a:r>
              <a:rPr lang="ar-EG" sz="2000" b="1" dirty="0" smtClean="0"/>
              <a:t>يمكن لهذه البرامج </a:t>
            </a:r>
            <a:r>
              <a:rPr lang="ar-SA" sz="2000" b="1" dirty="0" smtClean="0"/>
              <a:t>أ</a:t>
            </a:r>
            <a:r>
              <a:rPr lang="ar-EG" sz="2000" b="1" dirty="0" smtClean="0"/>
              <a:t>ن تسيطر عل</a:t>
            </a:r>
            <a:r>
              <a:rPr lang="ar-SA" sz="2000" b="1" dirty="0" smtClean="0"/>
              <a:t>ى</a:t>
            </a:r>
            <a:r>
              <a:rPr lang="ar-EG" sz="2000" b="1" dirty="0" smtClean="0"/>
              <a:t> الحاسوب وتتحكم به وتقوم بعدة مهام مثل تركيب برامج </a:t>
            </a:r>
            <a:r>
              <a:rPr lang="ar-SA" sz="2000" b="1" dirty="0" smtClean="0"/>
              <a:t>إ</a:t>
            </a:r>
            <a:r>
              <a:rPr lang="ar-EG" sz="2000" b="1" dirty="0" smtClean="0"/>
              <a:t>ضافية </a:t>
            </a:r>
            <a:endParaRPr lang="en-GB" sz="2000" b="1" dirty="0"/>
          </a:p>
        </p:txBody>
      </p:sp>
    </p:spTree>
    <p:extLst>
      <p:ext uri="{BB962C8B-B14F-4D97-AF65-F5344CB8AC3E}">
        <p14:creationId xmlns:p14="http://schemas.microsoft.com/office/powerpoint/2010/main" val="10433500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الاعتبارات الامنية للانترنت </a:t>
            </a:r>
            <a:endParaRPr lang="en-GB" dirty="0"/>
          </a:p>
        </p:txBody>
      </p:sp>
      <p:sp>
        <p:nvSpPr>
          <p:cNvPr id="3" name="Content Placeholder 2"/>
          <p:cNvSpPr>
            <a:spLocks noGrp="1"/>
          </p:cNvSpPr>
          <p:nvPr>
            <p:ph idx="1"/>
          </p:nvPr>
        </p:nvSpPr>
        <p:spPr/>
        <p:txBody>
          <a:bodyPr/>
          <a:lstStyle/>
          <a:p>
            <a:pPr rtl="1">
              <a:buFont typeface="Wingdings" pitchFamily="2" charset="2"/>
              <a:buChar char="q"/>
            </a:pPr>
            <a:r>
              <a:rPr lang="ar-EG" sz="2400" b="1" dirty="0" smtClean="0"/>
              <a:t> </a:t>
            </a:r>
            <a:r>
              <a:rPr lang="ar-SA" sz="2400" b="1" u="sng" dirty="0"/>
              <a:t>إ</a:t>
            </a:r>
            <a:r>
              <a:rPr lang="ar-EG" sz="2400" b="1" u="sng" dirty="0" smtClean="0"/>
              <a:t>عدادات حماية الاسرة بالمتصفح</a:t>
            </a:r>
          </a:p>
          <a:p>
            <a:pPr lvl="1" rtl="1"/>
            <a:r>
              <a:rPr lang="ar-EG" sz="2400" b="1" dirty="0" smtClean="0"/>
              <a:t>يمكن استخدام هذه ال</a:t>
            </a:r>
            <a:r>
              <a:rPr lang="ar-SA" sz="2400" b="1" dirty="0" smtClean="0"/>
              <a:t>إ</a:t>
            </a:r>
            <a:r>
              <a:rPr lang="ar-EG" sz="2400" b="1" dirty="0" smtClean="0"/>
              <a:t>عدادات</a:t>
            </a:r>
          </a:p>
          <a:p>
            <a:pPr lvl="1" rtl="1"/>
            <a:r>
              <a:rPr lang="ar-EG" sz="2400" b="1" dirty="0" smtClean="0"/>
              <a:t> للمساعدة في حماية ال</a:t>
            </a:r>
            <a:r>
              <a:rPr lang="ar-SA" sz="2400" b="1" dirty="0" smtClean="0"/>
              <a:t>أ</a:t>
            </a:r>
            <a:r>
              <a:rPr lang="ar-EG" sz="2400" b="1" dirty="0" smtClean="0"/>
              <a:t>طفال</a:t>
            </a:r>
          </a:p>
          <a:p>
            <a:pPr lvl="1" rtl="1"/>
            <a:r>
              <a:rPr lang="ar-EG" sz="2400" b="1" dirty="0" smtClean="0"/>
              <a:t> من محتويات الانترنت الضارة</a:t>
            </a:r>
          </a:p>
          <a:p>
            <a:pPr lvl="1" rtl="1"/>
            <a:r>
              <a:rPr lang="ar-EG" sz="2400" b="1" dirty="0" smtClean="0"/>
              <a:t> كما هو ظاهر في الصورة لطريقة</a:t>
            </a:r>
          </a:p>
          <a:p>
            <a:pPr lvl="1" rtl="1"/>
            <a:r>
              <a:rPr lang="ar-EG" sz="2400" b="1" dirty="0" smtClean="0"/>
              <a:t> إعداد الحماية</a:t>
            </a:r>
            <a:endParaRPr lang="en-GB" sz="2400" b="1" dirty="0"/>
          </a:p>
        </p:txBody>
      </p:sp>
      <p:pic>
        <p:nvPicPr>
          <p:cNvPr id="3075" name="Picture 3"/>
          <p:cNvPicPr>
            <a:picLocks noChangeAspect="1" noChangeArrowheads="1"/>
          </p:cNvPicPr>
          <p:nvPr/>
        </p:nvPicPr>
        <p:blipFill>
          <a:blip r:embed="rId2" cstate="print"/>
          <a:srcRect/>
          <a:stretch>
            <a:fillRect/>
          </a:stretch>
        </p:blipFill>
        <p:spPr bwMode="auto">
          <a:xfrm>
            <a:off x="381000" y="1371600"/>
            <a:ext cx="4057650" cy="5105400"/>
          </a:xfrm>
          <a:prstGeom prst="rect">
            <a:avLst/>
          </a:prstGeom>
          <a:noFill/>
          <a:ln w="9525">
            <a:noFill/>
            <a:miter lim="800000"/>
            <a:headEnd/>
            <a:tailEnd/>
          </a:ln>
        </p:spPr>
      </p:pic>
    </p:spTree>
    <p:extLst>
      <p:ext uri="{BB962C8B-B14F-4D97-AF65-F5344CB8AC3E}">
        <p14:creationId xmlns:p14="http://schemas.microsoft.com/office/powerpoint/2010/main" val="2714001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Template>
  <TotalTime>134</TotalTime>
  <Words>1203</Words>
  <Application>Microsoft Office PowerPoint</Application>
  <PresentationFormat>A4 Paper (210x297 mm)</PresentationFormat>
  <Paragraphs>176</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ae_AlMateen</vt:lpstr>
      <vt:lpstr>Arial</vt:lpstr>
      <vt:lpstr>AYM Wadiy S_U normal.</vt:lpstr>
      <vt:lpstr>Calibri</vt:lpstr>
      <vt:lpstr>Times New Roman</vt:lpstr>
      <vt:lpstr>Wingdings</vt:lpstr>
      <vt:lpstr>sample</vt:lpstr>
      <vt:lpstr>PowerPoint Presentation</vt:lpstr>
      <vt:lpstr>المحاضرة الثانية عشر</vt:lpstr>
      <vt:lpstr>محتوى المحاضرة</vt:lpstr>
      <vt:lpstr> نافدة مستعرض الانترنت: عرض المصدر source</vt:lpstr>
      <vt:lpstr> بنية عناوين الويب</vt:lpstr>
      <vt:lpstr> بنية عناوين الويب: القسم الثاني من عنوان الويب</vt:lpstr>
      <vt:lpstr> بنية عناوين الويب: القسم الثاني من عنوان الويب</vt:lpstr>
      <vt:lpstr> بنية عناوين الويب: القسم الثاني من عنوان الويب</vt:lpstr>
      <vt:lpstr> بنية عناوين الويب: القسم الثاني من عنوان الويب</vt:lpstr>
      <vt:lpstr>استعمل مستعرض الويب – أزرار أشرطة الأدوات</vt:lpstr>
      <vt:lpstr>إخفاء / إظهار الصور في المتصفح</vt:lpstr>
      <vt:lpstr>المحفوظات History</vt:lpstr>
      <vt:lpstr>المحفوظات History</vt:lpstr>
      <vt:lpstr>المفضلة Favorites</vt:lpstr>
      <vt:lpstr>تنظيم المفضلة</vt:lpstr>
      <vt:lpstr>الاعتبارات الأمنية Security Considerations</vt:lpstr>
      <vt:lpstr>الاعتبارات الأمنية Security Considerations</vt:lpstr>
      <vt:lpstr>الاعتبارات الأمنية Security Considerations</vt:lpstr>
      <vt:lpstr>الاعتبارات الامنية للانترنت </vt:lpstr>
      <vt:lpstr>الاعتبارات الامنية للانترنت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dc:creator>
  <cp:lastModifiedBy>studio 5</cp:lastModifiedBy>
  <cp:revision>14</cp:revision>
  <dcterms:created xsi:type="dcterms:W3CDTF">2016-02-13T00:38:54Z</dcterms:created>
  <dcterms:modified xsi:type="dcterms:W3CDTF">2016-02-28T09:40:45Z</dcterms:modified>
</cp:coreProperties>
</file>