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10" r:id="rId3"/>
    <p:sldId id="329" r:id="rId4"/>
    <p:sldId id="311" r:id="rId5"/>
    <p:sldId id="312" r:id="rId6"/>
    <p:sldId id="330"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3A"/>
    <a:srgbClr val="AD9968"/>
    <a:srgbClr val="013E36"/>
    <a:srgbClr val="D9791B"/>
    <a:srgbClr val="AB1A25"/>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0" d="100"/>
          <a:sy n="70" d="100"/>
        </p:scale>
        <p:origin x="-1104"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29700" name="Slide Number Placeholder 3"/>
          <p:cNvSpPr>
            <a:spLocks noGrp="1"/>
          </p:cNvSpPr>
          <p:nvPr>
            <p:ph type="sldNum" sz="quarter" idx="5"/>
          </p:nvPr>
        </p:nvSpPr>
        <p:spPr bwMode="auto">
          <a:noFill/>
          <a:ln>
            <a:miter lim="800000"/>
            <a:headEnd/>
            <a:tailEnd/>
          </a:ln>
        </p:spPr>
        <p:txBody>
          <a:bodyPr/>
          <a:lstStyle/>
          <a:p>
            <a:fld id="{F945D74F-F8B1-44D9-9872-A6FAC2984D7A}" type="slidenum">
              <a:rPr lang="ar-SA" smtClean="0">
                <a:cs typeface="Arial" pitchFamily="34" charset="0"/>
              </a:rPr>
              <a:pPr/>
              <a:t>12</a:t>
            </a:fld>
            <a:endParaRPr lang="en-US" smtClean="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30724" name="Slide Number Placeholder 3"/>
          <p:cNvSpPr>
            <a:spLocks noGrp="1"/>
          </p:cNvSpPr>
          <p:nvPr>
            <p:ph type="sldNum" sz="quarter" idx="5"/>
          </p:nvPr>
        </p:nvSpPr>
        <p:spPr bwMode="auto">
          <a:noFill/>
          <a:ln>
            <a:miter lim="800000"/>
            <a:headEnd/>
            <a:tailEnd/>
          </a:ln>
        </p:spPr>
        <p:txBody>
          <a:bodyPr/>
          <a:lstStyle/>
          <a:p>
            <a:fld id="{CAEBE44B-6F5F-473C-B77B-B49702FE91D8}" type="slidenum">
              <a:rPr lang="ar-SA" smtClean="0">
                <a:cs typeface="Arial" pitchFamily="34" charset="0"/>
              </a:rPr>
              <a:pPr/>
              <a:t>14</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rtl="0"/>
            <a:r>
              <a:rPr lang="ar-SA" sz="2800" b="1" dirty="0" smtClean="0">
                <a:solidFill>
                  <a:srgbClr val="7F7F7F"/>
                </a:solidFill>
                <a:latin typeface="Calibri" pitchFamily="34" charset="0"/>
                <a:cs typeface="Times New Roman" pitchFamily="18" charset="0"/>
              </a:rPr>
              <a:t>تقنية المعلومات 2</a:t>
            </a:r>
            <a:r>
              <a:rPr lang="en-US" sz="2800" b="1" dirty="0" smtClean="0">
                <a:solidFill>
                  <a:srgbClr val="7F7F7F"/>
                </a:solidFill>
                <a:latin typeface="Calibri" pitchFamily="34" charset="0"/>
                <a:cs typeface="Times New Roman" pitchFamily="18" charset="0"/>
              </a:rPr>
              <a:t> </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 محمد الجعفري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الثالثة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38862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عنوان المحاضرة</a:t>
            </a:r>
          </a:p>
          <a:p>
            <a:pPr rtl="1" eaLnBrk="1" hangingPunct="1"/>
            <a:r>
              <a:rPr lang="ar-SA" sz="4000" b="1" dirty="0">
                <a:solidFill>
                  <a:schemeClr val="tx1"/>
                </a:solidFill>
                <a:cs typeface="Arial" pitchFamily="34" charset="0"/>
              </a:rPr>
              <a:t>الأنترنت والاتصالات </a:t>
            </a:r>
          </a:p>
          <a:p>
            <a:pPr rtl="1" eaLnBrk="1" hangingPunct="1"/>
            <a:r>
              <a:rPr lang="en-US" sz="4000" b="1" dirty="0">
                <a:solidFill>
                  <a:schemeClr val="tx1"/>
                </a:solidFill>
                <a:cs typeface="Arial" pitchFamily="34" charset="0"/>
              </a:rPr>
              <a:t>The Internet and Communication</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محتوى المحاضرة</a:t>
            </a:r>
            <a:endParaRPr lang="en-US" b="1" dirty="0"/>
          </a:p>
        </p:txBody>
      </p:sp>
      <p:sp>
        <p:nvSpPr>
          <p:cNvPr id="7171" name="Text Placeholder 5"/>
          <p:cNvSpPr>
            <a:spLocks noGrp="1"/>
          </p:cNvSpPr>
          <p:nvPr>
            <p:ph sz="half" idx="1"/>
          </p:nvPr>
        </p:nvSpPr>
        <p:spPr>
          <a:xfrm>
            <a:off x="5029200" y="1524000"/>
            <a:ext cx="4617720" cy="4678365"/>
          </a:xfrm>
        </p:spPr>
        <p:txBody>
          <a:bodyPr/>
          <a:lstStyle/>
          <a:p>
            <a:pPr>
              <a:spcBef>
                <a:spcPct val="50000"/>
              </a:spcBef>
              <a:buFontTx/>
              <a:buChar char="•"/>
            </a:pPr>
            <a:r>
              <a:rPr lang="ar-SA" b="1" dirty="0" smtClean="0"/>
              <a:t>محركات البحث</a:t>
            </a:r>
            <a:endParaRPr lang="ar-DZ" b="1" dirty="0" smtClean="0"/>
          </a:p>
          <a:p>
            <a:pPr lvl="1" algn="just" rtl="1">
              <a:spcBef>
                <a:spcPct val="50000"/>
              </a:spcBef>
              <a:buFont typeface="Wingdings" pitchFamily="2" charset="2"/>
              <a:buChar char="§"/>
            </a:pPr>
            <a:r>
              <a:rPr lang="ar-SA" b="1" dirty="0" smtClean="0"/>
              <a:t>طرق البحث</a:t>
            </a:r>
          </a:p>
          <a:p>
            <a:pPr lvl="1" algn="just" rtl="1">
              <a:spcBef>
                <a:spcPct val="50000"/>
              </a:spcBef>
              <a:buFont typeface="Wingdings" pitchFamily="2" charset="2"/>
              <a:buChar char="§"/>
            </a:pPr>
            <a:r>
              <a:rPr lang="ar-SA" b="1" dirty="0" smtClean="0"/>
              <a:t>الدقة في البحث </a:t>
            </a:r>
          </a:p>
          <a:p>
            <a:pPr algn="just">
              <a:spcBef>
                <a:spcPct val="50000"/>
              </a:spcBef>
              <a:buFont typeface="Wingdings" pitchFamily="2" charset="2"/>
              <a:buChar char="§"/>
            </a:pPr>
            <a:r>
              <a:rPr lang="ar-SA" b="1" dirty="0" smtClean="0"/>
              <a:t>النسخ </a:t>
            </a:r>
            <a:r>
              <a:rPr lang="ar-SA" b="1" dirty="0" smtClean="0"/>
              <a:t>من مواقع الويب</a:t>
            </a:r>
          </a:p>
          <a:p>
            <a:pPr algn="just">
              <a:spcBef>
                <a:spcPct val="50000"/>
              </a:spcBef>
              <a:buFont typeface="Wingdings" pitchFamily="2" charset="2"/>
              <a:buChar char="§"/>
            </a:pPr>
            <a:r>
              <a:rPr lang="ar-SA" b="1" dirty="0" smtClean="0"/>
              <a:t>حفظ صفحات الويب</a:t>
            </a:r>
          </a:p>
          <a:p>
            <a:pPr algn="just">
              <a:spcBef>
                <a:spcPct val="50000"/>
              </a:spcBef>
              <a:buFont typeface="Wingdings" pitchFamily="2" charset="2"/>
              <a:buChar char="§"/>
            </a:pPr>
            <a:r>
              <a:rPr lang="ar-SA" b="1" dirty="0" smtClean="0"/>
              <a:t>تحميل الملفات</a:t>
            </a:r>
          </a:p>
          <a:p>
            <a:pPr algn="just">
              <a:spcBef>
                <a:spcPct val="50000"/>
              </a:spcBef>
              <a:buFont typeface="Wingdings" pitchFamily="2" charset="2"/>
              <a:buChar char="§"/>
            </a:pPr>
            <a:r>
              <a:rPr lang="ar-SA" b="1" dirty="0"/>
              <a:t>الطباعة في مستعرض </a:t>
            </a:r>
            <a:r>
              <a:rPr lang="ar-SA" b="1" dirty="0" smtClean="0"/>
              <a:t>الويب</a:t>
            </a:r>
            <a:endParaRPr lang="ar-SA" b="1" dirty="0"/>
          </a:p>
          <a:p>
            <a:pPr algn="just">
              <a:spcBef>
                <a:spcPct val="50000"/>
              </a:spcBef>
              <a:buFont typeface="Wingdings" pitchFamily="2" charset="2"/>
              <a:buChar char="§"/>
            </a:pPr>
            <a:endParaRPr lang="ar-SA" b="1" dirty="0" smtClean="0"/>
          </a:p>
        </p:txBody>
      </p:sp>
    </p:spTree>
    <p:extLst>
      <p:ext uri="{BB962C8B-B14F-4D97-AF65-F5344CB8AC3E}">
        <p14:creationId xmlns:p14="http://schemas.microsoft.com/office/powerpoint/2010/main" val="4142989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0"/>
            <a:ext cx="9067800" cy="1143000"/>
          </a:xfrm>
        </p:spPr>
        <p:txBody>
          <a:bodyPr/>
          <a:lstStyle/>
          <a:p>
            <a:pPr rtl="1"/>
            <a:r>
              <a:rPr lang="ar-SA" b="1" dirty="0" smtClean="0">
                <a:solidFill>
                  <a:schemeClr val="tx2"/>
                </a:solidFill>
              </a:rPr>
              <a:t>محركات البحث </a:t>
            </a:r>
            <a:r>
              <a:rPr lang="en-US" b="1" dirty="0" smtClean="0">
                <a:solidFill>
                  <a:schemeClr val="tx2"/>
                </a:solidFill>
              </a:rPr>
              <a:t>Search Engine</a:t>
            </a:r>
            <a:endParaRPr lang="en-US" b="1" dirty="0">
              <a:solidFill>
                <a:schemeClr val="tx2"/>
              </a:solidFill>
            </a:endParaRPr>
          </a:p>
        </p:txBody>
      </p:sp>
      <p:sp>
        <p:nvSpPr>
          <p:cNvPr id="7" name="Rectangle 3"/>
          <p:cNvSpPr>
            <a:spLocks noChangeArrowheads="1"/>
          </p:cNvSpPr>
          <p:nvPr/>
        </p:nvSpPr>
        <p:spPr bwMode="auto">
          <a:xfrm>
            <a:off x="152400" y="1676400"/>
            <a:ext cx="9601200" cy="4572000"/>
          </a:xfrm>
          <a:prstGeom prst="rect">
            <a:avLst/>
          </a:prstGeom>
          <a:noFill/>
          <a:ln w="9525">
            <a:noFill/>
            <a:miter lim="800000"/>
            <a:headEnd/>
            <a:tailEnd/>
          </a:ln>
        </p:spPr>
        <p:txBody>
          <a:bodyPr/>
          <a:lstStyle/>
          <a:p>
            <a:pPr marL="344488" indent="-344488"/>
            <a:r>
              <a:rPr lang="ar-SA" sz="2800" b="1" dirty="0" smtClean="0"/>
              <a:t>محركات البحث</a:t>
            </a:r>
            <a:r>
              <a:rPr lang="ar-SA" sz="2800" dirty="0" smtClean="0"/>
              <a:t>: </a:t>
            </a:r>
            <a:r>
              <a:rPr lang="ar-SA" sz="2400" dirty="0" smtClean="0"/>
              <a:t>هو برنامج مصمم للمساعدة في العثور على مواقع على الانترنت تحتوي على معلومات نبحث عنها. لكل محرك بحث طريقته بالبحث عن المعلومات لذلك نحصل على نتائج مختلفة من محرك لآخر وفقا لطريقة عمله.</a:t>
            </a:r>
          </a:p>
          <a:p>
            <a:pPr marL="344488" indent="-344488"/>
            <a:r>
              <a:rPr lang="ar-SA" sz="2400" b="1" dirty="0" smtClean="0"/>
              <a:t>هناك ثلاثة أنواع :</a:t>
            </a:r>
          </a:p>
          <a:p>
            <a:pPr marL="971550" lvl="1" indent="-514350">
              <a:buFont typeface="+mj-lt"/>
              <a:buAutoNum type="arabicPeriod"/>
            </a:pPr>
            <a:r>
              <a:rPr lang="ar-SA" sz="2400" dirty="0" smtClean="0"/>
              <a:t>محركات تستخدم الأشخاص </a:t>
            </a:r>
            <a:r>
              <a:rPr lang="en-US" sz="2400" dirty="0" smtClean="0">
                <a:solidFill>
                  <a:srgbClr val="0000FF"/>
                </a:solidFill>
              </a:rPr>
              <a:t>human editors</a:t>
            </a:r>
            <a:r>
              <a:rPr lang="ar-SA" sz="2400" dirty="0" smtClean="0">
                <a:solidFill>
                  <a:srgbClr val="0000FF"/>
                </a:solidFill>
              </a:rPr>
              <a:t> </a:t>
            </a:r>
            <a:r>
              <a:rPr lang="ar-SA" sz="2400" dirty="0" smtClean="0"/>
              <a:t>لتصنيف المواقع إلى مجموعات مختلفة يتم البحث فيها حسب المواضيع مثل </a:t>
            </a:r>
            <a:r>
              <a:rPr lang="en-US" sz="2400" dirty="0" smtClean="0"/>
              <a:t>yahoo</a:t>
            </a:r>
            <a:r>
              <a:rPr lang="ar-SA" sz="2400" dirty="0" smtClean="0"/>
              <a:t>، </a:t>
            </a:r>
            <a:r>
              <a:rPr lang="en-US" sz="2400" dirty="0" err="1" smtClean="0"/>
              <a:t>uk</a:t>
            </a:r>
            <a:r>
              <a:rPr lang="en-US" sz="2400" dirty="0" smtClean="0"/>
              <a:t> plus</a:t>
            </a:r>
            <a:endParaRPr lang="ar-SA" sz="2400" dirty="0" smtClean="0"/>
          </a:p>
          <a:p>
            <a:pPr marL="971550" lvl="1" indent="-514350">
              <a:buFont typeface="+mj-lt"/>
              <a:buAutoNum type="arabicPeriod"/>
            </a:pPr>
            <a:r>
              <a:rPr lang="ar-SA" sz="2400" dirty="0" smtClean="0"/>
              <a:t>محركات تستكشف المواقع تلقائيا </a:t>
            </a:r>
            <a:r>
              <a:rPr lang="en-US" sz="2400" dirty="0" smtClean="0">
                <a:solidFill>
                  <a:srgbClr val="0000FF"/>
                </a:solidFill>
              </a:rPr>
              <a:t>automated crawlers</a:t>
            </a:r>
            <a:r>
              <a:rPr lang="ar-SA" sz="2400" dirty="0" smtClean="0">
                <a:solidFill>
                  <a:srgbClr val="0000FF"/>
                </a:solidFill>
              </a:rPr>
              <a:t> </a:t>
            </a:r>
            <a:r>
              <a:rPr lang="ar-SA" sz="2400" dirty="0" smtClean="0"/>
              <a:t>وتصنفها  بأسلوب ما وتخزن معلومات عنها في قاعدة بيانات خاصة بها، يتم استعمالها للبحث عن المعلومات المطلوبة، ويرجع المحرك قائمة بالمواقع المذكور فيها تلك المعلومات تكون مرتبة وفقا لتصنيفه لها مثل </a:t>
            </a:r>
            <a:r>
              <a:rPr lang="en-US" sz="2400" dirty="0" smtClean="0"/>
              <a:t>Google, Lycos</a:t>
            </a:r>
            <a:endParaRPr lang="ar-SA" sz="2400" dirty="0" smtClean="0"/>
          </a:p>
          <a:p>
            <a:pPr marL="971550" lvl="1" indent="-514350">
              <a:buFont typeface="+mj-lt"/>
              <a:buAutoNum type="arabicPeriod"/>
            </a:pPr>
            <a:r>
              <a:rPr lang="ar-SA" sz="2400" dirty="0" smtClean="0"/>
              <a:t>محرات ترسل طلب الباحث إلى محركات البحث الأخرى </a:t>
            </a:r>
            <a:r>
              <a:rPr lang="en-US" sz="2400" dirty="0" smtClean="0">
                <a:solidFill>
                  <a:srgbClr val="0000FF"/>
                </a:solidFill>
              </a:rPr>
              <a:t>meta search</a:t>
            </a:r>
            <a:r>
              <a:rPr lang="ar-SA" sz="2400" dirty="0" smtClean="0">
                <a:solidFill>
                  <a:srgbClr val="0000FF"/>
                </a:solidFill>
              </a:rPr>
              <a:t> </a:t>
            </a:r>
            <a:r>
              <a:rPr lang="ar-SA" sz="2400" dirty="0" smtClean="0"/>
              <a:t>للحصول على معلومات مختلفة ومتنوعة مثل </a:t>
            </a:r>
            <a:r>
              <a:rPr lang="en-US" sz="2400" dirty="0" smtClean="0"/>
              <a:t>Go2Net</a:t>
            </a:r>
            <a:r>
              <a:rPr lang="ar-SA" sz="2400" dirty="0" smtClean="0"/>
              <a:t> و </a:t>
            </a:r>
            <a:r>
              <a:rPr lang="en-US" sz="2400" dirty="0" err="1" smtClean="0"/>
              <a:t>AskJeeves</a:t>
            </a:r>
            <a:endParaRPr lang="ar-SA" sz="2400" dirty="0" smtClean="0"/>
          </a:p>
        </p:txBody>
      </p:sp>
    </p:spTree>
    <p:extLst>
      <p:ext uri="{BB962C8B-B14F-4D97-AF65-F5344CB8AC3E}">
        <p14:creationId xmlns:p14="http://schemas.microsoft.com/office/powerpoint/2010/main" val="2785796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228600" y="0"/>
            <a:ext cx="9220200" cy="1143000"/>
          </a:xfrm>
        </p:spPr>
        <p:txBody>
          <a:bodyPr/>
          <a:lstStyle/>
          <a:p>
            <a:pPr rtl="1"/>
            <a:r>
              <a:rPr lang="ar-SA" b="1" dirty="0" smtClean="0">
                <a:solidFill>
                  <a:schemeClr val="tx2"/>
                </a:solidFill>
              </a:rPr>
              <a:t>البحث عن معلومات </a:t>
            </a:r>
            <a:endParaRPr lang="en-US" b="1" dirty="0">
              <a:solidFill>
                <a:schemeClr val="tx2"/>
              </a:solidFill>
            </a:endParaRPr>
          </a:p>
        </p:txBody>
      </p:sp>
      <p:sp>
        <p:nvSpPr>
          <p:cNvPr id="5" name="Rectangle 3"/>
          <p:cNvSpPr>
            <a:spLocks noChangeArrowheads="1"/>
          </p:cNvSpPr>
          <p:nvPr/>
        </p:nvSpPr>
        <p:spPr bwMode="auto">
          <a:xfrm>
            <a:off x="152400" y="1447800"/>
            <a:ext cx="9601200" cy="4876800"/>
          </a:xfrm>
          <a:prstGeom prst="rect">
            <a:avLst/>
          </a:prstGeom>
          <a:noFill/>
          <a:ln w="9525">
            <a:noFill/>
            <a:miter lim="800000"/>
            <a:headEnd/>
            <a:tailEnd/>
          </a:ln>
        </p:spPr>
        <p:txBody>
          <a:bodyPr/>
          <a:lstStyle/>
          <a:p>
            <a:pPr marL="342900" indent="-342900">
              <a:spcBef>
                <a:spcPct val="20000"/>
              </a:spcBef>
              <a:defRPr/>
            </a:pPr>
            <a:r>
              <a:rPr lang="ar-SA" sz="2800" dirty="0" smtClean="0"/>
              <a:t>هي إحدى خدمات الانترنت الأساسية، وذلك باستعمال إحدى </a:t>
            </a:r>
            <a:r>
              <a:rPr lang="ar-SA" sz="2800" dirty="0" smtClean="0"/>
              <a:t>محر</a:t>
            </a:r>
            <a:r>
              <a:rPr lang="ar-SA" sz="2800" dirty="0"/>
              <a:t>ك</a:t>
            </a:r>
            <a:r>
              <a:rPr lang="ar-SA" sz="2800" dirty="0" smtClean="0"/>
              <a:t>ات </a:t>
            </a:r>
            <a:r>
              <a:rPr lang="ar-SA" sz="2800" dirty="0" smtClean="0"/>
              <a:t>البحث المتوفرة على الانترنت مثل </a:t>
            </a:r>
            <a:r>
              <a:rPr lang="en-US" sz="2800" dirty="0" smtClean="0"/>
              <a:t>Google</a:t>
            </a:r>
            <a:r>
              <a:rPr lang="ar-SA" sz="2800" dirty="0" smtClean="0"/>
              <a:t>. ويمكن ذلك من خلال: </a:t>
            </a:r>
          </a:p>
          <a:p>
            <a:pPr marL="514350" indent="-514350">
              <a:spcBef>
                <a:spcPct val="20000"/>
              </a:spcBef>
              <a:buFont typeface="+mj-lt"/>
              <a:buAutoNum type="arabicPeriod"/>
              <a:defRPr/>
            </a:pPr>
            <a:r>
              <a:rPr lang="ar-SA" sz="2800" dirty="0" smtClean="0"/>
              <a:t>انقر زر البحث  ليبدأ المحرك عمله.</a:t>
            </a:r>
          </a:p>
          <a:p>
            <a:pPr marL="514350" indent="-514350">
              <a:spcBef>
                <a:spcPct val="20000"/>
              </a:spcBef>
              <a:buFont typeface="+mj-lt"/>
              <a:buAutoNum type="arabicPeriod"/>
              <a:defRPr/>
            </a:pPr>
            <a:r>
              <a:rPr lang="ar-SA" sz="2800" dirty="0" smtClean="0"/>
              <a:t>ينقلك محرك البحث إلى صفحة تحتوي على قائمة بالمواقع المستوفية شروط البحث مع بعض المعلومات عنها.</a:t>
            </a:r>
            <a:endParaRPr lang="ar-SA" sz="2800" dirty="0"/>
          </a:p>
        </p:txBody>
      </p:sp>
    </p:spTree>
    <p:extLst>
      <p:ext uri="{BB962C8B-B14F-4D97-AF65-F5344CB8AC3E}">
        <p14:creationId xmlns:p14="http://schemas.microsoft.com/office/powerpoint/2010/main" val="1626929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pic>
        <p:nvPicPr>
          <p:cNvPr id="5" name="Picture 2"/>
          <p:cNvPicPr>
            <a:picLocks noChangeAspect="1" noChangeArrowheads="1"/>
          </p:cNvPicPr>
          <p:nvPr/>
        </p:nvPicPr>
        <p:blipFill>
          <a:blip r:embed="rId2" cstate="print"/>
          <a:srcRect/>
          <a:stretch>
            <a:fillRect/>
          </a:stretch>
        </p:blipFill>
        <p:spPr bwMode="auto">
          <a:xfrm>
            <a:off x="1219200" y="1524000"/>
            <a:ext cx="6191250" cy="4267200"/>
          </a:xfrm>
          <a:prstGeom prst="rect">
            <a:avLst/>
          </a:prstGeom>
          <a:noFill/>
          <a:ln w="9525">
            <a:noFill/>
            <a:miter lim="800000"/>
            <a:headEnd/>
            <a:tailEnd/>
          </a:ln>
        </p:spPr>
      </p:pic>
      <p:sp>
        <p:nvSpPr>
          <p:cNvPr id="6" name="Rounded Rectangular Callout 5"/>
          <p:cNvSpPr/>
          <p:nvPr/>
        </p:nvSpPr>
        <p:spPr>
          <a:xfrm>
            <a:off x="304800" y="3429000"/>
            <a:ext cx="2590800" cy="838200"/>
          </a:xfrm>
          <a:prstGeom prst="wedgeRoundRectCallout">
            <a:avLst>
              <a:gd name="adj1" fmla="val 61799"/>
              <a:gd name="adj2" fmla="val -216069"/>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spcBef>
                <a:spcPct val="20000"/>
              </a:spcBef>
              <a:defRPr/>
            </a:pPr>
            <a:r>
              <a:rPr lang="ar-SA" sz="2400" b="1" dirty="0" smtClean="0">
                <a:solidFill>
                  <a:srgbClr val="FF3300"/>
                </a:solidFill>
              </a:rPr>
              <a:t>إفتح موقع جوجل بكتابة عنوانه في مربع العنوان</a:t>
            </a:r>
          </a:p>
        </p:txBody>
      </p:sp>
      <p:sp>
        <p:nvSpPr>
          <p:cNvPr id="7" name="Rounded Rectangular Callout 6"/>
          <p:cNvSpPr/>
          <p:nvPr/>
        </p:nvSpPr>
        <p:spPr>
          <a:xfrm>
            <a:off x="0" y="5334000"/>
            <a:ext cx="2971800" cy="838200"/>
          </a:xfrm>
          <a:prstGeom prst="wedgeRoundRectCallout">
            <a:avLst>
              <a:gd name="adj1" fmla="val 53155"/>
              <a:gd name="adj2" fmla="val -122238"/>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spcBef>
                <a:spcPct val="20000"/>
              </a:spcBef>
              <a:defRPr/>
            </a:pPr>
            <a:r>
              <a:rPr lang="ar-SA" sz="2400" b="1" dirty="0" smtClean="0">
                <a:solidFill>
                  <a:srgbClr val="FF3300"/>
                </a:solidFill>
              </a:rPr>
              <a:t>اكتب الكلمات المفتاحية التي تبحث عنها في مربع النص</a:t>
            </a:r>
          </a:p>
        </p:txBody>
      </p:sp>
      <p:sp>
        <p:nvSpPr>
          <p:cNvPr id="8" name="Rounded Rectangular Callout 7"/>
          <p:cNvSpPr/>
          <p:nvPr/>
        </p:nvSpPr>
        <p:spPr>
          <a:xfrm>
            <a:off x="3352800" y="4191000"/>
            <a:ext cx="1143000" cy="304800"/>
          </a:xfrm>
          <a:prstGeom prst="wedgeRoundRectCallout">
            <a:avLst>
              <a:gd name="adj1" fmla="val 42952"/>
              <a:gd name="adj2" fmla="val 163558"/>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spcBef>
                <a:spcPct val="20000"/>
              </a:spcBef>
              <a:defRPr/>
            </a:pPr>
            <a:r>
              <a:rPr lang="ar-SA" sz="2400" b="1" dirty="0" smtClean="0">
                <a:solidFill>
                  <a:srgbClr val="FF3300"/>
                </a:solidFill>
              </a:rPr>
              <a:t>انقر بحث</a:t>
            </a:r>
          </a:p>
        </p:txBody>
      </p:sp>
      <p:sp>
        <p:nvSpPr>
          <p:cNvPr id="9" name="Title 5"/>
          <p:cNvSpPr>
            <a:spLocks noGrp="1"/>
          </p:cNvSpPr>
          <p:nvPr>
            <p:ph type="title"/>
          </p:nvPr>
        </p:nvSpPr>
        <p:spPr>
          <a:xfrm>
            <a:off x="228600" y="0"/>
            <a:ext cx="9220200" cy="1143000"/>
          </a:xfrm>
        </p:spPr>
        <p:txBody>
          <a:bodyPr/>
          <a:lstStyle/>
          <a:p>
            <a:pPr rtl="1"/>
            <a:r>
              <a:rPr lang="ar-SA" b="1" dirty="0" smtClean="0">
                <a:solidFill>
                  <a:schemeClr val="tx2"/>
                </a:solidFill>
              </a:rPr>
              <a:t>البحث عن معلومات </a:t>
            </a:r>
            <a:endParaRPr lang="en-US" b="1" dirty="0">
              <a:solidFill>
                <a:schemeClr val="tx2"/>
              </a:solidFill>
            </a:endParaRPr>
          </a:p>
        </p:txBody>
      </p:sp>
    </p:spTree>
    <p:extLst>
      <p:ext uri="{BB962C8B-B14F-4D97-AF65-F5344CB8AC3E}">
        <p14:creationId xmlns:p14="http://schemas.microsoft.com/office/powerpoint/2010/main" val="73824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005" b="5057"/>
          <a:stretch/>
        </p:blipFill>
        <p:spPr bwMode="auto">
          <a:xfrm>
            <a:off x="588356" y="1255594"/>
            <a:ext cx="8553319" cy="4763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95300" y="274638"/>
            <a:ext cx="8801100" cy="1143000"/>
          </a:xfrm>
        </p:spPr>
        <p:txBody>
          <a:bodyPr/>
          <a:lstStyle/>
          <a:p>
            <a:pPr rtl="1"/>
            <a:r>
              <a:rPr lang="ar-SA" dirty="0" smtClean="0"/>
              <a:t>نتائج البحث عن </a:t>
            </a:r>
            <a:r>
              <a:rPr lang="en-US" dirty="0" smtClean="0"/>
              <a:t>king </a:t>
            </a:r>
            <a:r>
              <a:rPr lang="en-US" dirty="0" err="1" smtClean="0"/>
              <a:t>faisal</a:t>
            </a:r>
            <a:r>
              <a:rPr lang="en-US" dirty="0" smtClean="0"/>
              <a:t> university</a:t>
            </a:r>
            <a:endParaRPr lang="en-US" dirty="0"/>
          </a:p>
        </p:txBody>
      </p:sp>
      <p:sp>
        <p:nvSpPr>
          <p:cNvPr id="8" name="Right Arrow 7"/>
          <p:cNvSpPr/>
          <p:nvPr/>
        </p:nvSpPr>
        <p:spPr>
          <a:xfrm rot="3166512">
            <a:off x="1672715" y="18811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9" name="Right Arrow 8"/>
          <p:cNvSpPr/>
          <p:nvPr/>
        </p:nvSpPr>
        <p:spPr>
          <a:xfrm rot="3166512">
            <a:off x="1232207" y="2109700"/>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0" name="Right Arrow 9"/>
          <p:cNvSpPr/>
          <p:nvPr/>
        </p:nvSpPr>
        <p:spPr>
          <a:xfrm rot="3166512">
            <a:off x="2087432" y="2109699"/>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Tree>
    <p:extLst>
      <p:ext uri="{BB962C8B-B14F-4D97-AF65-F5344CB8AC3E}">
        <p14:creationId xmlns:p14="http://schemas.microsoft.com/office/powerpoint/2010/main" val="214900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مربع نص 13"/>
          <p:cNvSpPr txBox="1">
            <a:spLocks noChangeArrowheads="1"/>
          </p:cNvSpPr>
          <p:nvPr/>
        </p:nvSpPr>
        <p:spPr bwMode="auto">
          <a:xfrm>
            <a:off x="685800" y="1524000"/>
            <a:ext cx="8839200" cy="4400550"/>
          </a:xfrm>
          <a:prstGeom prst="rect">
            <a:avLst/>
          </a:prstGeom>
          <a:noFill/>
          <a:ln w="9525">
            <a:noFill/>
            <a:miter lim="800000"/>
            <a:headEnd/>
            <a:tailEnd/>
          </a:ln>
        </p:spPr>
        <p:txBody>
          <a:bodyPr>
            <a:spAutoFit/>
          </a:bodyPr>
          <a:lstStyle/>
          <a:p>
            <a:endParaRPr lang="ar-SA" sz="2400"/>
          </a:p>
          <a:p>
            <a:endParaRPr lang="ar-SA" sz="3600" b="1"/>
          </a:p>
          <a:p>
            <a:endParaRPr lang="ar-SA" sz="3600" b="1"/>
          </a:p>
          <a:p>
            <a:endParaRPr lang="ar-SA" sz="3600" b="1"/>
          </a:p>
          <a:p>
            <a:endParaRPr lang="ar-SA" sz="3600" b="1"/>
          </a:p>
          <a:p>
            <a:endParaRPr lang="ar-SA" sz="2800"/>
          </a:p>
          <a:p>
            <a:endParaRPr lang="ar-SA" sz="2800"/>
          </a:p>
          <a:p>
            <a:endParaRPr lang="ar-SA" sz="2800"/>
          </a:p>
          <a:p>
            <a:endParaRPr lang="ar-SA" sz="2800"/>
          </a:p>
        </p:txBody>
      </p:sp>
      <p:sp>
        <p:nvSpPr>
          <p:cNvPr id="4" name="Title 5"/>
          <p:cNvSpPr>
            <a:spLocks noGrp="1"/>
          </p:cNvSpPr>
          <p:nvPr>
            <p:ph type="title"/>
          </p:nvPr>
        </p:nvSpPr>
        <p:spPr>
          <a:xfrm>
            <a:off x="228600" y="0"/>
            <a:ext cx="9220200" cy="1143000"/>
          </a:xfrm>
        </p:spPr>
        <p:txBody>
          <a:bodyPr/>
          <a:lstStyle/>
          <a:p>
            <a:pPr rtl="1"/>
            <a:r>
              <a:rPr lang="ar-SA" b="1" dirty="0" smtClean="0">
                <a:solidFill>
                  <a:schemeClr val="tx2"/>
                </a:solidFill>
              </a:rPr>
              <a:t>البحث الدقيق عن معلومات باستعمال رموز محددة </a:t>
            </a:r>
            <a:endParaRPr lang="en-US" b="1" dirty="0">
              <a:solidFill>
                <a:schemeClr val="tx2"/>
              </a:solidFill>
            </a:endParaRPr>
          </a:p>
        </p:txBody>
      </p:sp>
      <p:sp>
        <p:nvSpPr>
          <p:cNvPr id="5" name="Rectangle 3"/>
          <p:cNvSpPr>
            <a:spLocks noChangeArrowheads="1"/>
          </p:cNvSpPr>
          <p:nvPr/>
        </p:nvSpPr>
        <p:spPr bwMode="auto">
          <a:xfrm>
            <a:off x="152400" y="1524000"/>
            <a:ext cx="9601200" cy="4800600"/>
          </a:xfrm>
          <a:prstGeom prst="rect">
            <a:avLst/>
          </a:prstGeom>
          <a:noFill/>
          <a:ln w="9525">
            <a:noFill/>
            <a:miter lim="800000"/>
            <a:headEnd/>
            <a:tailEnd/>
          </a:ln>
        </p:spPr>
        <p:txBody>
          <a:bodyPr/>
          <a:lstStyle/>
          <a:p>
            <a:pPr marL="342900" indent="-342900">
              <a:spcBef>
                <a:spcPct val="20000"/>
              </a:spcBef>
              <a:defRPr/>
            </a:pPr>
            <a:r>
              <a:rPr lang="ar-SA" sz="2400" b="1" dirty="0" smtClean="0"/>
              <a:t>يمكن استعمال بعض الرموز لحصر نتائج البحث والحصول على مواقع أكثر دقة وإفادة لما يتم البحث عنه. من هذه الرموز:</a:t>
            </a:r>
          </a:p>
          <a:p>
            <a:pPr marL="342900" indent="-342900">
              <a:spcBef>
                <a:spcPct val="20000"/>
              </a:spcBef>
              <a:buFont typeface="Arial" pitchFamily="34" charset="0"/>
              <a:buChar char="•"/>
              <a:defRPr/>
            </a:pPr>
            <a:r>
              <a:rPr lang="ar-SA" sz="2400" b="1" dirty="0" smtClean="0">
                <a:solidFill>
                  <a:srgbClr val="0000FF"/>
                </a:solidFill>
              </a:rPr>
              <a:t>علامات التنصيص الزوجية </a:t>
            </a:r>
            <a:r>
              <a:rPr lang="ar-SA" sz="2400" b="1" dirty="0" smtClean="0">
                <a:solidFill>
                  <a:srgbClr val="FF0000"/>
                </a:solidFill>
              </a:rPr>
              <a:t>" " </a:t>
            </a:r>
            <a:r>
              <a:rPr lang="ar-SA" sz="2400" b="1" dirty="0" smtClean="0"/>
              <a:t>: تستخدم للبحث عن صفحات تحتوي جملة كاملة كما هي مكتوبة بين علامتي التنصيص.</a:t>
            </a:r>
          </a:p>
          <a:p>
            <a:pPr marL="342900" indent="-342900">
              <a:spcBef>
                <a:spcPct val="20000"/>
              </a:spcBef>
              <a:buFont typeface="Arial" pitchFamily="34" charset="0"/>
              <a:buChar char="•"/>
              <a:defRPr/>
            </a:pPr>
            <a:r>
              <a:rPr lang="ar-SA" sz="2400" b="1" dirty="0" smtClean="0">
                <a:solidFill>
                  <a:srgbClr val="0000FF"/>
                </a:solidFill>
              </a:rPr>
              <a:t>الرمز</a:t>
            </a:r>
            <a:r>
              <a:rPr lang="ar-SA" sz="2400" b="1" dirty="0" smtClean="0"/>
              <a:t> </a:t>
            </a:r>
            <a:r>
              <a:rPr lang="ar-SA" sz="2400" b="1" dirty="0" smtClean="0">
                <a:solidFill>
                  <a:srgbClr val="FF0000"/>
                </a:solidFill>
              </a:rPr>
              <a:t>+</a:t>
            </a:r>
            <a:r>
              <a:rPr lang="ar-SA" sz="2400" b="1" dirty="0" smtClean="0"/>
              <a:t>: يستخدم للبحث عن صفحات تحتوي كل الكلمات المذكورة معا، وهذا ما يقوم به المحرك افتراضيا مع تجاهل الشائع منها</a:t>
            </a:r>
          </a:p>
          <a:p>
            <a:pPr marL="342900" indent="-342900">
              <a:spcBef>
                <a:spcPct val="20000"/>
              </a:spcBef>
              <a:buFont typeface="Arial" pitchFamily="34" charset="0"/>
              <a:buChar char="•"/>
              <a:defRPr/>
            </a:pPr>
            <a:r>
              <a:rPr lang="ar-SA" sz="2400" b="1" dirty="0" smtClean="0">
                <a:solidFill>
                  <a:srgbClr val="0000FF"/>
                </a:solidFill>
              </a:rPr>
              <a:t>الرمز</a:t>
            </a:r>
            <a:r>
              <a:rPr lang="ar-SA" sz="2400" b="1" dirty="0" smtClean="0"/>
              <a:t> </a:t>
            </a:r>
            <a:r>
              <a:rPr lang="ar-SA" sz="2400" b="1" dirty="0" smtClean="0">
                <a:solidFill>
                  <a:srgbClr val="FF0000"/>
                </a:solidFill>
              </a:rPr>
              <a:t>-</a:t>
            </a:r>
            <a:r>
              <a:rPr lang="ar-SA" sz="2400" b="1" dirty="0" smtClean="0"/>
              <a:t>: للبحث عن صفحات تحتوي كلمات معينة شرط أن لا تحتوي كلمات أخرى نحددها باستعمال الرمز -.</a:t>
            </a:r>
          </a:p>
          <a:p>
            <a:pPr marL="342900" indent="-342900">
              <a:spcBef>
                <a:spcPct val="20000"/>
              </a:spcBef>
              <a:buFont typeface="Arial" pitchFamily="34" charset="0"/>
              <a:buChar char="•"/>
              <a:defRPr/>
            </a:pPr>
            <a:r>
              <a:rPr lang="ar-SA" sz="2400" b="1" dirty="0" smtClean="0">
                <a:solidFill>
                  <a:srgbClr val="0000FF"/>
                </a:solidFill>
              </a:rPr>
              <a:t>الرمز</a:t>
            </a:r>
            <a:r>
              <a:rPr lang="ar-SA" sz="2400" b="1" dirty="0" smtClean="0"/>
              <a:t> </a:t>
            </a:r>
            <a:r>
              <a:rPr lang="ar-SA" sz="2400" b="1" dirty="0" smtClean="0">
                <a:solidFill>
                  <a:srgbClr val="FF0000"/>
                </a:solidFill>
              </a:rPr>
              <a:t>*</a:t>
            </a:r>
            <a:r>
              <a:rPr lang="ar-SA" sz="2400" b="1" dirty="0" smtClean="0"/>
              <a:t>: لتوسيع دائرة البحث حيث يمثل أي نص. مثل </a:t>
            </a:r>
            <a:r>
              <a:rPr lang="en-US" sz="2400" b="1" dirty="0" err="1" smtClean="0"/>
              <a:t>prog</a:t>
            </a:r>
            <a:r>
              <a:rPr lang="en-US" sz="2400" b="1" dirty="0" smtClean="0"/>
              <a:t>*</a:t>
            </a:r>
            <a:endParaRPr lang="ar-SA" sz="2400" b="1" dirty="0" smtClean="0"/>
          </a:p>
          <a:p>
            <a:pPr marL="342900" indent="-342900">
              <a:spcBef>
                <a:spcPct val="20000"/>
              </a:spcBef>
              <a:buFont typeface="Arial" pitchFamily="34" charset="0"/>
              <a:buChar char="•"/>
              <a:defRPr/>
            </a:pPr>
            <a:r>
              <a:rPr lang="ar-SA" sz="2400" b="1" dirty="0" smtClean="0"/>
              <a:t>الكتابة بأحرف كبيرة تج</a:t>
            </a:r>
            <a:r>
              <a:rPr lang="ar-SA" sz="2400" b="1" dirty="0"/>
              <a:t>ع</a:t>
            </a:r>
            <a:r>
              <a:rPr lang="ar-SA" sz="2400" b="1" dirty="0" smtClean="0"/>
              <a:t>ل المحرك يبحث عنها بالضبط إما الكلمات الصغير تجعلها لا يفرق بينهما.</a:t>
            </a:r>
          </a:p>
          <a:p>
            <a:pPr marL="342900" indent="-342900">
              <a:spcBef>
                <a:spcPct val="20000"/>
              </a:spcBef>
              <a:buFont typeface="Arial" pitchFamily="34" charset="0"/>
              <a:buChar char="•"/>
              <a:defRPr/>
            </a:pPr>
            <a:endParaRPr lang="ar-SA" sz="2400" b="1" dirty="0"/>
          </a:p>
        </p:txBody>
      </p:sp>
    </p:spTree>
    <p:extLst>
      <p:ext uri="{BB962C8B-B14F-4D97-AF65-F5344CB8AC3E}">
        <p14:creationId xmlns:p14="http://schemas.microsoft.com/office/powerpoint/2010/main" val="12301722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038" b="4976"/>
          <a:stretch/>
        </p:blipFill>
        <p:spPr bwMode="auto">
          <a:xfrm>
            <a:off x="351852" y="1624085"/>
            <a:ext cx="8050529" cy="4118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chor="t" anchorCtr="0"/>
          <a:lstStyle/>
          <a:p>
            <a:pPr rtl="1"/>
            <a:r>
              <a:rPr lang="ar-SA" dirty="0" smtClean="0"/>
              <a:t>نتائج البحث عن </a:t>
            </a:r>
            <a:r>
              <a:rPr lang="en-US" dirty="0" smtClean="0"/>
              <a:t>"king </a:t>
            </a:r>
            <a:r>
              <a:rPr lang="en-US" dirty="0" err="1" smtClean="0"/>
              <a:t>faisal</a:t>
            </a:r>
            <a:r>
              <a:rPr lang="en-US" dirty="0" smtClean="0"/>
              <a:t> university"</a:t>
            </a:r>
            <a:endParaRPr lang="en-US" dirty="0"/>
          </a:p>
        </p:txBody>
      </p:sp>
      <p:sp>
        <p:nvSpPr>
          <p:cNvPr id="8" name="Right Arrow 7"/>
          <p:cNvSpPr/>
          <p:nvPr/>
        </p:nvSpPr>
        <p:spPr>
          <a:xfrm rot="3166512">
            <a:off x="1748915" y="2414520"/>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9" name="Right Arrow 8"/>
          <p:cNvSpPr/>
          <p:nvPr/>
        </p:nvSpPr>
        <p:spPr>
          <a:xfrm rot="3166512">
            <a:off x="1139314" y="241452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Tree>
    <p:extLst>
      <p:ext uri="{BB962C8B-B14F-4D97-AF65-F5344CB8AC3E}">
        <p14:creationId xmlns:p14="http://schemas.microsoft.com/office/powerpoint/2010/main" val="250909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685800"/>
            <a:ext cx="8191500" cy="6172200"/>
          </a:xfrm>
          <a:prstGeom prst="rect">
            <a:avLst/>
          </a:prstGeom>
          <a:noFill/>
          <a:ln w="9525">
            <a:noFill/>
            <a:miter lim="800000"/>
            <a:headEnd/>
            <a:tailEnd/>
          </a:ln>
        </p:spPr>
      </p:pic>
      <p:sp>
        <p:nvSpPr>
          <p:cNvPr id="2" name="Title 1"/>
          <p:cNvSpPr>
            <a:spLocks noGrp="1"/>
          </p:cNvSpPr>
          <p:nvPr>
            <p:ph type="title"/>
          </p:nvPr>
        </p:nvSpPr>
        <p:spPr/>
        <p:txBody>
          <a:bodyPr anchor="t" anchorCtr="0"/>
          <a:lstStyle/>
          <a:p>
            <a:pPr rtl="1"/>
            <a:r>
              <a:rPr lang="ar-SA" dirty="0" smtClean="0"/>
              <a:t>نتائج البحث عن </a:t>
            </a:r>
            <a:r>
              <a:rPr lang="en-US" dirty="0" smtClean="0"/>
              <a:t>king </a:t>
            </a:r>
            <a:r>
              <a:rPr lang="en-US" dirty="0" err="1" smtClean="0"/>
              <a:t>faisal</a:t>
            </a:r>
            <a:r>
              <a:rPr lang="en-US" dirty="0" smtClean="0"/>
              <a:t> -university</a:t>
            </a:r>
            <a:endParaRPr lang="en-US" dirty="0"/>
          </a:p>
        </p:txBody>
      </p:sp>
      <p:sp>
        <p:nvSpPr>
          <p:cNvPr id="8" name="Right Arrow 7"/>
          <p:cNvSpPr/>
          <p:nvPr/>
        </p:nvSpPr>
        <p:spPr>
          <a:xfrm rot="3166512">
            <a:off x="3958715" y="2643110"/>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2" name="Rounded Rectangular Callout 11"/>
          <p:cNvSpPr/>
          <p:nvPr/>
        </p:nvSpPr>
        <p:spPr>
          <a:xfrm>
            <a:off x="2743200" y="1219200"/>
            <a:ext cx="2209800" cy="685800"/>
          </a:xfrm>
          <a:prstGeom prst="wedgeRoundRectCallout">
            <a:avLst>
              <a:gd name="adj1" fmla="val 6275"/>
              <a:gd name="adj2" fmla="val 101940"/>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spcBef>
                <a:spcPct val="20000"/>
              </a:spcBef>
              <a:defRPr/>
            </a:pPr>
            <a:r>
              <a:rPr lang="ar-SA" sz="2400" b="1" dirty="0" smtClean="0">
                <a:solidFill>
                  <a:srgbClr val="FF3300"/>
                </a:solidFill>
              </a:rPr>
              <a:t>من دون فراغ بين – والكلمة المستثناة</a:t>
            </a:r>
          </a:p>
        </p:txBody>
      </p:sp>
      <p:sp>
        <p:nvSpPr>
          <p:cNvPr id="13" name="Rounded Rectangular Callout 12"/>
          <p:cNvSpPr/>
          <p:nvPr/>
        </p:nvSpPr>
        <p:spPr>
          <a:xfrm>
            <a:off x="228600" y="4572000"/>
            <a:ext cx="2286000" cy="1219200"/>
          </a:xfrm>
          <a:prstGeom prst="wedgeRoundRectCallout">
            <a:avLst>
              <a:gd name="adj1" fmla="val 62955"/>
              <a:gd name="adj2" fmla="val -23532"/>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spcBef>
                <a:spcPct val="20000"/>
              </a:spcBef>
              <a:defRPr/>
            </a:pPr>
            <a:r>
              <a:rPr lang="ar-SA" sz="2400" b="1" dirty="0" smtClean="0">
                <a:solidFill>
                  <a:srgbClr val="FF3300"/>
                </a:solidFill>
              </a:rPr>
              <a:t>لا يوجد ما يشير إلى جامعة </a:t>
            </a:r>
            <a:r>
              <a:rPr lang="en-US" sz="2400" b="1" dirty="0" smtClean="0">
                <a:solidFill>
                  <a:srgbClr val="FF3300"/>
                </a:solidFill>
              </a:rPr>
              <a:t>university</a:t>
            </a:r>
            <a:endParaRPr lang="ar-SA" sz="2400" b="1" dirty="0" smtClean="0">
              <a:solidFill>
                <a:srgbClr val="FF3300"/>
              </a:solidFill>
            </a:endParaRPr>
          </a:p>
          <a:p>
            <a:pPr algn="ctr">
              <a:spcBef>
                <a:spcPct val="20000"/>
              </a:spcBef>
              <a:defRPr/>
            </a:pPr>
            <a:r>
              <a:rPr lang="ar-SA" sz="2400" b="1" dirty="0" smtClean="0">
                <a:solidFill>
                  <a:srgbClr val="FF3300"/>
                </a:solidFill>
              </a:rPr>
              <a:t>بين النتائج</a:t>
            </a:r>
          </a:p>
        </p:txBody>
      </p:sp>
    </p:spTree>
    <p:extLst>
      <p:ext uri="{BB962C8B-B14F-4D97-AF65-F5344CB8AC3E}">
        <p14:creationId xmlns:p14="http://schemas.microsoft.com/office/powerpoint/2010/main" val="3388097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904875" y="685800"/>
            <a:ext cx="8096250" cy="6153150"/>
          </a:xfrm>
          <a:prstGeom prst="rect">
            <a:avLst/>
          </a:prstGeom>
          <a:noFill/>
          <a:ln w="9525">
            <a:noFill/>
            <a:miter lim="800000"/>
            <a:headEnd/>
            <a:tailEnd/>
          </a:ln>
        </p:spPr>
      </p:pic>
      <p:sp>
        <p:nvSpPr>
          <p:cNvPr id="2" name="Title 1"/>
          <p:cNvSpPr>
            <a:spLocks noGrp="1"/>
          </p:cNvSpPr>
          <p:nvPr>
            <p:ph type="title"/>
          </p:nvPr>
        </p:nvSpPr>
        <p:spPr/>
        <p:txBody>
          <a:bodyPr anchor="t" anchorCtr="0"/>
          <a:lstStyle/>
          <a:p>
            <a:pPr rtl="1"/>
            <a:r>
              <a:rPr lang="ar-SA" dirty="0" smtClean="0"/>
              <a:t>نتائج البحث عن </a:t>
            </a:r>
            <a:r>
              <a:rPr lang="en-US" dirty="0" smtClean="0"/>
              <a:t>King * University</a:t>
            </a:r>
            <a:endParaRPr lang="en-US" dirty="0"/>
          </a:p>
        </p:txBody>
      </p:sp>
      <p:sp>
        <p:nvSpPr>
          <p:cNvPr id="8" name="Right Arrow 7"/>
          <p:cNvSpPr/>
          <p:nvPr/>
        </p:nvSpPr>
        <p:spPr>
          <a:xfrm rot="3166512">
            <a:off x="4568315" y="2643112"/>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3" name="Rounded Rectangular Callout 12"/>
          <p:cNvSpPr/>
          <p:nvPr/>
        </p:nvSpPr>
        <p:spPr>
          <a:xfrm>
            <a:off x="2667000" y="1676400"/>
            <a:ext cx="2209800" cy="381000"/>
          </a:xfrm>
          <a:prstGeom prst="wedgeRoundRectCallout">
            <a:avLst>
              <a:gd name="adj1" fmla="val 31457"/>
              <a:gd name="adj2" fmla="val 87513"/>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spcBef>
                <a:spcPct val="20000"/>
              </a:spcBef>
              <a:defRPr/>
            </a:pPr>
            <a:r>
              <a:rPr lang="ar-SA" sz="2400" b="1" dirty="0" smtClean="0">
                <a:solidFill>
                  <a:srgbClr val="FF3300"/>
                </a:solidFill>
              </a:rPr>
              <a:t>يحل محل * أي جملة</a:t>
            </a:r>
          </a:p>
        </p:txBody>
      </p:sp>
      <p:sp>
        <p:nvSpPr>
          <p:cNvPr id="9" name="Rounded Rectangular Callout 8"/>
          <p:cNvSpPr/>
          <p:nvPr/>
        </p:nvSpPr>
        <p:spPr>
          <a:xfrm>
            <a:off x="304800" y="2133600"/>
            <a:ext cx="2209800" cy="381000"/>
          </a:xfrm>
          <a:prstGeom prst="wedgeRoundRectCallout">
            <a:avLst>
              <a:gd name="adj1" fmla="val 31457"/>
              <a:gd name="adj2" fmla="val 87513"/>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spcBef>
                <a:spcPct val="20000"/>
              </a:spcBef>
              <a:defRPr/>
            </a:pPr>
            <a:r>
              <a:rPr lang="ar-SA" sz="2400" b="1" dirty="0" smtClean="0">
                <a:solidFill>
                  <a:srgbClr val="FF3300"/>
                </a:solidFill>
              </a:rPr>
              <a:t>رأس نافذة النتائج</a:t>
            </a:r>
          </a:p>
        </p:txBody>
      </p:sp>
      <p:pic>
        <p:nvPicPr>
          <p:cNvPr id="5123" name="Picture 3"/>
          <p:cNvPicPr>
            <a:picLocks noChangeAspect="1" noChangeArrowheads="1"/>
          </p:cNvPicPr>
          <p:nvPr/>
        </p:nvPicPr>
        <p:blipFill>
          <a:blip r:embed="rId3" cstate="print"/>
          <a:srcRect/>
          <a:stretch>
            <a:fillRect/>
          </a:stretch>
        </p:blipFill>
        <p:spPr bwMode="auto">
          <a:xfrm>
            <a:off x="976313" y="866775"/>
            <a:ext cx="7953375" cy="5915025"/>
          </a:xfrm>
          <a:prstGeom prst="rect">
            <a:avLst/>
          </a:prstGeom>
          <a:noFill/>
          <a:ln w="9525">
            <a:noFill/>
            <a:miter lim="800000"/>
            <a:headEnd/>
            <a:tailEnd/>
          </a:ln>
        </p:spPr>
      </p:pic>
      <p:sp>
        <p:nvSpPr>
          <p:cNvPr id="10" name="Rounded Rectangular Callout 9"/>
          <p:cNvSpPr/>
          <p:nvPr/>
        </p:nvSpPr>
        <p:spPr>
          <a:xfrm>
            <a:off x="0" y="5715000"/>
            <a:ext cx="2209800" cy="381000"/>
          </a:xfrm>
          <a:prstGeom prst="wedgeRoundRectCallout">
            <a:avLst>
              <a:gd name="adj1" fmla="val 49367"/>
              <a:gd name="adj2" fmla="val -148905"/>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algn="ctr">
              <a:spcBef>
                <a:spcPct val="20000"/>
              </a:spcBef>
              <a:defRPr/>
            </a:pPr>
            <a:r>
              <a:rPr lang="ar-SA" sz="2400" b="1" dirty="0" smtClean="0">
                <a:solidFill>
                  <a:srgbClr val="FF3300"/>
                </a:solidFill>
              </a:rPr>
              <a:t>أسفل نافذة النتائج</a:t>
            </a:r>
          </a:p>
        </p:txBody>
      </p:sp>
    </p:spTree>
    <p:extLst>
      <p:ext uri="{BB962C8B-B14F-4D97-AF65-F5344CB8AC3E}">
        <p14:creationId xmlns:p14="http://schemas.microsoft.com/office/powerpoint/2010/main" val="13382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par>
                                <p:cTn id="19" presetID="9" presetClass="entr" presetSubtype="0" fill="hold" nodeType="withEffect">
                                  <p:stCondLst>
                                    <p:cond delay="0"/>
                                  </p:stCondLst>
                                  <p:childTnLst>
                                    <p:set>
                                      <p:cBhvr>
                                        <p:cTn id="20" dur="1" fill="hold">
                                          <p:stCondLst>
                                            <p:cond delay="0"/>
                                          </p:stCondLst>
                                        </p:cTn>
                                        <p:tgtEl>
                                          <p:spTgt spid="5123"/>
                                        </p:tgtEl>
                                        <p:attrNameLst>
                                          <p:attrName>style.visibility</p:attrName>
                                        </p:attrNameLst>
                                      </p:cBhvr>
                                      <p:to>
                                        <p:strVal val="visible"/>
                                      </p:to>
                                    </p:set>
                                    <p:animEffect transition="in" filter="dissolve">
                                      <p:cBhvr>
                                        <p:cTn id="21"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ChangeArrowheads="1"/>
          </p:cNvSpPr>
          <p:nvPr/>
        </p:nvSpPr>
        <p:spPr bwMode="auto">
          <a:xfrm>
            <a:off x="0" y="1752600"/>
            <a:ext cx="9448800" cy="3046413"/>
          </a:xfrm>
          <a:prstGeom prst="rect">
            <a:avLst/>
          </a:prstGeom>
          <a:noFill/>
          <a:ln w="9525">
            <a:noFill/>
            <a:miter lim="800000"/>
            <a:headEnd/>
            <a:tailEnd/>
          </a:ln>
        </p:spPr>
        <p:txBody>
          <a:bodyPr>
            <a:spAutoFit/>
          </a:bodyPr>
          <a:lstStyle/>
          <a:p>
            <a:pPr algn="r" rtl="1">
              <a:buFont typeface="Arial" pitchFamily="34" charset="0"/>
              <a:buChar char="•"/>
            </a:pPr>
            <a:endParaRPr lang="ar-SA" sz="3600" b="1"/>
          </a:p>
          <a:p>
            <a:pPr algn="r" rtl="1"/>
            <a:endParaRPr lang="ar-SA" sz="2800"/>
          </a:p>
          <a:p>
            <a:pPr algn="r" rtl="1"/>
            <a:endParaRPr lang="ar-SA" sz="2800"/>
          </a:p>
          <a:p>
            <a:pPr algn="r" rtl="1"/>
            <a:endParaRPr lang="ar-SA" sz="2800"/>
          </a:p>
          <a:p>
            <a:pPr algn="r" rtl="1"/>
            <a:endParaRPr lang="ar-SA" sz="3600" b="1"/>
          </a:p>
          <a:p>
            <a:pPr algn="r" rtl="1"/>
            <a:endParaRPr lang="ar-DZ" sz="3600" b="1"/>
          </a:p>
        </p:txBody>
      </p:sp>
      <p:sp>
        <p:nvSpPr>
          <p:cNvPr id="5" name="Rectangle 3"/>
          <p:cNvSpPr>
            <a:spLocks noChangeArrowheads="1"/>
          </p:cNvSpPr>
          <p:nvPr/>
        </p:nvSpPr>
        <p:spPr bwMode="auto">
          <a:xfrm>
            <a:off x="0" y="1600200"/>
            <a:ext cx="9753600" cy="4724400"/>
          </a:xfrm>
          <a:prstGeom prst="rect">
            <a:avLst/>
          </a:prstGeom>
          <a:noFill/>
          <a:ln w="9525">
            <a:noFill/>
            <a:miter lim="800000"/>
            <a:headEnd/>
            <a:tailEnd/>
          </a:ln>
        </p:spPr>
        <p:txBody>
          <a:bodyPr/>
          <a:lstStyle/>
          <a:p>
            <a:pPr marL="342900" indent="-342900">
              <a:spcBef>
                <a:spcPct val="20000"/>
              </a:spcBef>
              <a:defRPr/>
            </a:pPr>
            <a:r>
              <a:rPr lang="ar-SA" sz="2400" b="1" dirty="0" smtClean="0"/>
              <a:t>يمكن نسخ النصوص من مواقع الويب سواء </a:t>
            </a:r>
            <a:r>
              <a:rPr lang="ar-DZ" sz="2400" b="1" dirty="0" smtClean="0"/>
              <a:t>كانت </a:t>
            </a:r>
            <a:r>
              <a:rPr lang="en-US" sz="2400" b="1" dirty="0" smtClean="0"/>
              <a:t>URL</a:t>
            </a:r>
            <a:r>
              <a:rPr lang="ar-DZ" sz="2400" b="1" dirty="0" smtClean="0"/>
              <a:t> </a:t>
            </a:r>
            <a:r>
              <a:rPr lang="ar-SA" sz="2400" b="1" dirty="0" smtClean="0"/>
              <a:t>أو </a:t>
            </a:r>
            <a:r>
              <a:rPr lang="ar-DZ" sz="2400" b="1" dirty="0" smtClean="0"/>
              <a:t>رسوما </a:t>
            </a:r>
            <a:r>
              <a:rPr lang="ar-SA" sz="2400" b="1" dirty="0" smtClean="0"/>
              <a:t>أو </a:t>
            </a:r>
            <a:r>
              <a:rPr lang="ar-DZ" sz="2400" b="1" dirty="0" smtClean="0"/>
              <a:t>نصوصا</a:t>
            </a:r>
            <a:r>
              <a:rPr lang="ar-SA" sz="2400" b="1" dirty="0" smtClean="0"/>
              <a:t> أو</a:t>
            </a:r>
            <a:r>
              <a:rPr lang="ar-DZ" sz="2400" b="1" dirty="0" smtClean="0"/>
              <a:t> صورا...</a:t>
            </a:r>
            <a:r>
              <a:rPr lang="ar-SA" sz="2400" b="1" dirty="0" smtClean="0"/>
              <a:t> </a:t>
            </a:r>
            <a:r>
              <a:rPr lang="ar-DZ" sz="2400" b="1" dirty="0" smtClean="0"/>
              <a:t>الخ لاستخدامها في معالج النصوص </a:t>
            </a:r>
            <a:r>
              <a:rPr lang="ar-SA" sz="2400" b="1" dirty="0" smtClean="0"/>
              <a:t>أو برامج أخرى</a:t>
            </a:r>
            <a:r>
              <a:rPr lang="ar-DZ" sz="2400" b="1" dirty="0" smtClean="0"/>
              <a:t> كما يلي: </a:t>
            </a:r>
          </a:p>
          <a:p>
            <a:pPr marL="971550" lvl="1" indent="-514350">
              <a:spcBef>
                <a:spcPct val="20000"/>
              </a:spcBef>
              <a:buFont typeface="+mj-lt"/>
              <a:buAutoNum type="arabicPeriod"/>
              <a:defRPr/>
            </a:pPr>
            <a:r>
              <a:rPr lang="ar-DZ" sz="2400" b="1" dirty="0" smtClean="0">
                <a:solidFill>
                  <a:srgbClr val="0000FF"/>
                </a:solidFill>
              </a:rPr>
              <a:t>ظلل</a:t>
            </a:r>
            <a:r>
              <a:rPr lang="ar-DZ" sz="2400" b="1" dirty="0" smtClean="0"/>
              <a:t> النص أو الصور أو عنوان الموقع</a:t>
            </a:r>
            <a:r>
              <a:rPr lang="ar-SA" sz="2400" b="1" dirty="0" smtClean="0"/>
              <a:t> (أي شيء)</a:t>
            </a:r>
            <a:r>
              <a:rPr lang="ar-DZ" sz="2400" b="1" dirty="0" smtClean="0"/>
              <a:t> ال</a:t>
            </a:r>
            <a:r>
              <a:rPr lang="ar-SA" sz="2400" b="1" dirty="0" smtClean="0"/>
              <a:t>ذي ترغب بنسخه</a:t>
            </a:r>
          </a:p>
          <a:p>
            <a:pPr marL="971550" lvl="1" indent="-514350">
              <a:spcBef>
                <a:spcPct val="20000"/>
              </a:spcBef>
              <a:buFont typeface="+mj-lt"/>
              <a:buAutoNum type="arabicPeriod"/>
              <a:defRPr/>
            </a:pPr>
            <a:r>
              <a:rPr lang="ar-SA" sz="2400" b="1" dirty="0" smtClean="0"/>
              <a:t>قم </a:t>
            </a:r>
            <a:r>
              <a:rPr lang="ar-SA" sz="2400" b="1" dirty="0" smtClean="0">
                <a:solidFill>
                  <a:srgbClr val="0000FF"/>
                </a:solidFill>
              </a:rPr>
              <a:t>بنسخ</a:t>
            </a:r>
            <a:r>
              <a:rPr lang="ar-SA" sz="2400" b="1" dirty="0" smtClean="0"/>
              <a:t> </a:t>
            </a:r>
            <a:r>
              <a:rPr lang="en-US" sz="2400" b="1" dirty="0" smtClean="0"/>
              <a:t>Copy</a:t>
            </a:r>
            <a:r>
              <a:rPr lang="ar-SA" sz="2400" b="1" dirty="0" smtClean="0"/>
              <a:t> النص مستخدما إحدى الطرق التالية:</a:t>
            </a:r>
          </a:p>
          <a:p>
            <a:pPr marL="1309688" lvl="2" indent="-217488">
              <a:spcBef>
                <a:spcPct val="20000"/>
              </a:spcBef>
              <a:buFont typeface="Arial" pitchFamily="34" charset="0"/>
              <a:buChar char="•"/>
              <a:defRPr/>
            </a:pPr>
            <a:r>
              <a:rPr lang="ar-SA" sz="2000" b="1" dirty="0" smtClean="0"/>
              <a:t>انقر زر الفأر الأيمن على الشيء المظلل ثم اختر نسخ من القائمة</a:t>
            </a:r>
          </a:p>
          <a:p>
            <a:pPr marL="1309688" lvl="2" indent="-217488">
              <a:spcBef>
                <a:spcPct val="20000"/>
              </a:spcBef>
              <a:buFont typeface="Arial" pitchFamily="34" charset="0"/>
              <a:buChar char="•"/>
              <a:defRPr/>
            </a:pPr>
            <a:r>
              <a:rPr lang="ar-SA" sz="2000" b="1" dirty="0" smtClean="0"/>
              <a:t>اختر نسخ من القائمة تحرير </a:t>
            </a:r>
            <a:r>
              <a:rPr lang="en-US" sz="2000" b="1" dirty="0" smtClean="0"/>
              <a:t>Edit</a:t>
            </a:r>
            <a:endParaRPr lang="ar-SA" sz="2000" b="1" dirty="0" smtClean="0"/>
          </a:p>
          <a:p>
            <a:pPr marL="1309688" lvl="2" indent="-217488">
              <a:spcBef>
                <a:spcPct val="20000"/>
              </a:spcBef>
              <a:buFont typeface="Arial" pitchFamily="34" charset="0"/>
              <a:buChar char="•"/>
              <a:defRPr/>
            </a:pPr>
            <a:r>
              <a:rPr lang="ar-SA" sz="2000" b="1" dirty="0" smtClean="0"/>
              <a:t>اختر نسخ من شريط الأدوات أو أعمل </a:t>
            </a:r>
            <a:r>
              <a:rPr lang="en-US" sz="2000" b="1" dirty="0" smtClean="0"/>
              <a:t>Ctrl + c</a:t>
            </a:r>
            <a:r>
              <a:rPr lang="ar-SA" sz="2000" b="1" dirty="0" smtClean="0"/>
              <a:t> من لوحة المفاتيح</a:t>
            </a:r>
          </a:p>
          <a:p>
            <a:pPr marL="971550" lvl="1" indent="-514350">
              <a:spcBef>
                <a:spcPct val="20000"/>
              </a:spcBef>
              <a:buFont typeface="+mj-lt"/>
              <a:buAutoNum type="arabicPeriod" startAt="3"/>
              <a:defRPr/>
            </a:pPr>
            <a:r>
              <a:rPr lang="ar-SA" sz="2400" b="1" dirty="0" smtClean="0">
                <a:solidFill>
                  <a:srgbClr val="0000FF"/>
                </a:solidFill>
              </a:rPr>
              <a:t>للصق</a:t>
            </a:r>
            <a:r>
              <a:rPr lang="ar-SA" sz="2400" b="1" dirty="0" smtClean="0"/>
              <a:t> </a:t>
            </a:r>
            <a:r>
              <a:rPr lang="en-US" sz="2400" b="1" dirty="0" smtClean="0"/>
              <a:t>Paste</a:t>
            </a:r>
            <a:r>
              <a:rPr lang="ar-SA" sz="2400" b="1" dirty="0" smtClean="0"/>
              <a:t> النص في التطبيق :</a:t>
            </a:r>
          </a:p>
          <a:p>
            <a:pPr marL="1255713" lvl="2" indent="-231775">
              <a:spcBef>
                <a:spcPct val="20000"/>
              </a:spcBef>
              <a:buFont typeface="Arial" pitchFamily="34" charset="0"/>
              <a:buChar char="•"/>
              <a:defRPr/>
            </a:pPr>
            <a:r>
              <a:rPr lang="ar-SA" sz="2000" b="1" dirty="0" smtClean="0"/>
              <a:t>انتقل إلى مستند </a:t>
            </a:r>
            <a:r>
              <a:rPr lang="en-US" sz="2000" b="1" dirty="0" smtClean="0"/>
              <a:t> Word e</a:t>
            </a:r>
            <a:r>
              <a:rPr lang="ar-SA" sz="2000" b="1" dirty="0" smtClean="0"/>
              <a:t>م انقر زر الفأر الأيمن في مكان اللصق ثم اختر لصق من القائمة المنسدلة، </a:t>
            </a:r>
          </a:p>
          <a:p>
            <a:pPr marL="1201738" lvl="2" indent="-177800">
              <a:spcBef>
                <a:spcPct val="20000"/>
              </a:spcBef>
              <a:buFont typeface="Arial" pitchFamily="34" charset="0"/>
              <a:buChar char="•"/>
              <a:defRPr/>
            </a:pPr>
            <a:r>
              <a:rPr lang="ar-SA" sz="2000" b="1" dirty="0" smtClean="0"/>
              <a:t>إذهب لمكان النسخ ثم اختر لصق من القائمة تحرير أو من شريط الأدوات أو </a:t>
            </a:r>
            <a:r>
              <a:rPr lang="en-US" sz="2000" b="1" dirty="0" err="1" smtClean="0"/>
              <a:t>Ctrl+v</a:t>
            </a:r>
            <a:endParaRPr lang="ar-SA" sz="2000" b="1" dirty="0"/>
          </a:p>
        </p:txBody>
      </p:sp>
      <p:sp>
        <p:nvSpPr>
          <p:cNvPr id="6" name="Title 1"/>
          <p:cNvSpPr>
            <a:spLocks noGrp="1"/>
          </p:cNvSpPr>
          <p:nvPr>
            <p:ph type="title"/>
          </p:nvPr>
        </p:nvSpPr>
        <p:spPr>
          <a:xfrm>
            <a:off x="0" y="0"/>
            <a:ext cx="9448800" cy="1143000"/>
          </a:xfrm>
        </p:spPr>
        <p:txBody>
          <a:bodyPr anchor="ctr" anchorCtr="0"/>
          <a:lstStyle/>
          <a:p>
            <a:r>
              <a:rPr lang="ar-SA" b="1" dirty="0" smtClean="0">
                <a:solidFill>
                  <a:schemeClr val="tx2"/>
                </a:solidFill>
              </a:rPr>
              <a:t> نسخ النصوص والعناوين والصور إلى </a:t>
            </a:r>
            <a:r>
              <a:rPr lang="ar-SA" sz="4800" b="1" dirty="0" smtClean="0">
                <a:solidFill>
                  <a:schemeClr val="tx2"/>
                </a:solidFill>
              </a:rPr>
              <a:t>تطبيق آخر</a:t>
            </a:r>
            <a:endParaRPr lang="en-US" sz="4800" dirty="0">
              <a:solidFill>
                <a:schemeClr val="tx2"/>
              </a:solidFill>
            </a:endParaRPr>
          </a:p>
        </p:txBody>
      </p:sp>
    </p:spTree>
    <p:extLst>
      <p:ext uri="{BB962C8B-B14F-4D97-AF65-F5344CB8AC3E}">
        <p14:creationId xmlns:p14="http://schemas.microsoft.com/office/powerpoint/2010/main" val="5506161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مثال لنسخ العنوان</a:t>
            </a:r>
            <a:endParaRPr lang="en-US" b="1"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0" y="1219200"/>
            <a:ext cx="8096250" cy="3257550"/>
          </a:xfrm>
          <a:prstGeom prst="rect">
            <a:avLst/>
          </a:prstGeom>
          <a:noFill/>
          <a:ln w="9525">
            <a:noFill/>
            <a:miter lim="800000"/>
            <a:headEnd/>
            <a:tailEnd/>
          </a:ln>
        </p:spPr>
      </p:pic>
      <p:sp>
        <p:nvSpPr>
          <p:cNvPr id="7" name="Rounded Rectangular Callout 6"/>
          <p:cNvSpPr/>
          <p:nvPr/>
        </p:nvSpPr>
        <p:spPr>
          <a:xfrm>
            <a:off x="0" y="685800"/>
            <a:ext cx="1676400" cy="457200"/>
          </a:xfrm>
          <a:prstGeom prst="wedgeRoundRectCallout">
            <a:avLst>
              <a:gd name="adj1" fmla="val 26833"/>
              <a:gd name="adj2" fmla="val 128856"/>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marL="0" lvl="1" algn="ctr">
              <a:spcBef>
                <a:spcPct val="20000"/>
              </a:spcBef>
              <a:defRPr/>
            </a:pPr>
            <a:r>
              <a:rPr lang="ar-SA" sz="2400" b="1" dirty="0" smtClean="0">
                <a:solidFill>
                  <a:srgbClr val="FF3300"/>
                </a:solidFill>
              </a:rPr>
              <a:t>نظلل العنوان</a:t>
            </a:r>
            <a:endParaRPr lang="ar-SA" sz="2400" b="1" dirty="0">
              <a:solidFill>
                <a:srgbClr val="FF3300"/>
              </a:solidFill>
            </a:endParaRPr>
          </a:p>
        </p:txBody>
      </p:sp>
      <p:sp>
        <p:nvSpPr>
          <p:cNvPr id="8" name="Rounded Rectangular Callout 7"/>
          <p:cNvSpPr/>
          <p:nvPr/>
        </p:nvSpPr>
        <p:spPr>
          <a:xfrm>
            <a:off x="228600" y="0"/>
            <a:ext cx="3429000" cy="457200"/>
          </a:xfrm>
          <a:prstGeom prst="wedgeRoundRectCallout">
            <a:avLst>
              <a:gd name="adj1" fmla="val 1596"/>
              <a:gd name="adj2" fmla="val 293036"/>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marL="0" lvl="1" algn="ctr">
              <a:spcBef>
                <a:spcPct val="20000"/>
              </a:spcBef>
              <a:defRPr/>
            </a:pPr>
            <a:r>
              <a:rPr lang="ar-SA" sz="2400" b="1" dirty="0" smtClean="0">
                <a:solidFill>
                  <a:srgbClr val="FF3300"/>
                </a:solidFill>
              </a:rPr>
              <a:t>ننقر عليه بزر ألفأرة الأيمن</a:t>
            </a:r>
            <a:endParaRPr lang="ar-SA" sz="2400" b="1" dirty="0">
              <a:solidFill>
                <a:srgbClr val="FF3300"/>
              </a:solidFill>
            </a:endParaRPr>
          </a:p>
        </p:txBody>
      </p:sp>
      <p:sp>
        <p:nvSpPr>
          <p:cNvPr id="9" name="Rounded Rectangular Callout 8"/>
          <p:cNvSpPr/>
          <p:nvPr/>
        </p:nvSpPr>
        <p:spPr>
          <a:xfrm>
            <a:off x="3657600" y="0"/>
            <a:ext cx="2667000" cy="457200"/>
          </a:xfrm>
          <a:prstGeom prst="wedgeRoundRectCallout">
            <a:avLst>
              <a:gd name="adj1" fmla="val -91027"/>
              <a:gd name="adj2" fmla="val 424378"/>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marL="0" lvl="1" algn="ctr">
              <a:spcBef>
                <a:spcPct val="20000"/>
              </a:spcBef>
              <a:defRPr/>
            </a:pPr>
            <a:r>
              <a:rPr lang="ar-SA" sz="2400" b="1" dirty="0" smtClean="0">
                <a:solidFill>
                  <a:srgbClr val="FF3300"/>
                </a:solidFill>
              </a:rPr>
              <a:t>نختار </a:t>
            </a:r>
            <a:r>
              <a:rPr lang="en-US" sz="2400" b="1" dirty="0" smtClean="0">
                <a:solidFill>
                  <a:srgbClr val="FF3300"/>
                </a:solidFill>
              </a:rPr>
              <a:t>Copy</a:t>
            </a:r>
            <a:r>
              <a:rPr lang="ar-SA" sz="2400" b="1" dirty="0" smtClean="0">
                <a:solidFill>
                  <a:srgbClr val="FF3300"/>
                </a:solidFill>
              </a:rPr>
              <a:t> من القائمة</a:t>
            </a:r>
            <a:endParaRPr lang="ar-SA" sz="2400" b="1" dirty="0">
              <a:solidFill>
                <a:srgbClr val="FF3300"/>
              </a:solidFill>
            </a:endParaRPr>
          </a:p>
        </p:txBody>
      </p:sp>
      <p:sp>
        <p:nvSpPr>
          <p:cNvPr id="10" name="Rounded Rectangular Callout 9"/>
          <p:cNvSpPr/>
          <p:nvPr/>
        </p:nvSpPr>
        <p:spPr>
          <a:xfrm>
            <a:off x="228600" y="4572000"/>
            <a:ext cx="2667000" cy="1447800"/>
          </a:xfrm>
          <a:prstGeom prst="wedgeRoundRectCallout">
            <a:avLst>
              <a:gd name="adj1" fmla="val 92171"/>
              <a:gd name="adj2" fmla="val -10448"/>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p>
            <a:pPr marL="0" lvl="1" algn="ctr">
              <a:spcBef>
                <a:spcPct val="20000"/>
              </a:spcBef>
              <a:defRPr/>
            </a:pPr>
            <a:r>
              <a:rPr lang="ar-SA" sz="2400" b="1" dirty="0" smtClean="0">
                <a:solidFill>
                  <a:srgbClr val="FF3300"/>
                </a:solidFill>
              </a:rPr>
              <a:t>ننتقل إلى وورد بالنقر على زره في شريط المهام أو باستعمال </a:t>
            </a:r>
            <a:r>
              <a:rPr lang="en-US" sz="2400" b="1" dirty="0" err="1" smtClean="0">
                <a:solidFill>
                  <a:srgbClr val="FF3300"/>
                </a:solidFill>
              </a:rPr>
              <a:t>Alt+Tab</a:t>
            </a:r>
            <a:r>
              <a:rPr lang="ar-SA" sz="2400" b="1" dirty="0" smtClean="0">
                <a:solidFill>
                  <a:srgbClr val="FF3300"/>
                </a:solidFill>
              </a:rPr>
              <a:t> من لوحة المفاتيح</a:t>
            </a:r>
            <a:endParaRPr lang="ar-SA" sz="2400" b="1" dirty="0">
              <a:solidFill>
                <a:srgbClr val="FF3300"/>
              </a:solidFill>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845" b="5385"/>
          <a:stretch/>
        </p:blipFill>
        <p:spPr bwMode="auto">
          <a:xfrm>
            <a:off x="2819400" y="1219200"/>
            <a:ext cx="6838666"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9233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circle(in)">
                                      <p:cBhvr>
                                        <p:cTn id="2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533400" y="1371600"/>
            <a:ext cx="8839200" cy="3046413"/>
          </a:xfrm>
          <a:prstGeom prst="rect">
            <a:avLst/>
          </a:prstGeom>
          <a:noFill/>
          <a:ln w="9525">
            <a:noFill/>
            <a:miter lim="800000"/>
            <a:headEnd/>
            <a:tailEnd/>
          </a:ln>
        </p:spPr>
        <p:txBody>
          <a:bodyPr>
            <a:spAutoFit/>
          </a:bodyPr>
          <a:lstStyle/>
          <a:p>
            <a:pPr>
              <a:buFont typeface="Arial" pitchFamily="34" charset="0"/>
              <a:buChar char="•"/>
            </a:pPr>
            <a:endParaRPr lang="ar-SA" sz="3600" b="1"/>
          </a:p>
          <a:p>
            <a:endParaRPr lang="ar-SA" sz="2800"/>
          </a:p>
          <a:p>
            <a:endParaRPr lang="ar-SA" sz="2800"/>
          </a:p>
          <a:p>
            <a:endParaRPr lang="ar-SA" sz="2800"/>
          </a:p>
          <a:p>
            <a:endParaRPr lang="ar-SA" sz="3600" b="1"/>
          </a:p>
          <a:p>
            <a:endParaRPr lang="ar-DZ" sz="3600" b="1"/>
          </a:p>
        </p:txBody>
      </p:sp>
      <p:sp>
        <p:nvSpPr>
          <p:cNvPr id="7" name="Rectangle 3"/>
          <p:cNvSpPr>
            <a:spLocks noChangeArrowheads="1"/>
          </p:cNvSpPr>
          <p:nvPr/>
        </p:nvSpPr>
        <p:spPr bwMode="auto">
          <a:xfrm>
            <a:off x="0" y="1371600"/>
            <a:ext cx="9601200" cy="5029200"/>
          </a:xfrm>
          <a:prstGeom prst="rect">
            <a:avLst/>
          </a:prstGeom>
          <a:noFill/>
          <a:ln w="9525">
            <a:noFill/>
            <a:miter lim="800000"/>
            <a:headEnd/>
            <a:tailEnd/>
          </a:ln>
        </p:spPr>
        <p:txBody>
          <a:bodyPr/>
          <a:lstStyle/>
          <a:p>
            <a:pPr marL="342900" indent="-342900">
              <a:spcBef>
                <a:spcPct val="20000"/>
              </a:spcBef>
              <a:defRPr/>
            </a:pPr>
            <a:r>
              <a:rPr lang="ar-SA" sz="2800" dirty="0" smtClean="0"/>
              <a:t>يمكن </a:t>
            </a:r>
            <a:r>
              <a:rPr lang="ar-SA" sz="2800" dirty="0"/>
              <a:t>تخزين </a:t>
            </a:r>
            <a:r>
              <a:rPr lang="ar-SA" sz="2800" dirty="0" smtClean="0"/>
              <a:t>صفحة الويب لاستخدامها مستقبلا في </a:t>
            </a:r>
            <a:r>
              <a:rPr lang="ar-SA" sz="2800" dirty="0"/>
              <a:t>حال لم تكن </a:t>
            </a:r>
            <a:r>
              <a:rPr lang="ar-SA" sz="2800" dirty="0" smtClean="0"/>
              <a:t>متصلا </a:t>
            </a:r>
            <a:r>
              <a:rPr lang="ar-SA" sz="2800" dirty="0"/>
              <a:t>بالإنترنت</a:t>
            </a:r>
          </a:p>
          <a:p>
            <a:pPr marL="342900" indent="-342900">
              <a:spcBef>
                <a:spcPct val="20000"/>
              </a:spcBef>
              <a:buFont typeface="Arial" pitchFamily="34" charset="0"/>
              <a:buChar char="•"/>
              <a:defRPr/>
            </a:pPr>
            <a:r>
              <a:rPr lang="ar-SA" sz="2800" b="1" dirty="0" smtClean="0"/>
              <a:t>نفد </a:t>
            </a:r>
            <a:r>
              <a:rPr lang="ar-SA" sz="2800" b="1" dirty="0"/>
              <a:t>الخطوات التالية:</a:t>
            </a:r>
          </a:p>
          <a:p>
            <a:pPr marL="971550" lvl="1" indent="-514350">
              <a:spcBef>
                <a:spcPct val="20000"/>
              </a:spcBef>
              <a:buFont typeface="+mj-lt"/>
              <a:buAutoNum type="arabicPeriod"/>
              <a:defRPr/>
            </a:pPr>
            <a:r>
              <a:rPr lang="ar-SA" sz="2800" dirty="0"/>
              <a:t>تأكد من </a:t>
            </a:r>
            <a:r>
              <a:rPr lang="ar-SA" sz="2800" dirty="0" smtClean="0"/>
              <a:t>أن </a:t>
            </a:r>
            <a:r>
              <a:rPr lang="ar-SA" sz="2800" dirty="0"/>
              <a:t>الصفحة التي ترغب بتخزينها </a:t>
            </a:r>
            <a:r>
              <a:rPr lang="ar-SA" sz="2800" dirty="0" smtClean="0"/>
              <a:t>معروضة في </a:t>
            </a:r>
            <a:r>
              <a:rPr lang="ar-SA" sz="2800" dirty="0"/>
              <a:t>المتصفح.</a:t>
            </a:r>
          </a:p>
          <a:p>
            <a:pPr marL="971550" lvl="1" indent="-514350">
              <a:spcBef>
                <a:spcPct val="20000"/>
              </a:spcBef>
              <a:buFont typeface="+mj-lt"/>
              <a:buAutoNum type="arabicPeriod"/>
              <a:defRPr/>
            </a:pPr>
            <a:r>
              <a:rPr lang="ar-SA" sz="2800" dirty="0"/>
              <a:t>اختر حفظ </a:t>
            </a:r>
            <a:r>
              <a:rPr lang="ar-SA" sz="2800" dirty="0" smtClean="0"/>
              <a:t>بإسم </a:t>
            </a:r>
            <a:r>
              <a:rPr lang="ar-SA" sz="2800" dirty="0"/>
              <a:t>من </a:t>
            </a:r>
            <a:r>
              <a:rPr lang="ar-SA" sz="2800" dirty="0" smtClean="0"/>
              <a:t>القائمة ملف.</a:t>
            </a:r>
            <a:endParaRPr lang="ar-SA" sz="2800" dirty="0"/>
          </a:p>
          <a:p>
            <a:pPr marL="971550" lvl="1" indent="-514350">
              <a:spcBef>
                <a:spcPct val="20000"/>
              </a:spcBef>
              <a:buFont typeface="+mj-lt"/>
              <a:buAutoNum type="arabicPeriod"/>
              <a:defRPr/>
            </a:pPr>
            <a:r>
              <a:rPr lang="ar-SA" sz="2800" dirty="0"/>
              <a:t>اختر </a:t>
            </a:r>
            <a:r>
              <a:rPr lang="ar-SA" sz="2800" dirty="0" smtClean="0"/>
              <a:t>الموقع على القرص </a:t>
            </a:r>
            <a:r>
              <a:rPr lang="ar-SA" sz="2800" dirty="0"/>
              <a:t>الذي </a:t>
            </a:r>
            <a:r>
              <a:rPr lang="ar-SA" sz="2800" dirty="0" smtClean="0"/>
              <a:t>ترغب بتخزن الصفحة فيه من </a:t>
            </a:r>
            <a:r>
              <a:rPr lang="ar-SA" sz="2800" dirty="0"/>
              <a:t>مربع </a:t>
            </a:r>
            <a:r>
              <a:rPr lang="ar-SA" sz="2800" dirty="0" smtClean="0"/>
              <a:t>حفظ في.</a:t>
            </a:r>
            <a:endParaRPr lang="ar-SA" sz="2800" dirty="0"/>
          </a:p>
          <a:p>
            <a:pPr marL="971550" lvl="1" indent="-514350">
              <a:spcBef>
                <a:spcPct val="20000"/>
              </a:spcBef>
              <a:buFont typeface="+mj-lt"/>
              <a:buAutoNum type="arabicPeriod"/>
              <a:defRPr/>
            </a:pPr>
            <a:r>
              <a:rPr lang="ar-SA" sz="2800" dirty="0" smtClean="0"/>
              <a:t>غيّر الاسم إن شئت ثم اختر </a:t>
            </a:r>
            <a:r>
              <a:rPr lang="ar-SA" sz="2800" dirty="0"/>
              <a:t>الصيغة التي </a:t>
            </a:r>
            <a:r>
              <a:rPr lang="ar-SA" sz="2800" dirty="0" smtClean="0"/>
              <a:t>تريد حفظ الملف بها</a:t>
            </a:r>
          </a:p>
          <a:p>
            <a:pPr marL="971550" lvl="1" indent="-514350">
              <a:spcBef>
                <a:spcPct val="20000"/>
              </a:spcBef>
              <a:buFont typeface="+mj-lt"/>
              <a:buAutoNum type="arabicPeriod"/>
              <a:defRPr/>
            </a:pPr>
            <a:r>
              <a:rPr lang="ar-SA" sz="2800" dirty="0" smtClean="0"/>
              <a:t>اختر حفظ</a:t>
            </a:r>
            <a:endParaRPr lang="en-US" sz="2800" dirty="0"/>
          </a:p>
        </p:txBody>
      </p:sp>
      <p:sp>
        <p:nvSpPr>
          <p:cNvPr id="5" name="Title 1"/>
          <p:cNvSpPr>
            <a:spLocks noGrp="1"/>
          </p:cNvSpPr>
          <p:nvPr>
            <p:ph type="title"/>
          </p:nvPr>
        </p:nvSpPr>
        <p:spPr>
          <a:xfrm>
            <a:off x="152400" y="0"/>
            <a:ext cx="9220200" cy="1143000"/>
          </a:xfrm>
        </p:spPr>
        <p:txBody>
          <a:bodyPr/>
          <a:lstStyle/>
          <a:p>
            <a:pPr rtl="1"/>
            <a:r>
              <a:rPr lang="ar-SA" b="1" dirty="0" smtClean="0">
                <a:solidFill>
                  <a:schemeClr val="tx2"/>
                </a:solidFill>
              </a:rPr>
              <a:t> تخزين صفحات الويب</a:t>
            </a:r>
            <a:endParaRPr lang="en-US" b="1" dirty="0">
              <a:solidFill>
                <a:schemeClr val="tx2"/>
              </a:solidFill>
            </a:endParaRPr>
          </a:p>
        </p:txBody>
      </p:sp>
    </p:spTree>
    <p:extLst>
      <p:ext uri="{BB962C8B-B14F-4D97-AF65-F5344CB8AC3E}">
        <p14:creationId xmlns:p14="http://schemas.microsoft.com/office/powerpoint/2010/main" val="42360312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533400" y="1752600"/>
            <a:ext cx="8839200" cy="2677656"/>
          </a:xfrm>
          <a:prstGeom prst="rect">
            <a:avLst/>
          </a:prstGeom>
          <a:noFill/>
          <a:ln w="9525">
            <a:noFill/>
            <a:miter lim="800000"/>
            <a:headEnd/>
            <a:tailEnd/>
          </a:ln>
        </p:spPr>
        <p:txBody>
          <a:bodyPr>
            <a:spAutoFit/>
          </a:bodyPr>
          <a:lstStyle/>
          <a:p>
            <a:pPr algn="r" rtl="1">
              <a:buFont typeface="Arial" pitchFamily="34" charset="0"/>
              <a:buChar char="•"/>
            </a:pPr>
            <a:endParaRPr lang="ar-SA" sz="3200" b="1"/>
          </a:p>
          <a:p>
            <a:pPr algn="r" rtl="1"/>
            <a:endParaRPr lang="ar-SA" sz="2400"/>
          </a:p>
          <a:p>
            <a:pPr algn="r" rtl="1"/>
            <a:endParaRPr lang="ar-SA" sz="2400"/>
          </a:p>
          <a:p>
            <a:pPr algn="r" rtl="1"/>
            <a:endParaRPr lang="ar-SA" sz="2400"/>
          </a:p>
          <a:p>
            <a:pPr algn="r" rtl="1"/>
            <a:endParaRPr lang="ar-SA" sz="3200" b="1"/>
          </a:p>
          <a:p>
            <a:pPr algn="r" rtl="1"/>
            <a:endParaRPr lang="ar-DZ" sz="3200" b="1"/>
          </a:p>
        </p:txBody>
      </p:sp>
      <p:sp>
        <p:nvSpPr>
          <p:cNvPr id="5" name="Title 1"/>
          <p:cNvSpPr>
            <a:spLocks noGrp="1"/>
          </p:cNvSpPr>
          <p:nvPr>
            <p:ph type="title"/>
          </p:nvPr>
        </p:nvSpPr>
        <p:spPr>
          <a:xfrm>
            <a:off x="152400" y="0"/>
            <a:ext cx="9220200" cy="1143000"/>
          </a:xfrm>
        </p:spPr>
        <p:txBody>
          <a:bodyPr/>
          <a:lstStyle/>
          <a:p>
            <a:pPr rtl="1"/>
            <a:r>
              <a:rPr lang="ar-SA" sz="4000" b="1" dirty="0" smtClean="0">
                <a:solidFill>
                  <a:schemeClr val="tx2"/>
                </a:solidFill>
              </a:rPr>
              <a:t> أنوع حفظ صفحات الويب</a:t>
            </a:r>
            <a:endParaRPr lang="en-US" sz="4000" b="1" dirty="0">
              <a:solidFill>
                <a:schemeClr val="tx2"/>
              </a:solidFill>
            </a:endParaRPr>
          </a:p>
        </p:txBody>
      </p:sp>
      <p:sp>
        <p:nvSpPr>
          <p:cNvPr id="6" name="Rectangle 3"/>
          <p:cNvSpPr>
            <a:spLocks noChangeArrowheads="1"/>
          </p:cNvSpPr>
          <p:nvPr/>
        </p:nvSpPr>
        <p:spPr bwMode="auto">
          <a:xfrm>
            <a:off x="0" y="1524000"/>
            <a:ext cx="9601200" cy="4724400"/>
          </a:xfrm>
          <a:prstGeom prst="rect">
            <a:avLst/>
          </a:prstGeom>
          <a:noFill/>
          <a:ln w="9525">
            <a:noFill/>
            <a:miter lim="800000"/>
            <a:headEnd/>
            <a:tailEnd/>
          </a:ln>
        </p:spPr>
        <p:txBody>
          <a:bodyPr/>
          <a:lstStyle/>
          <a:p>
            <a:pPr marL="514350" indent="-514350">
              <a:spcBef>
                <a:spcPct val="20000"/>
              </a:spcBef>
              <a:defRPr/>
            </a:pPr>
            <a:r>
              <a:rPr lang="ar-SA" sz="2800" dirty="0" smtClean="0"/>
              <a:t>يمكن حفظ صفحات الويب بأربعة طرق أو صيغ مختلفة:</a:t>
            </a:r>
          </a:p>
          <a:p>
            <a:pPr marL="514350" indent="-514350">
              <a:spcBef>
                <a:spcPct val="20000"/>
              </a:spcBef>
              <a:buFont typeface="+mj-lt"/>
              <a:buAutoNum type="arabicPeriod"/>
              <a:defRPr/>
            </a:pPr>
            <a:r>
              <a:rPr lang="ar-SA" sz="2800" dirty="0" smtClean="0"/>
              <a:t>نختار </a:t>
            </a:r>
            <a:r>
              <a:rPr lang="en-GB" sz="2800" dirty="0" smtClean="0"/>
              <a:t>Web page complete</a:t>
            </a:r>
            <a:r>
              <a:rPr lang="ar-SA" sz="2800" dirty="0" smtClean="0"/>
              <a:t> لتخزين الصفحة كما هي حيث ينشئ مجلد خاص بالصور الموجودة بالصفحة.</a:t>
            </a:r>
            <a:endParaRPr lang="en-US" sz="2800" dirty="0" smtClean="0">
              <a:solidFill>
                <a:srgbClr val="FF0000"/>
              </a:solidFill>
            </a:endParaRPr>
          </a:p>
          <a:p>
            <a:pPr marL="514350" indent="-514350">
              <a:spcBef>
                <a:spcPct val="20000"/>
              </a:spcBef>
              <a:buFont typeface="+mj-lt"/>
              <a:buAutoNum type="arabicPeriod"/>
              <a:defRPr/>
            </a:pPr>
            <a:r>
              <a:rPr lang="ar-SA" sz="2800" dirty="0" smtClean="0"/>
              <a:t>نختار </a:t>
            </a:r>
            <a:r>
              <a:rPr lang="en-US" sz="2800" dirty="0" smtClean="0"/>
              <a:t>Web Archive single file</a:t>
            </a:r>
            <a:r>
              <a:rPr lang="ar-SA" sz="2800" dirty="0" smtClean="0"/>
              <a:t> لتخزين الصفحة بجميع محتوياتها في ملف واحد لإرسالها عبر البريد الإلكتروني. </a:t>
            </a:r>
          </a:p>
          <a:p>
            <a:pPr marL="514350" indent="-514350">
              <a:spcBef>
                <a:spcPct val="20000"/>
              </a:spcBef>
              <a:buFont typeface="+mj-lt"/>
              <a:buAutoNum type="arabicPeriod"/>
              <a:defRPr/>
            </a:pPr>
            <a:r>
              <a:rPr lang="ar-SA" sz="2800" dirty="0" smtClean="0"/>
              <a:t>نختار </a:t>
            </a:r>
            <a:r>
              <a:rPr lang="en-US" sz="2800" dirty="0" smtClean="0"/>
              <a:t>Web page HTML only</a:t>
            </a:r>
            <a:r>
              <a:rPr lang="ar-SA" sz="2800" dirty="0" smtClean="0"/>
              <a:t> لتخزين النصوص فقط دون الصور والصوتيات والفيديوهات.</a:t>
            </a:r>
          </a:p>
          <a:p>
            <a:pPr marL="514350" indent="-514350">
              <a:spcBef>
                <a:spcPct val="20000"/>
              </a:spcBef>
              <a:buFont typeface="+mj-lt"/>
              <a:buAutoNum type="arabicPeriod"/>
              <a:defRPr/>
            </a:pPr>
            <a:r>
              <a:rPr lang="ar-SA" sz="2800" dirty="0" smtClean="0"/>
              <a:t>نختار </a:t>
            </a:r>
            <a:r>
              <a:rPr lang="en-US" sz="2800" dirty="0" smtClean="0"/>
              <a:t>Text File</a:t>
            </a:r>
            <a:r>
              <a:rPr lang="ar-SA" sz="2800" dirty="0" smtClean="0"/>
              <a:t> لتخزين النصوص فقط لكن دون أي تنسيق ويمكن فتحه بأي محرر نص عادي مثل تطبيق الدفتر </a:t>
            </a:r>
            <a:r>
              <a:rPr lang="en-US" sz="2800" dirty="0" smtClean="0"/>
              <a:t>notepad</a:t>
            </a:r>
            <a:endParaRPr lang="ar-SA" sz="2800" dirty="0" smtClean="0"/>
          </a:p>
        </p:txBody>
      </p:sp>
    </p:spTree>
    <p:extLst>
      <p:ext uri="{BB962C8B-B14F-4D97-AF65-F5344CB8AC3E}">
        <p14:creationId xmlns:p14="http://schemas.microsoft.com/office/powerpoint/2010/main" val="5617370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مثال حفظ صفحة ويب</a:t>
            </a:r>
            <a:endParaRPr lang="en-US" b="1" dirty="0"/>
          </a:p>
        </p:txBody>
      </p:sp>
      <p:sp>
        <p:nvSpPr>
          <p:cNvPr id="3" name="Content Placeholder 2"/>
          <p:cNvSpPr>
            <a:spLocks noGrp="1"/>
          </p:cNvSpPr>
          <p:nvPr>
            <p:ph idx="1"/>
          </p:nvPr>
        </p:nvSpPr>
        <p:spPr/>
        <p:txBody>
          <a:bodyPr/>
          <a:lstStyle/>
          <a:p>
            <a:endParaRPr lang="en-US" dirty="0"/>
          </a:p>
        </p:txBody>
      </p:sp>
      <p:pic>
        <p:nvPicPr>
          <p:cNvPr id="8194" name="Picture 2"/>
          <p:cNvPicPr>
            <a:picLocks noChangeAspect="1" noChangeArrowheads="1"/>
          </p:cNvPicPr>
          <p:nvPr/>
        </p:nvPicPr>
        <p:blipFill>
          <a:blip r:embed="rId2" cstate="print"/>
          <a:srcRect/>
          <a:stretch>
            <a:fillRect/>
          </a:stretch>
        </p:blipFill>
        <p:spPr bwMode="auto">
          <a:xfrm>
            <a:off x="0" y="1143000"/>
            <a:ext cx="8048625" cy="4686300"/>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3886200" y="1905000"/>
            <a:ext cx="5800725" cy="4067175"/>
          </a:xfrm>
          <a:prstGeom prst="rect">
            <a:avLst/>
          </a:prstGeom>
          <a:noFill/>
          <a:ln w="9525">
            <a:noFill/>
            <a:miter lim="800000"/>
            <a:headEnd/>
            <a:tailEnd/>
          </a:ln>
        </p:spPr>
      </p:pic>
      <p:pic>
        <p:nvPicPr>
          <p:cNvPr id="8196" name="Picture 4"/>
          <p:cNvPicPr>
            <a:picLocks noChangeAspect="1" noChangeArrowheads="1"/>
          </p:cNvPicPr>
          <p:nvPr/>
        </p:nvPicPr>
        <p:blipFill>
          <a:blip r:embed="rId4" cstate="print"/>
          <a:srcRect/>
          <a:stretch>
            <a:fillRect/>
          </a:stretch>
        </p:blipFill>
        <p:spPr bwMode="auto">
          <a:xfrm>
            <a:off x="5257800" y="5029200"/>
            <a:ext cx="2124075" cy="866775"/>
          </a:xfrm>
          <a:prstGeom prst="rect">
            <a:avLst/>
          </a:prstGeom>
          <a:noFill/>
          <a:ln w="9525">
            <a:noFill/>
            <a:miter lim="800000"/>
            <a:headEnd/>
            <a:tailEnd/>
          </a:ln>
        </p:spPr>
      </p:pic>
      <p:sp>
        <p:nvSpPr>
          <p:cNvPr id="7" name="Right Arrow 6"/>
          <p:cNvSpPr/>
          <p:nvPr/>
        </p:nvSpPr>
        <p:spPr>
          <a:xfrm rot="3166512">
            <a:off x="-3685" y="14239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8" name="Right Arrow 7"/>
          <p:cNvSpPr/>
          <p:nvPr/>
        </p:nvSpPr>
        <p:spPr>
          <a:xfrm rot="3166512">
            <a:off x="148715" y="32527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9" name="Right Arrow 8"/>
          <p:cNvSpPr/>
          <p:nvPr/>
        </p:nvSpPr>
        <p:spPr>
          <a:xfrm rot="3166512">
            <a:off x="3958715" y="17287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0" name="Right Arrow 9"/>
          <p:cNvSpPr/>
          <p:nvPr/>
        </p:nvSpPr>
        <p:spPr>
          <a:xfrm rot="3166512">
            <a:off x="6168515" y="2033512"/>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1" name="Right Arrow 10"/>
          <p:cNvSpPr/>
          <p:nvPr/>
        </p:nvSpPr>
        <p:spPr>
          <a:xfrm rot="3166512">
            <a:off x="5482715" y="4548110"/>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2" name="Right Arrow 11"/>
          <p:cNvSpPr/>
          <p:nvPr/>
        </p:nvSpPr>
        <p:spPr>
          <a:xfrm rot="3166512">
            <a:off x="4949316" y="51577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3" name="Right Arrow 12"/>
          <p:cNvSpPr/>
          <p:nvPr/>
        </p:nvSpPr>
        <p:spPr>
          <a:xfrm rot="3166512">
            <a:off x="7540114" y="52339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Tree>
    <p:extLst>
      <p:ext uri="{BB962C8B-B14F-4D97-AF65-F5344CB8AC3E}">
        <p14:creationId xmlns:p14="http://schemas.microsoft.com/office/powerpoint/2010/main" val="14372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dissolv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52400" y="0"/>
            <a:ext cx="9296400" cy="1143000"/>
          </a:xfrm>
        </p:spPr>
        <p:txBody>
          <a:bodyPr/>
          <a:lstStyle/>
          <a:p>
            <a:pPr rtl="1"/>
            <a:r>
              <a:rPr lang="ar-SA" b="1" dirty="0" smtClean="0"/>
              <a:t>حفظ صورة من صفحة ويب كملف</a:t>
            </a:r>
            <a:endParaRPr lang="ar-SA" b="1" dirty="0"/>
          </a:p>
        </p:txBody>
      </p:sp>
      <p:sp>
        <p:nvSpPr>
          <p:cNvPr id="4" name="Content Placeholder 2"/>
          <p:cNvSpPr>
            <a:spLocks noGrp="1"/>
          </p:cNvSpPr>
          <p:nvPr>
            <p:ph idx="1"/>
          </p:nvPr>
        </p:nvSpPr>
        <p:spPr>
          <a:xfrm>
            <a:off x="152400" y="1447800"/>
            <a:ext cx="9601200" cy="4724400"/>
          </a:xfrm>
        </p:spPr>
        <p:txBody>
          <a:bodyPr/>
          <a:lstStyle/>
          <a:p>
            <a:pPr rtl="1"/>
            <a:r>
              <a:rPr lang="ar-SA" sz="2800" dirty="0" smtClean="0"/>
              <a:t>يمكن حفظ صورة من صفحة ويب بالخطوات التالية:</a:t>
            </a:r>
          </a:p>
          <a:p>
            <a:pPr rtl="1">
              <a:buFont typeface="Arial" pitchFamily="34" charset="0"/>
              <a:buChar char="•"/>
            </a:pPr>
            <a:r>
              <a:rPr lang="ar-SA" sz="2800" dirty="0" smtClean="0"/>
              <a:t>انقر زر الفارة الأيمن على الصورة المراد حفظها .واختر من القائمة المنسدلة حفظ صورة ثم حدد مكان التخزين.</a:t>
            </a:r>
          </a:p>
          <a:p>
            <a:pPr rtl="1">
              <a:buFont typeface="Arial" pitchFamily="34" charset="0"/>
              <a:buChar char="•"/>
            </a:pPr>
            <a:r>
              <a:rPr lang="ar-SA" sz="2800" dirty="0" smtClean="0"/>
              <a:t>أو عند توجيه المؤشر على الصورة يظهر شريط صغير قد يظهر زر في الزاوية اليمنى يمكنك تكبير .</a:t>
            </a:r>
          </a:p>
          <a:p>
            <a:pPr rtl="1"/>
            <a:r>
              <a:rPr lang="ar-SA" sz="2800" dirty="0" smtClean="0"/>
              <a:t>	انقر رمز القرص المرن فيظهر مربع حفظ صورة .</a:t>
            </a:r>
          </a:p>
          <a:p>
            <a:pPr rtl="1"/>
            <a:r>
              <a:rPr lang="ar-SA" sz="2800" dirty="0" smtClean="0"/>
              <a:t>	يظهر المجلد الافتراضي </a:t>
            </a:r>
            <a:r>
              <a:rPr lang="en-US" sz="2800" dirty="0" smtClean="0"/>
              <a:t>My Pictures</a:t>
            </a:r>
            <a:r>
              <a:rPr lang="ar-SA" sz="2800" dirty="0" smtClean="0"/>
              <a:t> ،</a:t>
            </a:r>
          </a:p>
          <a:p>
            <a:pPr rtl="1"/>
            <a:r>
              <a:rPr lang="ar-SA" sz="2800" dirty="0" smtClean="0"/>
              <a:t>	حدد مكان التخزين الذي تريد </a:t>
            </a:r>
            <a:r>
              <a:rPr lang="ar-SA" sz="2800" dirty="0" smtClean="0"/>
              <a:t>التخزين فيه</a:t>
            </a:r>
            <a:r>
              <a:rPr lang="ar-SA" sz="2800" dirty="0" smtClean="0"/>
              <a:t>،  ثم اختر حفظ</a:t>
            </a:r>
          </a:p>
          <a:p>
            <a:pPr rtl="1"/>
            <a:endParaRPr lang="en-US" sz="2800" dirty="0"/>
          </a:p>
        </p:txBody>
      </p:sp>
    </p:spTree>
    <p:extLst>
      <p:ext uri="{BB962C8B-B14F-4D97-AF65-F5344CB8AC3E}">
        <p14:creationId xmlns:p14="http://schemas.microsoft.com/office/powerpoint/2010/main" val="14459331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cstate="print"/>
          <a:srcRect/>
          <a:stretch>
            <a:fillRect/>
          </a:stretch>
        </p:blipFill>
        <p:spPr bwMode="auto">
          <a:xfrm>
            <a:off x="0" y="2266950"/>
            <a:ext cx="8020050" cy="4591050"/>
          </a:xfrm>
          <a:prstGeom prst="rect">
            <a:avLst/>
          </a:prstGeom>
          <a:noFill/>
          <a:ln w="9525">
            <a:noFill/>
            <a:miter lim="800000"/>
            <a:headEnd/>
            <a:tailEnd/>
          </a:ln>
        </p:spPr>
      </p:pic>
      <p:sp>
        <p:nvSpPr>
          <p:cNvPr id="19460" name="Rectangle 4"/>
          <p:cNvSpPr>
            <a:spLocks noChangeArrowheads="1"/>
          </p:cNvSpPr>
          <p:nvPr/>
        </p:nvSpPr>
        <p:spPr bwMode="auto">
          <a:xfrm>
            <a:off x="533400" y="1752600"/>
            <a:ext cx="8839200" cy="3046413"/>
          </a:xfrm>
          <a:prstGeom prst="rect">
            <a:avLst/>
          </a:prstGeom>
          <a:noFill/>
          <a:ln w="9525">
            <a:noFill/>
            <a:miter lim="800000"/>
            <a:headEnd/>
            <a:tailEnd/>
          </a:ln>
        </p:spPr>
        <p:txBody>
          <a:bodyPr>
            <a:spAutoFit/>
          </a:bodyPr>
          <a:lstStyle/>
          <a:p>
            <a:pPr algn="r" rtl="1">
              <a:buFont typeface="Arial" pitchFamily="34" charset="0"/>
              <a:buChar char="•"/>
            </a:pPr>
            <a:endParaRPr lang="ar-SA" sz="3600" b="1"/>
          </a:p>
          <a:p>
            <a:pPr algn="r" rtl="1"/>
            <a:endParaRPr lang="ar-SA" sz="2800"/>
          </a:p>
          <a:p>
            <a:pPr algn="r" rtl="1"/>
            <a:endParaRPr lang="ar-SA" sz="2800"/>
          </a:p>
          <a:p>
            <a:pPr algn="r" rtl="1"/>
            <a:endParaRPr lang="ar-SA" sz="2800"/>
          </a:p>
          <a:p>
            <a:pPr algn="r" rtl="1"/>
            <a:endParaRPr lang="ar-SA" sz="3600" b="1"/>
          </a:p>
          <a:p>
            <a:pPr algn="r" rtl="1"/>
            <a:endParaRPr lang="ar-DZ" sz="3600" b="1"/>
          </a:p>
        </p:txBody>
      </p:sp>
      <p:sp>
        <p:nvSpPr>
          <p:cNvPr id="7" name="Title 1"/>
          <p:cNvSpPr>
            <a:spLocks noGrp="1"/>
          </p:cNvSpPr>
          <p:nvPr>
            <p:ph type="title"/>
          </p:nvPr>
        </p:nvSpPr>
        <p:spPr>
          <a:xfrm>
            <a:off x="152400" y="0"/>
            <a:ext cx="9220200" cy="1143000"/>
          </a:xfrm>
        </p:spPr>
        <p:txBody>
          <a:bodyPr/>
          <a:lstStyle/>
          <a:p>
            <a:pPr rtl="1"/>
            <a:r>
              <a:rPr lang="ar-SA" b="1" dirty="0" smtClean="0">
                <a:solidFill>
                  <a:schemeClr val="tx2"/>
                </a:solidFill>
              </a:rPr>
              <a:t> تحميل الملفات من الإنترنت</a:t>
            </a:r>
            <a:endParaRPr lang="en-US" b="1" dirty="0">
              <a:solidFill>
                <a:schemeClr val="tx2"/>
              </a:solidFill>
            </a:endParaRPr>
          </a:p>
        </p:txBody>
      </p:sp>
      <p:sp>
        <p:nvSpPr>
          <p:cNvPr id="8" name="Content Placeholder 2"/>
          <p:cNvSpPr>
            <a:spLocks noGrp="1"/>
          </p:cNvSpPr>
          <p:nvPr>
            <p:ph idx="1"/>
          </p:nvPr>
        </p:nvSpPr>
        <p:spPr>
          <a:xfrm>
            <a:off x="152400" y="1447800"/>
            <a:ext cx="9601200" cy="4724400"/>
          </a:xfrm>
        </p:spPr>
        <p:txBody>
          <a:bodyPr/>
          <a:lstStyle/>
          <a:p>
            <a:pPr marL="287338" indent="-287338" rtl="1">
              <a:defRPr/>
            </a:pPr>
            <a:r>
              <a:rPr lang="ar-SA" sz="2800" b="1" dirty="0" smtClean="0"/>
              <a:t>توفر موقع الويب بعض المعلومات على هيئة ملفات بعدة صيغ، من هذه الملفات: ملف نص ، ملف صورة، ملف صوت أو ملف فيديو أو برنامج يمكن تحميله على محليا على وسط تخزين في جهازك كما يلي:</a:t>
            </a:r>
          </a:p>
          <a:p>
            <a:pPr marL="287338" indent="-287338" rtl="1">
              <a:buFont typeface="Arial" pitchFamily="34" charset="0"/>
              <a:buChar char="•"/>
              <a:defRPr/>
            </a:pPr>
            <a:r>
              <a:rPr lang="ar-SA" sz="2800" b="1" dirty="0" smtClean="0"/>
              <a:t>انقر على الارتباط التشعبي الذي يحتوي على الملف المراد تحميله فيظهر مربع حوار  </a:t>
            </a:r>
            <a:r>
              <a:rPr lang="ar-SA" sz="2800" b="1" dirty="0" smtClean="0">
                <a:solidFill>
                  <a:srgbClr val="FF0000"/>
                </a:solidFill>
              </a:rPr>
              <a:t>تحميل الملف </a:t>
            </a:r>
          </a:p>
          <a:p>
            <a:pPr marL="287338" indent="-287338" rtl="1">
              <a:buFont typeface="Arial" pitchFamily="34" charset="0"/>
              <a:buChar char="•"/>
              <a:defRPr/>
            </a:pPr>
            <a:r>
              <a:rPr lang="ar-SA" sz="2800" b="1" dirty="0" smtClean="0"/>
              <a:t>انقر </a:t>
            </a:r>
            <a:r>
              <a:rPr lang="ar-SA" sz="2800" b="1" dirty="0" smtClean="0">
                <a:solidFill>
                  <a:srgbClr val="FF0000"/>
                </a:solidFill>
              </a:rPr>
              <a:t>حفظ</a:t>
            </a:r>
            <a:r>
              <a:rPr lang="ar-SA" sz="2800" b="1" dirty="0" smtClean="0"/>
              <a:t> ثم حدد المكان الذي تريد حفظ الملف فيه ثم اختر حفظ .</a:t>
            </a:r>
          </a:p>
          <a:p>
            <a:pPr rtl="1"/>
            <a:endParaRPr lang="ar-SA" sz="2800" b="1" dirty="0" smtClean="0"/>
          </a:p>
        </p:txBody>
      </p:sp>
      <p:pic>
        <p:nvPicPr>
          <p:cNvPr id="9220" name="Picture 4"/>
          <p:cNvPicPr>
            <a:picLocks noChangeAspect="1" noChangeArrowheads="1"/>
          </p:cNvPicPr>
          <p:nvPr/>
        </p:nvPicPr>
        <p:blipFill>
          <a:blip r:embed="rId3" cstate="print"/>
          <a:srcRect/>
          <a:stretch>
            <a:fillRect/>
          </a:stretch>
        </p:blipFill>
        <p:spPr bwMode="auto">
          <a:xfrm>
            <a:off x="76200" y="2266950"/>
            <a:ext cx="6477000" cy="4591050"/>
          </a:xfrm>
          <a:prstGeom prst="rect">
            <a:avLst/>
          </a:prstGeom>
          <a:noFill/>
          <a:ln w="9525">
            <a:noFill/>
            <a:miter lim="800000"/>
            <a:headEnd/>
            <a:tailEnd/>
          </a:ln>
        </p:spPr>
      </p:pic>
      <p:sp>
        <p:nvSpPr>
          <p:cNvPr id="11" name="Right Arrow 10"/>
          <p:cNvSpPr/>
          <p:nvPr/>
        </p:nvSpPr>
        <p:spPr>
          <a:xfrm rot="3166512">
            <a:off x="4492114" y="6148333"/>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2" name="Right Arrow 11"/>
          <p:cNvSpPr/>
          <p:nvPr/>
        </p:nvSpPr>
        <p:spPr>
          <a:xfrm rot="3166512">
            <a:off x="2358515" y="47767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3" name="Right Arrow 12"/>
          <p:cNvSpPr/>
          <p:nvPr/>
        </p:nvSpPr>
        <p:spPr>
          <a:xfrm rot="3166512">
            <a:off x="1520315" y="47767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4" name="Right Arrow 13"/>
          <p:cNvSpPr/>
          <p:nvPr/>
        </p:nvSpPr>
        <p:spPr>
          <a:xfrm rot="3166512">
            <a:off x="3162998" y="47767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5" name="Right Arrow 14"/>
          <p:cNvSpPr/>
          <p:nvPr/>
        </p:nvSpPr>
        <p:spPr>
          <a:xfrm rot="3166512">
            <a:off x="6549515" y="6072110"/>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Tree>
    <p:extLst>
      <p:ext uri="{BB962C8B-B14F-4D97-AF65-F5344CB8AC3E}">
        <p14:creationId xmlns:p14="http://schemas.microsoft.com/office/powerpoint/2010/main" val="284134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dissolve">
                                      <p:cBhvr>
                                        <p:cTn id="7" dur="500"/>
                                        <p:tgtEl>
                                          <p:spTgt spid="921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ssolve">
                                      <p:cBhvr>
                                        <p:cTn id="25"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9220"/>
                                        </p:tgtEl>
                                        <p:attrNameLst>
                                          <p:attrName>style.visibility</p:attrName>
                                        </p:attrNameLst>
                                      </p:cBhvr>
                                      <p:to>
                                        <p:strVal val="visible"/>
                                      </p:to>
                                    </p:set>
                                    <p:animEffect transition="in" filter="dissolve">
                                      <p:cBhvr>
                                        <p:cTn id="30" dur="500"/>
                                        <p:tgtEl>
                                          <p:spTgt spid="9220"/>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2895600"/>
            <a:ext cx="3581400" cy="3352800"/>
          </a:xfrm>
          <a:prstGeom prst="rect">
            <a:avLst/>
          </a:prstGeom>
          <a:noFill/>
          <a:ln w="9525">
            <a:noFill/>
            <a:miter lim="800000"/>
            <a:headEnd/>
            <a:tailEnd/>
          </a:ln>
        </p:spPr>
      </p:pic>
      <p:sp>
        <p:nvSpPr>
          <p:cNvPr id="6" name="Title 6"/>
          <p:cNvSpPr>
            <a:spLocks noGrp="1"/>
          </p:cNvSpPr>
          <p:nvPr>
            <p:ph type="title"/>
          </p:nvPr>
        </p:nvSpPr>
        <p:spPr/>
        <p:txBody>
          <a:bodyPr/>
          <a:lstStyle/>
          <a:p>
            <a:pPr rtl="1"/>
            <a:r>
              <a:rPr lang="ar-SA" b="1" dirty="0" smtClean="0">
                <a:solidFill>
                  <a:schemeClr val="tx2"/>
                </a:solidFill>
              </a:rPr>
              <a:t>التحضير للطباعة</a:t>
            </a:r>
            <a:endParaRPr lang="en-US" b="1" dirty="0">
              <a:solidFill>
                <a:schemeClr val="tx2"/>
              </a:solidFill>
            </a:endParaRPr>
          </a:p>
        </p:txBody>
      </p:sp>
      <p:sp>
        <p:nvSpPr>
          <p:cNvPr id="7" name="Content Placeholder 6"/>
          <p:cNvSpPr>
            <a:spLocks noGrp="1"/>
          </p:cNvSpPr>
          <p:nvPr>
            <p:ph idx="1"/>
          </p:nvPr>
        </p:nvSpPr>
        <p:spPr/>
        <p:txBody>
          <a:bodyPr/>
          <a:lstStyle/>
          <a:p>
            <a:pPr rtl="1">
              <a:buFont typeface="Arial" pitchFamily="34" charset="0"/>
              <a:buChar char="•"/>
            </a:pPr>
            <a:r>
              <a:rPr lang="ar-SA" sz="4000" dirty="0" smtClean="0"/>
              <a:t> </a:t>
            </a:r>
            <a:r>
              <a:rPr lang="ar-SA" dirty="0" smtClean="0"/>
              <a:t>يمكنك  طباعة أي صفحة ويب معروضة في </a:t>
            </a:r>
            <a:r>
              <a:rPr lang="en-US" b="1" dirty="0" smtClean="0"/>
              <a:t>Internet Explorer</a:t>
            </a:r>
            <a:r>
              <a:rPr lang="ar-SA" b="1" dirty="0" smtClean="0"/>
              <a:t>،   و</a:t>
            </a:r>
            <a:r>
              <a:rPr lang="ar-SA" dirty="0" smtClean="0"/>
              <a:t>قد ترغب في معاينة الصفحة قبل طباعتها :</a:t>
            </a:r>
          </a:p>
          <a:p>
            <a:pPr rtl="1">
              <a:buFont typeface="Arial" pitchFamily="34" charset="0"/>
              <a:buChar char="•"/>
            </a:pPr>
            <a:r>
              <a:rPr lang="ar-SA" dirty="0" smtClean="0"/>
              <a:t>اختر </a:t>
            </a:r>
            <a:r>
              <a:rPr lang="ar-SA" dirty="0" smtClean="0">
                <a:solidFill>
                  <a:srgbClr val="FF0000"/>
                </a:solidFill>
              </a:rPr>
              <a:t>معاينة قبل الطباعة </a:t>
            </a:r>
            <a:r>
              <a:rPr lang="ar-SA" dirty="0" smtClean="0"/>
              <a:t>من قائمة </a:t>
            </a:r>
            <a:r>
              <a:rPr lang="ar-SA" dirty="0" smtClean="0">
                <a:solidFill>
                  <a:srgbClr val="FF0000"/>
                </a:solidFill>
              </a:rPr>
              <a:t>ملف. </a:t>
            </a:r>
            <a:endParaRPr lang="ar-SA" dirty="0" smtClean="0"/>
          </a:p>
          <a:p>
            <a:pPr rtl="1">
              <a:buFont typeface="Arial" pitchFamily="34" charset="0"/>
              <a:buChar char="•"/>
            </a:pPr>
            <a:r>
              <a:rPr lang="ar-SA" dirty="0" smtClean="0"/>
              <a:t>يمكن التنقل بين الصفحات بنقر رمز زر </a:t>
            </a:r>
            <a:br>
              <a:rPr lang="ar-SA" dirty="0" smtClean="0"/>
            </a:br>
            <a:r>
              <a:rPr lang="ar-SA" dirty="0" smtClean="0">
                <a:solidFill>
                  <a:srgbClr val="FF0000"/>
                </a:solidFill>
              </a:rPr>
              <a:t>الصفحة التالية</a:t>
            </a:r>
            <a:r>
              <a:rPr lang="ar-SA" dirty="0" smtClean="0"/>
              <a:t> أو </a:t>
            </a:r>
            <a:r>
              <a:rPr lang="ar-SA" dirty="0" smtClean="0">
                <a:solidFill>
                  <a:srgbClr val="FF0000"/>
                </a:solidFill>
              </a:rPr>
              <a:t>الصفحة السابقة. </a:t>
            </a:r>
            <a:endParaRPr lang="ar-SA" dirty="0" smtClean="0"/>
          </a:p>
          <a:p>
            <a:pPr rtl="1">
              <a:buFont typeface="Arial" pitchFamily="34" charset="0"/>
              <a:buChar char="•"/>
            </a:pPr>
            <a:r>
              <a:rPr lang="ar-SA" dirty="0" smtClean="0"/>
              <a:t>انقر زر إغلاق للعودة إلى واجهة </a:t>
            </a:r>
            <a:br>
              <a:rPr lang="ar-SA" dirty="0" smtClean="0"/>
            </a:br>
            <a:r>
              <a:rPr lang="ar-SA" dirty="0" smtClean="0"/>
              <a:t>المتصفح العادية.</a:t>
            </a:r>
            <a:endParaRPr lang="ar-SA" dirty="0"/>
          </a:p>
        </p:txBody>
      </p:sp>
      <p:sp>
        <p:nvSpPr>
          <p:cNvPr id="5" name="Slide Number Placeholder 4"/>
          <p:cNvSpPr>
            <a:spLocks noGrp="1"/>
          </p:cNvSpPr>
          <p:nvPr>
            <p:ph type="sldNum" sz="quarter" idx="10"/>
          </p:nvPr>
        </p:nvSpPr>
        <p:spPr/>
        <p:txBody>
          <a:bodyPr/>
          <a:lstStyle/>
          <a:p>
            <a:pPr>
              <a:defRPr/>
            </a:pPr>
            <a:fld id="{FFF0F569-9724-490C-8368-9A7E0DF21DA7}" type="slidenum">
              <a:rPr lang="ar-SA" smtClean="0"/>
              <a:pPr>
                <a:defRPr/>
              </a:pPr>
              <a:t>19</a:t>
            </a:fld>
            <a:endParaRPr lang="en-US" dirty="0"/>
          </a:p>
        </p:txBody>
      </p:sp>
    </p:spTree>
    <p:extLst>
      <p:ext uri="{BB962C8B-B14F-4D97-AF65-F5344CB8AC3E}">
        <p14:creationId xmlns:p14="http://schemas.microsoft.com/office/powerpoint/2010/main" val="10369219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a:spLocks noGrp="1"/>
          </p:cNvSpPr>
          <p:nvPr>
            <p:ph type="title"/>
          </p:nvPr>
        </p:nvSpPr>
        <p:spPr/>
        <p:txBody>
          <a:bodyPr/>
          <a:lstStyle/>
          <a:p>
            <a:pPr rtl="1"/>
            <a:r>
              <a:rPr lang="ar-SA" b="1" dirty="0" smtClean="0">
                <a:solidFill>
                  <a:schemeClr val="tx2"/>
                </a:solidFill>
              </a:rPr>
              <a:t>التحضير للطباعة</a:t>
            </a:r>
            <a:endParaRPr lang="en-US" b="1" dirty="0">
              <a:solidFill>
                <a:schemeClr val="tx2"/>
              </a:solidFill>
            </a:endParaRPr>
          </a:p>
        </p:txBody>
      </p:sp>
      <p:sp>
        <p:nvSpPr>
          <p:cNvPr id="8" name="Content Placeholder 7"/>
          <p:cNvSpPr>
            <a:spLocks noGrp="1"/>
          </p:cNvSpPr>
          <p:nvPr>
            <p:ph idx="1"/>
          </p:nvPr>
        </p:nvSpPr>
        <p:spPr/>
        <p:txBody>
          <a:bodyPr/>
          <a:lstStyle/>
          <a:p>
            <a:endParaRPr lang="ar-SA" dirty="0"/>
          </a:p>
        </p:txBody>
      </p:sp>
      <p:pic>
        <p:nvPicPr>
          <p:cNvPr id="2050" name="Picture 2"/>
          <p:cNvPicPr>
            <a:picLocks noChangeAspect="1" noChangeArrowheads="1"/>
          </p:cNvPicPr>
          <p:nvPr/>
        </p:nvPicPr>
        <p:blipFill>
          <a:blip r:embed="rId2" cstate="print"/>
          <a:srcRect/>
          <a:stretch>
            <a:fillRect/>
          </a:stretch>
        </p:blipFill>
        <p:spPr bwMode="auto">
          <a:xfrm>
            <a:off x="1905000" y="2057400"/>
            <a:ext cx="5067300" cy="3962400"/>
          </a:xfrm>
          <a:prstGeom prst="rect">
            <a:avLst/>
          </a:prstGeom>
          <a:noFill/>
          <a:ln w="9525">
            <a:noFill/>
            <a:miter lim="800000"/>
            <a:headEnd/>
            <a:tailEnd/>
          </a:ln>
        </p:spPr>
      </p:pic>
      <p:sp>
        <p:nvSpPr>
          <p:cNvPr id="9" name="Rounded Rectangular Callout 8"/>
          <p:cNvSpPr/>
          <p:nvPr/>
        </p:nvSpPr>
        <p:spPr>
          <a:xfrm>
            <a:off x="0" y="2209800"/>
            <a:ext cx="1371600" cy="533400"/>
          </a:xfrm>
          <a:prstGeom prst="wedgeRoundRectCallout">
            <a:avLst>
              <a:gd name="adj1" fmla="val 93595"/>
              <a:gd name="adj2" fmla="val 3186"/>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رز الطباعة</a:t>
            </a:r>
            <a:endParaRPr lang="ar-SA" sz="2400" b="1" dirty="0">
              <a:solidFill>
                <a:srgbClr val="FF3300"/>
              </a:solidFill>
            </a:endParaRPr>
          </a:p>
        </p:txBody>
      </p:sp>
      <p:sp>
        <p:nvSpPr>
          <p:cNvPr id="11" name="Rounded Rectangular Callout 10"/>
          <p:cNvSpPr/>
          <p:nvPr/>
        </p:nvSpPr>
        <p:spPr>
          <a:xfrm>
            <a:off x="762000" y="1447800"/>
            <a:ext cx="1905000" cy="533400"/>
          </a:xfrm>
          <a:prstGeom prst="wedgeRoundRectCallout">
            <a:avLst>
              <a:gd name="adj1" fmla="val 78127"/>
              <a:gd name="adj2" fmla="val 131117"/>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اعدادات الصفحة</a:t>
            </a:r>
            <a:endParaRPr lang="ar-SA" sz="2400" b="1" dirty="0">
              <a:solidFill>
                <a:srgbClr val="FF3300"/>
              </a:solidFill>
            </a:endParaRPr>
          </a:p>
        </p:txBody>
      </p:sp>
      <p:sp>
        <p:nvSpPr>
          <p:cNvPr id="12" name="Rounded Rectangular Callout 11"/>
          <p:cNvSpPr/>
          <p:nvPr/>
        </p:nvSpPr>
        <p:spPr>
          <a:xfrm>
            <a:off x="1600200" y="228600"/>
            <a:ext cx="2057400" cy="838200"/>
          </a:xfrm>
          <a:prstGeom prst="wedgeRoundRectCallout">
            <a:avLst>
              <a:gd name="adj1" fmla="val 45542"/>
              <a:gd name="adj2" fmla="val 212063"/>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إظهار/إخفاء رأس وتذييل الصفحة</a:t>
            </a:r>
            <a:endParaRPr lang="ar-SA" sz="2400" b="1" dirty="0">
              <a:solidFill>
                <a:srgbClr val="FF3300"/>
              </a:solidFill>
            </a:endParaRPr>
          </a:p>
        </p:txBody>
      </p:sp>
      <p:sp>
        <p:nvSpPr>
          <p:cNvPr id="13" name="Rounded Rectangular Callout 12"/>
          <p:cNvSpPr/>
          <p:nvPr/>
        </p:nvSpPr>
        <p:spPr>
          <a:xfrm>
            <a:off x="3733800" y="304800"/>
            <a:ext cx="1676400" cy="762000"/>
          </a:xfrm>
          <a:prstGeom prst="wedgeRoundRectCallout">
            <a:avLst>
              <a:gd name="adj1" fmla="val -31297"/>
              <a:gd name="adj2" fmla="val 217598"/>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إظهار بعرض الصفحة</a:t>
            </a:r>
            <a:endParaRPr lang="ar-SA" sz="2400" b="1" dirty="0">
              <a:solidFill>
                <a:srgbClr val="FF3300"/>
              </a:solidFill>
            </a:endParaRPr>
          </a:p>
        </p:txBody>
      </p:sp>
      <p:sp>
        <p:nvSpPr>
          <p:cNvPr id="14" name="Rounded Rectangular Callout 13"/>
          <p:cNvSpPr/>
          <p:nvPr/>
        </p:nvSpPr>
        <p:spPr>
          <a:xfrm>
            <a:off x="4495800" y="1219200"/>
            <a:ext cx="1828800" cy="762000"/>
          </a:xfrm>
          <a:prstGeom prst="wedgeRoundRectCallout">
            <a:avLst>
              <a:gd name="adj1" fmla="val -49051"/>
              <a:gd name="adj2" fmla="val 99389"/>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إظهار على كامل الصفحة</a:t>
            </a:r>
            <a:endParaRPr lang="ar-SA" sz="2400" b="1" dirty="0">
              <a:solidFill>
                <a:srgbClr val="FF3300"/>
              </a:solidFill>
            </a:endParaRPr>
          </a:p>
        </p:txBody>
      </p:sp>
      <p:sp>
        <p:nvSpPr>
          <p:cNvPr id="16" name="Rounded Rectangular Callout 15"/>
          <p:cNvSpPr/>
          <p:nvPr/>
        </p:nvSpPr>
        <p:spPr>
          <a:xfrm>
            <a:off x="7162800" y="3733800"/>
            <a:ext cx="1676400" cy="762000"/>
          </a:xfrm>
          <a:prstGeom prst="wedgeRoundRectCallout">
            <a:avLst>
              <a:gd name="adj1" fmla="val -169697"/>
              <a:gd name="adj2" fmla="val -201507"/>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عدد الصفحات المعروضة معا</a:t>
            </a:r>
            <a:endParaRPr lang="ar-SA" sz="2400" b="1" dirty="0">
              <a:solidFill>
                <a:srgbClr val="FF3300"/>
              </a:solidFill>
            </a:endParaRPr>
          </a:p>
        </p:txBody>
      </p:sp>
      <p:sp>
        <p:nvSpPr>
          <p:cNvPr id="17" name="Rounded Rectangular Callout 16"/>
          <p:cNvSpPr/>
          <p:nvPr/>
        </p:nvSpPr>
        <p:spPr>
          <a:xfrm>
            <a:off x="7162800" y="2590800"/>
            <a:ext cx="1676400" cy="762000"/>
          </a:xfrm>
          <a:prstGeom prst="wedgeRoundRectCallout">
            <a:avLst>
              <a:gd name="adj1" fmla="val -94799"/>
              <a:gd name="adj2" fmla="val -51059"/>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زووم</a:t>
            </a:r>
          </a:p>
          <a:p>
            <a:pPr algn="ctr"/>
            <a:r>
              <a:rPr lang="en-US" sz="2400" b="1" dirty="0" smtClean="0">
                <a:solidFill>
                  <a:srgbClr val="FF3300"/>
                </a:solidFill>
              </a:rPr>
              <a:t>zoom</a:t>
            </a:r>
            <a:endParaRPr lang="ar-SA" sz="2400" b="1" dirty="0">
              <a:solidFill>
                <a:srgbClr val="FF3300"/>
              </a:solidFill>
            </a:endParaRPr>
          </a:p>
        </p:txBody>
      </p:sp>
      <p:sp>
        <p:nvSpPr>
          <p:cNvPr id="18" name="Rounded Rectangular Callout 17"/>
          <p:cNvSpPr/>
          <p:nvPr/>
        </p:nvSpPr>
        <p:spPr>
          <a:xfrm>
            <a:off x="2743200" y="6096000"/>
            <a:ext cx="1295400" cy="381000"/>
          </a:xfrm>
          <a:prstGeom prst="wedgeRoundRectCallout">
            <a:avLst>
              <a:gd name="adj1" fmla="val 81144"/>
              <a:gd name="adj2" fmla="val -131656"/>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أول صفحة</a:t>
            </a:r>
            <a:endParaRPr lang="ar-SA" sz="2400" b="1" dirty="0">
              <a:solidFill>
                <a:srgbClr val="FF3300"/>
              </a:solidFill>
            </a:endParaRPr>
          </a:p>
        </p:txBody>
      </p:sp>
      <p:sp>
        <p:nvSpPr>
          <p:cNvPr id="19" name="Rounded Rectangular Callout 18"/>
          <p:cNvSpPr/>
          <p:nvPr/>
        </p:nvSpPr>
        <p:spPr>
          <a:xfrm>
            <a:off x="4114800" y="6248400"/>
            <a:ext cx="990600" cy="381000"/>
          </a:xfrm>
          <a:prstGeom prst="wedgeRoundRectCallout">
            <a:avLst>
              <a:gd name="adj1" fmla="val 23958"/>
              <a:gd name="adj2" fmla="val -149567"/>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السابقة</a:t>
            </a:r>
            <a:endParaRPr lang="ar-SA" sz="2400" b="1" dirty="0">
              <a:solidFill>
                <a:srgbClr val="FF3300"/>
              </a:solidFill>
            </a:endParaRPr>
          </a:p>
        </p:txBody>
      </p:sp>
      <p:sp>
        <p:nvSpPr>
          <p:cNvPr id="20" name="Rounded Rectangular Callout 19"/>
          <p:cNvSpPr/>
          <p:nvPr/>
        </p:nvSpPr>
        <p:spPr>
          <a:xfrm>
            <a:off x="5181600" y="6248400"/>
            <a:ext cx="838200" cy="381000"/>
          </a:xfrm>
          <a:prstGeom prst="wedgeRoundRectCallout">
            <a:avLst>
              <a:gd name="adj1" fmla="val -49312"/>
              <a:gd name="adj2" fmla="val -138821"/>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التالية</a:t>
            </a:r>
            <a:endParaRPr lang="ar-SA" sz="2400" b="1" dirty="0">
              <a:solidFill>
                <a:srgbClr val="FF3300"/>
              </a:solidFill>
            </a:endParaRPr>
          </a:p>
        </p:txBody>
      </p:sp>
      <p:sp>
        <p:nvSpPr>
          <p:cNvPr id="21" name="Rounded Rectangular Callout 20"/>
          <p:cNvSpPr/>
          <p:nvPr/>
        </p:nvSpPr>
        <p:spPr>
          <a:xfrm>
            <a:off x="6096000" y="6096000"/>
            <a:ext cx="1295400" cy="381000"/>
          </a:xfrm>
          <a:prstGeom prst="wedgeRoundRectCallout">
            <a:avLst>
              <a:gd name="adj1" fmla="val -90586"/>
              <a:gd name="adj2" fmla="val -120910"/>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آخر صفحة</a:t>
            </a:r>
            <a:endParaRPr lang="ar-SA" sz="2400" b="1" dirty="0">
              <a:solidFill>
                <a:srgbClr val="FF3300"/>
              </a:solidFill>
            </a:endParaRPr>
          </a:p>
        </p:txBody>
      </p:sp>
      <p:grpSp>
        <p:nvGrpSpPr>
          <p:cNvPr id="23" name="Group 22"/>
          <p:cNvGrpSpPr/>
          <p:nvPr/>
        </p:nvGrpSpPr>
        <p:grpSpPr>
          <a:xfrm>
            <a:off x="0" y="2362200"/>
            <a:ext cx="3048000" cy="1143000"/>
            <a:chOff x="0" y="2362200"/>
            <a:chExt cx="3048000" cy="1143000"/>
          </a:xfrm>
        </p:grpSpPr>
        <p:sp>
          <p:nvSpPr>
            <p:cNvPr id="10" name="Rounded Rectangular Callout 9"/>
            <p:cNvSpPr/>
            <p:nvPr/>
          </p:nvSpPr>
          <p:spPr>
            <a:xfrm>
              <a:off x="0" y="2971800"/>
              <a:ext cx="1676400" cy="533400"/>
            </a:xfrm>
            <a:prstGeom prst="wedgeRoundRectCallout">
              <a:avLst>
                <a:gd name="adj1" fmla="val 107435"/>
                <a:gd name="adj2" fmla="val -114512"/>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اتجاه الصفحة</a:t>
              </a:r>
              <a:endParaRPr lang="ar-SA" sz="2400" b="1" dirty="0">
                <a:solidFill>
                  <a:srgbClr val="FF3300"/>
                </a:solidFill>
              </a:endParaRPr>
            </a:p>
          </p:txBody>
        </p:sp>
        <p:sp>
          <p:nvSpPr>
            <p:cNvPr id="22" name="Rectangle 21"/>
            <p:cNvSpPr/>
            <p:nvPr/>
          </p:nvSpPr>
          <p:spPr>
            <a:xfrm>
              <a:off x="2362200" y="2362200"/>
              <a:ext cx="685800" cy="304800"/>
            </a:xfrm>
            <a:prstGeom prst="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24" name="Slide Number Placeholder 23"/>
          <p:cNvSpPr>
            <a:spLocks noGrp="1"/>
          </p:cNvSpPr>
          <p:nvPr>
            <p:ph type="sldNum" sz="quarter" idx="10"/>
          </p:nvPr>
        </p:nvSpPr>
        <p:spPr/>
        <p:txBody>
          <a:bodyPr/>
          <a:lstStyle/>
          <a:p>
            <a:pPr>
              <a:defRPr/>
            </a:pPr>
            <a:fld id="{FFF0F569-9724-490C-8368-9A7E0DF21DA7}" type="slidenum">
              <a:rPr lang="ar-SA" smtClean="0"/>
              <a:pPr>
                <a:defRPr/>
              </a:pPr>
              <a:t>20</a:t>
            </a:fld>
            <a:endParaRPr lang="en-US" dirty="0"/>
          </a:p>
        </p:txBody>
      </p:sp>
    </p:spTree>
    <p:extLst>
      <p:ext uri="{BB962C8B-B14F-4D97-AF65-F5344CB8AC3E}">
        <p14:creationId xmlns:p14="http://schemas.microsoft.com/office/powerpoint/2010/main" val="347320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ssolve">
                                      <p:cBhvr>
                                        <p:cTn id="37"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dissolve">
                                      <p:cBhvr>
                                        <p:cTn id="42" dur="5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dissolve">
                                      <p:cBhvr>
                                        <p:cTn id="47"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dissolve">
                                      <p:cBhvr>
                                        <p:cTn id="52"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dissolve">
                                      <p:cBhvr>
                                        <p:cTn id="57"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dissolve">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16" grpId="0" animBg="1"/>
      <p:bldP spid="17" grpId="0" animBg="1"/>
      <p:bldP spid="18" grpId="0" animBg="1"/>
      <p:bldP spid="19" grpId="0" animBg="1"/>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362200" y="1676400"/>
            <a:ext cx="4714875" cy="3876675"/>
          </a:xfrm>
          <a:prstGeom prst="rect">
            <a:avLst/>
          </a:prstGeom>
          <a:noFill/>
          <a:ln w="9525">
            <a:noFill/>
            <a:miter lim="800000"/>
            <a:headEnd/>
            <a:tailEnd/>
          </a:ln>
        </p:spPr>
      </p:pic>
      <p:sp>
        <p:nvSpPr>
          <p:cNvPr id="7" name="Title 6"/>
          <p:cNvSpPr>
            <a:spLocks noGrp="1"/>
          </p:cNvSpPr>
          <p:nvPr>
            <p:ph type="title"/>
          </p:nvPr>
        </p:nvSpPr>
        <p:spPr>
          <a:xfrm>
            <a:off x="152400" y="0"/>
            <a:ext cx="9296400" cy="1143000"/>
          </a:xfrm>
        </p:spPr>
        <p:txBody>
          <a:bodyPr/>
          <a:lstStyle/>
          <a:p>
            <a:pPr rtl="1"/>
            <a:r>
              <a:rPr lang="ar-SA" b="1" dirty="0" smtClean="0">
                <a:solidFill>
                  <a:schemeClr val="tx2"/>
                </a:solidFill>
              </a:rPr>
              <a:t>إعدادت الصفحة </a:t>
            </a:r>
            <a:endParaRPr lang="en-US" b="1" dirty="0">
              <a:solidFill>
                <a:schemeClr val="tx2"/>
              </a:solidFill>
            </a:endParaRPr>
          </a:p>
        </p:txBody>
      </p:sp>
      <p:pic>
        <p:nvPicPr>
          <p:cNvPr id="3075" name="Picture 3"/>
          <p:cNvPicPr>
            <a:picLocks noChangeAspect="1" noChangeArrowheads="1"/>
          </p:cNvPicPr>
          <p:nvPr/>
        </p:nvPicPr>
        <p:blipFill>
          <a:blip r:embed="rId3" cstate="print"/>
          <a:srcRect/>
          <a:stretch>
            <a:fillRect/>
          </a:stretch>
        </p:blipFill>
        <p:spPr bwMode="auto">
          <a:xfrm>
            <a:off x="2667000" y="5457825"/>
            <a:ext cx="2095500" cy="1400175"/>
          </a:xfrm>
          <a:prstGeom prst="rect">
            <a:avLst/>
          </a:prstGeom>
          <a:noFill/>
          <a:ln w="38100">
            <a:solidFill>
              <a:srgbClr val="FF3300"/>
            </a:solidFill>
            <a:miter lim="800000"/>
            <a:headEnd/>
            <a:tailEnd/>
          </a:ln>
        </p:spPr>
      </p:pic>
      <p:sp>
        <p:nvSpPr>
          <p:cNvPr id="10" name="Rounded Rectangular Callout 9"/>
          <p:cNvSpPr/>
          <p:nvPr/>
        </p:nvSpPr>
        <p:spPr>
          <a:xfrm>
            <a:off x="304800" y="1066800"/>
            <a:ext cx="1524000" cy="533400"/>
          </a:xfrm>
          <a:prstGeom prst="wedgeRoundRectCallout">
            <a:avLst>
              <a:gd name="adj1" fmla="val 98724"/>
              <a:gd name="adj2" fmla="val 195084"/>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حجم الورقة</a:t>
            </a:r>
            <a:endParaRPr lang="ar-SA" sz="2400" b="1" dirty="0">
              <a:solidFill>
                <a:srgbClr val="FF3300"/>
              </a:solidFill>
            </a:endParaRPr>
          </a:p>
        </p:txBody>
      </p:sp>
      <p:sp>
        <p:nvSpPr>
          <p:cNvPr id="11" name="Rounded Rectangular Callout 10"/>
          <p:cNvSpPr/>
          <p:nvPr/>
        </p:nvSpPr>
        <p:spPr>
          <a:xfrm>
            <a:off x="228600" y="1905000"/>
            <a:ext cx="1524000" cy="533400"/>
          </a:xfrm>
          <a:prstGeom prst="wedgeRoundRectCallout">
            <a:avLst>
              <a:gd name="adj1" fmla="val 104992"/>
              <a:gd name="adj2" fmla="val 95296"/>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اتجاه الورقة</a:t>
            </a:r>
            <a:endParaRPr lang="ar-SA" sz="2400" b="1" dirty="0">
              <a:solidFill>
                <a:srgbClr val="FF3300"/>
              </a:solidFill>
            </a:endParaRPr>
          </a:p>
        </p:txBody>
      </p:sp>
      <p:sp>
        <p:nvSpPr>
          <p:cNvPr id="12" name="Rounded Rectangular Callout 11"/>
          <p:cNvSpPr/>
          <p:nvPr/>
        </p:nvSpPr>
        <p:spPr>
          <a:xfrm>
            <a:off x="228600" y="2514600"/>
            <a:ext cx="1828800" cy="762000"/>
          </a:xfrm>
          <a:prstGeom prst="wedgeRoundRectCallout">
            <a:avLst>
              <a:gd name="adj1" fmla="val 74843"/>
              <a:gd name="adj2" fmla="val 8559"/>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لطباعة ألوان الخلفية والصور </a:t>
            </a:r>
            <a:endParaRPr lang="ar-SA" sz="2400" b="1" dirty="0">
              <a:solidFill>
                <a:srgbClr val="FF3300"/>
              </a:solidFill>
            </a:endParaRPr>
          </a:p>
        </p:txBody>
      </p:sp>
      <p:sp>
        <p:nvSpPr>
          <p:cNvPr id="13" name="Rounded Rectangular Callout 12"/>
          <p:cNvSpPr/>
          <p:nvPr/>
        </p:nvSpPr>
        <p:spPr>
          <a:xfrm>
            <a:off x="228600" y="3429000"/>
            <a:ext cx="1905000" cy="762000"/>
          </a:xfrm>
          <a:prstGeom prst="wedgeRoundRectCallout">
            <a:avLst>
              <a:gd name="adj1" fmla="val 72932"/>
              <a:gd name="adj2" fmla="val -70247"/>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ضبط المحتوى على حجم الورقة</a:t>
            </a:r>
            <a:endParaRPr lang="ar-SA" sz="2400" b="1" dirty="0">
              <a:solidFill>
                <a:srgbClr val="FF3300"/>
              </a:solidFill>
            </a:endParaRPr>
          </a:p>
        </p:txBody>
      </p:sp>
      <p:sp>
        <p:nvSpPr>
          <p:cNvPr id="14" name="Rounded Rectangular Callout 13"/>
          <p:cNvSpPr/>
          <p:nvPr/>
        </p:nvSpPr>
        <p:spPr>
          <a:xfrm>
            <a:off x="0" y="4267200"/>
            <a:ext cx="2362200" cy="1066800"/>
          </a:xfrm>
          <a:prstGeom prst="wedgeRoundRectCallout">
            <a:avLst>
              <a:gd name="adj1" fmla="val 59760"/>
              <a:gd name="adj2" fmla="val -49011"/>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ضبط محتوى رأس وتذييل الصفحات</a:t>
            </a:r>
          </a:p>
          <a:p>
            <a:pPr algn="ctr"/>
            <a:r>
              <a:rPr lang="ar-SA" sz="2400" b="1" dirty="0" smtClean="0">
                <a:solidFill>
                  <a:srgbClr val="FF3300"/>
                </a:solidFill>
              </a:rPr>
              <a:t>خيارات في القائمة</a:t>
            </a:r>
            <a:endParaRPr lang="ar-SA" sz="2400" b="1" dirty="0">
              <a:solidFill>
                <a:srgbClr val="FF3300"/>
              </a:solidFill>
            </a:endParaRPr>
          </a:p>
        </p:txBody>
      </p:sp>
      <p:sp>
        <p:nvSpPr>
          <p:cNvPr id="15" name="Rounded Rectangular Callout 14"/>
          <p:cNvSpPr/>
          <p:nvPr/>
        </p:nvSpPr>
        <p:spPr>
          <a:xfrm>
            <a:off x="3810000" y="4800600"/>
            <a:ext cx="1371600" cy="381000"/>
          </a:xfrm>
          <a:prstGeom prst="wedgeRoundRectCallout">
            <a:avLst>
              <a:gd name="adj1" fmla="val -85215"/>
              <a:gd name="adj2" fmla="val -14725"/>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تغيير الخط</a:t>
            </a:r>
            <a:endParaRPr lang="ar-SA" sz="2400" b="1" dirty="0">
              <a:solidFill>
                <a:srgbClr val="FF3300"/>
              </a:solidFill>
            </a:endParaRPr>
          </a:p>
        </p:txBody>
      </p:sp>
      <p:sp>
        <p:nvSpPr>
          <p:cNvPr id="16" name="Rounded Rectangular Callout 15"/>
          <p:cNvSpPr/>
          <p:nvPr/>
        </p:nvSpPr>
        <p:spPr>
          <a:xfrm>
            <a:off x="2667000" y="609600"/>
            <a:ext cx="1676400" cy="762000"/>
          </a:xfrm>
          <a:prstGeom prst="wedgeRoundRectCallout">
            <a:avLst>
              <a:gd name="adj1" fmla="val 61275"/>
              <a:gd name="adj2" fmla="val 155681"/>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تحديد هوامش الصفحة</a:t>
            </a:r>
            <a:endParaRPr lang="ar-SA" sz="2400" b="1" dirty="0">
              <a:solidFill>
                <a:srgbClr val="FF3300"/>
              </a:solidFill>
            </a:endParaRPr>
          </a:p>
        </p:txBody>
      </p:sp>
      <p:sp>
        <p:nvSpPr>
          <p:cNvPr id="17" name="Content Placeholder 16"/>
          <p:cNvSpPr>
            <a:spLocks noGrp="1"/>
          </p:cNvSpPr>
          <p:nvPr>
            <p:ph idx="1"/>
          </p:nvPr>
        </p:nvSpPr>
        <p:spPr/>
        <p:txBody>
          <a:bodyPr/>
          <a:lstStyle/>
          <a:p>
            <a:endParaRPr lang="ar-SA" dirty="0"/>
          </a:p>
        </p:txBody>
      </p:sp>
      <p:sp>
        <p:nvSpPr>
          <p:cNvPr id="18" name="Slide Number Placeholder 17"/>
          <p:cNvSpPr>
            <a:spLocks noGrp="1"/>
          </p:cNvSpPr>
          <p:nvPr>
            <p:ph type="sldNum" sz="quarter" idx="10"/>
          </p:nvPr>
        </p:nvSpPr>
        <p:spPr/>
        <p:txBody>
          <a:bodyPr/>
          <a:lstStyle/>
          <a:p>
            <a:pPr>
              <a:defRPr/>
            </a:pPr>
            <a:fld id="{FFF0F569-9724-490C-8368-9A7E0DF21DA7}" type="slidenum">
              <a:rPr lang="ar-SA" smtClean="0"/>
              <a:pPr>
                <a:defRPr/>
              </a:pPr>
              <a:t>21</a:t>
            </a:fld>
            <a:endParaRPr lang="en-US" dirty="0"/>
          </a:p>
        </p:txBody>
      </p:sp>
    </p:spTree>
    <p:extLst>
      <p:ext uri="{BB962C8B-B14F-4D97-AF65-F5344CB8AC3E}">
        <p14:creationId xmlns:p14="http://schemas.microsoft.com/office/powerpoint/2010/main" val="56327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par>
                                <p:cTn id="33" presetID="9" presetClass="entr" presetSubtype="0" fill="hold" nodeType="withEffect">
                                  <p:stCondLst>
                                    <p:cond delay="0"/>
                                  </p:stCondLst>
                                  <p:childTnLst>
                                    <p:set>
                                      <p:cBhvr>
                                        <p:cTn id="34" dur="1" fill="hold">
                                          <p:stCondLst>
                                            <p:cond delay="0"/>
                                          </p:stCondLst>
                                        </p:cTn>
                                        <p:tgtEl>
                                          <p:spTgt spid="3075"/>
                                        </p:tgtEl>
                                        <p:attrNameLst>
                                          <p:attrName>style.visibility</p:attrName>
                                        </p:attrNameLst>
                                      </p:cBhvr>
                                      <p:to>
                                        <p:strVal val="visible"/>
                                      </p:to>
                                    </p:set>
                                    <p:animEffect transition="in" filter="dissolve">
                                      <p:cBhvr>
                                        <p:cTn id="35" dur="500"/>
                                        <p:tgtEl>
                                          <p:spTgt spid="3075"/>
                                        </p:tgtEl>
                                      </p:cBhvr>
                                    </p:animEffect>
                                  </p:childTnLst>
                                  <p:subTnLst>
                                    <p:set>
                                      <p:cBhvr override="childStyle">
                                        <p:cTn dur="1" fill="hold" display="0" masterRel="nextClick" afterEffect="1"/>
                                        <p:tgtEl>
                                          <p:spTgt spid="3075"/>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dissolve">
                                      <p:cBhvr>
                                        <p:cTn id="40"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904875" y="1447800"/>
            <a:ext cx="4429125" cy="4038600"/>
          </a:xfrm>
          <a:prstGeom prst="rect">
            <a:avLst/>
          </a:prstGeom>
          <a:noFill/>
          <a:ln w="9525">
            <a:noFill/>
            <a:miter lim="800000"/>
            <a:headEnd/>
            <a:tailEnd/>
          </a:ln>
        </p:spPr>
      </p:pic>
      <p:sp>
        <p:nvSpPr>
          <p:cNvPr id="7" name="Title 6"/>
          <p:cNvSpPr>
            <a:spLocks noGrp="1"/>
          </p:cNvSpPr>
          <p:nvPr>
            <p:ph type="title"/>
          </p:nvPr>
        </p:nvSpPr>
        <p:spPr>
          <a:xfrm>
            <a:off x="152400" y="0"/>
            <a:ext cx="9105900" cy="1143000"/>
          </a:xfrm>
        </p:spPr>
        <p:txBody>
          <a:bodyPr/>
          <a:lstStyle/>
          <a:p>
            <a:pPr rtl="1"/>
            <a:r>
              <a:rPr lang="ar-SA" b="1" dirty="0" smtClean="0">
                <a:solidFill>
                  <a:schemeClr val="tx2"/>
                </a:solidFill>
              </a:rPr>
              <a:t>طباعة صفحات الويب</a:t>
            </a:r>
            <a:endParaRPr lang="en-US" b="1" dirty="0">
              <a:solidFill>
                <a:schemeClr val="tx2"/>
              </a:solidFill>
            </a:endParaRPr>
          </a:p>
        </p:txBody>
      </p:sp>
      <p:sp>
        <p:nvSpPr>
          <p:cNvPr id="10" name="Rounded Rectangular Callout 9"/>
          <p:cNvSpPr/>
          <p:nvPr/>
        </p:nvSpPr>
        <p:spPr>
          <a:xfrm>
            <a:off x="0" y="1524000"/>
            <a:ext cx="838200" cy="914400"/>
          </a:xfrm>
          <a:prstGeom prst="wedgeRoundRectCallout">
            <a:avLst>
              <a:gd name="adj1" fmla="val 90420"/>
              <a:gd name="adj2" fmla="val 24935"/>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ar-SA" sz="2400" b="1" dirty="0" smtClean="0">
                <a:solidFill>
                  <a:srgbClr val="FF3300"/>
                </a:solidFill>
              </a:rPr>
              <a:t>اختر الطابعة</a:t>
            </a:r>
            <a:endParaRPr lang="ar-SA" sz="2400" b="1" dirty="0">
              <a:solidFill>
                <a:srgbClr val="FF3300"/>
              </a:solidFill>
            </a:endParaRPr>
          </a:p>
        </p:txBody>
      </p:sp>
      <p:sp>
        <p:nvSpPr>
          <p:cNvPr id="17" name="Content Placeholder 16"/>
          <p:cNvSpPr>
            <a:spLocks noGrp="1"/>
          </p:cNvSpPr>
          <p:nvPr>
            <p:ph idx="1"/>
          </p:nvPr>
        </p:nvSpPr>
        <p:spPr>
          <a:xfrm>
            <a:off x="5867400" y="1376149"/>
            <a:ext cx="3810000" cy="533400"/>
          </a:xfrm>
        </p:spPr>
        <p:txBody>
          <a:bodyPr/>
          <a:lstStyle/>
          <a:p>
            <a:r>
              <a:rPr lang="ar-SA" dirty="0" smtClean="0"/>
              <a:t>من قائمة ملف ثم طباعة </a:t>
            </a:r>
            <a:endParaRPr lang="ar-SA" dirty="0"/>
          </a:p>
        </p:txBody>
      </p:sp>
      <p:sp>
        <p:nvSpPr>
          <p:cNvPr id="18" name="Rounded Rectangular Callout 17"/>
          <p:cNvSpPr/>
          <p:nvPr/>
        </p:nvSpPr>
        <p:spPr>
          <a:xfrm>
            <a:off x="0" y="3505200"/>
            <a:ext cx="990600" cy="2209800"/>
          </a:xfrm>
          <a:prstGeom prst="wedgeRoundRectCallout">
            <a:avLst>
              <a:gd name="adj1" fmla="val 66373"/>
              <a:gd name="adj2" fmla="val -21262"/>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r>
              <a:rPr lang="ar-SA" sz="2400" b="1" dirty="0" smtClean="0">
                <a:solidFill>
                  <a:srgbClr val="FF3300"/>
                </a:solidFill>
              </a:rPr>
              <a:t>ما تريد طباعته</a:t>
            </a:r>
          </a:p>
          <a:p>
            <a:r>
              <a:rPr lang="ar-SA" sz="2400" b="1" dirty="0" smtClean="0">
                <a:solidFill>
                  <a:srgbClr val="FF3300"/>
                </a:solidFill>
              </a:rPr>
              <a:t>1.الكل</a:t>
            </a:r>
          </a:p>
          <a:p>
            <a:r>
              <a:rPr lang="ar-SA" sz="2400" b="1" dirty="0" smtClean="0">
                <a:solidFill>
                  <a:srgbClr val="FF3300"/>
                </a:solidFill>
              </a:rPr>
              <a:t>2.المظلل</a:t>
            </a:r>
          </a:p>
          <a:p>
            <a:pPr marL="231775" indent="-231775"/>
            <a:r>
              <a:rPr lang="ar-SA" sz="2400" b="1" dirty="0" smtClean="0">
                <a:solidFill>
                  <a:srgbClr val="FF3300"/>
                </a:solidFill>
              </a:rPr>
              <a:t>3.نطاق محدد</a:t>
            </a:r>
            <a:endParaRPr lang="ar-SA" sz="2400" b="1" dirty="0">
              <a:solidFill>
                <a:srgbClr val="FF3300"/>
              </a:solidFill>
            </a:endParaRPr>
          </a:p>
        </p:txBody>
      </p:sp>
      <p:sp>
        <p:nvSpPr>
          <p:cNvPr id="19" name="Rounded Rectangular Callout 18"/>
          <p:cNvSpPr/>
          <p:nvPr/>
        </p:nvSpPr>
        <p:spPr>
          <a:xfrm>
            <a:off x="1905000" y="5257800"/>
            <a:ext cx="838200" cy="914400"/>
          </a:xfrm>
          <a:prstGeom prst="wedgeRoundRectCallout">
            <a:avLst>
              <a:gd name="adj1" fmla="val 160434"/>
              <a:gd name="adj2" fmla="val -160140"/>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ar-SA" sz="2400" b="1" dirty="0" smtClean="0">
                <a:solidFill>
                  <a:srgbClr val="FF3300"/>
                </a:solidFill>
              </a:rPr>
              <a:t>عدد النسخ</a:t>
            </a:r>
            <a:endParaRPr lang="ar-SA" sz="2400" b="1" dirty="0">
              <a:solidFill>
                <a:srgbClr val="FF3300"/>
              </a:solidFill>
            </a:endParaRPr>
          </a:p>
        </p:txBody>
      </p:sp>
      <p:sp>
        <p:nvSpPr>
          <p:cNvPr id="22" name="Rounded Rectangular Callout 21"/>
          <p:cNvSpPr/>
          <p:nvPr/>
        </p:nvSpPr>
        <p:spPr>
          <a:xfrm>
            <a:off x="2209800" y="3352800"/>
            <a:ext cx="1524000" cy="457200"/>
          </a:xfrm>
          <a:prstGeom prst="wedgeRoundRectCallout">
            <a:avLst>
              <a:gd name="adj1" fmla="val 59281"/>
              <a:gd name="adj2" fmla="val -50687"/>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p>
            <a:pPr algn="ctr"/>
            <a:r>
              <a:rPr lang="ar-SA" sz="2400" b="1" dirty="0" smtClean="0">
                <a:solidFill>
                  <a:srgbClr val="FF3300"/>
                </a:solidFill>
              </a:rPr>
              <a:t>نسخ في ملف</a:t>
            </a:r>
            <a:endParaRPr lang="ar-SA" sz="2400" b="1" dirty="0">
              <a:solidFill>
                <a:srgbClr val="FF3300"/>
              </a:solidFill>
            </a:endParaRPr>
          </a:p>
        </p:txBody>
      </p:sp>
      <p:sp>
        <p:nvSpPr>
          <p:cNvPr id="25" name="Rounded Rectangular Callout 24"/>
          <p:cNvSpPr/>
          <p:nvPr/>
        </p:nvSpPr>
        <p:spPr>
          <a:xfrm>
            <a:off x="5410200" y="1600200"/>
            <a:ext cx="1066800" cy="762000"/>
          </a:xfrm>
          <a:prstGeom prst="wedgeRoundRectCallout">
            <a:avLst>
              <a:gd name="adj1" fmla="val -95839"/>
              <a:gd name="adj2" fmla="val 157216"/>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3300"/>
                </a:solidFill>
              </a:rPr>
              <a:t>اعدادت الطابعة</a:t>
            </a:r>
            <a:endParaRPr lang="ar-SA" sz="2400" b="1" dirty="0">
              <a:solidFill>
                <a:srgbClr val="FF3300"/>
              </a:solidFill>
            </a:endParaRPr>
          </a:p>
        </p:txBody>
      </p:sp>
      <p:sp>
        <p:nvSpPr>
          <p:cNvPr id="20" name="Slide Number Placeholder 19"/>
          <p:cNvSpPr>
            <a:spLocks noGrp="1"/>
          </p:cNvSpPr>
          <p:nvPr>
            <p:ph type="sldNum" sz="quarter" idx="10"/>
          </p:nvPr>
        </p:nvSpPr>
        <p:spPr/>
        <p:txBody>
          <a:bodyPr/>
          <a:lstStyle/>
          <a:p>
            <a:pPr>
              <a:defRPr/>
            </a:pPr>
            <a:fld id="{FFF0F569-9724-490C-8368-9A7E0DF21DA7}" type="slidenum">
              <a:rPr lang="ar-SA" smtClean="0"/>
              <a:pPr>
                <a:defRPr/>
              </a:pPr>
              <a:t>22</a:t>
            </a:fld>
            <a:endParaRPr lang="en-US" dirty="0"/>
          </a:p>
        </p:txBody>
      </p:sp>
    </p:spTree>
    <p:extLst>
      <p:ext uri="{BB962C8B-B14F-4D97-AF65-F5344CB8AC3E}">
        <p14:creationId xmlns:p14="http://schemas.microsoft.com/office/powerpoint/2010/main" val="395333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P spid="19" grpId="0" animBg="1"/>
      <p:bldP spid="22"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Template>
  <TotalTime>101</TotalTime>
  <Words>993</Words>
  <Application>Microsoft Office PowerPoint</Application>
  <PresentationFormat>A4 Paper (210x297 mm)</PresentationFormat>
  <Paragraphs>164</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sample</vt:lpstr>
      <vt:lpstr>PowerPoint Presentation</vt:lpstr>
      <vt:lpstr>المحاضرة الثالثة عشر</vt:lpstr>
      <vt:lpstr>محتوى المحاضرة</vt:lpstr>
      <vt:lpstr>محركات البحث Search Engine</vt:lpstr>
      <vt:lpstr>البحث عن معلومات </vt:lpstr>
      <vt:lpstr>البحث عن معلومات </vt:lpstr>
      <vt:lpstr>نتائج البحث عن king faisal university</vt:lpstr>
      <vt:lpstr>البحث الدقيق عن معلومات باستعمال رموز محددة </vt:lpstr>
      <vt:lpstr>نتائج البحث عن "king faisal university"</vt:lpstr>
      <vt:lpstr>نتائج البحث عن king faisal -university</vt:lpstr>
      <vt:lpstr>نتائج البحث عن King * University</vt:lpstr>
      <vt:lpstr> نسخ النصوص والعناوين والصور إلى تطبيق آخر</vt:lpstr>
      <vt:lpstr>مثال لنسخ العنوان</vt:lpstr>
      <vt:lpstr> تخزين صفحات الويب</vt:lpstr>
      <vt:lpstr> أنوع حفظ صفحات الويب</vt:lpstr>
      <vt:lpstr>مثال حفظ صفحة ويب</vt:lpstr>
      <vt:lpstr>حفظ صورة من صفحة ويب كملف</vt:lpstr>
      <vt:lpstr> تحميل الملفات من الإنترنت</vt:lpstr>
      <vt:lpstr>التحضير للطباعة</vt:lpstr>
      <vt:lpstr>التحضير للطباعة</vt:lpstr>
      <vt:lpstr>إعدادت الصفحة </vt:lpstr>
      <vt:lpstr>طباعة صفحات الويب</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mohammed</dc:creator>
  <cp:lastModifiedBy>mohammed</cp:lastModifiedBy>
  <cp:revision>15</cp:revision>
  <dcterms:created xsi:type="dcterms:W3CDTF">2016-02-13T00:38:54Z</dcterms:created>
  <dcterms:modified xsi:type="dcterms:W3CDTF">2016-03-02T08:49:10Z</dcterms:modified>
</cp:coreProperties>
</file>