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10" r:id="rId3"/>
    <p:sldId id="312" r:id="rId4"/>
    <p:sldId id="317" r:id="rId5"/>
    <p:sldId id="318" r:id="rId6"/>
    <p:sldId id="319" r:id="rId7"/>
    <p:sldId id="320" r:id="rId8"/>
    <p:sldId id="321" r:id="rId9"/>
    <p:sldId id="322" r:id="rId10"/>
    <p:sldId id="323" r:id="rId11"/>
    <p:sldId id="324" r:id="rId12"/>
    <p:sldId id="325" r:id="rId13"/>
    <p:sldId id="326" r:id="rId14"/>
    <p:sldId id="327" r:id="rId15"/>
    <p:sldId id="336" r:id="rId16"/>
    <p:sldId id="337" r:id="rId17"/>
    <p:sldId id="328" r:id="rId18"/>
    <p:sldId id="329" r:id="rId19"/>
    <p:sldId id="330" r:id="rId20"/>
    <p:sldId id="332" r:id="rId21"/>
    <p:sldId id="333" r:id="rId22"/>
    <p:sldId id="334" r:id="rId23"/>
    <p:sldId id="335" r:id="rId24"/>
    <p:sldId id="338"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3A"/>
    <a:srgbClr val="AD9968"/>
    <a:srgbClr val="013E36"/>
    <a:srgbClr val="D9791B"/>
    <a:srgbClr val="AB1A25"/>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3/9/2016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9700" name="Slide Number Placeholder 3"/>
          <p:cNvSpPr>
            <a:spLocks noGrp="1"/>
          </p:cNvSpPr>
          <p:nvPr>
            <p:ph type="sldNum" sz="quarter" idx="5"/>
          </p:nvPr>
        </p:nvSpPr>
        <p:spPr bwMode="auto">
          <a:noFill/>
          <a:ln>
            <a:miter lim="800000"/>
            <a:headEnd/>
            <a:tailEnd/>
          </a:ln>
        </p:spPr>
        <p:txBody>
          <a:bodyPr/>
          <a:lstStyle/>
          <a:p>
            <a:fld id="{21D2A0A8-771A-44A1-B8CF-F72CBF48C5BD}" type="slidenum">
              <a:rPr lang="ar-SA" smtClean="0">
                <a:cs typeface="Arial" pitchFamily="34" charset="0"/>
              </a:rPr>
              <a:pPr/>
              <a:t>8</a:t>
            </a:fld>
            <a:endParaRPr lang="en-US" smtClean="0">
              <a:cs typeface="Arial" pitchFamily="34" charset="0"/>
            </a:endParaRPr>
          </a:p>
        </p:txBody>
      </p:sp>
    </p:spTree>
    <p:extLst>
      <p:ext uri="{BB962C8B-B14F-4D97-AF65-F5344CB8AC3E}">
        <p14:creationId xmlns:p14="http://schemas.microsoft.com/office/powerpoint/2010/main" val="2650705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username@kfu.edu.s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rtl="0"/>
            <a:r>
              <a:rPr lang="ar-SA" sz="2800" b="1" dirty="0" smtClean="0">
                <a:solidFill>
                  <a:srgbClr val="7F7F7F"/>
                </a:solidFill>
                <a:latin typeface="Calibri" pitchFamily="34" charset="0"/>
                <a:cs typeface="Times New Roman" pitchFamily="18" charset="0"/>
              </a:rPr>
              <a:t>تقنية المعلومات 2</a:t>
            </a:r>
            <a:r>
              <a:rPr lang="en-US" sz="2800" b="1" dirty="0" smtClean="0">
                <a:solidFill>
                  <a:srgbClr val="7F7F7F"/>
                </a:solidFill>
                <a:latin typeface="Calibri" pitchFamily="34" charset="0"/>
                <a:cs typeface="Times New Roman" pitchFamily="18" charset="0"/>
              </a:rPr>
              <a:t> </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أ/ محمد الجعفري </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الرابعة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38862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عنوان المحاضرة</a:t>
            </a:r>
          </a:p>
          <a:p>
            <a:pPr rtl="1" eaLnBrk="1" hangingPunct="1"/>
            <a:r>
              <a:rPr lang="ar-SA" sz="4000" b="1" dirty="0">
                <a:solidFill>
                  <a:schemeClr val="tx1"/>
                </a:solidFill>
                <a:cs typeface="Arial" pitchFamily="34" charset="0"/>
              </a:rPr>
              <a:t>الأنترنت والاتصالات </a:t>
            </a:r>
          </a:p>
          <a:p>
            <a:pPr rtl="1" eaLnBrk="1" hangingPunct="1"/>
            <a:r>
              <a:rPr lang="en-US" sz="4000" b="1" dirty="0">
                <a:solidFill>
                  <a:schemeClr val="tx1"/>
                </a:solidFill>
                <a:cs typeface="Arial" pitchFamily="34" charset="0"/>
              </a:rPr>
              <a:t>The Internet and Communication</a:t>
            </a:r>
          </a:p>
          <a:p>
            <a:pPr rtl="1" eaLnBrk="1" fontAlgn="auto" hangingPunct="1">
              <a:spcBef>
                <a:spcPct val="0"/>
              </a:spcBef>
              <a:spcAft>
                <a:spcPts val="0"/>
              </a:spcAft>
              <a:defRPr/>
            </a:pP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محتوى المحاضرة</a:t>
            </a:r>
            <a:endParaRPr lang="en-US" b="1" dirty="0"/>
          </a:p>
        </p:txBody>
      </p:sp>
      <p:sp>
        <p:nvSpPr>
          <p:cNvPr id="10" name="Content Placeholder 9"/>
          <p:cNvSpPr>
            <a:spLocks noGrp="1"/>
          </p:cNvSpPr>
          <p:nvPr>
            <p:ph sz="half" idx="13"/>
          </p:nvPr>
        </p:nvSpPr>
        <p:spPr>
          <a:xfrm>
            <a:off x="5025242" y="1447801"/>
            <a:ext cx="4652158" cy="4678364"/>
          </a:xfrm>
        </p:spPr>
        <p:txBody>
          <a:bodyPr/>
          <a:lstStyle/>
          <a:p>
            <a:pPr>
              <a:spcBef>
                <a:spcPct val="50000"/>
              </a:spcBef>
              <a:buFontTx/>
              <a:buChar char="•"/>
            </a:pPr>
            <a:r>
              <a:rPr lang="ar-SA" b="1" dirty="0" smtClean="0"/>
              <a:t>البريد الإلكتروني وبرامجه</a:t>
            </a:r>
            <a:endParaRPr lang="ar-DZ" b="1" dirty="0" smtClean="0"/>
          </a:p>
          <a:p>
            <a:pPr>
              <a:spcBef>
                <a:spcPct val="50000"/>
              </a:spcBef>
              <a:buFontTx/>
              <a:buChar char="•"/>
            </a:pPr>
            <a:r>
              <a:rPr lang="ar-SA" b="1" dirty="0" smtClean="0"/>
              <a:t>ميزات </a:t>
            </a:r>
            <a:r>
              <a:rPr lang="ar-DZ" b="1" dirty="0" smtClean="0"/>
              <a:t>البريد </a:t>
            </a:r>
            <a:r>
              <a:rPr lang="ar-DZ" b="1" dirty="0" smtClean="0"/>
              <a:t>الإلكتروني</a:t>
            </a:r>
          </a:p>
          <a:p>
            <a:pPr>
              <a:spcBef>
                <a:spcPct val="50000"/>
              </a:spcBef>
              <a:buFontTx/>
              <a:buChar char="•"/>
            </a:pPr>
            <a:r>
              <a:rPr lang="ar-DZ" b="1" dirty="0" smtClean="0"/>
              <a:t> البريد الإلكتروني التوسلي</a:t>
            </a:r>
            <a:endParaRPr lang="en-GB" b="1" dirty="0" smtClean="0"/>
          </a:p>
          <a:p>
            <a:pPr>
              <a:spcBef>
                <a:spcPct val="50000"/>
              </a:spcBef>
              <a:buFontTx/>
              <a:buChar char="•"/>
            </a:pPr>
            <a:r>
              <a:rPr lang="ar-DZ" b="1" dirty="0" smtClean="0"/>
              <a:t>الفيروسات</a:t>
            </a:r>
          </a:p>
          <a:p>
            <a:pPr>
              <a:spcBef>
                <a:spcPct val="50000"/>
              </a:spcBef>
              <a:buFontTx/>
              <a:buChar char="•"/>
            </a:pPr>
            <a:r>
              <a:rPr lang="ar-DZ" b="1" dirty="0" smtClean="0"/>
              <a:t>آداب الشبكة </a:t>
            </a:r>
            <a:endParaRPr lang="ar-SA" b="1" dirty="0" smtClean="0"/>
          </a:p>
          <a:p>
            <a:pPr>
              <a:spcBef>
                <a:spcPct val="50000"/>
              </a:spcBef>
              <a:buFontTx/>
              <a:buChar char="•"/>
            </a:pPr>
            <a:r>
              <a:rPr lang="ar-DZ" b="1" dirty="0"/>
              <a:t>كيف يعمل البريد الإلكتروني ؟</a:t>
            </a:r>
          </a:p>
          <a:p>
            <a:pPr>
              <a:spcBef>
                <a:spcPct val="50000"/>
              </a:spcBef>
              <a:buFontTx/>
              <a:buChar char="•"/>
            </a:pPr>
            <a:endParaRPr lang="ar-DZ" b="1" dirty="0" smtClean="0"/>
          </a:p>
        </p:txBody>
      </p:sp>
      <p:sp>
        <p:nvSpPr>
          <p:cNvPr id="7171" name="Text Placeholder 5"/>
          <p:cNvSpPr>
            <a:spLocks noGrp="1"/>
          </p:cNvSpPr>
          <p:nvPr>
            <p:ph sz="half" idx="1"/>
          </p:nvPr>
        </p:nvSpPr>
        <p:spPr>
          <a:xfrm>
            <a:off x="228600" y="1447800"/>
            <a:ext cx="4617720" cy="4678365"/>
          </a:xfrm>
        </p:spPr>
        <p:txBody>
          <a:bodyPr/>
          <a:lstStyle/>
          <a:p>
            <a:pPr>
              <a:spcBef>
                <a:spcPct val="50000"/>
              </a:spcBef>
              <a:buFontTx/>
              <a:buChar char="•"/>
            </a:pPr>
            <a:r>
              <a:rPr lang="ar-DZ" b="1" dirty="0" smtClean="0"/>
              <a:t>عناوين البريد الإلكتروني</a:t>
            </a:r>
          </a:p>
          <a:p>
            <a:pPr>
              <a:spcBef>
                <a:spcPct val="50000"/>
              </a:spcBef>
              <a:buFontTx/>
              <a:buChar char="•"/>
            </a:pPr>
            <a:r>
              <a:rPr lang="ar-DZ" b="1" dirty="0" smtClean="0"/>
              <a:t>تشغيل</a:t>
            </a:r>
            <a:r>
              <a:rPr lang="ar-SA" b="1" dirty="0" smtClean="0"/>
              <a:t> </a:t>
            </a:r>
            <a:r>
              <a:rPr lang="en-US" b="1" dirty="0"/>
              <a:t>Outlook Express</a:t>
            </a:r>
            <a:endParaRPr lang="ar-DZ" b="1" dirty="0" smtClean="0"/>
          </a:p>
          <a:p>
            <a:pPr>
              <a:spcBef>
                <a:spcPct val="50000"/>
              </a:spcBef>
              <a:buFont typeface="Arial" pitchFamily="34" charset="0"/>
              <a:buChar char="•"/>
            </a:pPr>
            <a:r>
              <a:rPr lang="ar-SA" b="1" dirty="0" smtClean="0"/>
              <a:t>إدارة </a:t>
            </a:r>
            <a:r>
              <a:rPr lang="ar-SA" b="1" dirty="0" smtClean="0"/>
              <a:t>الرسائل</a:t>
            </a:r>
          </a:p>
          <a:p>
            <a:pPr>
              <a:spcBef>
                <a:spcPct val="50000"/>
              </a:spcBef>
              <a:buFontTx/>
              <a:buChar char="•"/>
            </a:pPr>
            <a:r>
              <a:rPr lang="ar-SA" b="1" dirty="0" smtClean="0"/>
              <a:t>إرفاق ملف بالرسالة</a:t>
            </a:r>
            <a:endParaRPr lang="ar-DZ" b="1" dirty="0" smtClean="0"/>
          </a:p>
          <a:p>
            <a:pPr>
              <a:spcBef>
                <a:spcPct val="50000"/>
              </a:spcBef>
              <a:buFontTx/>
              <a:buChar char="•"/>
            </a:pPr>
            <a:r>
              <a:rPr lang="ar-SA" b="1" dirty="0" smtClean="0"/>
              <a:t>البحث عن رسالة </a:t>
            </a:r>
            <a:endParaRPr lang="ar-DZ" b="1" dirty="0" smtClean="0"/>
          </a:p>
          <a:p>
            <a:pPr>
              <a:spcBef>
                <a:spcPct val="50000"/>
              </a:spcBef>
              <a:buFont typeface="Arial" pitchFamily="34" charset="0"/>
              <a:buChar char="•"/>
            </a:pPr>
            <a:endParaRPr lang="ar-SA" b="1" dirty="0" smtClean="0"/>
          </a:p>
          <a:p>
            <a:pPr algn="just">
              <a:spcBef>
                <a:spcPct val="50000"/>
              </a:spcBef>
              <a:buFont typeface="Wingdings" pitchFamily="2" charset="2"/>
              <a:buChar char="§"/>
            </a:pPr>
            <a:endParaRPr lang="ar-SA" b="1" dirty="0" smtClean="0"/>
          </a:p>
        </p:txBody>
      </p:sp>
      <p:sp>
        <p:nvSpPr>
          <p:cNvPr id="5" name="Slide Number Placeholder 4"/>
          <p:cNvSpPr>
            <a:spLocks noGrp="1"/>
          </p:cNvSpPr>
          <p:nvPr>
            <p:ph type="sldNum" sz="quarter" idx="4294967295"/>
          </p:nvPr>
        </p:nvSpPr>
        <p:spPr>
          <a:xfrm>
            <a:off x="2105025" y="6376988"/>
            <a:ext cx="571500" cy="365125"/>
          </a:xfrm>
          <a:prstGeom prst="rect">
            <a:avLst/>
          </a:prstGeom>
        </p:spPr>
        <p:txBody>
          <a:bodyPr/>
          <a:lstStyle/>
          <a:p>
            <a:pPr>
              <a:defRPr/>
            </a:pPr>
            <a:fld id="{9D13AABE-F36E-43B7-8B2F-06DD759917E9}" type="slidenum">
              <a:rPr lang="ar-SA" smtClean="0"/>
              <a:pPr>
                <a:defRPr/>
              </a:pPr>
              <a:t>3</a:t>
            </a:fld>
            <a:endParaRPr lang="en-US"/>
          </a:p>
        </p:txBody>
      </p:sp>
    </p:spTree>
    <p:extLst>
      <p:ext uri="{BB962C8B-B14F-4D97-AF65-F5344CB8AC3E}">
        <p14:creationId xmlns:p14="http://schemas.microsoft.com/office/powerpoint/2010/main" val="2776306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E17A012A-1290-468A-9708-D96ED8275063}" type="slidenum">
              <a:rPr lang="ar-SA" sz="1200">
                <a:solidFill>
                  <a:schemeClr val="bg1"/>
                </a:solidFill>
                <a:latin typeface="Calibri" pitchFamily="34" charset="0"/>
              </a:rPr>
              <a:pPr algn="r"/>
              <a:t>4</a:t>
            </a:fld>
            <a:endParaRPr lang="en-US" sz="1200">
              <a:solidFill>
                <a:schemeClr val="bg1"/>
              </a:solidFill>
              <a:latin typeface="Calibri" pitchFamily="34" charset="0"/>
            </a:endParaRPr>
          </a:p>
        </p:txBody>
      </p:sp>
      <p:sp>
        <p:nvSpPr>
          <p:cNvPr id="4" name="Rectangle 3"/>
          <p:cNvSpPr txBox="1">
            <a:spLocks noChangeArrowheads="1"/>
          </p:cNvSpPr>
          <p:nvPr/>
        </p:nvSpPr>
        <p:spPr bwMode="auto">
          <a:xfrm>
            <a:off x="304800" y="1905000"/>
            <a:ext cx="9345613" cy="2952750"/>
          </a:xfrm>
          <a:prstGeom prst="rect">
            <a:avLst/>
          </a:prstGeom>
          <a:noFill/>
          <a:ln w="9525">
            <a:noFill/>
            <a:miter lim="800000"/>
            <a:headEnd/>
            <a:tailEnd/>
          </a:ln>
        </p:spPr>
        <p:txBody>
          <a:bodyPr/>
          <a:lstStyle/>
          <a:p>
            <a:pPr marL="342900" indent="-342900" algn="r" rtl="1">
              <a:spcBef>
                <a:spcPct val="20000"/>
              </a:spcBef>
              <a:buFont typeface="Arial" pitchFamily="34" charset="0"/>
              <a:buNone/>
              <a:defRPr/>
            </a:pPr>
            <a:endParaRPr lang="en-GB" sz="3200" dirty="0">
              <a:latin typeface="+mn-lt"/>
              <a:cs typeface="Arial" charset="0"/>
            </a:endParaRPr>
          </a:p>
        </p:txBody>
      </p:sp>
      <p:sp>
        <p:nvSpPr>
          <p:cNvPr id="7" name="Title 6"/>
          <p:cNvSpPr>
            <a:spLocks noGrp="1"/>
          </p:cNvSpPr>
          <p:nvPr>
            <p:ph type="title"/>
          </p:nvPr>
        </p:nvSpPr>
        <p:spPr>
          <a:xfrm>
            <a:off x="152400" y="0"/>
            <a:ext cx="9144000" cy="1143000"/>
          </a:xfrm>
        </p:spPr>
        <p:txBody>
          <a:bodyPr/>
          <a:lstStyle/>
          <a:p>
            <a:pPr rtl="1"/>
            <a:r>
              <a:rPr lang="ar-DZ" b="1" dirty="0" smtClean="0"/>
              <a:t>البريد الإلكتروني</a:t>
            </a:r>
            <a:r>
              <a:rPr lang="ar-SA" b="1" dirty="0" smtClean="0"/>
              <a:t> وبرامجه</a:t>
            </a:r>
            <a:endParaRPr lang="en-US" b="1" dirty="0">
              <a:solidFill>
                <a:schemeClr val="tx2"/>
              </a:solidFill>
            </a:endParaRPr>
          </a:p>
        </p:txBody>
      </p:sp>
      <p:sp>
        <p:nvSpPr>
          <p:cNvPr id="8" name="Content Placeholder 16"/>
          <p:cNvSpPr>
            <a:spLocks noGrp="1"/>
          </p:cNvSpPr>
          <p:nvPr>
            <p:ph idx="1"/>
          </p:nvPr>
        </p:nvSpPr>
        <p:spPr>
          <a:xfrm>
            <a:off x="152400" y="1371600"/>
            <a:ext cx="9498013" cy="4800600"/>
          </a:xfrm>
        </p:spPr>
        <p:txBody>
          <a:bodyPr/>
          <a:lstStyle/>
          <a:p>
            <a:pPr rtl="1"/>
            <a:r>
              <a:rPr lang="ar-SA" sz="2800" dirty="0" smtClean="0"/>
              <a:t>يعتبر من أشهر الخدمات التي يوفرها الإنترنت وأكثرها شيوعا، تمكن إرسال واستقبال الرسائل النصية من خلال برامج خاصة مثل: </a:t>
            </a:r>
            <a:r>
              <a:rPr lang="en-US" sz="2400" dirty="0" smtClean="0"/>
              <a:t> Outlook Express, Microsoft Outlook </a:t>
            </a:r>
            <a:r>
              <a:rPr lang="en-US" sz="2400" dirty="0" smtClean="0"/>
              <a:t>, </a:t>
            </a:r>
            <a:r>
              <a:rPr lang="en-US" sz="2400" dirty="0" smtClean="0"/>
              <a:t>Netscape Mail</a:t>
            </a:r>
            <a:endParaRPr lang="ar-SA" sz="2400" dirty="0" smtClean="0"/>
          </a:p>
          <a:p>
            <a:pPr rtl="1">
              <a:defRPr/>
            </a:pPr>
            <a:r>
              <a:rPr lang="ar-SA" sz="2400" b="1" dirty="0" smtClean="0">
                <a:solidFill>
                  <a:srgbClr val="0000FF"/>
                </a:solidFill>
              </a:rPr>
              <a:t>أهم ميزات البريد الإلكتروني:</a:t>
            </a:r>
          </a:p>
          <a:p>
            <a:pPr marL="914400" lvl="1" indent="-514350" rtl="1">
              <a:buFont typeface="+mj-lt"/>
              <a:buAutoNum type="arabicPeriod"/>
              <a:defRPr/>
            </a:pPr>
            <a:r>
              <a:rPr lang="ar-SA" sz="2400" dirty="0" smtClean="0"/>
              <a:t>سرعة التسليم.</a:t>
            </a:r>
          </a:p>
          <a:p>
            <a:pPr marL="914400" lvl="1" indent="-514350" rtl="1">
              <a:buFont typeface="+mj-lt"/>
              <a:buAutoNum type="arabicPeriod"/>
              <a:defRPr/>
            </a:pPr>
            <a:r>
              <a:rPr lang="ar-SA" sz="2400" dirty="0" smtClean="0"/>
              <a:t>ذو تكلفة زهيدة.</a:t>
            </a:r>
          </a:p>
          <a:p>
            <a:pPr marL="914400" lvl="1" indent="-514350" rtl="1">
              <a:buFont typeface="+mj-lt"/>
              <a:buAutoNum type="arabicPeriod"/>
              <a:defRPr/>
            </a:pPr>
            <a:r>
              <a:rPr lang="ar-SA" sz="2400" dirty="0" smtClean="0"/>
              <a:t>سهولة التسليم حيث تصل إليه من اي مكان.</a:t>
            </a:r>
          </a:p>
          <a:p>
            <a:pPr marL="914400" lvl="1" indent="-514350" rtl="1">
              <a:buFont typeface="+mj-lt"/>
              <a:buAutoNum type="arabicPeriod"/>
              <a:defRPr/>
            </a:pPr>
            <a:r>
              <a:rPr lang="ar-SA" sz="2400" dirty="0" smtClean="0"/>
              <a:t>إرساله إلى شخص أو مجموعة.</a:t>
            </a:r>
          </a:p>
          <a:p>
            <a:pPr marL="914400" lvl="1" indent="-514350" rtl="1">
              <a:buFont typeface="+mj-lt"/>
              <a:buAutoNum type="arabicPeriod"/>
              <a:defRPr/>
            </a:pPr>
            <a:r>
              <a:rPr lang="ar-SA" sz="2400" dirty="0" smtClean="0"/>
              <a:t>القوائم البريدية</a:t>
            </a:r>
          </a:p>
          <a:p>
            <a:pPr marL="914400" lvl="1" indent="-514350" rtl="1">
              <a:buFont typeface="+mj-lt"/>
              <a:buAutoNum type="arabicPeriod"/>
              <a:defRPr/>
            </a:pPr>
            <a:r>
              <a:rPr lang="ar-SA" sz="2400" dirty="0" smtClean="0"/>
              <a:t>إرسال ملفات النص وصورة</a:t>
            </a:r>
          </a:p>
          <a:p>
            <a:pPr rtl="1"/>
            <a:endParaRPr lang="ar-SA" sz="2400" dirty="0" smtClean="0"/>
          </a:p>
        </p:txBody>
      </p:sp>
      <p:sp>
        <p:nvSpPr>
          <p:cNvPr id="6" name="Slide Number Placeholder 5"/>
          <p:cNvSpPr>
            <a:spLocks noGrp="1"/>
          </p:cNvSpPr>
          <p:nvPr>
            <p:ph type="sldNum" sz="quarter" idx="10"/>
          </p:nvPr>
        </p:nvSpPr>
        <p:spPr/>
        <p:txBody>
          <a:bodyPr/>
          <a:lstStyle/>
          <a:p>
            <a:pPr>
              <a:defRPr/>
            </a:pPr>
            <a:fld id="{FFF0F569-9724-490C-8368-9A7E0DF21DA7}" type="slidenum">
              <a:rPr lang="ar-SA" smtClean="0"/>
              <a:pPr>
                <a:defRPr/>
              </a:pPr>
              <a:t>4</a:t>
            </a:fld>
            <a:endParaRPr lang="en-US" dirty="0"/>
          </a:p>
        </p:txBody>
      </p:sp>
    </p:spTree>
    <p:extLst>
      <p:ext uri="{BB962C8B-B14F-4D97-AF65-F5344CB8AC3E}">
        <p14:creationId xmlns:p14="http://schemas.microsoft.com/office/powerpoint/2010/main" val="14475845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F182D61D-FC94-4DCC-947B-C7A30F497E08}" type="slidenum">
              <a:rPr lang="ar-SA" sz="1200">
                <a:solidFill>
                  <a:schemeClr val="bg1"/>
                </a:solidFill>
                <a:latin typeface="Calibri" pitchFamily="34" charset="0"/>
              </a:rPr>
              <a:pPr algn="r"/>
              <a:t>5</a:t>
            </a:fld>
            <a:endParaRPr lang="en-US" sz="1200">
              <a:solidFill>
                <a:schemeClr val="bg1"/>
              </a:solidFill>
              <a:latin typeface="Calibri" pitchFamily="34" charset="0"/>
            </a:endParaRPr>
          </a:p>
        </p:txBody>
      </p:sp>
      <p:sp>
        <p:nvSpPr>
          <p:cNvPr id="11269" name="Rectangle 2"/>
          <p:cNvSpPr>
            <a:spLocks noChangeArrowheads="1"/>
          </p:cNvSpPr>
          <p:nvPr/>
        </p:nvSpPr>
        <p:spPr bwMode="auto">
          <a:xfrm>
            <a:off x="1828800" y="533400"/>
            <a:ext cx="7543800" cy="720725"/>
          </a:xfrm>
          <a:prstGeom prst="rect">
            <a:avLst/>
          </a:prstGeom>
          <a:noFill/>
          <a:ln w="9525">
            <a:noFill/>
            <a:miter lim="800000"/>
            <a:headEnd/>
            <a:tailEnd/>
          </a:ln>
        </p:spPr>
        <p:txBody>
          <a:bodyPr anchor="b"/>
          <a:lstStyle/>
          <a:p>
            <a:pPr algn="r" rtl="1"/>
            <a:endParaRPr lang="ar-SA" sz="4400">
              <a:solidFill>
                <a:schemeClr val="tx2"/>
              </a:solidFill>
            </a:endParaRPr>
          </a:p>
        </p:txBody>
      </p:sp>
      <p:sp>
        <p:nvSpPr>
          <p:cNvPr id="7" name="Title 6"/>
          <p:cNvSpPr>
            <a:spLocks noGrp="1"/>
          </p:cNvSpPr>
          <p:nvPr>
            <p:ph type="title"/>
          </p:nvPr>
        </p:nvSpPr>
        <p:spPr>
          <a:xfrm>
            <a:off x="152400" y="0"/>
            <a:ext cx="9220200" cy="1143000"/>
          </a:xfrm>
        </p:spPr>
        <p:txBody>
          <a:bodyPr/>
          <a:lstStyle/>
          <a:p>
            <a:pPr rtl="1"/>
            <a:r>
              <a:rPr lang="ar-DZ" b="1" dirty="0" smtClean="0"/>
              <a:t>البريد الإلكتروني</a:t>
            </a:r>
            <a:r>
              <a:rPr lang="ar-SA" b="1" dirty="0" smtClean="0"/>
              <a:t> التوسلي </a:t>
            </a:r>
            <a:r>
              <a:rPr lang="en-US" b="1" dirty="0" smtClean="0"/>
              <a:t>Spam</a:t>
            </a:r>
            <a:endParaRPr lang="en-US" b="1" dirty="0">
              <a:solidFill>
                <a:schemeClr val="tx2"/>
              </a:solidFill>
            </a:endParaRPr>
          </a:p>
        </p:txBody>
      </p:sp>
      <p:sp>
        <p:nvSpPr>
          <p:cNvPr id="8" name="Content Placeholder 16"/>
          <p:cNvSpPr>
            <a:spLocks noGrp="1"/>
          </p:cNvSpPr>
          <p:nvPr>
            <p:ph idx="1"/>
          </p:nvPr>
        </p:nvSpPr>
        <p:spPr>
          <a:xfrm>
            <a:off x="152400" y="1447800"/>
            <a:ext cx="9601200" cy="4724400"/>
          </a:xfrm>
        </p:spPr>
        <p:txBody>
          <a:bodyPr/>
          <a:lstStyle/>
          <a:p>
            <a:pPr rtl="1">
              <a:buFont typeface="Arial" pitchFamily="34" charset="0"/>
              <a:buChar char="•"/>
              <a:defRPr/>
            </a:pPr>
            <a:r>
              <a:rPr lang="ar-SA" sz="2800" dirty="0" smtClean="0">
                <a:solidFill>
                  <a:srgbClr val="0000FF"/>
                </a:solidFill>
              </a:rPr>
              <a:t>البريد الإلكتروني التوسلي: </a:t>
            </a:r>
            <a:r>
              <a:rPr lang="ar-SA" sz="2800" dirty="0" smtClean="0"/>
              <a:t>يحتوي هذا البريد على دعاية عن شيء ما، مثل التسويق المباشر حيث تقوم الشركات والأفراد بشراء قوائم عناوين  بريد إلكتروني كبيرة من شركات التسويق أو نماذج التسجيل وذلك لإرسالها إلى عدد </a:t>
            </a:r>
            <a:r>
              <a:rPr lang="ar-SA" sz="2800" dirty="0" smtClean="0"/>
              <a:t>هائل </a:t>
            </a:r>
            <a:r>
              <a:rPr lang="ar-SA" sz="2800" dirty="0" smtClean="0"/>
              <a:t>من الناس. </a:t>
            </a:r>
          </a:p>
          <a:p>
            <a:pPr marL="514350" indent="-514350" rtl="1">
              <a:buFont typeface="Arial" pitchFamily="34" charset="0"/>
              <a:buChar char="•"/>
              <a:defRPr/>
            </a:pPr>
            <a:r>
              <a:rPr lang="ar-SA" sz="2800" dirty="0" smtClean="0">
                <a:solidFill>
                  <a:srgbClr val="0000FF"/>
                </a:solidFill>
              </a:rPr>
              <a:t>الدعائيات </a:t>
            </a:r>
            <a:r>
              <a:rPr lang="en-US" sz="2800" dirty="0" smtClean="0">
                <a:solidFill>
                  <a:srgbClr val="0000FF"/>
                </a:solidFill>
              </a:rPr>
              <a:t>Spam</a:t>
            </a:r>
            <a:r>
              <a:rPr lang="ar-SA" sz="2800" dirty="0" smtClean="0">
                <a:solidFill>
                  <a:srgbClr val="0000FF"/>
                </a:solidFill>
              </a:rPr>
              <a:t>: </a:t>
            </a:r>
            <a:r>
              <a:rPr lang="ar-SA" sz="2800" dirty="0" smtClean="0"/>
              <a:t>هو الاسم  البديل للبريد  التوسلي مجرد إعلان غير ضار وقد يحتوي على مواد غير قانونية .  </a:t>
            </a:r>
          </a:p>
          <a:p>
            <a:pPr marL="914400" lvl="1" indent="-514350" rtl="1">
              <a:buFont typeface="Arial" pitchFamily="34" charset="0"/>
              <a:buChar char="•"/>
              <a:defRPr/>
            </a:pPr>
            <a:r>
              <a:rPr lang="ar-SA" sz="2400" dirty="0" smtClean="0"/>
              <a:t>لا يمكن إيقافه إنما توفر بعض الجهات </a:t>
            </a:r>
            <a:r>
              <a:rPr lang="ar-SA" sz="2400" dirty="0" smtClean="0"/>
              <a:t>إمكانية </a:t>
            </a:r>
            <a:r>
              <a:rPr lang="ar-SA" sz="2400" dirty="0" smtClean="0"/>
              <a:t>إزالة بريدك من القائمة التي لديها</a:t>
            </a:r>
          </a:p>
          <a:p>
            <a:pPr rtl="1">
              <a:buFont typeface="Arial" pitchFamily="34" charset="0"/>
              <a:buChar char="•"/>
              <a:defRPr/>
            </a:pPr>
            <a:endParaRPr lang="ar-SA" sz="2800" dirty="0" smtClean="0"/>
          </a:p>
          <a:p>
            <a:pPr rtl="1"/>
            <a:endParaRPr lang="ar-SA" sz="2800" dirty="0" smtClean="0"/>
          </a:p>
        </p:txBody>
      </p:sp>
      <p:sp>
        <p:nvSpPr>
          <p:cNvPr id="6" name="Slide Number Placeholder 5"/>
          <p:cNvSpPr>
            <a:spLocks noGrp="1"/>
          </p:cNvSpPr>
          <p:nvPr>
            <p:ph type="sldNum" sz="quarter" idx="10"/>
          </p:nvPr>
        </p:nvSpPr>
        <p:spPr/>
        <p:txBody>
          <a:bodyPr/>
          <a:lstStyle/>
          <a:p>
            <a:pPr>
              <a:defRPr/>
            </a:pPr>
            <a:fld id="{FFF0F569-9724-490C-8368-9A7E0DF21DA7}" type="slidenum">
              <a:rPr lang="ar-SA" smtClean="0"/>
              <a:pPr>
                <a:defRPr/>
              </a:pPr>
              <a:t>5</a:t>
            </a:fld>
            <a:endParaRPr lang="en-US" dirty="0"/>
          </a:p>
        </p:txBody>
      </p:sp>
    </p:spTree>
    <p:extLst>
      <p:ext uri="{BB962C8B-B14F-4D97-AF65-F5344CB8AC3E}">
        <p14:creationId xmlns:p14="http://schemas.microsoft.com/office/powerpoint/2010/main" val="26620883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4F7B6B90-FA9E-4418-A09C-4EABB54D7E8E}" type="slidenum">
              <a:rPr lang="ar-SA" sz="1200">
                <a:solidFill>
                  <a:schemeClr val="bg1"/>
                </a:solidFill>
                <a:latin typeface="Calibri" pitchFamily="34" charset="0"/>
              </a:rPr>
              <a:pPr algn="r"/>
              <a:t>6</a:t>
            </a:fld>
            <a:endParaRPr lang="en-US" sz="1200">
              <a:solidFill>
                <a:schemeClr val="bg1"/>
              </a:solidFill>
              <a:latin typeface="Calibri" pitchFamily="34" charset="0"/>
            </a:endParaRPr>
          </a:p>
        </p:txBody>
      </p:sp>
      <p:sp>
        <p:nvSpPr>
          <p:cNvPr id="12291" name="Rectangle 2"/>
          <p:cNvSpPr>
            <a:spLocks noChangeArrowheads="1"/>
          </p:cNvSpPr>
          <p:nvPr/>
        </p:nvSpPr>
        <p:spPr bwMode="auto">
          <a:xfrm>
            <a:off x="1676400" y="381000"/>
            <a:ext cx="7543800" cy="720725"/>
          </a:xfrm>
          <a:prstGeom prst="rect">
            <a:avLst/>
          </a:prstGeom>
          <a:noFill/>
          <a:ln w="9525">
            <a:noFill/>
            <a:miter lim="800000"/>
            <a:headEnd/>
            <a:tailEnd/>
          </a:ln>
        </p:spPr>
        <p:txBody>
          <a:bodyPr anchor="b"/>
          <a:lstStyle/>
          <a:p>
            <a:pPr algn="r" rtl="1"/>
            <a:endParaRPr lang="ar-SA" sz="4400">
              <a:solidFill>
                <a:schemeClr val="tx2"/>
              </a:solidFill>
            </a:endParaRPr>
          </a:p>
        </p:txBody>
      </p:sp>
      <p:sp>
        <p:nvSpPr>
          <p:cNvPr id="6" name="Title 6"/>
          <p:cNvSpPr>
            <a:spLocks noGrp="1"/>
          </p:cNvSpPr>
          <p:nvPr>
            <p:ph type="title"/>
          </p:nvPr>
        </p:nvSpPr>
        <p:spPr>
          <a:xfrm>
            <a:off x="152400" y="0"/>
            <a:ext cx="9220200" cy="1143000"/>
          </a:xfrm>
        </p:spPr>
        <p:txBody>
          <a:bodyPr/>
          <a:lstStyle/>
          <a:p>
            <a:pPr rtl="1"/>
            <a:r>
              <a:rPr lang="ar-SA" b="1" dirty="0" smtClean="0"/>
              <a:t>الفيروسات </a:t>
            </a:r>
            <a:r>
              <a:rPr lang="en-US" b="1" dirty="0" smtClean="0"/>
              <a:t>Viruses</a:t>
            </a:r>
            <a:endParaRPr lang="en-US" b="1" dirty="0">
              <a:solidFill>
                <a:schemeClr val="tx2"/>
              </a:solidFill>
            </a:endParaRPr>
          </a:p>
        </p:txBody>
      </p:sp>
      <p:sp>
        <p:nvSpPr>
          <p:cNvPr id="7" name="Content Placeholder 16"/>
          <p:cNvSpPr>
            <a:spLocks noGrp="1"/>
          </p:cNvSpPr>
          <p:nvPr>
            <p:ph idx="1"/>
          </p:nvPr>
        </p:nvSpPr>
        <p:spPr>
          <a:xfrm>
            <a:off x="152400" y="1600200"/>
            <a:ext cx="9601200" cy="4572000"/>
          </a:xfrm>
        </p:spPr>
        <p:txBody>
          <a:bodyPr/>
          <a:lstStyle/>
          <a:p>
            <a:pPr marL="390525" lvl="1" indent="-342900" rtl="1">
              <a:defRPr/>
            </a:pPr>
            <a:r>
              <a:rPr lang="ar-SA" sz="3200" dirty="0" smtClean="0"/>
              <a:t>يمكن لحاسوبك إن يصاب بفيروس.ولحماية </a:t>
            </a:r>
            <a:r>
              <a:rPr lang="ar-SA" dirty="0" smtClean="0"/>
              <a:t>حاسوبك اتبع ما يلي:</a:t>
            </a:r>
          </a:p>
          <a:p>
            <a:pPr marL="800100" lvl="1" indent="-342900" rtl="1">
              <a:defRPr/>
            </a:pPr>
            <a:endParaRPr lang="ar-SA" dirty="0" smtClean="0"/>
          </a:p>
          <a:p>
            <a:pPr marL="971550" lvl="1" indent="-514350" rtl="1">
              <a:buFont typeface="+mj-lt"/>
              <a:buAutoNum type="arabicPeriod"/>
              <a:defRPr/>
            </a:pPr>
            <a:r>
              <a:rPr lang="ar-SA" sz="3200" dirty="0" smtClean="0"/>
              <a:t>تأكد من وجود برنامج مضاد للفيروسات وتحديثه  باستمرار.</a:t>
            </a:r>
          </a:p>
          <a:p>
            <a:pPr marL="971550" lvl="1" indent="-514350" rtl="1">
              <a:buFont typeface="+mj-lt"/>
              <a:buAutoNum type="arabicPeriod"/>
              <a:defRPr/>
            </a:pPr>
            <a:endParaRPr lang="ar-SA" dirty="0" smtClean="0"/>
          </a:p>
          <a:p>
            <a:pPr marL="971550" lvl="1" indent="-514350" rtl="1">
              <a:buFont typeface="+mj-lt"/>
              <a:buAutoNum type="arabicPeriod"/>
              <a:defRPr/>
            </a:pPr>
            <a:r>
              <a:rPr lang="ar-SA" sz="3200" dirty="0" smtClean="0"/>
              <a:t>كن حذرا من أي ملف مرفق مرسل من شخص لا تعرفه أو تعرفه ولكن الرسالة مشبوهة </a:t>
            </a:r>
            <a:r>
              <a:rPr lang="ar-SA" dirty="0" smtClean="0"/>
              <a:t>.</a:t>
            </a:r>
          </a:p>
          <a:p>
            <a:pPr rtl="1"/>
            <a:endParaRPr lang="ar-SA" sz="2800" dirty="0" smtClean="0"/>
          </a:p>
        </p:txBody>
      </p:sp>
      <p:sp>
        <p:nvSpPr>
          <p:cNvPr id="8" name="Slide Number Placeholder 7"/>
          <p:cNvSpPr>
            <a:spLocks noGrp="1"/>
          </p:cNvSpPr>
          <p:nvPr>
            <p:ph type="sldNum" sz="quarter" idx="10"/>
          </p:nvPr>
        </p:nvSpPr>
        <p:spPr/>
        <p:txBody>
          <a:bodyPr/>
          <a:lstStyle/>
          <a:p>
            <a:pPr>
              <a:defRPr/>
            </a:pPr>
            <a:fld id="{FFF0F569-9724-490C-8368-9A7E0DF21DA7}" type="slidenum">
              <a:rPr lang="ar-SA" smtClean="0"/>
              <a:pPr>
                <a:defRPr/>
              </a:pPr>
              <a:t>6</a:t>
            </a:fld>
            <a:endParaRPr lang="en-US" dirty="0"/>
          </a:p>
        </p:txBody>
      </p:sp>
    </p:spTree>
    <p:extLst>
      <p:ext uri="{BB962C8B-B14F-4D97-AF65-F5344CB8AC3E}">
        <p14:creationId xmlns:p14="http://schemas.microsoft.com/office/powerpoint/2010/main" val="13322614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6"/>
          <p:cNvSpPr>
            <a:spLocks noGrp="1"/>
          </p:cNvSpPr>
          <p:nvPr>
            <p:ph type="title"/>
          </p:nvPr>
        </p:nvSpPr>
        <p:spPr>
          <a:xfrm>
            <a:off x="152400" y="0"/>
            <a:ext cx="9220200" cy="1143000"/>
          </a:xfrm>
        </p:spPr>
        <p:txBody>
          <a:bodyPr/>
          <a:lstStyle/>
          <a:p>
            <a:pPr rtl="1"/>
            <a:r>
              <a:rPr lang="ar-SA" b="1" dirty="0" smtClean="0">
                <a:solidFill>
                  <a:schemeClr val="tx2"/>
                </a:solidFill>
              </a:rPr>
              <a:t> آداب الشبكة </a:t>
            </a:r>
            <a:r>
              <a:rPr lang="en-US" b="1" dirty="0" smtClean="0">
                <a:solidFill>
                  <a:schemeClr val="tx2"/>
                </a:solidFill>
              </a:rPr>
              <a:t>Network Etiquette</a:t>
            </a:r>
            <a:endParaRPr lang="en-US" b="1" dirty="0">
              <a:solidFill>
                <a:schemeClr val="tx2"/>
              </a:solidFill>
            </a:endParaRPr>
          </a:p>
        </p:txBody>
      </p:sp>
      <p:sp>
        <p:nvSpPr>
          <p:cNvPr id="8" name="Content Placeholder 16"/>
          <p:cNvSpPr>
            <a:spLocks noGrp="1"/>
          </p:cNvSpPr>
          <p:nvPr>
            <p:ph idx="1"/>
          </p:nvPr>
        </p:nvSpPr>
        <p:spPr>
          <a:xfrm>
            <a:off x="152400" y="1447800"/>
            <a:ext cx="9601200" cy="4724400"/>
          </a:xfrm>
        </p:spPr>
        <p:txBody>
          <a:bodyPr/>
          <a:lstStyle/>
          <a:p>
            <a:pPr marL="1200150" lvl="1" indent="-742950" rtl="1">
              <a:buFont typeface="+mj-lt"/>
              <a:buAutoNum type="arabicPeriod"/>
              <a:defRPr/>
            </a:pPr>
            <a:r>
              <a:rPr lang="ar-SA" sz="3200" dirty="0"/>
              <a:t>إ</a:t>
            </a:r>
            <a:r>
              <a:rPr lang="ar-SA" sz="3200" dirty="0" smtClean="0"/>
              <a:t>بقاء </a:t>
            </a:r>
            <a:r>
              <a:rPr lang="ar-SA" sz="3200" dirty="0" smtClean="0"/>
              <a:t>الرسالة قصيرة ومختصرة.</a:t>
            </a:r>
          </a:p>
          <a:p>
            <a:pPr marL="1200150" lvl="1" indent="-742950" rtl="1">
              <a:buFont typeface="+mj-lt"/>
              <a:buAutoNum type="arabicPeriod"/>
              <a:defRPr/>
            </a:pPr>
            <a:r>
              <a:rPr lang="ar-SA" sz="3200" dirty="0" smtClean="0"/>
              <a:t>اجتناب استخدام اللهجة المحلية.</a:t>
            </a:r>
          </a:p>
          <a:p>
            <a:pPr marL="1200150" lvl="1" indent="-742950" rtl="1">
              <a:buFont typeface="+mj-lt"/>
              <a:buAutoNum type="arabicPeriod"/>
              <a:defRPr/>
            </a:pPr>
            <a:r>
              <a:rPr lang="ar-SA" sz="3200" dirty="0" smtClean="0"/>
              <a:t>إدخال عنوان للرسالة يعكس محتواها.</a:t>
            </a:r>
          </a:p>
          <a:p>
            <a:pPr marL="1200150" lvl="1" indent="-742950" rtl="1">
              <a:buFont typeface="+mj-lt"/>
              <a:buAutoNum type="arabicPeriod"/>
              <a:defRPr/>
            </a:pPr>
            <a:r>
              <a:rPr lang="ar-SA" sz="3200" dirty="0" smtClean="0"/>
              <a:t>التدقيق اللغوي الإملائي والنحوي.</a:t>
            </a:r>
            <a:r>
              <a:rPr lang="ar-DZ" sz="3200" dirty="0" smtClean="0"/>
              <a:t>                   </a:t>
            </a:r>
            <a:endParaRPr lang="en-US" sz="3200" dirty="0" smtClean="0"/>
          </a:p>
          <a:p>
            <a:pPr marL="1200150" lvl="1" indent="-742950" rtl="1">
              <a:buFont typeface="+mj-lt"/>
              <a:buAutoNum type="arabicPeriod"/>
              <a:defRPr/>
            </a:pPr>
            <a:r>
              <a:rPr lang="ar-SA" sz="3200" dirty="0" smtClean="0"/>
              <a:t>عدم إرسال ملف كبير الحجم. </a:t>
            </a:r>
          </a:p>
          <a:p>
            <a:pPr marL="1200150" lvl="1" indent="-742950" rtl="1">
              <a:buFont typeface="+mj-lt"/>
              <a:buAutoNum type="arabicPeriod"/>
              <a:defRPr/>
            </a:pPr>
            <a:r>
              <a:rPr lang="ar-SA" sz="3200" dirty="0" smtClean="0"/>
              <a:t>الانتباه عند كتابة عناوين المرسل له أو لهم.</a:t>
            </a:r>
          </a:p>
          <a:p>
            <a:pPr marL="1200150" lvl="1" indent="-742950" rtl="1">
              <a:buFont typeface="+mj-lt"/>
              <a:buAutoNum type="arabicPeriod"/>
              <a:defRPr/>
            </a:pPr>
            <a:r>
              <a:rPr lang="ar-SA" sz="3200" dirty="0" smtClean="0"/>
              <a:t>إجعل </a:t>
            </a:r>
            <a:r>
              <a:rPr lang="ar-SA" sz="3200" dirty="0" smtClean="0"/>
              <a:t>الرسالة </a:t>
            </a:r>
            <a:r>
              <a:rPr lang="ar-SA" sz="3200" dirty="0" smtClean="0"/>
              <a:t>مقروءة قدر الإمكان (احرف كبيرة وصغيرة)</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dirty="0"/>
          </a:p>
        </p:txBody>
      </p:sp>
    </p:spTree>
    <p:extLst>
      <p:ext uri="{BB962C8B-B14F-4D97-AF65-F5344CB8AC3E}">
        <p14:creationId xmlns:p14="http://schemas.microsoft.com/office/powerpoint/2010/main" val="18875013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6"/>
          <p:cNvSpPr>
            <a:spLocks noGrp="1"/>
          </p:cNvSpPr>
          <p:nvPr>
            <p:ph type="title"/>
          </p:nvPr>
        </p:nvSpPr>
        <p:spPr>
          <a:xfrm>
            <a:off x="152400" y="0"/>
            <a:ext cx="9220200" cy="1143000"/>
          </a:xfrm>
        </p:spPr>
        <p:txBody>
          <a:bodyPr/>
          <a:lstStyle/>
          <a:p>
            <a:pPr rtl="1"/>
            <a:r>
              <a:rPr lang="ar-SA" b="1" dirty="0" smtClean="0">
                <a:solidFill>
                  <a:schemeClr val="tx2"/>
                </a:solidFill>
              </a:rPr>
              <a:t> آداب الشبكة </a:t>
            </a:r>
            <a:r>
              <a:rPr lang="en-US" b="1" dirty="0" smtClean="0">
                <a:solidFill>
                  <a:schemeClr val="tx2"/>
                </a:solidFill>
              </a:rPr>
              <a:t>Network Etiquette</a:t>
            </a:r>
            <a:endParaRPr lang="en-US" b="1" dirty="0">
              <a:solidFill>
                <a:schemeClr val="tx2"/>
              </a:solidFill>
            </a:endParaRPr>
          </a:p>
        </p:txBody>
      </p:sp>
      <p:sp>
        <p:nvSpPr>
          <p:cNvPr id="8" name="Content Placeholder 16"/>
          <p:cNvSpPr>
            <a:spLocks noGrp="1"/>
          </p:cNvSpPr>
          <p:nvPr>
            <p:ph idx="1"/>
          </p:nvPr>
        </p:nvSpPr>
        <p:spPr>
          <a:xfrm>
            <a:off x="152400" y="1524000"/>
            <a:ext cx="9601200" cy="4648200"/>
          </a:xfrm>
        </p:spPr>
        <p:txBody>
          <a:bodyPr/>
          <a:lstStyle/>
          <a:p>
            <a:pPr marL="971550" lvl="1" indent="-514350" rtl="1">
              <a:buFont typeface="+mj-lt"/>
              <a:buAutoNum type="arabicPeriod" startAt="8"/>
              <a:defRPr/>
            </a:pPr>
            <a:r>
              <a:rPr lang="ar-SA" sz="3200" dirty="0" smtClean="0"/>
              <a:t>راجع صاحب العمل لمعرفة سياسته بالنسبة لاستعمال البريد. </a:t>
            </a:r>
          </a:p>
          <a:p>
            <a:pPr marL="971550" lvl="1" indent="-514350" rtl="1">
              <a:buFont typeface="+mj-lt"/>
              <a:buAutoNum type="arabicPeriod" startAt="8"/>
              <a:defRPr/>
            </a:pPr>
            <a:r>
              <a:rPr lang="ar-SA" sz="3200" dirty="0" smtClean="0"/>
              <a:t>لا تفترض أن البريد آمن كليا.</a:t>
            </a:r>
          </a:p>
          <a:p>
            <a:pPr marL="971550" lvl="1" indent="-514350" rtl="1">
              <a:defRPr/>
            </a:pPr>
            <a:r>
              <a:rPr lang="en-US" sz="3200" dirty="0" smtClean="0"/>
              <a:t>10</a:t>
            </a:r>
            <a:r>
              <a:rPr lang="ar-SA" sz="3200" dirty="0" smtClean="0"/>
              <a:t>. إذا كنت تعيد توجيه رسالة لا تغير الكلمات الأصلية.</a:t>
            </a:r>
          </a:p>
          <a:p>
            <a:pPr marL="971550" lvl="1" indent="-514350" rtl="1">
              <a:defRPr/>
            </a:pPr>
            <a:r>
              <a:rPr lang="en-US" sz="3200" dirty="0" smtClean="0"/>
              <a:t>11</a:t>
            </a:r>
            <a:r>
              <a:rPr lang="ar-SA" sz="3200" dirty="0" smtClean="0"/>
              <a:t>. إذا كنت تقوم بالرد على رسالة اقتبس الأجزاء ذات الصلة.</a:t>
            </a:r>
          </a:p>
          <a:p>
            <a:pPr marL="971550" lvl="1" indent="-514350" rtl="1">
              <a:defRPr/>
            </a:pPr>
            <a:r>
              <a:rPr lang="en-US" sz="3200" dirty="0" smtClean="0"/>
              <a:t>12</a:t>
            </a:r>
            <a:r>
              <a:rPr lang="ar-SA" sz="3200" dirty="0" smtClean="0"/>
              <a:t>. انتظر بعض الوقت حتى يتم استلام الرسالة. </a:t>
            </a:r>
          </a:p>
          <a:p>
            <a:pPr marL="971550" lvl="1" indent="-514350" rtl="1">
              <a:defRPr/>
            </a:pPr>
            <a:r>
              <a:rPr lang="en-US" sz="3200" dirty="0" smtClean="0"/>
              <a:t>13</a:t>
            </a:r>
            <a:r>
              <a:rPr lang="ar-SA" sz="3200" dirty="0" smtClean="0"/>
              <a:t>. لا ترسل أو تعيد التوجيه أي رسالة بريد توسلي.   </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dirty="0"/>
          </a:p>
        </p:txBody>
      </p:sp>
    </p:spTree>
    <p:extLst>
      <p:ext uri="{BB962C8B-B14F-4D97-AF65-F5344CB8AC3E}">
        <p14:creationId xmlns:p14="http://schemas.microsoft.com/office/powerpoint/2010/main" val="23564600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C898AE30-D43B-4F27-869B-4C9ED2215A64}" type="slidenum">
              <a:rPr lang="ar-SA" sz="1200">
                <a:solidFill>
                  <a:schemeClr val="bg1"/>
                </a:solidFill>
                <a:latin typeface="Calibri" pitchFamily="34" charset="0"/>
              </a:rPr>
              <a:pPr algn="r"/>
              <a:t>9</a:t>
            </a:fld>
            <a:endParaRPr lang="en-US" sz="1200">
              <a:solidFill>
                <a:schemeClr val="bg1"/>
              </a:solidFill>
              <a:latin typeface="Calibri" pitchFamily="34" charset="0"/>
            </a:endParaRPr>
          </a:p>
        </p:txBody>
      </p:sp>
      <p:sp>
        <p:nvSpPr>
          <p:cNvPr id="16387" name="Rectangle 3"/>
          <p:cNvSpPr>
            <a:spLocks noChangeArrowheads="1"/>
          </p:cNvSpPr>
          <p:nvPr/>
        </p:nvSpPr>
        <p:spPr bwMode="auto">
          <a:xfrm>
            <a:off x="533400" y="1752600"/>
            <a:ext cx="8839200" cy="3046413"/>
          </a:xfrm>
          <a:prstGeom prst="rect">
            <a:avLst/>
          </a:prstGeom>
          <a:noFill/>
          <a:ln w="9525">
            <a:noFill/>
            <a:miter lim="800000"/>
            <a:headEnd/>
            <a:tailEnd/>
          </a:ln>
        </p:spPr>
        <p:txBody>
          <a:bodyPr>
            <a:spAutoFit/>
          </a:bodyPr>
          <a:lstStyle/>
          <a:p>
            <a:pPr algn="r" rtl="1">
              <a:buFont typeface="Arial" pitchFamily="34" charset="0"/>
              <a:buChar char="•"/>
            </a:pPr>
            <a:endParaRPr lang="ar-SA" sz="3600" b="1"/>
          </a:p>
          <a:p>
            <a:pPr algn="r" rtl="1"/>
            <a:endParaRPr lang="ar-SA" sz="2800"/>
          </a:p>
          <a:p>
            <a:pPr algn="r" rtl="1"/>
            <a:endParaRPr lang="ar-SA" sz="2800"/>
          </a:p>
          <a:p>
            <a:pPr algn="r" rtl="1"/>
            <a:endParaRPr lang="ar-SA" sz="2800"/>
          </a:p>
          <a:p>
            <a:pPr algn="r" rtl="1"/>
            <a:endParaRPr lang="ar-SA" sz="3600" b="1"/>
          </a:p>
          <a:p>
            <a:pPr algn="r" rtl="1"/>
            <a:endParaRPr lang="ar-DZ" sz="3600" b="1"/>
          </a:p>
        </p:txBody>
      </p:sp>
      <p:sp>
        <p:nvSpPr>
          <p:cNvPr id="6" name="Title 6"/>
          <p:cNvSpPr>
            <a:spLocks noGrp="1"/>
          </p:cNvSpPr>
          <p:nvPr>
            <p:ph type="title"/>
          </p:nvPr>
        </p:nvSpPr>
        <p:spPr>
          <a:xfrm>
            <a:off x="152400" y="0"/>
            <a:ext cx="9220200" cy="1143000"/>
          </a:xfrm>
        </p:spPr>
        <p:txBody>
          <a:bodyPr/>
          <a:lstStyle/>
          <a:p>
            <a:pPr rtl="1"/>
            <a:r>
              <a:rPr lang="ar-SA" b="1" dirty="0" smtClean="0">
                <a:solidFill>
                  <a:schemeClr val="tx2"/>
                </a:solidFill>
              </a:rPr>
              <a:t> كيف يعمل البريد الالكتروني ؟</a:t>
            </a:r>
            <a:endParaRPr lang="en-US" b="1" dirty="0">
              <a:solidFill>
                <a:schemeClr val="tx2"/>
              </a:solidFill>
            </a:endParaRPr>
          </a:p>
        </p:txBody>
      </p:sp>
      <p:sp>
        <p:nvSpPr>
          <p:cNvPr id="7" name="Content Placeholder 16"/>
          <p:cNvSpPr>
            <a:spLocks noGrp="1"/>
          </p:cNvSpPr>
          <p:nvPr>
            <p:ph idx="1"/>
          </p:nvPr>
        </p:nvSpPr>
        <p:spPr>
          <a:xfrm>
            <a:off x="152400" y="1447800"/>
            <a:ext cx="9601200" cy="4724400"/>
          </a:xfrm>
        </p:spPr>
        <p:txBody>
          <a:bodyPr/>
          <a:lstStyle/>
          <a:p>
            <a:pPr marL="800100" lvl="1" indent="-342900" rtl="1">
              <a:buFont typeface="Arial" pitchFamily="34" charset="0"/>
              <a:buChar char="•"/>
            </a:pPr>
            <a:r>
              <a:rPr lang="ar-SA" sz="3200" dirty="0" smtClean="0"/>
              <a:t>استخدم </a:t>
            </a:r>
            <a:r>
              <a:rPr lang="ar-SA" sz="3200" dirty="0" smtClean="0"/>
              <a:t>أحد </a:t>
            </a:r>
            <a:r>
              <a:rPr lang="ar-SA" sz="3200" dirty="0" smtClean="0"/>
              <a:t>برامج البريد الإلكتروني في كتابة الرسائل وذلك للتقليل من تكلفة الاتصال.</a:t>
            </a:r>
          </a:p>
          <a:p>
            <a:pPr marL="800100" lvl="1" indent="-342900" rtl="1">
              <a:buFont typeface="Arial" pitchFamily="34" charset="0"/>
              <a:buChar char="•"/>
            </a:pPr>
            <a:r>
              <a:rPr lang="ar-SA" sz="3200" dirty="0" smtClean="0"/>
              <a:t>اتصل بالانترنت وابعث الرسائل من خلال برنامج البريد نفسه.</a:t>
            </a:r>
          </a:p>
          <a:p>
            <a:pPr marL="800100" lvl="1" indent="-342900" rtl="1">
              <a:buFont typeface="Arial" pitchFamily="34" charset="0"/>
              <a:buChar char="•"/>
            </a:pPr>
            <a:r>
              <a:rPr lang="ar-SA" sz="3200" dirty="0" smtClean="0"/>
              <a:t>يقوم  حاسوب الشركة التي تزودك بالخدمة بتوصيل كل رسالة إلى مزود خدمة الانترنت للمرسل إليه وليس المرسل.</a:t>
            </a:r>
          </a:p>
          <a:p>
            <a:pPr marL="800100" lvl="1" indent="-342900" rtl="1">
              <a:buFont typeface="Arial" pitchFamily="34" charset="0"/>
              <a:buChar char="•"/>
            </a:pPr>
            <a:r>
              <a:rPr lang="ar-SA" sz="3200" dirty="0" smtClean="0"/>
              <a:t>عندما يقوم المستقبل بفتح بريده يتم عندها فقط تحميل الرسائل من خادم الرسائل لدى مزود خدمة الانترنت له.   </a:t>
            </a:r>
          </a:p>
        </p:txBody>
      </p:sp>
      <p:sp>
        <p:nvSpPr>
          <p:cNvPr id="8" name="Slide Number Placeholder 7"/>
          <p:cNvSpPr>
            <a:spLocks noGrp="1"/>
          </p:cNvSpPr>
          <p:nvPr>
            <p:ph type="sldNum" sz="quarter" idx="10"/>
          </p:nvPr>
        </p:nvSpPr>
        <p:spPr/>
        <p:txBody>
          <a:bodyPr/>
          <a:lstStyle/>
          <a:p>
            <a:pPr>
              <a:defRPr/>
            </a:pPr>
            <a:fld id="{FFF0F569-9724-490C-8368-9A7E0DF21DA7}" type="slidenum">
              <a:rPr lang="ar-SA" smtClean="0"/>
              <a:pPr>
                <a:defRPr/>
              </a:pPr>
              <a:t>9</a:t>
            </a:fld>
            <a:endParaRPr lang="en-US" dirty="0"/>
          </a:p>
        </p:txBody>
      </p:sp>
    </p:spTree>
    <p:extLst>
      <p:ext uri="{BB962C8B-B14F-4D97-AF65-F5344CB8AC3E}">
        <p14:creationId xmlns:p14="http://schemas.microsoft.com/office/powerpoint/2010/main" val="3222685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6"/>
          <p:cNvSpPr>
            <a:spLocks noGrp="1"/>
          </p:cNvSpPr>
          <p:nvPr>
            <p:ph type="title"/>
          </p:nvPr>
        </p:nvSpPr>
        <p:spPr/>
        <p:txBody>
          <a:bodyPr/>
          <a:lstStyle/>
          <a:p>
            <a:pPr rtl="1"/>
            <a:r>
              <a:rPr lang="ar-SA" b="1" dirty="0" smtClean="0">
                <a:solidFill>
                  <a:schemeClr val="tx2"/>
                </a:solidFill>
              </a:rPr>
              <a:t> عناوين البريد الالكتروني</a:t>
            </a:r>
            <a:endParaRPr lang="en-US" b="1" dirty="0">
              <a:solidFill>
                <a:schemeClr val="tx2"/>
              </a:solidFill>
            </a:endParaRPr>
          </a:p>
        </p:txBody>
      </p:sp>
      <p:sp>
        <p:nvSpPr>
          <p:cNvPr id="11" name="Content Placeholder 16"/>
          <p:cNvSpPr>
            <a:spLocks noGrp="1"/>
          </p:cNvSpPr>
          <p:nvPr>
            <p:ph idx="1"/>
          </p:nvPr>
        </p:nvSpPr>
        <p:spPr/>
        <p:txBody>
          <a:bodyPr/>
          <a:lstStyle/>
          <a:p>
            <a:pPr marL="400050" rtl="1"/>
            <a:r>
              <a:rPr lang="ar-SA" dirty="0" smtClean="0"/>
              <a:t>عند الاشتراك مع مزود للخدمة يصبح لديك عنوان بريدي خاص.</a:t>
            </a:r>
          </a:p>
          <a:p>
            <a:pPr marL="400050" rtl="1"/>
            <a:r>
              <a:rPr lang="ar-SA" dirty="0" smtClean="0"/>
              <a:t>  يتميز العنوان البريدي بما يلي :</a:t>
            </a:r>
          </a:p>
          <a:p>
            <a:pPr marL="800100" lvl="1" indent="-342900" rtl="1">
              <a:buFont typeface="Arial" pitchFamily="34" charset="0"/>
              <a:buChar char="•"/>
            </a:pPr>
            <a:r>
              <a:rPr lang="ar-SA" dirty="0" smtClean="0"/>
              <a:t>عادة ما يكتب بالأحرف الصغيرة.</a:t>
            </a:r>
          </a:p>
          <a:p>
            <a:pPr marL="800100" lvl="1" indent="-342900" rtl="1">
              <a:buFont typeface="Arial" pitchFamily="34" charset="0"/>
              <a:buChar char="•"/>
            </a:pPr>
            <a:r>
              <a:rPr lang="ar-SA" dirty="0" smtClean="0"/>
              <a:t>لا يحتوي على </a:t>
            </a:r>
            <a:r>
              <a:rPr lang="ar-SA" dirty="0" smtClean="0"/>
              <a:t>فراغات.</a:t>
            </a:r>
          </a:p>
          <a:p>
            <a:pPr marL="800100" lvl="1" indent="-342900" rtl="1">
              <a:buFont typeface="Arial" pitchFamily="34" charset="0"/>
              <a:buChar char="•"/>
            </a:pPr>
            <a:r>
              <a:rPr lang="ar-SA" dirty="0" smtClean="0"/>
              <a:t>يفصل </a:t>
            </a:r>
            <a:r>
              <a:rPr lang="ar-SA" dirty="0" smtClean="0"/>
              <a:t>الرمز @ بين اسم المستخدم  والشركة  .</a:t>
            </a:r>
          </a:p>
          <a:p>
            <a:pPr marL="800100" lvl="1" indent="-342900" rtl="1">
              <a:buFont typeface="Arial" pitchFamily="34" charset="0"/>
              <a:buChar char="•"/>
            </a:pPr>
            <a:r>
              <a:rPr lang="ar-SA" dirty="0" smtClean="0"/>
              <a:t>الجزء من العنوان على يسار الرمز @ لا يمكن أن يتكرر. </a:t>
            </a:r>
          </a:p>
          <a:p>
            <a:pPr marL="800100" lvl="1" indent="-342900" rtl="1"/>
            <a:r>
              <a:rPr lang="ar-SA" dirty="0" smtClean="0">
                <a:hlinkClick r:id="rId2"/>
              </a:rPr>
              <a:t>          </a:t>
            </a:r>
            <a:r>
              <a:rPr lang="en-US" dirty="0" smtClean="0">
                <a:hlinkClick r:id="rId2"/>
              </a:rPr>
              <a:t>username@kfu.edu.sa</a:t>
            </a:r>
            <a:endParaRPr lang="ar-SA" dirty="0" smtClean="0"/>
          </a:p>
          <a:p>
            <a:pPr marL="800100" lvl="1" indent="-342900" rtl="1"/>
            <a:r>
              <a:rPr lang="ar-SA" dirty="0" smtClean="0"/>
              <a:t>مجال خاص بالشركة       اسم مستخدم لدى الشركة </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dirty="0"/>
          </a:p>
        </p:txBody>
      </p:sp>
    </p:spTree>
    <p:extLst>
      <p:ext uri="{BB962C8B-B14F-4D97-AF65-F5344CB8AC3E}">
        <p14:creationId xmlns:p14="http://schemas.microsoft.com/office/powerpoint/2010/main" val="20954333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b="1" dirty="0" smtClean="0">
                <a:solidFill>
                  <a:schemeClr val="tx2"/>
                </a:solidFill>
              </a:rPr>
              <a:t> تشغيل </a:t>
            </a:r>
            <a:r>
              <a:rPr lang="en-US" b="1" dirty="0" smtClean="0">
                <a:solidFill>
                  <a:schemeClr val="tx2"/>
                </a:solidFill>
              </a:rPr>
              <a:t>Outlook Express</a:t>
            </a:r>
            <a:endParaRPr lang="en-US" b="1" dirty="0">
              <a:solidFill>
                <a:schemeClr val="tx2"/>
              </a:solidFill>
            </a:endParaRPr>
          </a:p>
        </p:txBody>
      </p:sp>
      <p:sp>
        <p:nvSpPr>
          <p:cNvPr id="8" name="Content Placeholder 7"/>
          <p:cNvSpPr>
            <a:spLocks noGrp="1"/>
          </p:cNvSpPr>
          <p:nvPr>
            <p:ph idx="1"/>
          </p:nvPr>
        </p:nvSpPr>
        <p:spPr/>
        <p:txBody>
          <a:bodyPr/>
          <a:lstStyle/>
          <a:p>
            <a:pPr marL="742950" indent="-742950" rtl="1">
              <a:defRPr/>
            </a:pPr>
            <a:r>
              <a:rPr lang="ar-SA" sz="2800" dirty="0" smtClean="0"/>
              <a:t>يمكن من خلال هذا البرنامج كتابة جميع الرسائل من دون الاتصال بالانترنت </a:t>
            </a:r>
            <a:r>
              <a:rPr lang="en-US" sz="2400" dirty="0" smtClean="0">
                <a:solidFill>
                  <a:srgbClr val="FF0000"/>
                </a:solidFill>
              </a:rPr>
              <a:t>Offline</a:t>
            </a:r>
            <a:r>
              <a:rPr lang="ar-SA" sz="2400" dirty="0" smtClean="0"/>
              <a:t> </a:t>
            </a:r>
            <a:r>
              <a:rPr lang="ar-SA" sz="2800" dirty="0" smtClean="0"/>
              <a:t>ومن ثم تقوم بالإرسال عند الربط.</a:t>
            </a:r>
          </a:p>
          <a:p>
            <a:pPr marL="742950" indent="-742950" rtl="1">
              <a:defRPr/>
            </a:pPr>
            <a:r>
              <a:rPr lang="ar-SA" sz="2800" dirty="0" smtClean="0"/>
              <a:t>كما يمكن الإرسال وأنت متصل بالانترنت </a:t>
            </a:r>
            <a:r>
              <a:rPr lang="en-US" sz="2800" dirty="0" smtClean="0">
                <a:solidFill>
                  <a:srgbClr val="FF0000"/>
                </a:solidFill>
              </a:rPr>
              <a:t>Online</a:t>
            </a:r>
            <a:r>
              <a:rPr lang="ar-SA" sz="2800" dirty="0" smtClean="0"/>
              <a:t>.</a:t>
            </a:r>
          </a:p>
          <a:p>
            <a:pPr marL="742950" indent="-548640" rtl="1">
              <a:buFont typeface="+mj-lt"/>
              <a:buAutoNum type="arabicPeriod"/>
              <a:defRPr/>
            </a:pPr>
            <a:r>
              <a:rPr lang="ar-SA" sz="2800" dirty="0" smtClean="0"/>
              <a:t>انقر  نقرا مزدوجاً على أيقونة </a:t>
            </a:r>
            <a:r>
              <a:rPr lang="en-US" sz="2400" dirty="0" smtClean="0">
                <a:solidFill>
                  <a:srgbClr val="FF0000"/>
                </a:solidFill>
              </a:rPr>
              <a:t>Outlook Express</a:t>
            </a:r>
            <a:r>
              <a:rPr lang="ar-SA" sz="2400" dirty="0" smtClean="0">
                <a:solidFill>
                  <a:srgbClr val="FF0000"/>
                </a:solidFill>
              </a:rPr>
              <a:t> </a:t>
            </a:r>
            <a:r>
              <a:rPr lang="ar-SA" sz="2800" dirty="0" smtClean="0"/>
              <a:t>من سطح المكتب أو اختار من زر </a:t>
            </a:r>
            <a:r>
              <a:rPr lang="ar-SA" sz="2800" dirty="0" smtClean="0">
                <a:solidFill>
                  <a:srgbClr val="FF0000"/>
                </a:solidFill>
              </a:rPr>
              <a:t>ابدأ </a:t>
            </a:r>
            <a:r>
              <a:rPr lang="ar-SA" sz="2800" dirty="0" smtClean="0"/>
              <a:t>ثم </a:t>
            </a:r>
            <a:r>
              <a:rPr lang="ar-SA" sz="2800" dirty="0" smtClean="0">
                <a:solidFill>
                  <a:srgbClr val="FF0000"/>
                </a:solidFill>
              </a:rPr>
              <a:t>كافة البرامج </a:t>
            </a:r>
            <a:r>
              <a:rPr lang="ar-SA" sz="2800" dirty="0" smtClean="0"/>
              <a:t>ثم </a:t>
            </a:r>
            <a:r>
              <a:rPr lang="en-US" sz="2800" dirty="0" smtClean="0">
                <a:solidFill>
                  <a:srgbClr val="FF0000"/>
                </a:solidFill>
              </a:rPr>
              <a:t>Outlook Express</a:t>
            </a:r>
            <a:r>
              <a:rPr lang="ar-SA" sz="2800" dirty="0" smtClean="0">
                <a:solidFill>
                  <a:srgbClr val="FF0000"/>
                </a:solidFill>
              </a:rPr>
              <a:t>.</a:t>
            </a:r>
          </a:p>
          <a:p>
            <a:pPr marL="742950" indent="-548640" rtl="1">
              <a:buFont typeface="+mj-lt"/>
              <a:buAutoNum type="arabicPeriod"/>
              <a:defRPr/>
            </a:pPr>
            <a:r>
              <a:rPr lang="ar-SA" sz="2800" dirty="0" smtClean="0"/>
              <a:t>تفتح نافذة البرنامج .</a:t>
            </a:r>
          </a:p>
          <a:p>
            <a:pPr marL="742950" indent="-548640" rtl="1">
              <a:buFont typeface="+mj-lt"/>
              <a:buAutoNum type="arabicPeriod"/>
              <a:defRPr/>
            </a:pPr>
            <a:r>
              <a:rPr lang="ar-SA" sz="2800" dirty="0" smtClean="0"/>
              <a:t>إذا كنت ترغب بالاطلاع على بريدك انقر البريد الوارد </a:t>
            </a:r>
            <a:r>
              <a:rPr lang="en-US" sz="2800" dirty="0" smtClean="0"/>
              <a:t>inbox</a:t>
            </a:r>
            <a:r>
              <a:rPr lang="ar-SA" sz="2800" dirty="0" smtClean="0"/>
              <a:t>. </a:t>
            </a:r>
          </a:p>
          <a:p>
            <a:pPr rtl="1"/>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dirty="0"/>
          </a:p>
        </p:txBody>
      </p:sp>
    </p:spTree>
    <p:extLst>
      <p:ext uri="{BB962C8B-B14F-4D97-AF65-F5344CB8AC3E}">
        <p14:creationId xmlns:p14="http://schemas.microsoft.com/office/powerpoint/2010/main" val="21796001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2" cstate="print"/>
          <a:srcRect/>
          <a:stretch>
            <a:fillRect/>
          </a:stretch>
        </p:blipFill>
        <p:spPr bwMode="auto">
          <a:xfrm>
            <a:off x="1828800" y="752475"/>
            <a:ext cx="6934200" cy="5724525"/>
          </a:xfrm>
          <a:prstGeom prst="rect">
            <a:avLst/>
          </a:prstGeom>
          <a:noFill/>
          <a:ln w="9525">
            <a:noFill/>
            <a:miter lim="800000"/>
            <a:headEnd/>
            <a:tailEnd/>
          </a:ln>
        </p:spPr>
      </p:pic>
      <p:sp>
        <p:nvSpPr>
          <p:cNvPr id="2" name="Title 1"/>
          <p:cNvSpPr>
            <a:spLocks noGrp="1"/>
          </p:cNvSpPr>
          <p:nvPr>
            <p:ph type="title"/>
          </p:nvPr>
        </p:nvSpPr>
        <p:spPr/>
        <p:txBody>
          <a:bodyPr anchor="t" anchorCtr="0"/>
          <a:lstStyle/>
          <a:p>
            <a:pPr rtl="1"/>
            <a:r>
              <a:rPr lang="ar-SA" b="1" dirty="0" smtClean="0">
                <a:solidFill>
                  <a:schemeClr val="tx2"/>
                </a:solidFill>
              </a:rPr>
              <a:t>واجهة </a:t>
            </a:r>
            <a:r>
              <a:rPr lang="en-GB" b="1" dirty="0" smtClean="0">
                <a:solidFill>
                  <a:schemeClr val="tx2"/>
                </a:solidFill>
              </a:rPr>
              <a:t>Outlook Express</a:t>
            </a:r>
            <a:endParaRPr lang="ar-SA" b="1" dirty="0"/>
          </a:p>
        </p:txBody>
      </p:sp>
      <p:sp>
        <p:nvSpPr>
          <p:cNvPr id="3" name="Content Placeholder 2"/>
          <p:cNvSpPr>
            <a:spLocks noGrp="1"/>
          </p:cNvSpPr>
          <p:nvPr>
            <p:ph idx="1"/>
          </p:nvPr>
        </p:nvSpPr>
        <p:spPr/>
        <p:txBody>
          <a:bodyPr/>
          <a:lstStyle/>
          <a:p>
            <a:endParaRPr lang="ar-SA" dirty="0"/>
          </a:p>
        </p:txBody>
      </p:sp>
      <p:sp>
        <p:nvSpPr>
          <p:cNvPr id="5" name="Rounded Rectangular Callout 4"/>
          <p:cNvSpPr/>
          <p:nvPr/>
        </p:nvSpPr>
        <p:spPr>
          <a:xfrm>
            <a:off x="0" y="1295400"/>
            <a:ext cx="1752600" cy="457200"/>
          </a:xfrm>
          <a:prstGeom prst="wedgeRoundRectCallout">
            <a:avLst>
              <a:gd name="adj1" fmla="val 79428"/>
              <a:gd name="adj2" fmla="val 207394"/>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الوارد </a:t>
            </a:r>
            <a:r>
              <a:rPr lang="en-US" sz="2400" b="1" dirty="0" smtClean="0">
                <a:solidFill>
                  <a:srgbClr val="FF3300"/>
                </a:solidFill>
              </a:rPr>
              <a:t>inbox</a:t>
            </a:r>
            <a:endParaRPr lang="ar-SA" sz="2400" b="1" dirty="0" smtClean="0">
              <a:solidFill>
                <a:srgbClr val="FF3300"/>
              </a:solidFill>
            </a:endParaRPr>
          </a:p>
        </p:txBody>
      </p:sp>
      <p:sp>
        <p:nvSpPr>
          <p:cNvPr id="8" name="Rounded Rectangular Callout 7"/>
          <p:cNvSpPr/>
          <p:nvPr/>
        </p:nvSpPr>
        <p:spPr>
          <a:xfrm>
            <a:off x="0" y="2209800"/>
            <a:ext cx="1752600" cy="381000"/>
          </a:xfrm>
          <a:prstGeom prst="wedgeRoundRectCallout">
            <a:avLst>
              <a:gd name="adj1" fmla="val 78650"/>
              <a:gd name="adj2" fmla="val 90381"/>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الصادر </a:t>
            </a:r>
            <a:r>
              <a:rPr lang="en-US" sz="2400" b="1" dirty="0" smtClean="0">
                <a:solidFill>
                  <a:srgbClr val="FF3300"/>
                </a:solidFill>
              </a:rPr>
              <a:t>outbox</a:t>
            </a:r>
            <a:endParaRPr lang="ar-SA" sz="2400" b="1" dirty="0" smtClean="0">
              <a:solidFill>
                <a:srgbClr val="FF3300"/>
              </a:solidFill>
            </a:endParaRPr>
          </a:p>
        </p:txBody>
      </p:sp>
      <p:sp>
        <p:nvSpPr>
          <p:cNvPr id="9" name="Rounded Rectangular Callout 8"/>
          <p:cNvSpPr/>
          <p:nvPr/>
        </p:nvSpPr>
        <p:spPr>
          <a:xfrm>
            <a:off x="0" y="2743200"/>
            <a:ext cx="1752600" cy="762000"/>
          </a:xfrm>
          <a:prstGeom prst="wedgeRoundRectCallout">
            <a:avLst>
              <a:gd name="adj1" fmla="val 75089"/>
              <a:gd name="adj2" fmla="val -23053"/>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العناصر المرسلة </a:t>
            </a:r>
            <a:r>
              <a:rPr lang="en-US" sz="2400" b="1" dirty="0" smtClean="0">
                <a:solidFill>
                  <a:srgbClr val="FF3300"/>
                </a:solidFill>
              </a:rPr>
              <a:t>sent items</a:t>
            </a:r>
            <a:endParaRPr lang="ar-SA" sz="2400" b="1" dirty="0" smtClean="0">
              <a:solidFill>
                <a:srgbClr val="FF3300"/>
              </a:solidFill>
            </a:endParaRPr>
          </a:p>
        </p:txBody>
      </p:sp>
      <p:sp>
        <p:nvSpPr>
          <p:cNvPr id="10" name="Rounded Rectangular Callout 9"/>
          <p:cNvSpPr/>
          <p:nvPr/>
        </p:nvSpPr>
        <p:spPr>
          <a:xfrm>
            <a:off x="0" y="3886200"/>
            <a:ext cx="1905000" cy="685800"/>
          </a:xfrm>
          <a:prstGeom prst="wedgeRoundRectCallout">
            <a:avLst>
              <a:gd name="adj1" fmla="val 67685"/>
              <a:gd name="adj2" fmla="val -156785"/>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العناصر المحذوفة </a:t>
            </a:r>
            <a:r>
              <a:rPr lang="en-US" sz="2400" b="1" dirty="0" smtClean="0">
                <a:solidFill>
                  <a:srgbClr val="FF3300"/>
                </a:solidFill>
              </a:rPr>
              <a:t>deleted items</a:t>
            </a:r>
            <a:endParaRPr lang="ar-SA" sz="2400" b="1" dirty="0" smtClean="0">
              <a:solidFill>
                <a:srgbClr val="FF3300"/>
              </a:solidFill>
            </a:endParaRPr>
          </a:p>
        </p:txBody>
      </p:sp>
      <p:sp>
        <p:nvSpPr>
          <p:cNvPr id="11" name="Rounded Rectangular Callout 10"/>
          <p:cNvSpPr/>
          <p:nvPr/>
        </p:nvSpPr>
        <p:spPr>
          <a:xfrm>
            <a:off x="3200400" y="2743200"/>
            <a:ext cx="1066800" cy="1066800"/>
          </a:xfrm>
          <a:prstGeom prst="wedgeRoundRectCallout">
            <a:avLst>
              <a:gd name="adj1" fmla="val -81326"/>
              <a:gd name="adj2" fmla="val 18738"/>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المسودات </a:t>
            </a:r>
            <a:r>
              <a:rPr lang="en-US" sz="2400" b="1" dirty="0" smtClean="0">
                <a:solidFill>
                  <a:srgbClr val="FF3300"/>
                </a:solidFill>
              </a:rPr>
              <a:t>drafts</a:t>
            </a:r>
            <a:endParaRPr lang="ar-SA" sz="2400" b="1" dirty="0" smtClean="0">
              <a:solidFill>
                <a:srgbClr val="FF3300"/>
              </a:solidFill>
            </a:endParaRPr>
          </a:p>
        </p:txBody>
      </p:sp>
      <p:sp>
        <p:nvSpPr>
          <p:cNvPr id="12" name="Rounded Rectangular Callout 11"/>
          <p:cNvSpPr/>
          <p:nvPr/>
        </p:nvSpPr>
        <p:spPr>
          <a:xfrm>
            <a:off x="7543800" y="2590800"/>
            <a:ext cx="2362200" cy="1371600"/>
          </a:xfrm>
          <a:prstGeom prst="wedgeRoundRectCallout">
            <a:avLst>
              <a:gd name="adj1" fmla="val -84664"/>
              <a:gd name="adj2" fmla="val -14525"/>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لعرض محتوى المجلدات، انقر نقرا مزدوجا على العنصر لفتحه</a:t>
            </a:r>
          </a:p>
        </p:txBody>
      </p:sp>
      <p:sp>
        <p:nvSpPr>
          <p:cNvPr id="13" name="Rounded Rectangular Callout 12"/>
          <p:cNvSpPr/>
          <p:nvPr/>
        </p:nvSpPr>
        <p:spPr>
          <a:xfrm>
            <a:off x="228600" y="0"/>
            <a:ext cx="3886200" cy="762000"/>
          </a:xfrm>
          <a:prstGeom prst="wedgeRoundRectCallout">
            <a:avLst>
              <a:gd name="adj1" fmla="val 21803"/>
              <a:gd name="adj2" fmla="val 40230"/>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يخزن برنامج </a:t>
            </a:r>
            <a:r>
              <a:rPr lang="en-US" sz="2400" b="1" dirty="0" smtClean="0">
                <a:solidFill>
                  <a:srgbClr val="FF3300"/>
                </a:solidFill>
              </a:rPr>
              <a:t>Outlook Express</a:t>
            </a:r>
            <a:r>
              <a:rPr lang="ar-SA" sz="2400" b="1" dirty="0" smtClean="0">
                <a:solidFill>
                  <a:srgbClr val="FF3300"/>
                </a:solidFill>
              </a:rPr>
              <a:t> الرسائل في مجلدات مختلفة</a:t>
            </a:r>
          </a:p>
        </p:txBody>
      </p:sp>
      <p:sp>
        <p:nvSpPr>
          <p:cNvPr id="14" name="Slide Number Placeholder 13"/>
          <p:cNvSpPr>
            <a:spLocks noGrp="1"/>
          </p:cNvSpPr>
          <p:nvPr>
            <p:ph type="sldNum" sz="quarter" idx="10"/>
          </p:nvPr>
        </p:nvSpPr>
        <p:spPr/>
        <p:txBody>
          <a:bodyPr/>
          <a:lstStyle/>
          <a:p>
            <a:pPr>
              <a:defRPr/>
            </a:pPr>
            <a:fld id="{FFF0F569-9724-490C-8368-9A7E0DF21DA7}" type="slidenum">
              <a:rPr lang="ar-SA" smtClean="0"/>
              <a:pPr>
                <a:defRPr/>
              </a:pPr>
              <a:t>12</a:t>
            </a:fld>
            <a:endParaRPr lang="en-US" dirty="0"/>
          </a:p>
        </p:txBody>
      </p:sp>
    </p:spTree>
    <p:extLst>
      <p:ext uri="{BB962C8B-B14F-4D97-AF65-F5344CB8AC3E}">
        <p14:creationId xmlns:p14="http://schemas.microsoft.com/office/powerpoint/2010/main" val="118031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par>
                                <p:cTn id="8" presetID="9"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dissolve">
                                      <p:cBhvr>
                                        <p:cTn id="20"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dissolve">
                                      <p:cBhvr>
                                        <p:cTn id="30"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b="1" dirty="0" smtClean="0">
                <a:solidFill>
                  <a:schemeClr val="tx2"/>
                </a:solidFill>
              </a:rPr>
              <a:t> تعديل الإعدادت الأساسية </a:t>
            </a:r>
            <a:r>
              <a:rPr lang="en-US" b="1" dirty="0" smtClean="0">
                <a:solidFill>
                  <a:schemeClr val="tx2"/>
                </a:solidFill>
              </a:rPr>
              <a:t>Layout Options</a:t>
            </a:r>
            <a:endParaRPr lang="en-US" b="1" dirty="0">
              <a:solidFill>
                <a:schemeClr val="tx2"/>
              </a:solidFill>
            </a:endParaRPr>
          </a:p>
        </p:txBody>
      </p:sp>
      <p:sp>
        <p:nvSpPr>
          <p:cNvPr id="8" name="Content Placeholder 7"/>
          <p:cNvSpPr>
            <a:spLocks noGrp="1"/>
          </p:cNvSpPr>
          <p:nvPr>
            <p:ph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04800" y="1219200"/>
            <a:ext cx="3629025" cy="4133850"/>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4191000" y="3048000"/>
            <a:ext cx="5181600" cy="2762250"/>
          </a:xfrm>
          <a:prstGeom prst="rect">
            <a:avLst/>
          </a:prstGeom>
          <a:noFill/>
          <a:ln w="9525">
            <a:noFill/>
            <a:miter lim="800000"/>
            <a:headEnd/>
            <a:tailEnd/>
          </a:ln>
        </p:spPr>
      </p:pic>
      <p:sp>
        <p:nvSpPr>
          <p:cNvPr id="10" name="Rounded Rectangular Callout 9"/>
          <p:cNvSpPr/>
          <p:nvPr/>
        </p:nvSpPr>
        <p:spPr>
          <a:xfrm>
            <a:off x="4038600" y="1219200"/>
            <a:ext cx="2971800" cy="762000"/>
          </a:xfrm>
          <a:prstGeom prst="wedgeRoundRectCallout">
            <a:avLst>
              <a:gd name="adj1" fmla="val -131516"/>
              <a:gd name="adj2" fmla="val 60131"/>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المربع الأساسي لإظهار/إخفاء أجزاء البرنامح</a:t>
            </a:r>
          </a:p>
        </p:txBody>
      </p:sp>
      <p:sp>
        <p:nvSpPr>
          <p:cNvPr id="11" name="Rounded Rectangular Callout 10"/>
          <p:cNvSpPr/>
          <p:nvPr/>
        </p:nvSpPr>
        <p:spPr>
          <a:xfrm>
            <a:off x="4114800" y="2133600"/>
            <a:ext cx="1981200" cy="762000"/>
          </a:xfrm>
          <a:prstGeom prst="wedgeRoundRectCallout">
            <a:avLst>
              <a:gd name="adj1" fmla="val -85242"/>
              <a:gd name="adj2" fmla="val 64309"/>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تكييف وتعديل أشرطة الأدوات</a:t>
            </a:r>
          </a:p>
        </p:txBody>
      </p:sp>
      <p:sp>
        <p:nvSpPr>
          <p:cNvPr id="12" name="Rounded Rectangular Callout 11"/>
          <p:cNvSpPr/>
          <p:nvPr/>
        </p:nvSpPr>
        <p:spPr>
          <a:xfrm>
            <a:off x="6248400" y="2133600"/>
            <a:ext cx="2286000" cy="762000"/>
          </a:xfrm>
          <a:prstGeom prst="wedgeRoundRectCallout">
            <a:avLst>
              <a:gd name="adj1" fmla="val -42716"/>
              <a:gd name="adj2" fmla="val 175354"/>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لتحديد ما تريد إظهاره في أشرطة الأدوات</a:t>
            </a:r>
          </a:p>
        </p:txBody>
      </p:sp>
    </p:spTree>
    <p:extLst>
      <p:ext uri="{BB962C8B-B14F-4D97-AF65-F5344CB8AC3E}">
        <p14:creationId xmlns:p14="http://schemas.microsoft.com/office/powerpoint/2010/main" val="95235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dissolve">
                                      <p:cBhvr>
                                        <p:cTn id="17" dur="5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b="1" dirty="0" smtClean="0">
                <a:solidFill>
                  <a:schemeClr val="tx2"/>
                </a:solidFill>
              </a:rPr>
              <a:t> رؤوس الرسائل </a:t>
            </a:r>
            <a:r>
              <a:rPr lang="en-US" b="1" dirty="0" smtClean="0">
                <a:solidFill>
                  <a:schemeClr val="tx2"/>
                </a:solidFill>
              </a:rPr>
              <a:t>Message Headings</a:t>
            </a:r>
            <a:endParaRPr lang="en-US" b="1" dirty="0">
              <a:solidFill>
                <a:schemeClr val="tx2"/>
              </a:solidFill>
            </a:endParaRPr>
          </a:p>
        </p:txBody>
      </p:sp>
      <p:sp>
        <p:nvSpPr>
          <p:cNvPr id="8" name="Content Placeholder 7"/>
          <p:cNvSpPr>
            <a:spLocks noGrp="1"/>
          </p:cNvSpPr>
          <p:nvPr>
            <p:ph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304800" y="762000"/>
            <a:ext cx="7934325" cy="5505450"/>
          </a:xfrm>
          <a:prstGeom prst="rect">
            <a:avLst/>
          </a:prstGeom>
          <a:noFill/>
          <a:ln w="9525">
            <a:noFill/>
            <a:miter lim="800000"/>
            <a:headEnd/>
            <a:tailEnd/>
          </a:ln>
        </p:spPr>
      </p:pic>
      <p:sp>
        <p:nvSpPr>
          <p:cNvPr id="9" name="Rounded Rectangular Callout 8"/>
          <p:cNvSpPr/>
          <p:nvPr/>
        </p:nvSpPr>
        <p:spPr>
          <a:xfrm>
            <a:off x="1524000" y="3886200"/>
            <a:ext cx="990600" cy="457200"/>
          </a:xfrm>
          <a:prstGeom prst="wedgeRoundRectCallout">
            <a:avLst>
              <a:gd name="adj1" fmla="val 30165"/>
              <a:gd name="adj2" fmla="val -335691"/>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الأولوية</a:t>
            </a:r>
          </a:p>
        </p:txBody>
      </p:sp>
      <p:sp>
        <p:nvSpPr>
          <p:cNvPr id="10" name="Rounded Rectangular Callout 9"/>
          <p:cNvSpPr/>
          <p:nvPr/>
        </p:nvSpPr>
        <p:spPr>
          <a:xfrm>
            <a:off x="2514600" y="4114800"/>
            <a:ext cx="990600" cy="381000"/>
          </a:xfrm>
          <a:prstGeom prst="wedgeRoundRectCallout">
            <a:avLst>
              <a:gd name="adj1" fmla="val -48366"/>
              <a:gd name="adj2" fmla="val -461662"/>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المرفقات</a:t>
            </a:r>
          </a:p>
        </p:txBody>
      </p:sp>
      <p:pic>
        <p:nvPicPr>
          <p:cNvPr id="2052" name="Picture 4"/>
          <p:cNvPicPr>
            <a:picLocks noChangeAspect="1" noChangeArrowheads="1"/>
          </p:cNvPicPr>
          <p:nvPr/>
        </p:nvPicPr>
        <p:blipFill>
          <a:blip r:embed="rId3" cstate="print"/>
          <a:srcRect/>
          <a:stretch>
            <a:fillRect/>
          </a:stretch>
        </p:blipFill>
        <p:spPr bwMode="auto">
          <a:xfrm>
            <a:off x="6753225" y="3152775"/>
            <a:ext cx="3152775" cy="3019425"/>
          </a:xfrm>
          <a:prstGeom prst="rect">
            <a:avLst/>
          </a:prstGeom>
          <a:noFill/>
          <a:ln w="9525">
            <a:noFill/>
            <a:miter lim="800000"/>
            <a:headEnd/>
            <a:tailEnd/>
          </a:ln>
        </p:spPr>
      </p:pic>
      <p:sp>
        <p:nvSpPr>
          <p:cNvPr id="11" name="Rounded Rectangular Callout 10"/>
          <p:cNvSpPr/>
          <p:nvPr/>
        </p:nvSpPr>
        <p:spPr>
          <a:xfrm>
            <a:off x="3657600" y="2895600"/>
            <a:ext cx="914400" cy="381000"/>
          </a:xfrm>
          <a:prstGeom prst="wedgeRoundRectCallout">
            <a:avLst>
              <a:gd name="adj1" fmla="val -91765"/>
              <a:gd name="adj2" fmla="val -86735"/>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المرسل</a:t>
            </a:r>
          </a:p>
        </p:txBody>
      </p:sp>
      <p:sp>
        <p:nvSpPr>
          <p:cNvPr id="12" name="Rounded Rectangular Callout 11"/>
          <p:cNvSpPr/>
          <p:nvPr/>
        </p:nvSpPr>
        <p:spPr>
          <a:xfrm>
            <a:off x="4419600" y="3429000"/>
            <a:ext cx="1066800" cy="685800"/>
          </a:xfrm>
          <a:prstGeom prst="wedgeRoundRectCallout">
            <a:avLst>
              <a:gd name="adj1" fmla="val -13726"/>
              <a:gd name="adj2" fmla="val -141263"/>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موضوع الرسالة</a:t>
            </a:r>
          </a:p>
        </p:txBody>
      </p:sp>
      <p:sp>
        <p:nvSpPr>
          <p:cNvPr id="13" name="Rounded Rectangular Callout 12"/>
          <p:cNvSpPr/>
          <p:nvPr/>
        </p:nvSpPr>
        <p:spPr>
          <a:xfrm>
            <a:off x="5562600" y="3429000"/>
            <a:ext cx="1066800" cy="838200"/>
          </a:xfrm>
          <a:prstGeom prst="wedgeRoundRectCallout">
            <a:avLst>
              <a:gd name="adj1" fmla="val 103972"/>
              <a:gd name="adj2" fmla="val -123208"/>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تاريخ الوصول</a:t>
            </a:r>
          </a:p>
        </p:txBody>
      </p:sp>
      <p:sp>
        <p:nvSpPr>
          <p:cNvPr id="14" name="Rounded Rectangular Callout 13"/>
          <p:cNvSpPr/>
          <p:nvPr/>
        </p:nvSpPr>
        <p:spPr>
          <a:xfrm>
            <a:off x="304800" y="304800"/>
            <a:ext cx="1828800" cy="457200"/>
          </a:xfrm>
          <a:prstGeom prst="wedgeRoundRectCallout">
            <a:avLst>
              <a:gd name="adj1" fmla="val -5943"/>
              <a:gd name="adj2" fmla="val 121622"/>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لتعديل الأعمدة</a:t>
            </a:r>
          </a:p>
        </p:txBody>
      </p:sp>
      <p:sp>
        <p:nvSpPr>
          <p:cNvPr id="15" name="Rounded Rectangular Callout 14"/>
          <p:cNvSpPr/>
          <p:nvPr/>
        </p:nvSpPr>
        <p:spPr>
          <a:xfrm>
            <a:off x="4800600" y="5638800"/>
            <a:ext cx="1828800" cy="762000"/>
          </a:xfrm>
          <a:prstGeom prst="wedgeRoundRectCallout">
            <a:avLst>
              <a:gd name="adj1" fmla="val 62714"/>
              <a:gd name="adj2" fmla="val -188229"/>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نحدد ما نريد إظهاره من عدمه</a:t>
            </a:r>
          </a:p>
        </p:txBody>
      </p:sp>
      <p:sp>
        <p:nvSpPr>
          <p:cNvPr id="17" name="Rounded Rectangular Callout 16"/>
          <p:cNvSpPr/>
          <p:nvPr/>
        </p:nvSpPr>
        <p:spPr>
          <a:xfrm>
            <a:off x="2819400" y="6400800"/>
            <a:ext cx="2057400" cy="457200"/>
          </a:xfrm>
          <a:prstGeom prst="wedgeRoundRectCallout">
            <a:avLst>
              <a:gd name="adj1" fmla="val 18353"/>
              <a:gd name="adj2" fmla="val -81961"/>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استعراض الرسائل</a:t>
            </a:r>
          </a:p>
        </p:txBody>
      </p:sp>
      <p:sp>
        <p:nvSpPr>
          <p:cNvPr id="18" name="Rounded Rectangular Callout 17"/>
          <p:cNvSpPr/>
          <p:nvPr/>
        </p:nvSpPr>
        <p:spPr>
          <a:xfrm>
            <a:off x="7239000" y="1143000"/>
            <a:ext cx="2362200" cy="685800"/>
          </a:xfrm>
          <a:prstGeom prst="wedgeRoundRectCallout">
            <a:avLst>
              <a:gd name="adj1" fmla="val -38944"/>
              <a:gd name="adj2" fmla="val 131773"/>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انقر </a:t>
            </a:r>
            <a:r>
              <a:rPr lang="ar-SA" sz="2400" b="1" dirty="0" smtClean="0">
                <a:solidFill>
                  <a:srgbClr val="FF3300"/>
                </a:solidFill>
              </a:rPr>
              <a:t>على </a:t>
            </a:r>
            <a:r>
              <a:rPr lang="ar-SA" sz="2400" b="1" dirty="0" smtClean="0">
                <a:solidFill>
                  <a:srgbClr val="FF3300"/>
                </a:solidFill>
              </a:rPr>
              <a:t>اسم العمود لفرز الرسائل وفقا له</a:t>
            </a:r>
          </a:p>
        </p:txBody>
      </p:sp>
      <p:pic>
        <p:nvPicPr>
          <p:cNvPr id="2053" name="Picture 5"/>
          <p:cNvPicPr>
            <a:picLocks noChangeAspect="1" noChangeArrowheads="1"/>
          </p:cNvPicPr>
          <p:nvPr/>
        </p:nvPicPr>
        <p:blipFill>
          <a:blip r:embed="rId4" cstate="print"/>
          <a:srcRect/>
          <a:stretch>
            <a:fillRect/>
          </a:stretch>
        </p:blipFill>
        <p:spPr bwMode="auto">
          <a:xfrm>
            <a:off x="7620000" y="2438400"/>
            <a:ext cx="1181100" cy="657225"/>
          </a:xfrm>
          <a:prstGeom prst="rect">
            <a:avLst/>
          </a:prstGeom>
          <a:noFill/>
          <a:ln w="9525">
            <a:noFill/>
            <a:miter lim="800000"/>
            <a:headEnd/>
            <a:tailEnd/>
          </a:ln>
        </p:spPr>
      </p:pic>
      <p:sp>
        <p:nvSpPr>
          <p:cNvPr id="19" name="Rounded Rectangular Callout 18"/>
          <p:cNvSpPr/>
          <p:nvPr/>
        </p:nvSpPr>
        <p:spPr>
          <a:xfrm>
            <a:off x="2971800" y="3352800"/>
            <a:ext cx="1295400" cy="685800"/>
          </a:xfrm>
          <a:prstGeom prst="wedgeRoundRectCallout">
            <a:avLst>
              <a:gd name="adj1" fmla="val -66860"/>
              <a:gd name="adj2" fmla="val -166338"/>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علامة تمييز الرسالة</a:t>
            </a:r>
          </a:p>
        </p:txBody>
      </p:sp>
    </p:spTree>
    <p:extLst>
      <p:ext uri="{BB962C8B-B14F-4D97-AF65-F5344CB8AC3E}">
        <p14:creationId xmlns:p14="http://schemas.microsoft.com/office/powerpoint/2010/main" val="255837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dissolve">
                                      <p:cBhvr>
                                        <p:cTn id="37"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dissolve">
                                      <p:cBhvr>
                                        <p:cTn id="42"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par>
                                <p:cTn id="43" presetID="9" presetClass="entr" presetSubtype="0" fill="hold" nodeType="withEffect">
                                  <p:stCondLst>
                                    <p:cond delay="0"/>
                                  </p:stCondLst>
                                  <p:childTnLst>
                                    <p:set>
                                      <p:cBhvr>
                                        <p:cTn id="44" dur="1" fill="hold">
                                          <p:stCondLst>
                                            <p:cond delay="0"/>
                                          </p:stCondLst>
                                        </p:cTn>
                                        <p:tgtEl>
                                          <p:spTgt spid="2052"/>
                                        </p:tgtEl>
                                        <p:attrNameLst>
                                          <p:attrName>style.visibility</p:attrName>
                                        </p:attrNameLst>
                                      </p:cBhvr>
                                      <p:to>
                                        <p:strVal val="visible"/>
                                      </p:to>
                                    </p:set>
                                    <p:animEffect transition="in" filter="dissolve">
                                      <p:cBhvr>
                                        <p:cTn id="45" dur="500"/>
                                        <p:tgtEl>
                                          <p:spTgt spid="2052"/>
                                        </p:tgtEl>
                                      </p:cBhvr>
                                    </p:animEffect>
                                  </p:childTnLst>
                                  <p:subTnLst>
                                    <p:set>
                                      <p:cBhvr override="childStyle">
                                        <p:cTn dur="1" fill="hold" display="0" masterRel="nextClick" afterEffect="1"/>
                                        <p:tgtEl>
                                          <p:spTgt spid="2052"/>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dissolv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dissolve">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2053"/>
                                        </p:tgtEl>
                                        <p:attrNameLst>
                                          <p:attrName>style.visibility</p:attrName>
                                        </p:attrNameLst>
                                      </p:cBhvr>
                                      <p:to>
                                        <p:strVal val="visible"/>
                                      </p:to>
                                    </p:set>
                                    <p:animEffect transition="in" filter="dissolve">
                                      <p:cBhvr>
                                        <p:cTn id="60"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7" grpId="0" animBg="1"/>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EG" b="1" dirty="0" smtClean="0"/>
              <a:t>إنشاء رسالة جديدة</a:t>
            </a:r>
            <a:endParaRPr lang="en-GB" b="1" dirty="0"/>
          </a:p>
        </p:txBody>
      </p:sp>
      <p:sp>
        <p:nvSpPr>
          <p:cNvPr id="3" name="Content Placeholder 2"/>
          <p:cNvSpPr>
            <a:spLocks noGrp="1"/>
          </p:cNvSpPr>
          <p:nvPr>
            <p:ph idx="1"/>
          </p:nvPr>
        </p:nvSpPr>
        <p:spPr/>
        <p:txBody>
          <a:bodyPr/>
          <a:lstStyle/>
          <a:p>
            <a:pPr marL="514350" indent="-514350" rtl="1">
              <a:buFont typeface="+mj-lt"/>
              <a:buAutoNum type="arabicPeriod"/>
            </a:pPr>
            <a:r>
              <a:rPr lang="ar-EG" sz="2400" b="1" dirty="0" smtClean="0"/>
              <a:t>انقر زر البريد </a:t>
            </a:r>
            <a:r>
              <a:rPr lang="en-GB" sz="2400" b="1" dirty="0" smtClean="0"/>
              <a:t> Mail </a:t>
            </a:r>
            <a:r>
              <a:rPr lang="ar-EG" sz="2400" b="1" dirty="0" smtClean="0"/>
              <a:t> من جزء التنقل ثم انقر جديد </a:t>
            </a:r>
            <a:r>
              <a:rPr lang="en-GB" sz="2400" b="1" dirty="0" smtClean="0"/>
              <a:t> new </a:t>
            </a:r>
            <a:r>
              <a:rPr lang="ar-EG" sz="2400" b="1" dirty="0" smtClean="0"/>
              <a:t> من شريط </a:t>
            </a:r>
            <a:r>
              <a:rPr lang="ar-EG" sz="2400" b="1" dirty="0" smtClean="0"/>
              <a:t>ال</a:t>
            </a:r>
            <a:r>
              <a:rPr lang="ar-SA" sz="2400" b="1" dirty="0" smtClean="0"/>
              <a:t>أ</a:t>
            </a:r>
            <a:r>
              <a:rPr lang="ar-EG" sz="2400" b="1" dirty="0" smtClean="0"/>
              <a:t>دوات</a:t>
            </a:r>
            <a:endParaRPr lang="ar-EG" sz="2400" b="1" dirty="0" smtClean="0"/>
          </a:p>
          <a:p>
            <a:pPr marL="514350" indent="-514350" rtl="1">
              <a:buFont typeface="+mj-lt"/>
              <a:buAutoNum type="arabicPeriod"/>
            </a:pPr>
            <a:r>
              <a:rPr lang="ar-EG" sz="2400" b="1" dirty="0" smtClean="0"/>
              <a:t>تظهر نافذة رسالة جديدة , في مربع </a:t>
            </a:r>
            <a:r>
              <a:rPr lang="ar-SA" sz="2400" b="1" dirty="0" smtClean="0"/>
              <a:t>إلى </a:t>
            </a:r>
            <a:r>
              <a:rPr lang="en-GB" sz="2400" b="1" dirty="0" smtClean="0"/>
              <a:t>to</a:t>
            </a:r>
            <a:r>
              <a:rPr lang="ar-EG" sz="2400" b="1" dirty="0" smtClean="0"/>
              <a:t> اكتب عنوان المرسل </a:t>
            </a:r>
            <a:r>
              <a:rPr lang="ar-SA" sz="2400" b="1" dirty="0" smtClean="0"/>
              <a:t>إ</a:t>
            </a:r>
            <a:r>
              <a:rPr lang="ar-EG" sz="2400" b="1" dirty="0" smtClean="0"/>
              <a:t>ليه وفي حالة الارسال  ل</a:t>
            </a:r>
            <a:r>
              <a:rPr lang="ar-SA" sz="2400" b="1" dirty="0" smtClean="0"/>
              <a:t>أ</a:t>
            </a:r>
            <a:r>
              <a:rPr lang="ar-EG" sz="2400" b="1" dirty="0" smtClean="0"/>
              <a:t>كثر من شخص </a:t>
            </a:r>
            <a:r>
              <a:rPr lang="ar-SA" sz="2400" b="1" dirty="0" smtClean="0"/>
              <a:t>أ</a:t>
            </a:r>
            <a:r>
              <a:rPr lang="ar-EG" sz="2400" b="1" dirty="0" smtClean="0"/>
              <a:t>فصل بينهما بعلامة </a:t>
            </a:r>
            <a:r>
              <a:rPr lang="en-GB" sz="2400" b="1" dirty="0" smtClean="0"/>
              <a:t>;</a:t>
            </a:r>
            <a:r>
              <a:rPr lang="ar-EG" sz="2400" b="1" dirty="0" smtClean="0"/>
              <a:t> </a:t>
            </a:r>
          </a:p>
          <a:p>
            <a:pPr marL="514350" indent="-514350" rtl="1">
              <a:buFont typeface="+mj-lt"/>
              <a:buAutoNum type="arabicPeriod"/>
            </a:pPr>
            <a:r>
              <a:rPr lang="ar-EG" sz="2400" b="1" dirty="0" smtClean="0"/>
              <a:t>في مربع الموضوع اطبع جملة تدل عل</a:t>
            </a:r>
            <a:r>
              <a:rPr lang="ar-SA" sz="2400" b="1" dirty="0" smtClean="0"/>
              <a:t>ى </a:t>
            </a:r>
            <a:r>
              <a:rPr lang="ar-EG" sz="2400" b="1" dirty="0" smtClean="0"/>
              <a:t>موضوع الرسالة </a:t>
            </a:r>
          </a:p>
          <a:p>
            <a:pPr marL="514350" indent="-514350" rtl="1">
              <a:buFont typeface="+mj-lt"/>
              <a:buAutoNum type="arabicPeriod"/>
            </a:pPr>
            <a:r>
              <a:rPr lang="ar-EG" sz="2400" b="1" dirty="0" smtClean="0"/>
              <a:t>انقر زر </a:t>
            </a:r>
            <a:r>
              <a:rPr lang="ar-SA" sz="2400" b="1" dirty="0" smtClean="0"/>
              <a:t>إ</a:t>
            </a:r>
            <a:r>
              <a:rPr lang="ar-EG" sz="2400" b="1" dirty="0" smtClean="0"/>
              <a:t>رسال </a:t>
            </a:r>
            <a:r>
              <a:rPr lang="en-GB" sz="2400" b="1" dirty="0" smtClean="0"/>
              <a:t>send</a:t>
            </a:r>
            <a:endParaRPr lang="en-GB" sz="2400" b="1" dirty="0"/>
          </a:p>
        </p:txBody>
      </p:sp>
    </p:spTree>
    <p:extLst>
      <p:ext uri="{BB962C8B-B14F-4D97-AF65-F5344CB8AC3E}">
        <p14:creationId xmlns:p14="http://schemas.microsoft.com/office/powerpoint/2010/main" val="37910300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a:t>إ</a:t>
            </a:r>
            <a:r>
              <a:rPr lang="ar-EG" b="1" dirty="0" smtClean="0"/>
              <a:t>رسال نسخة كربونية من الرسالة</a:t>
            </a:r>
            <a:endParaRPr lang="en-GB" b="1" dirty="0"/>
          </a:p>
        </p:txBody>
      </p:sp>
      <p:sp>
        <p:nvSpPr>
          <p:cNvPr id="3" name="Content Placeholder 2"/>
          <p:cNvSpPr>
            <a:spLocks noGrp="1"/>
          </p:cNvSpPr>
          <p:nvPr>
            <p:ph idx="1"/>
          </p:nvPr>
        </p:nvSpPr>
        <p:spPr/>
        <p:txBody>
          <a:bodyPr/>
          <a:lstStyle/>
          <a:p>
            <a:pPr marL="457200" indent="-457200" rtl="1">
              <a:buFont typeface="+mj-lt"/>
              <a:buAutoNum type="arabicPeriod"/>
            </a:pPr>
            <a:r>
              <a:rPr lang="ar-EG" sz="2400" b="1" dirty="0" smtClean="0"/>
              <a:t>يمكنك ارسال نسخة كربونية من رسالتك بطباعة عنوان المرسل اليه في حقل نسخة كربونية </a:t>
            </a:r>
            <a:r>
              <a:rPr lang="en-GB" sz="2400" b="1" dirty="0" smtClean="0"/>
              <a:t>cc</a:t>
            </a:r>
          </a:p>
          <a:p>
            <a:pPr marL="457200" indent="-457200" rtl="1">
              <a:buFont typeface="+mj-lt"/>
              <a:buAutoNum type="arabicPeriod"/>
            </a:pPr>
            <a:r>
              <a:rPr lang="ar-EG" sz="2400" b="1" dirty="0" smtClean="0"/>
              <a:t>ل</a:t>
            </a:r>
            <a:r>
              <a:rPr lang="ar-SA" sz="2400" b="1" dirty="0" smtClean="0"/>
              <a:t>إ</a:t>
            </a:r>
            <a:r>
              <a:rPr lang="ar-EG" sz="2400" b="1" dirty="0" smtClean="0"/>
              <a:t>رسال نسخة خفية بحيث لا يعرف </a:t>
            </a:r>
            <a:r>
              <a:rPr lang="ar-SA" sz="2400" b="1" dirty="0" smtClean="0"/>
              <a:t>الاخرون </a:t>
            </a:r>
            <a:r>
              <a:rPr lang="ar-EG" sz="2400" b="1" dirty="0" smtClean="0"/>
              <a:t>المرسل</a:t>
            </a:r>
            <a:r>
              <a:rPr lang="ar-SA" sz="2400" b="1" dirty="0" smtClean="0"/>
              <a:t> إ</a:t>
            </a:r>
            <a:r>
              <a:rPr lang="ar-EG" sz="2400" b="1" dirty="0" smtClean="0"/>
              <a:t>ليهم ذلك , ادخل عنوان المرسل </a:t>
            </a:r>
            <a:r>
              <a:rPr lang="ar-SA" sz="2400" b="1" dirty="0" smtClean="0"/>
              <a:t>إ</a:t>
            </a:r>
            <a:r>
              <a:rPr lang="ar-EG" sz="2400" b="1" dirty="0" smtClean="0"/>
              <a:t>ليه المراد إخفائه في حقل </a:t>
            </a:r>
            <a:r>
              <a:rPr lang="en-GB" sz="2400" b="1" dirty="0" smtClean="0"/>
              <a:t>Bcc</a:t>
            </a:r>
            <a:endParaRPr lang="en-GB" sz="2400" b="1" dirty="0"/>
          </a:p>
        </p:txBody>
      </p:sp>
    </p:spTree>
    <p:extLst>
      <p:ext uri="{BB962C8B-B14F-4D97-AF65-F5344CB8AC3E}">
        <p14:creationId xmlns:p14="http://schemas.microsoft.com/office/powerpoint/2010/main" val="22097139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b="1" dirty="0" smtClean="0">
                <a:solidFill>
                  <a:schemeClr val="tx2"/>
                </a:solidFill>
              </a:rPr>
              <a:t>وضع العلامات على الرسائل</a:t>
            </a:r>
            <a:endParaRPr lang="en-US" b="1" dirty="0">
              <a:solidFill>
                <a:schemeClr val="tx2"/>
              </a:solidFill>
            </a:endParaRPr>
          </a:p>
        </p:txBody>
      </p:sp>
      <p:sp>
        <p:nvSpPr>
          <p:cNvPr id="8" name="Content Placeholder 7"/>
          <p:cNvSpPr>
            <a:spLocks noGrp="1"/>
          </p:cNvSpPr>
          <p:nvPr>
            <p:ph idx="1"/>
          </p:nvPr>
        </p:nvSpPr>
        <p:spPr/>
        <p:txBody>
          <a:bodyPr/>
          <a:lstStyle/>
          <a:p>
            <a:pPr rtl="1">
              <a:defRPr/>
            </a:pPr>
            <a:r>
              <a:rPr lang="ar-SA" sz="2800" dirty="0"/>
              <a:t>إ</a:t>
            </a:r>
            <a:r>
              <a:rPr lang="ar-SA" sz="2800" dirty="0" smtClean="0"/>
              <a:t>ذا الرسالة لم تقرأ فيكون شكل المغلف مغلقا ومواصفات الرسالة بلون غامق وبعد فتح الرسالة ثم إغلاقها يتغير المغلف ليصبح مفتوحا.</a:t>
            </a:r>
          </a:p>
          <a:p>
            <a:pPr rtl="1">
              <a:defRPr/>
            </a:pPr>
            <a:r>
              <a:rPr lang="ar-SA" sz="2800" dirty="0" smtClean="0"/>
              <a:t> </a:t>
            </a:r>
            <a:r>
              <a:rPr lang="ar-SA" sz="2800" dirty="0" smtClean="0">
                <a:solidFill>
                  <a:srgbClr val="FF0000"/>
                </a:solidFill>
              </a:rPr>
              <a:t> يمكنك تغيير حالة الرسالة والعكس بالعكس بإتباع ما يلي </a:t>
            </a:r>
          </a:p>
          <a:p>
            <a:pPr marL="742950" indent="-742950" rtl="1">
              <a:buFont typeface="+mj-lt"/>
              <a:buAutoNum type="arabicPeriod"/>
              <a:defRPr/>
            </a:pPr>
            <a:r>
              <a:rPr lang="ar-SA" sz="2800" dirty="0" smtClean="0"/>
              <a:t>انقر الرسالة التي تمت قراءتها .</a:t>
            </a:r>
          </a:p>
          <a:p>
            <a:pPr marL="742950" indent="-742950" rtl="1">
              <a:buFont typeface="+mj-lt"/>
              <a:buAutoNum type="arabicPeriod"/>
              <a:defRPr/>
            </a:pPr>
            <a:r>
              <a:rPr lang="ar-SA" sz="2800" dirty="0" smtClean="0"/>
              <a:t>اختر وضع علامة </a:t>
            </a:r>
            <a:r>
              <a:rPr lang="ar-SA" sz="2800" dirty="0" smtClean="0">
                <a:solidFill>
                  <a:srgbClr val="FF0000"/>
                </a:solidFill>
              </a:rPr>
              <a:t>غير مقروء </a:t>
            </a:r>
            <a:r>
              <a:rPr lang="ar-SA" sz="2800" dirty="0" smtClean="0"/>
              <a:t>من قائمة </a:t>
            </a:r>
            <a:r>
              <a:rPr lang="ar-SA" sz="2800" dirty="0" smtClean="0">
                <a:solidFill>
                  <a:srgbClr val="FF0000"/>
                </a:solidFill>
              </a:rPr>
              <a:t>تحرير</a:t>
            </a:r>
            <a:r>
              <a:rPr lang="ar-SA" sz="2800" dirty="0" smtClean="0"/>
              <a:t> فيتغير المغلف المفتوح إلى مغلف مغلق.</a:t>
            </a:r>
          </a:p>
          <a:p>
            <a:pPr marL="742950" indent="-742950" rtl="1">
              <a:buFont typeface="+mj-lt"/>
              <a:buAutoNum type="arabicPeriod"/>
              <a:defRPr/>
            </a:pPr>
            <a:r>
              <a:rPr lang="ar-SA" sz="2800" dirty="0" smtClean="0"/>
              <a:t>وبنفس الطريقة يتم تعليم رسالة غير المقروءة ولكن اختر </a:t>
            </a:r>
            <a:r>
              <a:rPr lang="ar-SA" sz="2800" dirty="0" smtClean="0">
                <a:solidFill>
                  <a:srgbClr val="FF0000"/>
                </a:solidFill>
              </a:rPr>
              <a:t>وضع علامة مقروء </a:t>
            </a:r>
            <a:r>
              <a:rPr lang="ar-SA" sz="2800" dirty="0" smtClean="0"/>
              <a:t>من قائمة </a:t>
            </a:r>
            <a:r>
              <a:rPr lang="ar-SA" sz="2800" dirty="0" smtClean="0">
                <a:solidFill>
                  <a:srgbClr val="FF0000"/>
                </a:solidFill>
              </a:rPr>
              <a:t>تحرير .</a:t>
            </a:r>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17</a:t>
            </a:fld>
            <a:endParaRPr lang="en-US" dirty="0"/>
          </a:p>
        </p:txBody>
      </p:sp>
    </p:spTree>
    <p:extLst>
      <p:ext uri="{BB962C8B-B14F-4D97-AF65-F5344CB8AC3E}">
        <p14:creationId xmlns:p14="http://schemas.microsoft.com/office/powerpoint/2010/main" val="14169045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b="1" dirty="0" smtClean="0">
                <a:solidFill>
                  <a:schemeClr val="tx2"/>
                </a:solidFill>
              </a:rPr>
              <a:t>وضع العلامات على الرسائل</a:t>
            </a:r>
            <a:endParaRPr lang="en-US" b="1" dirty="0">
              <a:solidFill>
                <a:schemeClr val="tx2"/>
              </a:solidFill>
            </a:endParaRPr>
          </a:p>
        </p:txBody>
      </p:sp>
      <p:sp>
        <p:nvSpPr>
          <p:cNvPr id="8" name="Content Placeholder 7"/>
          <p:cNvSpPr>
            <a:spLocks noGrp="1"/>
          </p:cNvSpPr>
          <p:nvPr>
            <p:ph idx="1"/>
          </p:nvPr>
        </p:nvSpPr>
        <p:spPr/>
        <p:txBody>
          <a:bodyPr/>
          <a:lstStyle/>
          <a:p>
            <a:pPr rtl="1"/>
            <a:r>
              <a:rPr lang="ar-SA" sz="2800" dirty="0" smtClean="0"/>
              <a:t>يمكن وضع علامة مميزة على الرسالة الواردة للفت الانتباه من خلال:</a:t>
            </a:r>
          </a:p>
          <a:p>
            <a:pPr rtl="1">
              <a:buFont typeface="Arial" pitchFamily="34" charset="0"/>
              <a:buChar char="•"/>
            </a:pPr>
            <a:r>
              <a:rPr lang="ar-SA" sz="2800" dirty="0" smtClean="0"/>
              <a:t>انقر الرسالة التي تريد وضع علامة عندها.</a:t>
            </a:r>
          </a:p>
          <a:p>
            <a:pPr rtl="1">
              <a:buFont typeface="Arial" pitchFamily="34" charset="0"/>
              <a:buChar char="•"/>
              <a:defRPr/>
            </a:pPr>
            <a:r>
              <a:rPr lang="ar-SA" sz="2800" dirty="0" smtClean="0"/>
              <a:t>اختر وضع إشارة للرسالة من قائمة رسالة.</a:t>
            </a:r>
            <a:endParaRPr lang="ar-SA" sz="2800" b="1" dirty="0" smtClean="0">
              <a:solidFill>
                <a:srgbClr val="FF0000"/>
              </a:solidFill>
            </a:endParaRPr>
          </a:p>
          <a:p>
            <a:pPr rtl="1">
              <a:buFont typeface="Arial" pitchFamily="34" charset="0"/>
              <a:buChar char="•"/>
              <a:defRPr/>
            </a:pPr>
            <a:r>
              <a:rPr lang="ar-SA" sz="2800" dirty="0" smtClean="0"/>
              <a:t>لإزالة تمييز الرسالة انقر نقرة واحدة على رمز العلم نفسه فيزول العلم أو وضع </a:t>
            </a:r>
            <a:r>
              <a:rPr lang="ar-SA" sz="2800" dirty="0" smtClean="0">
                <a:solidFill>
                  <a:srgbClr val="FF0000"/>
                </a:solidFill>
              </a:rPr>
              <a:t>إشارة للرسالة</a:t>
            </a:r>
          </a:p>
          <a:p>
            <a:pPr rtl="1">
              <a:buFont typeface="Arial" pitchFamily="34" charset="0"/>
              <a:buChar char="•"/>
              <a:defRPr/>
            </a:pPr>
            <a:r>
              <a:rPr lang="ar-SA" sz="2800" dirty="0" smtClean="0">
                <a:solidFill>
                  <a:srgbClr val="FF0000"/>
                </a:solidFill>
              </a:rPr>
              <a:t>ويمكن من القائمة رسالة</a:t>
            </a:r>
          </a:p>
          <a:p>
            <a:pPr rtl="1">
              <a:defRPr/>
            </a:pPr>
            <a:r>
              <a:rPr lang="ar-SA" sz="2800" dirty="0" smtClean="0">
                <a:solidFill>
                  <a:srgbClr val="FF0000"/>
                </a:solidFill>
              </a:rPr>
              <a:t>الدخول لإنشاء، الرد على</a:t>
            </a:r>
          </a:p>
          <a:p>
            <a:pPr rtl="1">
              <a:defRPr/>
            </a:pPr>
            <a:r>
              <a:rPr lang="ar-SA" sz="2800" dirty="0" smtClean="0">
                <a:solidFill>
                  <a:srgbClr val="FF0000"/>
                </a:solidFill>
              </a:rPr>
              <a:t>رسالة وإعادة وتوجيه رسالة</a:t>
            </a:r>
          </a:p>
          <a:p>
            <a:pPr rtl="1">
              <a:defRPr/>
            </a:pPr>
            <a:r>
              <a:rPr lang="ar-SA" sz="2800" dirty="0" smtClean="0">
                <a:solidFill>
                  <a:srgbClr val="FF0000"/>
                </a:solidFill>
              </a:rPr>
              <a:t>...</a:t>
            </a:r>
          </a:p>
          <a:p>
            <a:pPr rtl="1">
              <a:buFont typeface="Arial" pitchFamily="34" charset="0"/>
              <a:buChar char="•"/>
              <a:defRPr/>
            </a:pPr>
            <a:endParaRPr lang="ar-SA" sz="2800" dirty="0" smtClean="0"/>
          </a:p>
          <a:p>
            <a:pPr rtl="1">
              <a:defRPr/>
            </a:pPr>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18</a:t>
            </a:fld>
            <a:endParaRPr lang="en-US" dirty="0"/>
          </a:p>
        </p:txBody>
      </p:sp>
      <p:pic>
        <p:nvPicPr>
          <p:cNvPr id="3075" name="Picture 3"/>
          <p:cNvPicPr>
            <a:picLocks noChangeAspect="1" noChangeArrowheads="1"/>
          </p:cNvPicPr>
          <p:nvPr/>
        </p:nvPicPr>
        <p:blipFill>
          <a:blip r:embed="rId2" cstate="print"/>
          <a:srcRect/>
          <a:stretch>
            <a:fillRect/>
          </a:stretch>
        </p:blipFill>
        <p:spPr bwMode="auto">
          <a:xfrm>
            <a:off x="0" y="3962400"/>
            <a:ext cx="3819525" cy="2486025"/>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a:stretch>
            <a:fillRect/>
          </a:stretch>
        </p:blipFill>
        <p:spPr bwMode="auto">
          <a:xfrm>
            <a:off x="3810000" y="4038600"/>
            <a:ext cx="2286000" cy="2562225"/>
          </a:xfrm>
          <a:prstGeom prst="rect">
            <a:avLst/>
          </a:prstGeom>
          <a:noFill/>
          <a:ln w="9525">
            <a:noFill/>
            <a:miter lim="800000"/>
            <a:headEnd/>
            <a:tailEnd/>
          </a:ln>
        </p:spPr>
      </p:pic>
    </p:spTree>
    <p:extLst>
      <p:ext uri="{BB962C8B-B14F-4D97-AF65-F5344CB8AC3E}">
        <p14:creationId xmlns:p14="http://schemas.microsoft.com/office/powerpoint/2010/main" val="243031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dissolve">
                                      <p:cBhvr>
                                        <p:cTn id="7" dur="500"/>
                                        <p:tgtEl>
                                          <p:spTgt spid="307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dissolve">
                                      <p:cBhvr>
                                        <p:cTn id="12"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b="1" dirty="0" smtClean="0">
                <a:solidFill>
                  <a:schemeClr val="tx2"/>
                </a:solidFill>
              </a:rPr>
              <a:t>الرد على الرسائل</a:t>
            </a:r>
            <a:endParaRPr lang="en-US" b="1" dirty="0">
              <a:solidFill>
                <a:schemeClr val="tx2"/>
              </a:solidFill>
            </a:endParaRPr>
          </a:p>
        </p:txBody>
      </p:sp>
      <p:sp>
        <p:nvSpPr>
          <p:cNvPr id="8" name="Content Placeholder 7"/>
          <p:cNvSpPr>
            <a:spLocks noGrp="1"/>
          </p:cNvSpPr>
          <p:nvPr>
            <p:ph idx="1"/>
          </p:nvPr>
        </p:nvSpPr>
        <p:spPr/>
        <p:txBody>
          <a:bodyPr/>
          <a:lstStyle/>
          <a:p>
            <a:pPr rtl="1">
              <a:defRPr/>
            </a:pPr>
            <a:r>
              <a:rPr lang="ar-SA" sz="3600" dirty="0" smtClean="0"/>
              <a:t>للرد على الرسائل التي تلقيتها  نفذ ما  يلي :</a:t>
            </a:r>
            <a:endParaRPr lang="ar-SA" sz="3600" dirty="0" smtClean="0">
              <a:solidFill>
                <a:srgbClr val="FF0000"/>
              </a:solidFill>
            </a:endParaRPr>
          </a:p>
          <a:p>
            <a:pPr marL="742950" indent="-742950" rtl="1">
              <a:buFont typeface="+mj-lt"/>
              <a:buAutoNum type="arabicPeriod"/>
              <a:defRPr/>
            </a:pPr>
            <a:r>
              <a:rPr lang="ar-SA" dirty="0" smtClean="0"/>
              <a:t>من علبة الواردة ، انقر على الرسالة التي ترغب بالرد عليها.</a:t>
            </a:r>
            <a:endParaRPr lang="ar-SA" sz="2800" dirty="0" smtClean="0"/>
          </a:p>
          <a:p>
            <a:pPr marL="519113" indent="-519113" rtl="1">
              <a:buFont typeface="+mj-lt"/>
              <a:buAutoNum type="arabicPeriod"/>
              <a:defRPr/>
            </a:pPr>
            <a:r>
              <a:rPr lang="ar-SA" sz="2800" dirty="0" smtClean="0"/>
              <a:t>انقر على زر </a:t>
            </a:r>
            <a:r>
              <a:rPr lang="ar-SA" sz="2800" dirty="0" smtClean="0">
                <a:solidFill>
                  <a:srgbClr val="FF3300"/>
                </a:solidFill>
              </a:rPr>
              <a:t>الرد </a:t>
            </a:r>
            <a:r>
              <a:rPr lang="en-US" sz="2800" dirty="0" smtClean="0">
                <a:solidFill>
                  <a:srgbClr val="FF3300"/>
                </a:solidFill>
              </a:rPr>
              <a:t>replay</a:t>
            </a:r>
            <a:r>
              <a:rPr lang="ar-SA" sz="2800" dirty="0" smtClean="0">
                <a:solidFill>
                  <a:srgbClr val="FF3300"/>
                </a:solidFill>
              </a:rPr>
              <a:t> </a:t>
            </a:r>
            <a:r>
              <a:rPr lang="ar-SA" sz="2800" dirty="0" smtClean="0"/>
              <a:t>أو (</a:t>
            </a:r>
            <a:r>
              <a:rPr lang="en-US" sz="2800" dirty="0" smtClean="0">
                <a:solidFill>
                  <a:srgbClr val="FF3300"/>
                </a:solidFill>
              </a:rPr>
              <a:t>replay all</a:t>
            </a:r>
            <a:r>
              <a:rPr lang="ar-SA" sz="2800" dirty="0" smtClean="0">
                <a:solidFill>
                  <a:srgbClr val="FF3300"/>
                </a:solidFill>
              </a:rPr>
              <a:t> </a:t>
            </a:r>
            <a:r>
              <a:rPr lang="ar-SA" sz="2800" dirty="0" smtClean="0"/>
              <a:t>للرد على جميع من أُرسلت له الرسالة) فتظهر نافدة </a:t>
            </a:r>
            <a:r>
              <a:rPr lang="ar-SA" sz="2800" dirty="0" smtClean="0">
                <a:solidFill>
                  <a:srgbClr val="FF0000"/>
                </a:solidFill>
              </a:rPr>
              <a:t>رسالة جديدة،</a:t>
            </a:r>
            <a:r>
              <a:rPr lang="ar-SA" sz="2800" dirty="0" smtClean="0"/>
              <a:t> فيتم إدراج </a:t>
            </a:r>
            <a:r>
              <a:rPr lang="ar-SA" sz="2800" dirty="0" smtClean="0">
                <a:solidFill>
                  <a:srgbClr val="FF3300"/>
                </a:solidFill>
              </a:rPr>
              <a:t>العناوين</a:t>
            </a:r>
            <a:r>
              <a:rPr lang="ar-SA" sz="2800" dirty="0" smtClean="0"/>
              <a:t> في الأماكن المخصصة لها وننتقل لواجهة ارسال رسالة.</a:t>
            </a:r>
          </a:p>
          <a:p>
            <a:pPr marL="519113" indent="-519113" rtl="1">
              <a:buFont typeface="+mj-lt"/>
              <a:buAutoNum type="arabicPeriod"/>
              <a:defRPr/>
            </a:pPr>
            <a:r>
              <a:rPr lang="ar-DZ" sz="2800" dirty="0" smtClean="0"/>
              <a:t>انقر على مربع الرسالة وأ</a:t>
            </a:r>
            <a:r>
              <a:rPr lang="ar-SA" sz="2800" dirty="0" smtClean="0"/>
              <a:t>دخل</a:t>
            </a:r>
            <a:r>
              <a:rPr lang="ar-DZ" sz="2800" dirty="0" smtClean="0"/>
              <a:t> الرد فوق الرسالة.</a:t>
            </a:r>
          </a:p>
          <a:p>
            <a:pPr marL="519113" indent="-519113" rtl="1">
              <a:buFont typeface="+mj-lt"/>
              <a:buAutoNum type="arabicPeriod"/>
              <a:defRPr/>
            </a:pPr>
            <a:r>
              <a:rPr lang="ar-DZ" sz="2800" dirty="0" smtClean="0"/>
              <a:t>انقر زر إرسال.</a:t>
            </a:r>
          </a:p>
          <a:p>
            <a:pPr rtl="1">
              <a:defRPr/>
            </a:pPr>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19</a:t>
            </a:fld>
            <a:endParaRPr lang="en-US" dirty="0"/>
          </a:p>
        </p:txBody>
      </p:sp>
    </p:spTree>
    <p:extLst>
      <p:ext uri="{BB962C8B-B14F-4D97-AF65-F5344CB8AC3E}">
        <p14:creationId xmlns:p14="http://schemas.microsoft.com/office/powerpoint/2010/main" val="19862535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ar-DZ" dirty="0" smtClean="0"/>
              <a:t>إرفاق ملف بالرسالة</a:t>
            </a:r>
            <a:endParaRPr lang="ar-SA" dirty="0"/>
          </a:p>
        </p:txBody>
      </p:sp>
      <p:sp>
        <p:nvSpPr>
          <p:cNvPr id="25604" name="Slide Number Placeholder 3"/>
          <p:cNvSpPr>
            <a:spLocks noGrp="1"/>
          </p:cNvSpPr>
          <p:nvPr>
            <p:ph type="sldNum" sz="quarter" idx="10"/>
          </p:nvPr>
        </p:nvSpPr>
        <p:spPr bwMode="auto">
          <a:noFill/>
          <a:ln>
            <a:miter lim="800000"/>
            <a:headEnd/>
            <a:tailEnd/>
          </a:ln>
        </p:spPr>
        <p:txBody>
          <a:bodyPr/>
          <a:lstStyle/>
          <a:p>
            <a:fld id="{E0EA3005-7A88-4E89-8BC2-A0B4B8B5D953}" type="slidenum">
              <a:rPr lang="ar-SA" smtClean="0">
                <a:cs typeface="Arial" pitchFamily="34" charset="0"/>
              </a:rPr>
              <a:pPr/>
              <a:t>20</a:t>
            </a:fld>
            <a:endParaRPr lang="en-US" smtClean="0">
              <a:cs typeface="Arial" pitchFamily="34" charset="0"/>
            </a:endParaRPr>
          </a:p>
        </p:txBody>
      </p:sp>
      <p:pic>
        <p:nvPicPr>
          <p:cNvPr id="5122" name="Picture 2"/>
          <p:cNvPicPr>
            <a:picLocks noChangeAspect="1" noChangeArrowheads="1"/>
          </p:cNvPicPr>
          <p:nvPr/>
        </p:nvPicPr>
        <p:blipFill>
          <a:blip r:embed="rId2" cstate="print"/>
          <a:srcRect/>
          <a:stretch>
            <a:fillRect/>
          </a:stretch>
        </p:blipFill>
        <p:spPr bwMode="auto">
          <a:xfrm>
            <a:off x="1371600" y="3429000"/>
            <a:ext cx="4067175" cy="2867025"/>
          </a:xfrm>
          <a:prstGeom prst="rect">
            <a:avLst/>
          </a:prstGeom>
          <a:noFill/>
          <a:ln w="9525">
            <a:noFill/>
            <a:miter lim="800000"/>
            <a:headEnd/>
            <a:tailEnd/>
          </a:ln>
        </p:spPr>
      </p:pic>
      <p:sp>
        <p:nvSpPr>
          <p:cNvPr id="6" name="Content Placeholder 5"/>
          <p:cNvSpPr>
            <a:spLocks noGrp="1"/>
          </p:cNvSpPr>
          <p:nvPr>
            <p:ph idx="1"/>
          </p:nvPr>
        </p:nvSpPr>
        <p:spPr>
          <a:xfrm>
            <a:off x="152400" y="1447800"/>
            <a:ext cx="9601200" cy="4419600"/>
          </a:xfrm>
        </p:spPr>
        <p:txBody>
          <a:bodyPr/>
          <a:lstStyle/>
          <a:p>
            <a:pPr rtl="1"/>
            <a:r>
              <a:rPr lang="ar-DZ" sz="2800" dirty="0" smtClean="0">
                <a:cs typeface="Arial" pitchFamily="34" charset="0"/>
              </a:rPr>
              <a:t>يمكن إرفاق أي نوع من أنواع الملفات</a:t>
            </a:r>
            <a:r>
              <a:rPr lang="fr-FR" sz="2800" dirty="0" smtClean="0">
                <a:cs typeface="Arial" pitchFamily="34" charset="0"/>
              </a:rPr>
              <a:t> </a:t>
            </a:r>
            <a:r>
              <a:rPr lang="ar-DZ" sz="2800" dirty="0" smtClean="0">
                <a:cs typeface="Arial" pitchFamily="34" charset="0"/>
              </a:rPr>
              <a:t>مع الرسالة بحيث</a:t>
            </a:r>
            <a:r>
              <a:rPr lang="ar-SA" sz="2800" dirty="0" smtClean="0">
                <a:cs typeface="Arial" pitchFamily="34" charset="0"/>
              </a:rPr>
              <a:t> </a:t>
            </a:r>
            <a:r>
              <a:rPr lang="ar-DZ" sz="2800" dirty="0" smtClean="0">
                <a:cs typeface="Arial" pitchFamily="34" charset="0"/>
              </a:rPr>
              <a:t>يرسل الاثنان معا بسرعة وبتكلفة زهيدة.</a:t>
            </a:r>
            <a:r>
              <a:rPr lang="ar-SA" sz="2800" dirty="0" smtClean="0">
                <a:cs typeface="Arial" pitchFamily="34" charset="0"/>
              </a:rPr>
              <a:t> بعد فتح نافذة رسال جديد ومن القائمة إدراج نختار ارفاق ملف فتظهر نافذة إدراج مرفق</a:t>
            </a:r>
            <a:endParaRPr lang="ar-DZ" sz="2800" dirty="0" smtClean="0">
              <a:cs typeface="Arial" pitchFamily="34" charset="0"/>
            </a:endParaRPr>
          </a:p>
          <a:p>
            <a:pPr rtl="1"/>
            <a:r>
              <a:rPr lang="ar-SA" sz="2800" dirty="0" smtClean="0">
                <a:cs typeface="Arial" pitchFamily="34" charset="0"/>
              </a:rPr>
              <a:t>اذهب الى مكان تخزين الملف واختاره ثم ارفقه وكرر العملية </a:t>
            </a:r>
            <a:r>
              <a:rPr lang="ar-DZ" sz="2800" dirty="0" smtClean="0">
                <a:cs typeface="Arial" pitchFamily="34" charset="0"/>
              </a:rPr>
              <a:t>لإرفاق أكثر من ملف </a:t>
            </a:r>
            <a:r>
              <a:rPr lang="ar-SA" sz="2800" dirty="0" smtClean="0">
                <a:cs typeface="Arial" pitchFamily="34" charset="0"/>
              </a:rPr>
              <a:t>مع نفس</a:t>
            </a:r>
            <a:r>
              <a:rPr lang="ar-DZ" sz="2800" dirty="0" smtClean="0">
                <a:cs typeface="Arial" pitchFamily="34" charset="0"/>
              </a:rPr>
              <a:t> الرسالة.</a:t>
            </a:r>
            <a:endParaRPr lang="ar-SA" sz="2800" dirty="0"/>
          </a:p>
        </p:txBody>
      </p:sp>
    </p:spTree>
    <p:extLst>
      <p:ext uri="{BB962C8B-B14F-4D97-AF65-F5344CB8AC3E}">
        <p14:creationId xmlns:p14="http://schemas.microsoft.com/office/powerpoint/2010/main" val="37386184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b="1" dirty="0" smtClean="0">
                <a:solidFill>
                  <a:schemeClr val="tx2"/>
                </a:solidFill>
              </a:rPr>
              <a:t>انشاء توقيع</a:t>
            </a:r>
            <a:endParaRPr lang="en-US" b="1" dirty="0">
              <a:solidFill>
                <a:schemeClr val="tx2"/>
              </a:solidFill>
            </a:endParaRPr>
          </a:p>
        </p:txBody>
      </p:sp>
      <p:sp>
        <p:nvSpPr>
          <p:cNvPr id="8" name="Content Placeholder 7"/>
          <p:cNvSpPr>
            <a:spLocks noGrp="1"/>
          </p:cNvSpPr>
          <p:nvPr>
            <p:ph idx="1"/>
          </p:nvPr>
        </p:nvSpPr>
        <p:spPr>
          <a:xfrm>
            <a:off x="534537" y="1500116"/>
            <a:ext cx="8915400" cy="4525963"/>
          </a:xfrm>
        </p:spPr>
        <p:txBody>
          <a:bodyPr/>
          <a:lstStyle/>
          <a:p>
            <a:pPr rtl="1">
              <a:defRPr/>
            </a:pPr>
            <a:r>
              <a:rPr lang="ar-SA" sz="2800" dirty="0" smtClean="0"/>
              <a:t>من قائمة أدوات ثم خيارات تبويب توقيع</a:t>
            </a:r>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a:t>
            </a:fld>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5029200" y="1981200"/>
            <a:ext cx="4181475" cy="4495800"/>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381000" y="1828800"/>
            <a:ext cx="4191000" cy="4419600"/>
          </a:xfrm>
          <a:prstGeom prst="rect">
            <a:avLst/>
          </a:prstGeom>
          <a:noFill/>
          <a:ln w="9525">
            <a:noFill/>
            <a:miter lim="800000"/>
            <a:headEnd/>
            <a:tailEnd/>
          </a:ln>
        </p:spPr>
      </p:pic>
      <p:sp>
        <p:nvSpPr>
          <p:cNvPr id="9" name="Rounded Rectangular Callout 8"/>
          <p:cNvSpPr/>
          <p:nvPr/>
        </p:nvSpPr>
        <p:spPr>
          <a:xfrm>
            <a:off x="6248400" y="3810000"/>
            <a:ext cx="1447800" cy="762000"/>
          </a:xfrm>
          <a:prstGeom prst="wedgeRoundRectCallout">
            <a:avLst>
              <a:gd name="adj1" fmla="val 1457"/>
              <a:gd name="adj2" fmla="val 144706"/>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نكتب هنا التوقيع</a:t>
            </a:r>
          </a:p>
        </p:txBody>
      </p:sp>
      <p:sp>
        <p:nvSpPr>
          <p:cNvPr id="10" name="Rounded Rectangular Callout 9"/>
          <p:cNvSpPr/>
          <p:nvPr/>
        </p:nvSpPr>
        <p:spPr>
          <a:xfrm>
            <a:off x="5334000" y="5943600"/>
            <a:ext cx="1447800" cy="762000"/>
          </a:xfrm>
          <a:prstGeom prst="wedgeRoundRectCallout">
            <a:avLst>
              <a:gd name="adj1" fmla="val 139085"/>
              <a:gd name="adj2" fmla="val -59473"/>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أو نأخذه من ملف</a:t>
            </a:r>
          </a:p>
        </p:txBody>
      </p:sp>
      <p:sp>
        <p:nvSpPr>
          <p:cNvPr id="11" name="Rounded Rectangular Callout 10"/>
          <p:cNvSpPr/>
          <p:nvPr/>
        </p:nvSpPr>
        <p:spPr>
          <a:xfrm>
            <a:off x="609600" y="762000"/>
            <a:ext cx="2743200" cy="762000"/>
          </a:xfrm>
          <a:prstGeom prst="wedgeRoundRectCallout">
            <a:avLst>
              <a:gd name="adj1" fmla="val -22057"/>
              <a:gd name="adj2" fmla="val 126795"/>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400" b="1" dirty="0" smtClean="0">
                <a:solidFill>
                  <a:srgbClr val="FF3300"/>
                </a:solidFill>
              </a:rPr>
              <a:t>أو نحدد أمور أخرى تهما من التبويبات الأخرى</a:t>
            </a:r>
          </a:p>
        </p:txBody>
      </p:sp>
    </p:spTree>
    <p:extLst>
      <p:ext uri="{BB962C8B-B14F-4D97-AF65-F5344CB8AC3E}">
        <p14:creationId xmlns:p14="http://schemas.microsoft.com/office/powerpoint/2010/main" val="332675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إعداد خيارات الرسالة</a:t>
            </a:r>
            <a:endParaRPr lang="ar-SA" b="1" dirty="0"/>
          </a:p>
        </p:txBody>
      </p:sp>
      <p:sp>
        <p:nvSpPr>
          <p:cNvPr id="3" name="Content Placeholder 2"/>
          <p:cNvSpPr>
            <a:spLocks noGrp="1"/>
          </p:cNvSpPr>
          <p:nvPr>
            <p:ph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22</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04800" y="838200"/>
            <a:ext cx="5247363" cy="5498376"/>
          </a:xfrm>
          <a:prstGeom prst="rect">
            <a:avLst/>
          </a:prstGeom>
          <a:noFill/>
          <a:ln w="9525">
            <a:noFill/>
            <a:miter lim="800000"/>
            <a:headEnd/>
            <a:tailEnd/>
          </a:ln>
        </p:spPr>
      </p:pic>
      <p:sp>
        <p:nvSpPr>
          <p:cNvPr id="7" name="Rounded Rectangular Callout 6"/>
          <p:cNvSpPr/>
          <p:nvPr/>
        </p:nvSpPr>
        <p:spPr>
          <a:xfrm>
            <a:off x="4724400" y="1752600"/>
            <a:ext cx="5181600" cy="381000"/>
          </a:xfrm>
          <a:prstGeom prst="wedgeRoundRectCallout">
            <a:avLst>
              <a:gd name="adj1" fmla="val -56350"/>
              <a:gd name="adj2" fmla="val 40825"/>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000" b="1" dirty="0" smtClean="0">
                <a:solidFill>
                  <a:srgbClr val="FF3300"/>
                </a:solidFill>
              </a:rPr>
              <a:t>الاحتفاظ بنسخة من الرسالة المرسلة في مجلد العناصر المرسلة</a:t>
            </a:r>
          </a:p>
        </p:txBody>
      </p:sp>
      <p:sp>
        <p:nvSpPr>
          <p:cNvPr id="8" name="Rounded Rectangular Callout 7"/>
          <p:cNvSpPr/>
          <p:nvPr/>
        </p:nvSpPr>
        <p:spPr>
          <a:xfrm>
            <a:off x="4724400" y="2133600"/>
            <a:ext cx="1981200" cy="381000"/>
          </a:xfrm>
          <a:prstGeom prst="wedgeRoundRectCallout">
            <a:avLst>
              <a:gd name="adj1" fmla="val -83479"/>
              <a:gd name="adj2" fmla="val 37243"/>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000" b="1" dirty="0" smtClean="0">
                <a:solidFill>
                  <a:srgbClr val="FF3300"/>
                </a:solidFill>
              </a:rPr>
              <a:t>إرسال الرسالة مباشرة</a:t>
            </a:r>
          </a:p>
        </p:txBody>
      </p:sp>
      <p:sp>
        <p:nvSpPr>
          <p:cNvPr id="9" name="Rounded Rectangular Callout 8"/>
          <p:cNvSpPr/>
          <p:nvPr/>
        </p:nvSpPr>
        <p:spPr>
          <a:xfrm>
            <a:off x="4724400" y="2514600"/>
            <a:ext cx="5181600" cy="381000"/>
          </a:xfrm>
          <a:prstGeom prst="wedgeRoundRectCallout">
            <a:avLst>
              <a:gd name="adj1" fmla="val -56087"/>
              <a:gd name="adj2" fmla="val 8586"/>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000" b="1" dirty="0" smtClean="0">
                <a:solidFill>
                  <a:srgbClr val="FF3300"/>
                </a:solidFill>
              </a:rPr>
              <a:t>وضع الاشخاص الذين أرد عليهم في دفتر العناوين مباشرة</a:t>
            </a:r>
          </a:p>
        </p:txBody>
      </p:sp>
      <p:sp>
        <p:nvSpPr>
          <p:cNvPr id="10" name="Rounded Rectangular Callout 9"/>
          <p:cNvSpPr/>
          <p:nvPr/>
        </p:nvSpPr>
        <p:spPr>
          <a:xfrm>
            <a:off x="5257800" y="2895600"/>
            <a:ext cx="4648200" cy="381000"/>
          </a:xfrm>
          <a:prstGeom prst="wedgeRoundRectCallout">
            <a:avLst>
              <a:gd name="adj1" fmla="val -62426"/>
              <a:gd name="adj2" fmla="val -20071"/>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000" b="1" dirty="0" smtClean="0">
                <a:solidFill>
                  <a:srgbClr val="FF3300"/>
                </a:solidFill>
              </a:rPr>
              <a:t>اكمل مباشرة عناوين البريد عند كتابتها لتسهيل كتابتها</a:t>
            </a:r>
          </a:p>
        </p:txBody>
      </p:sp>
      <p:sp>
        <p:nvSpPr>
          <p:cNvPr id="11" name="Rounded Rectangular Callout 10"/>
          <p:cNvSpPr/>
          <p:nvPr/>
        </p:nvSpPr>
        <p:spPr>
          <a:xfrm>
            <a:off x="5410200" y="3276600"/>
            <a:ext cx="3276600" cy="381000"/>
          </a:xfrm>
          <a:prstGeom prst="wedgeRoundRectCallout">
            <a:avLst>
              <a:gd name="adj1" fmla="val -125775"/>
              <a:gd name="adj2" fmla="val -55892"/>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000" b="1" dirty="0" smtClean="0">
                <a:solidFill>
                  <a:srgbClr val="FF3300"/>
                </a:solidFill>
              </a:rPr>
              <a:t>تضمين محتوى الرسالة عند الرد عليها</a:t>
            </a:r>
          </a:p>
        </p:txBody>
      </p:sp>
      <p:sp>
        <p:nvSpPr>
          <p:cNvPr id="12" name="Rounded Rectangular Callout 11"/>
          <p:cNvSpPr/>
          <p:nvPr/>
        </p:nvSpPr>
        <p:spPr>
          <a:xfrm>
            <a:off x="5943600" y="3733800"/>
            <a:ext cx="3733800" cy="381000"/>
          </a:xfrm>
          <a:prstGeom prst="wedgeRoundRectCallout">
            <a:avLst>
              <a:gd name="adj1" fmla="val -74730"/>
              <a:gd name="adj2" fmla="val -66638"/>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r>
              <a:rPr lang="ar-SA" sz="2000" b="1" dirty="0" smtClean="0">
                <a:solidFill>
                  <a:srgbClr val="FF3300"/>
                </a:solidFill>
              </a:rPr>
              <a:t>الرد على الرسائل بنفس التشكيل المرسلة به</a:t>
            </a:r>
          </a:p>
        </p:txBody>
      </p:sp>
    </p:spTree>
    <p:extLst>
      <p:ext uri="{BB962C8B-B14F-4D97-AF65-F5344CB8AC3E}">
        <p14:creationId xmlns:p14="http://schemas.microsoft.com/office/powerpoint/2010/main" val="85146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en-GB" dirty="0" smtClean="0"/>
              <a:t> </a:t>
            </a:r>
            <a:r>
              <a:rPr lang="ar-DZ" dirty="0" smtClean="0"/>
              <a:t>بعض العمليات </a:t>
            </a:r>
            <a:r>
              <a:rPr lang="ar-SA" dirty="0" smtClean="0"/>
              <a:t>على الرسائل  </a:t>
            </a:r>
            <a:endParaRPr lang="ar-SA" dirty="0"/>
          </a:p>
        </p:txBody>
      </p:sp>
      <p:sp>
        <p:nvSpPr>
          <p:cNvPr id="26628" name="Slide Number Placeholder 3"/>
          <p:cNvSpPr>
            <a:spLocks noGrp="1"/>
          </p:cNvSpPr>
          <p:nvPr>
            <p:ph type="sldNum" sz="quarter" idx="10"/>
          </p:nvPr>
        </p:nvSpPr>
        <p:spPr bwMode="auto">
          <a:noFill/>
          <a:ln>
            <a:miter lim="800000"/>
            <a:headEnd/>
            <a:tailEnd/>
          </a:ln>
        </p:spPr>
        <p:txBody>
          <a:bodyPr/>
          <a:lstStyle/>
          <a:p>
            <a:fld id="{958AF89E-A45B-4D4C-92C4-231A71065E27}" type="slidenum">
              <a:rPr lang="ar-SA" smtClean="0">
                <a:cs typeface="Arial" pitchFamily="34" charset="0"/>
              </a:rPr>
              <a:pPr/>
              <a:t>23</a:t>
            </a:fld>
            <a:endParaRPr lang="en-US" smtClean="0">
              <a:cs typeface="Arial" pitchFamily="34" charset="0"/>
            </a:endParaRPr>
          </a:p>
        </p:txBody>
      </p:sp>
      <p:sp>
        <p:nvSpPr>
          <p:cNvPr id="5" name="Content Placeholder 7"/>
          <p:cNvSpPr txBox="1">
            <a:spLocks/>
          </p:cNvSpPr>
          <p:nvPr/>
        </p:nvSpPr>
        <p:spPr bwMode="auto">
          <a:xfrm>
            <a:off x="152400" y="1524000"/>
            <a:ext cx="96012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Char char="•"/>
            </a:pPr>
            <a:r>
              <a:rPr lang="ar-DZ" sz="3200" dirty="0" smtClean="0"/>
              <a:t>البحث</a:t>
            </a:r>
            <a:r>
              <a:rPr lang="ar-SA" sz="3200" dirty="0" smtClean="0"/>
              <a:t> عن رسالة من قائمة تحرير ثم </a:t>
            </a:r>
            <a:r>
              <a:rPr lang="en-US" sz="3200" dirty="0" smtClean="0"/>
              <a:t>find</a:t>
            </a:r>
            <a:endParaRPr lang="ar-DZ" sz="3200" dirty="0" smtClean="0"/>
          </a:p>
          <a:p>
            <a:pPr>
              <a:buFont typeface="Arial" pitchFamily="34" charset="0"/>
              <a:buChar char="•"/>
            </a:pPr>
            <a:r>
              <a:rPr lang="ar-DZ" sz="3200" dirty="0" smtClean="0"/>
              <a:t>حذف</a:t>
            </a:r>
            <a:r>
              <a:rPr lang="ar-SA" sz="3200" dirty="0" smtClean="0"/>
              <a:t> رسالة بعد تحديدها من تحرير ثم </a:t>
            </a:r>
            <a:r>
              <a:rPr lang="en-US" sz="3200" dirty="0" smtClean="0"/>
              <a:t>delete</a:t>
            </a:r>
            <a:endParaRPr lang="ar-DZ" sz="3200" dirty="0" smtClean="0"/>
          </a:p>
          <a:p>
            <a:pPr>
              <a:buFont typeface="Arial" pitchFamily="34" charset="0"/>
              <a:buChar char="•"/>
            </a:pPr>
            <a:r>
              <a:rPr lang="ar-DZ" sz="3200" dirty="0" smtClean="0"/>
              <a:t>طباعة</a:t>
            </a:r>
            <a:r>
              <a:rPr lang="ar-SA" sz="3200" dirty="0" smtClean="0"/>
              <a:t> رسالة من ملف ثم </a:t>
            </a:r>
            <a:r>
              <a:rPr lang="en-US" sz="3200" dirty="0" smtClean="0"/>
              <a:t>print</a:t>
            </a:r>
            <a:endParaRPr lang="ar-SA" sz="3200" dirty="0" smtClean="0"/>
          </a:p>
          <a:p>
            <a:pPr>
              <a:buFont typeface="Arial" pitchFamily="34" charset="0"/>
              <a:buChar char="•"/>
            </a:pPr>
            <a:r>
              <a:rPr lang="ar-SA" sz="3200" dirty="0" smtClean="0"/>
              <a:t>إعادة توجيه رسالة </a:t>
            </a:r>
            <a:r>
              <a:rPr lang="en-US" sz="3200" dirty="0" smtClean="0"/>
              <a:t>Forwarding</a:t>
            </a:r>
          </a:p>
          <a:p>
            <a:pPr>
              <a:buFont typeface="Arial" pitchFamily="34" charset="0"/>
              <a:buChar char="•"/>
            </a:pPr>
            <a:r>
              <a:rPr lang="ar-SA" sz="3200" dirty="0" smtClean="0"/>
              <a:t>حذف مرفقات رسالتك بعد تحديدها للتراجع عنها أو تعديلها</a:t>
            </a:r>
          </a:p>
          <a:p>
            <a:pPr>
              <a:buFont typeface="Arial" pitchFamily="34" charset="0"/>
              <a:buChar char="•"/>
            </a:pPr>
            <a:r>
              <a:rPr lang="ar-SA" sz="3200" dirty="0" smtClean="0"/>
              <a:t>صياغة توقيع الرسالة من أدوات ثم خيارات</a:t>
            </a:r>
          </a:p>
          <a:p>
            <a:pPr>
              <a:buFont typeface="Arial" pitchFamily="34" charset="0"/>
              <a:buChar char="•"/>
            </a:pPr>
            <a:r>
              <a:rPr lang="ar-SA" sz="3200" dirty="0" smtClean="0"/>
              <a:t>إدارة دفتر العناوين : اضافة مجموعات وأعضاء</a:t>
            </a:r>
          </a:p>
          <a:p>
            <a:pPr>
              <a:buFont typeface="Arial" pitchFamily="34" charset="0"/>
              <a:buChar char="•"/>
            </a:pPr>
            <a:r>
              <a:rPr lang="ar-SA" sz="3200" dirty="0" smtClean="0"/>
              <a:t>إنشاء مجلدات</a:t>
            </a:r>
          </a:p>
          <a:p>
            <a:endParaRPr lang="ar-SA" sz="3200" dirty="0" smtClean="0"/>
          </a:p>
        </p:txBody>
      </p:sp>
    </p:spTree>
    <p:extLst>
      <p:ext uri="{BB962C8B-B14F-4D97-AF65-F5344CB8AC3E}">
        <p14:creationId xmlns:p14="http://schemas.microsoft.com/office/powerpoint/2010/main" val="5910670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EG" b="1" dirty="0" smtClean="0"/>
              <a:t>قرصنة المعلومات</a:t>
            </a:r>
            <a:r>
              <a:rPr lang="ar-SA" b="1" dirty="0" smtClean="0"/>
              <a:t> </a:t>
            </a:r>
            <a:r>
              <a:rPr lang="en-GB" b="1" dirty="0"/>
              <a:t>Phishing</a:t>
            </a:r>
            <a:r>
              <a:rPr lang="ar-EG" b="1" dirty="0" smtClean="0"/>
              <a:t> </a:t>
            </a:r>
            <a:endParaRPr lang="en-GB" b="1" dirty="0"/>
          </a:p>
        </p:txBody>
      </p:sp>
      <p:sp>
        <p:nvSpPr>
          <p:cNvPr id="3" name="Content Placeholder 2"/>
          <p:cNvSpPr>
            <a:spLocks noGrp="1"/>
          </p:cNvSpPr>
          <p:nvPr>
            <p:ph idx="1"/>
          </p:nvPr>
        </p:nvSpPr>
        <p:spPr/>
        <p:txBody>
          <a:bodyPr/>
          <a:lstStyle/>
          <a:p>
            <a:pPr rtl="1">
              <a:buFont typeface="Wingdings" pitchFamily="2" charset="2"/>
              <a:buChar char="q"/>
            </a:pPr>
            <a:r>
              <a:rPr lang="ar-EG" sz="2400" b="1" dirty="0" smtClean="0"/>
              <a:t> تعد قرصنة المعلومات ك</a:t>
            </a:r>
            <a:r>
              <a:rPr lang="ar-SA" sz="2400" b="1" dirty="0" smtClean="0"/>
              <a:t>أ</a:t>
            </a:r>
            <a:r>
              <a:rPr lang="ar-EG" sz="2400" b="1" dirty="0" smtClean="0"/>
              <a:t>حد </a:t>
            </a:r>
            <a:r>
              <a:rPr lang="ar-SA" sz="2400" b="1" dirty="0"/>
              <a:t>أ</a:t>
            </a:r>
            <a:r>
              <a:rPr lang="ar-EG" sz="2400" b="1" dirty="0" smtClean="0"/>
              <a:t>شكال الاحتيال الاكتروني حيث تمكن المحتال من الحصول عل</a:t>
            </a:r>
            <a:r>
              <a:rPr lang="ar-SA" sz="2400" b="1" dirty="0" smtClean="0"/>
              <a:t>ى</a:t>
            </a:r>
            <a:r>
              <a:rPr lang="ar-EG" sz="2400" b="1" dirty="0" smtClean="0"/>
              <a:t> بياناتك الشخصية ومن ثم استخدامها ل</a:t>
            </a:r>
            <a:r>
              <a:rPr lang="ar-SA" sz="2400" b="1" dirty="0" smtClean="0"/>
              <a:t>أ</a:t>
            </a:r>
            <a:r>
              <a:rPr lang="ar-EG" sz="2400" b="1" dirty="0" smtClean="0"/>
              <a:t>غراض </a:t>
            </a:r>
            <a:r>
              <a:rPr lang="ar-SA" sz="2400" b="1" dirty="0"/>
              <a:t>إ</a:t>
            </a:r>
            <a:r>
              <a:rPr lang="ar-EG" sz="2400" b="1" dirty="0" smtClean="0"/>
              <a:t>جرامية.</a:t>
            </a:r>
            <a:r>
              <a:rPr lang="ar-SA" sz="2400" b="1" dirty="0" smtClean="0"/>
              <a:t> </a:t>
            </a:r>
            <a:r>
              <a:rPr lang="ar-EG" sz="2400" b="1" dirty="0" smtClean="0"/>
              <a:t>مثال:</a:t>
            </a:r>
          </a:p>
          <a:p>
            <a:pPr rtl="1">
              <a:buFont typeface="Wingdings" pitchFamily="2" charset="2"/>
              <a:buChar char="§"/>
            </a:pPr>
            <a:r>
              <a:rPr lang="ar-EG" sz="2400" b="1" dirty="0" smtClean="0"/>
              <a:t>رسائل البريد الاكتروني التي تتقمص شخصية البنك الذي تتعامل معه وتطلب منك تعديل بيانات الدخول عل</a:t>
            </a:r>
            <a:r>
              <a:rPr lang="ar-SA" sz="2400" b="1" dirty="0" smtClean="0"/>
              <a:t>ى</a:t>
            </a:r>
            <a:r>
              <a:rPr lang="ar-EG" sz="2400" b="1" dirty="0" smtClean="0"/>
              <a:t> موقع البنك بواسطة </a:t>
            </a:r>
            <a:r>
              <a:rPr lang="ar-SA" sz="2400" b="1" dirty="0" smtClean="0"/>
              <a:t>إ</a:t>
            </a:r>
            <a:r>
              <a:rPr lang="ar-EG" sz="2400" b="1" dirty="0" smtClean="0"/>
              <a:t>دخال بياناتك الحالية عن طريق رابط معين وبذلك يتم سرقة هذه البيانات الحساسة</a:t>
            </a:r>
          </a:p>
          <a:p>
            <a:pPr rtl="1">
              <a:buFont typeface="Wingdings" pitchFamily="2" charset="2"/>
              <a:buChar char="§"/>
            </a:pPr>
            <a:r>
              <a:rPr lang="ar-EG" sz="2400" b="1" dirty="0" smtClean="0"/>
              <a:t>يجب امعان النظر في الرابط</a:t>
            </a:r>
            <a:r>
              <a:rPr lang="ar-SA" sz="2400" b="1" dirty="0" smtClean="0"/>
              <a:t>.</a:t>
            </a:r>
            <a:endParaRPr lang="en-GB" sz="2400" b="1" dirty="0"/>
          </a:p>
        </p:txBody>
      </p:sp>
    </p:spTree>
    <p:extLst>
      <p:ext uri="{BB962C8B-B14F-4D97-AF65-F5344CB8AC3E}">
        <p14:creationId xmlns:p14="http://schemas.microsoft.com/office/powerpoint/2010/main" val="35777673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ampl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Template>
  <TotalTime>147</TotalTime>
  <Words>1247</Words>
  <Application>Microsoft Office PowerPoint</Application>
  <PresentationFormat>A4 Paper (210x297 mm)</PresentationFormat>
  <Paragraphs>190</Paragraphs>
  <Slides>25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ae_AlMateen</vt:lpstr>
      <vt:lpstr>Arial</vt:lpstr>
      <vt:lpstr>AYM Wadiy S_U normal.</vt:lpstr>
      <vt:lpstr>Calibri</vt:lpstr>
      <vt:lpstr>Times New Roman</vt:lpstr>
      <vt:lpstr>Wingdings</vt:lpstr>
      <vt:lpstr>sample</vt:lpstr>
      <vt:lpstr>PowerPoint Presentation</vt:lpstr>
      <vt:lpstr>المحاضرة الرابعة عشر</vt:lpstr>
      <vt:lpstr>محتوى المحاضرة</vt:lpstr>
      <vt:lpstr>البريد الإلكتروني وبرامجه</vt:lpstr>
      <vt:lpstr>البريد الإلكتروني التوسلي Spam</vt:lpstr>
      <vt:lpstr>الفيروسات Viruses</vt:lpstr>
      <vt:lpstr> آداب الشبكة Network Etiquette</vt:lpstr>
      <vt:lpstr> آداب الشبكة Network Etiquette</vt:lpstr>
      <vt:lpstr> كيف يعمل البريد الالكتروني ؟</vt:lpstr>
      <vt:lpstr> عناوين البريد الالكتروني</vt:lpstr>
      <vt:lpstr> تشغيل Outlook Express</vt:lpstr>
      <vt:lpstr>واجهة Outlook Express</vt:lpstr>
      <vt:lpstr> تعديل الإعدادت الأساسية Layout Options</vt:lpstr>
      <vt:lpstr> رؤوس الرسائل Message Headings</vt:lpstr>
      <vt:lpstr>إنشاء رسالة جديدة</vt:lpstr>
      <vt:lpstr>إرسال نسخة كربونية من الرسالة</vt:lpstr>
      <vt:lpstr>وضع العلامات على الرسائل</vt:lpstr>
      <vt:lpstr>وضع العلامات على الرسائل</vt:lpstr>
      <vt:lpstr>الرد على الرسائل</vt:lpstr>
      <vt:lpstr>إرفاق ملف بالرسالة</vt:lpstr>
      <vt:lpstr>انشاء توقيع</vt:lpstr>
      <vt:lpstr>إعداد خيارات الرسالة</vt:lpstr>
      <vt:lpstr> بعض العمليات على الرسائل  </vt:lpstr>
      <vt:lpstr>قرصنة المعلومات Phishing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mohammed</dc:creator>
  <cp:lastModifiedBy>studio 3</cp:lastModifiedBy>
  <cp:revision>16</cp:revision>
  <dcterms:created xsi:type="dcterms:W3CDTF">2016-02-13T00:38:54Z</dcterms:created>
  <dcterms:modified xsi:type="dcterms:W3CDTF">2016-03-09T09:54:40Z</dcterms:modified>
</cp:coreProperties>
</file>