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266" r:id="rId6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A7"/>
    <a:srgbClr val="0053AC"/>
    <a:srgbClr val="013E36"/>
    <a:srgbClr val="009900"/>
    <a:srgbClr val="AD9968"/>
    <a:srgbClr val="D9791B"/>
    <a:srgbClr val="AB1A25"/>
    <a:srgbClr val="00263A"/>
    <a:srgbClr val="FF3300"/>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68" autoAdjust="0"/>
    <p:restoredTop sz="94664" autoAdjust="0"/>
  </p:normalViewPr>
  <p:slideViewPr>
    <p:cSldViewPr>
      <p:cViewPr varScale="1">
        <p:scale>
          <a:sx n="55" d="100"/>
          <a:sy n="55" d="100"/>
        </p:scale>
        <p:origin x="1049" y="31"/>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2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r>
              <a:rPr lang="en-US" alt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C00000"/>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Slide Number Placeholder 5"/>
          <p:cNvSpPr>
            <a:spLocks noGrp="1"/>
          </p:cNvSpPr>
          <p:nvPr>
            <p:ph type="sldNum" sz="quarter" idx="10"/>
          </p:nvPr>
        </p:nvSpPr>
        <p:spPr>
          <a:xfrm>
            <a:off x="4975225" y="6356350"/>
            <a:ext cx="482600" cy="365125"/>
          </a:xfrm>
        </p:spPr>
        <p:txBody>
          <a:bodyPr/>
          <a:lstStyle>
            <a:lvl1pPr algn="ctr">
              <a:defRPr smtClean="0">
                <a:solidFill>
                  <a:schemeClr val="bg1"/>
                </a:solidFill>
              </a:defRPr>
            </a:lvl1pPr>
          </a:lstStyle>
          <a:p>
            <a:pPr>
              <a:defRPr/>
            </a:pPr>
            <a:fld id="{5C2961ED-6C9D-4CBF-892F-26DBE0F35851}" type="slidenum">
              <a:rPr lang="ar-SA"/>
              <a:pPr>
                <a:defRPr/>
              </a:pPr>
              <a:t>‹#›</a:t>
            </a:fld>
            <a:endParaRPr lang="en-US" dirty="0"/>
          </a:p>
        </p:txBody>
      </p:sp>
    </p:spTree>
    <p:extLst>
      <p:ext uri="{BB962C8B-B14F-4D97-AF65-F5344CB8AC3E}">
        <p14:creationId xmlns:p14="http://schemas.microsoft.com/office/powerpoint/2010/main" val="3551690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992560" y="6324600"/>
            <a:ext cx="891344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sz="1000" dirty="0">
              <a:solidFill>
                <a:srgbClr val="0053AC"/>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a:solidFill>
                  <a:schemeClr val="bg1"/>
                </a:solidFill>
                <a:latin typeface="+mn-lt"/>
                <a:cs typeface="+mn-cs"/>
              </a:rPr>
              <a:t>Deanship of E-Learning and Distance Education</a:t>
            </a:r>
          </a:p>
        </p:txBody>
      </p:sp>
      <p:sp>
        <p:nvSpPr>
          <p:cNvPr id="20" name="Rectangle 19"/>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a:solidFill>
                  <a:schemeClr val="bg1"/>
                </a:solidFill>
                <a:latin typeface="+mn-lt"/>
                <a:cs typeface="+mn-cs"/>
              </a:rPr>
              <a:t>عمادة التعلم</a:t>
            </a:r>
            <a:r>
              <a:rPr lang="ar-SA" sz="1200" b="0" baseline="0" dirty="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21" name="Rectangle 20"/>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1" name="Picture 10"/>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7.wmf"/><Relationship Id="rId5" Type="http://schemas.openxmlformats.org/officeDocument/2006/relationships/oleObject" Target="../embeddings/oleObject2.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4.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0.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31.wmf"/><Relationship Id="rId5" Type="http://schemas.openxmlformats.org/officeDocument/2006/relationships/oleObject" Target="../embeddings/oleObject7.bin"/><Relationship Id="rId4" Type="http://schemas.openxmlformats.org/officeDocument/2006/relationships/image" Target="../media/image30.wmf"/></Relationships>
</file>

<file path=ppt/slides/_rels/slide44.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34.wmf"/><Relationship Id="rId5" Type="http://schemas.openxmlformats.org/officeDocument/2006/relationships/oleObject" Target="../embeddings/oleObject10.bin"/><Relationship Id="rId10" Type="http://schemas.openxmlformats.org/officeDocument/2006/relationships/image" Target="../media/image36.wmf"/><Relationship Id="rId4" Type="http://schemas.openxmlformats.org/officeDocument/2006/relationships/image" Target="../media/image33.wmf"/><Relationship Id="rId9" Type="http://schemas.openxmlformats.org/officeDocument/2006/relationships/oleObject" Target="../embeddings/oleObject12.bin"/></Relationships>
</file>

<file path=ppt/slides/_rels/slide45.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38.wmf"/><Relationship Id="rId5" Type="http://schemas.openxmlformats.org/officeDocument/2006/relationships/oleObject" Target="../embeddings/oleObject14.bin"/><Relationship Id="rId4" Type="http://schemas.openxmlformats.org/officeDocument/2006/relationships/image" Target="../media/image37.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wmf"/></Relationships>
</file>

<file path=ppt/slides/_rels/slide49.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45.wmf"/><Relationship Id="rId5" Type="http://schemas.openxmlformats.org/officeDocument/2006/relationships/oleObject" Target="../embeddings/oleObject18.bin"/><Relationship Id="rId4" Type="http://schemas.openxmlformats.org/officeDocument/2006/relationships/image" Target="../media/image44.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image" Target="../media/image50.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52.wmf"/><Relationship Id="rId5" Type="http://schemas.openxmlformats.org/officeDocument/2006/relationships/oleObject" Target="../embeddings/oleObject22.bin"/><Relationship Id="rId4" Type="http://schemas.openxmlformats.org/officeDocument/2006/relationships/image" Target="../media/image51.wmf"/></Relationships>
</file>

<file path=ppt/slides/_rels/slide56.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54.wmf"/><Relationship Id="rId5" Type="http://schemas.openxmlformats.org/officeDocument/2006/relationships/oleObject" Target="../embeddings/oleObject24.bin"/><Relationship Id="rId4" Type="http://schemas.openxmlformats.org/officeDocument/2006/relationships/image" Target="../media/image53.wmf"/></Relationships>
</file>

<file path=ppt/slides/_rels/slide57.x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57.wmf"/><Relationship Id="rId5" Type="http://schemas.openxmlformats.org/officeDocument/2006/relationships/oleObject" Target="../embeddings/oleObject27.bin"/><Relationship Id="rId4" Type="http://schemas.openxmlformats.org/officeDocument/2006/relationships/image" Target="../media/image56.wmf"/></Relationships>
</file>

<file path=ppt/slides/_rels/slide58.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12.xml"/><Relationship Id="rId4" Type="http://schemas.openxmlformats.org/officeDocument/2006/relationships/image" Target="../media/image62.emf"/></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المقرر</a:t>
            </a:r>
            <a:endParaRPr lang="ar-SA" sz="3700" b="1" dirty="0">
              <a:solidFill>
                <a:srgbClr val="AD9968"/>
              </a:solidFill>
              <a:latin typeface="AYM Wadiy S_U normal."/>
              <a:cs typeface="Times New Roman" pitchFamily="18" charset="0"/>
            </a:endParaRPr>
          </a:p>
          <a:p>
            <a:pPr algn="ctr"/>
            <a:r>
              <a:rPr lang="ar-SA" sz="3700" b="1" dirty="0">
                <a:solidFill>
                  <a:srgbClr val="AD9968"/>
                </a:solidFill>
                <a:latin typeface="AYM Wadiy S_U normal."/>
                <a:cs typeface="Times New Roman" pitchFamily="18" charset="0"/>
              </a:rPr>
              <a:t>ادارة مالية 1</a:t>
            </a:r>
          </a:p>
          <a:p>
            <a:pPr algn="ctr"/>
            <a:r>
              <a:rPr lang="ar-SA" sz="3700" b="1" dirty="0">
                <a:solidFill>
                  <a:srgbClr val="AD9968"/>
                </a:solidFill>
                <a:latin typeface="AYM Wadiy S_U normal."/>
                <a:cs typeface="Times New Roman" pitchFamily="18" charset="0"/>
              </a:rPr>
              <a:t>استاذ المقرر</a:t>
            </a:r>
          </a:p>
          <a:p>
            <a:pPr algn="ctr"/>
            <a:r>
              <a:rPr lang="ar-SA" sz="2800" b="1" dirty="0">
                <a:solidFill>
                  <a:srgbClr val="7F7F7F"/>
                </a:solidFill>
                <a:latin typeface="Calibri" pitchFamily="34" charset="0"/>
                <a:cs typeface="Times New Roman" pitchFamily="18" charset="0"/>
              </a:rPr>
              <a:t>د</a:t>
            </a:r>
            <a:r>
              <a:rPr lang="ar-SA" sz="2800" b="1">
                <a:solidFill>
                  <a:srgbClr val="7F7F7F"/>
                </a:solidFill>
                <a:latin typeface="Calibri" pitchFamily="34" charset="0"/>
                <a:cs typeface="Times New Roman" pitchFamily="18" charset="0"/>
              </a:rPr>
              <a:t>/ عبد العزيز السهلاوى</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a:defRPr/>
            </a:pPr>
            <a:r>
              <a:rPr lang="ar-EG" b="1" dirty="0">
                <a:solidFill>
                  <a:srgbClr val="AD9968"/>
                </a:solidFill>
                <a:effectLst>
                  <a:outerShdw blurRad="38100" dist="38100" dir="2700000" algn="tl">
                    <a:srgbClr val="000000">
                      <a:alpha val="43137"/>
                    </a:srgbClr>
                  </a:outerShdw>
                </a:effectLst>
                <a:cs typeface="Arial" pitchFamily="34" charset="0"/>
              </a:rPr>
              <a:t>المحاضرة</a:t>
            </a:r>
            <a:r>
              <a:rPr lang="ar-SA" b="1" dirty="0">
                <a:solidFill>
                  <a:srgbClr val="AD9968"/>
                </a:solidFill>
                <a:effectLst>
                  <a:outerShdw blurRad="38100" dist="38100" dir="2700000" algn="tl">
                    <a:srgbClr val="000000">
                      <a:alpha val="43137"/>
                    </a:srgbClr>
                  </a:outerShdw>
                </a:effectLst>
                <a:cs typeface="Arial" pitchFamily="34" charset="0"/>
              </a:rPr>
              <a:t> الرابعة عشر</a:t>
            </a:r>
            <a:endParaRPr lang="en-US" b="1" dirty="0">
              <a:solidFill>
                <a:srgbClr val="AD9968"/>
              </a:solidFill>
              <a:effectLst>
                <a:outerShdw blurRad="38100" dist="38100" dir="2700000" algn="tl">
                  <a:srgbClr val="000000">
                    <a:alpha val="43137"/>
                  </a:srgbClr>
                </a:outerShdw>
              </a:effectLst>
              <a:cs typeface="Arial" pitchFamily="34" charset="0"/>
            </a:endParaRPr>
          </a:p>
        </p:txBody>
      </p:sp>
      <p:sp>
        <p:nvSpPr>
          <p:cNvPr id="14339" name="Subtitle 5"/>
          <p:cNvSpPr txBox="1">
            <a:spLocks/>
          </p:cNvSpPr>
          <p:nvPr/>
        </p:nvSpPr>
        <p:spPr bwMode="auto">
          <a:xfrm>
            <a:off x="536575" y="3962400"/>
            <a:ext cx="88773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algn="r">
              <a:spcBef>
                <a:spcPct val="20000"/>
              </a:spcBef>
              <a:buFont typeface="Arial" pitchFamily="34" charset="0"/>
              <a:buChar char="–"/>
              <a:defRPr sz="2800">
                <a:solidFill>
                  <a:srgbClr val="013E36"/>
                </a:solidFill>
                <a:latin typeface="Calibri" pitchFamily="34" charset="0"/>
                <a:cs typeface="Arial" pitchFamily="34" charset="0"/>
              </a:defRPr>
            </a:lvl2pPr>
            <a:lvl3pPr algn="r">
              <a:spcBef>
                <a:spcPct val="20000"/>
              </a:spcBef>
              <a:buFont typeface="Arial" pitchFamily="34" charset="0"/>
              <a:buChar char="•"/>
              <a:defRPr sz="2400">
                <a:solidFill>
                  <a:srgbClr val="013E36"/>
                </a:solidFill>
                <a:latin typeface="Calibri" pitchFamily="34" charset="0"/>
                <a:cs typeface="Arial" pitchFamily="34" charset="0"/>
              </a:defRPr>
            </a:lvl3pPr>
            <a:lvl4pPr algn="r">
              <a:spcBef>
                <a:spcPct val="20000"/>
              </a:spcBef>
              <a:buFont typeface="Arial" pitchFamily="34" charset="0"/>
              <a:buChar char="–"/>
              <a:defRPr sz="2000">
                <a:solidFill>
                  <a:srgbClr val="013E36"/>
                </a:solidFill>
                <a:latin typeface="Calibri" pitchFamily="34" charset="0"/>
                <a:cs typeface="Arial" pitchFamily="34" charset="0"/>
              </a:defRPr>
            </a:lvl4pPr>
            <a:lvl5pPr algn="r">
              <a:spcBef>
                <a:spcPct val="20000"/>
              </a:spcBef>
              <a:buFont typeface="Arial" pitchFamily="34" charset="0"/>
              <a:buChar char="»"/>
              <a:defRPr sz="2000">
                <a:solidFill>
                  <a:srgbClr val="013E36"/>
                </a:solidFill>
                <a:latin typeface="Calibri" pitchFamily="34" charset="0"/>
                <a:cs typeface="Arial" pitchFamily="34" charset="0"/>
              </a:defRPr>
            </a:lvl5pPr>
            <a:lvl6pPr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lgn="ctr" rtl="1">
              <a:spcBef>
                <a:spcPct val="0"/>
              </a:spcBef>
              <a:buFont typeface="Arial" pitchFamily="34" charset="0"/>
              <a:buNone/>
            </a:pPr>
            <a:r>
              <a:rPr lang="ar-SA" altLang="en-US" sz="4400" b="1">
                <a:solidFill>
                  <a:srgbClr val="C00000"/>
                </a:solidFill>
                <a:cs typeface="Simplified Arabic" pitchFamily="18" charset="-78"/>
              </a:rPr>
              <a:t> ملخص مقرر الإدارة المالية-1</a:t>
            </a:r>
            <a:endParaRPr lang="en-US" altLang="en-US" sz="4400" b="1">
              <a:solidFill>
                <a:srgbClr val="C00000"/>
              </a:solidFill>
              <a:cs typeface="Simplified Arabic" pitchFamily="18" charset="-78"/>
            </a:endParaRPr>
          </a:p>
        </p:txBody>
      </p:sp>
      <p:sp>
        <p:nvSpPr>
          <p:cNvPr id="14340"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r>
              <a:rPr lang="ar-SA" altLang="en-US">
                <a:solidFill>
                  <a:schemeClr val="bg1"/>
                </a:solidFill>
                <a:latin typeface="Calibri" pitchFamily="34" charset="0"/>
              </a:rPr>
              <a:t>2</a:t>
            </a:r>
            <a:endParaRPr lang="en-US" altLang="en-US">
              <a:solidFill>
                <a:schemeClr val="bg1"/>
              </a:solidFill>
              <a:latin typeface="Calibri" pitchFamily="34" charset="0"/>
            </a:endParaRPr>
          </a:p>
        </p:txBody>
      </p:sp>
    </p:spTree>
    <p:extLst>
      <p:ext uri="{BB962C8B-B14F-4D97-AF65-F5344CB8AC3E}">
        <p14:creationId xmlns:p14="http://schemas.microsoft.com/office/powerpoint/2010/main" val="1062445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US" altLang="en-US">
              <a:cs typeface="Arial" pitchFamily="34" charset="0"/>
            </a:endParaRPr>
          </a:p>
        </p:txBody>
      </p:sp>
      <p:sp>
        <p:nvSpPr>
          <p:cNvPr id="3" name="Content Placeholder 2"/>
          <p:cNvSpPr>
            <a:spLocks noGrp="1"/>
          </p:cNvSpPr>
          <p:nvPr>
            <p:ph idx="1"/>
          </p:nvPr>
        </p:nvSpPr>
        <p:spPr/>
        <p:txBody>
          <a:bodyPr/>
          <a:lstStyle/>
          <a:p>
            <a:pPr rtl="1">
              <a:lnSpc>
                <a:spcPct val="115000"/>
              </a:lnSpc>
              <a:spcAft>
                <a:spcPts val="1000"/>
              </a:spcAft>
              <a:buSzPts val="1200"/>
              <a:buFont typeface="+mj-lt"/>
              <a:buAutoNum type="arabicPeriod"/>
              <a:tabLst>
                <a:tab pos="457200" algn="l"/>
              </a:tabLst>
              <a:defRPr/>
            </a:pPr>
            <a:r>
              <a:rPr lang="ar-SA" sz="2000" dirty="0">
                <a:latin typeface="Times New Roman"/>
                <a:ea typeface="Calibri"/>
              </a:rPr>
              <a:t>تعريف الإدارة المالية بأنها:</a:t>
            </a:r>
            <a:endParaRPr lang="en-US" sz="2000" dirty="0">
              <a:latin typeface="Times New Roman"/>
              <a:ea typeface="Times New Roman"/>
            </a:endParaRPr>
          </a:p>
          <a:p>
            <a:pPr marL="0" indent="0" rtl="1">
              <a:lnSpc>
                <a:spcPct val="115000"/>
              </a:lnSpc>
              <a:spcAft>
                <a:spcPts val="1000"/>
              </a:spcAft>
              <a:tabLst>
                <a:tab pos="457200" algn="l"/>
              </a:tabLst>
              <a:defRPr/>
            </a:pPr>
            <a:r>
              <a:rPr lang="ar-SA" dirty="0">
                <a:ea typeface="Calibri"/>
              </a:rPr>
              <a:t>إدارة التدفقات النقدية داخل منشآت الأعمال العامة والخاصة.</a:t>
            </a:r>
            <a:endParaRPr lang="en-US" dirty="0"/>
          </a:p>
          <a:p>
            <a:pPr>
              <a:defRPr/>
            </a:pPr>
            <a:r>
              <a:rPr lang="ar-SA" dirty="0"/>
              <a:t>الدور التقليدي للمدير المالي يتمثل في الاحتفاظ بالسجلات وإعداد وتجهيز التقارير المالية التي تعكس الموقف المالي للمنشأة لتتمكن من الوفاء بالتزاماتها في الأوقات المحددة</a:t>
            </a:r>
          </a:p>
          <a:p>
            <a:pPr>
              <a:defRPr/>
            </a:pPr>
            <a:r>
              <a:rPr lang="ar-SA" dirty="0"/>
              <a:t>ومع مرور الوقت وتطور التقنية وكبر حجم واتساع العمليات تغير دور المدير المالي ليشمل دراسة المشاكل والقرارات المرتبطة بإدارة الأصول ومصادر التمويل</a:t>
            </a:r>
          </a:p>
          <a:p>
            <a:pPr>
              <a:defRPr/>
            </a:pPr>
            <a:endParaRPr lang="en-US" dirty="0"/>
          </a:p>
        </p:txBody>
      </p:sp>
      <p:sp>
        <p:nvSpPr>
          <p:cNvPr id="153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6C877E60-FB58-4EFD-917F-C93B38DA5F70}" type="slidenum">
              <a:rPr lang="ar-SA" altLang="en-US">
                <a:solidFill>
                  <a:schemeClr val="bg1"/>
                </a:solidFill>
                <a:latin typeface="Calibri" pitchFamily="34" charset="0"/>
              </a:rPr>
              <a:pPr algn="ctr" rtl="0" eaLnBrk="1" hangingPunct="1"/>
              <a:t>3</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374579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US" altLang="en-US">
              <a:cs typeface="Arial" pitchFamily="34" charset="0"/>
            </a:endParaRPr>
          </a:p>
        </p:txBody>
      </p:sp>
      <p:sp>
        <p:nvSpPr>
          <p:cNvPr id="16387" name="Content Placeholder 2"/>
          <p:cNvSpPr>
            <a:spLocks noGrp="1"/>
          </p:cNvSpPr>
          <p:nvPr>
            <p:ph idx="1"/>
          </p:nvPr>
        </p:nvSpPr>
        <p:spPr/>
        <p:txBody>
          <a:bodyPr/>
          <a:lstStyle/>
          <a:p>
            <a:pPr rtl="1"/>
            <a:r>
              <a:rPr lang="ar-SA" altLang="en-US" sz="3600" b="1">
                <a:solidFill>
                  <a:srgbClr val="FF0000"/>
                </a:solidFill>
                <a:cs typeface="Simplified Arabic" pitchFamily="18" charset="-78"/>
              </a:rPr>
              <a:t>أوجه الاختلاف بين المالية والمحاسبة والاقتصاد</a:t>
            </a:r>
            <a:r>
              <a:rPr lang="ar-SA" altLang="en-US" sz="3600" b="1">
                <a:solidFill>
                  <a:srgbClr val="000000"/>
                </a:solidFill>
                <a:cs typeface="Simplified Arabic" pitchFamily="18" charset="-78"/>
              </a:rPr>
              <a:t>:</a:t>
            </a:r>
          </a:p>
          <a:p>
            <a:pPr rtl="1"/>
            <a:r>
              <a:rPr lang="ar-SA" altLang="en-US" b="1">
                <a:solidFill>
                  <a:srgbClr val="000000"/>
                </a:solidFill>
                <a:cs typeface="Simplified Arabic" pitchFamily="18" charset="-78"/>
              </a:rPr>
              <a:t>   </a:t>
            </a:r>
            <a:r>
              <a:rPr lang="ar-SA" altLang="en-US" sz="3600" b="1">
                <a:solidFill>
                  <a:srgbClr val="FF0000"/>
                </a:solidFill>
                <a:cs typeface="Simplified Arabic" pitchFamily="18" charset="-78"/>
              </a:rPr>
              <a:t>-</a:t>
            </a:r>
            <a:r>
              <a:rPr lang="ar-SA" altLang="en-US" sz="3600" b="1">
                <a:solidFill>
                  <a:srgbClr val="000000"/>
                </a:solidFill>
                <a:cs typeface="Simplified Arabic" pitchFamily="18" charset="-78"/>
              </a:rPr>
              <a:t> المحاسبة تهتم بعملية تجميع البيانات التاريخية أو المستقبلية وتسجيلها بصورة صحيحة.</a:t>
            </a:r>
          </a:p>
          <a:p>
            <a:pPr rtl="1"/>
            <a:r>
              <a:rPr lang="ar-SA" altLang="en-US" sz="3600" b="1">
                <a:solidFill>
                  <a:srgbClr val="000000"/>
                </a:solidFill>
                <a:cs typeface="Simplified Arabic" pitchFamily="18" charset="-78"/>
              </a:rPr>
              <a:t>   </a:t>
            </a:r>
            <a:r>
              <a:rPr lang="ar-SA" altLang="en-US" sz="3600" b="1">
                <a:solidFill>
                  <a:srgbClr val="FF0000"/>
                </a:solidFill>
                <a:cs typeface="Simplified Arabic" pitchFamily="18" charset="-78"/>
              </a:rPr>
              <a:t>-</a:t>
            </a:r>
            <a:r>
              <a:rPr lang="ar-SA" altLang="en-US" sz="3600" b="1">
                <a:solidFill>
                  <a:srgbClr val="000000"/>
                </a:solidFill>
                <a:cs typeface="Simplified Arabic" pitchFamily="18" charset="-78"/>
              </a:rPr>
              <a:t> المالية هي عملية إدارية تهتم باتخاذ القرارات في ضوء المعلومات التي يفرزها النظام المحاسبي.</a:t>
            </a:r>
          </a:p>
          <a:p>
            <a:pPr rtl="1"/>
            <a:r>
              <a:rPr lang="ar-SA" altLang="en-US" sz="3600" b="1">
                <a:solidFill>
                  <a:srgbClr val="000000"/>
                </a:solidFill>
                <a:cs typeface="Simplified Arabic" pitchFamily="18" charset="-78"/>
              </a:rPr>
              <a:t>   </a:t>
            </a:r>
            <a:r>
              <a:rPr lang="ar-SA" altLang="en-US" sz="3600" b="1">
                <a:solidFill>
                  <a:srgbClr val="FF0000"/>
                </a:solidFill>
                <a:cs typeface="Simplified Arabic" pitchFamily="18" charset="-78"/>
              </a:rPr>
              <a:t>-</a:t>
            </a:r>
            <a:r>
              <a:rPr lang="ar-SA" altLang="en-US" sz="3600" b="1">
                <a:solidFill>
                  <a:srgbClr val="000000"/>
                </a:solidFill>
                <a:cs typeface="Simplified Arabic" pitchFamily="18" charset="-78"/>
              </a:rPr>
              <a:t> الاقتصاد يهتم بتحليل وتوزيع الموارد ودراسة المعاملات</a:t>
            </a:r>
            <a:endParaRPr lang="en-US" altLang="en-US">
              <a:cs typeface="Arial" pitchFamily="34" charset="0"/>
            </a:endParaRPr>
          </a:p>
        </p:txBody>
      </p:sp>
      <p:sp>
        <p:nvSpPr>
          <p:cNvPr id="163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001FFCBA-A28B-44BB-B708-AE256DAC5F1C}" type="slidenum">
              <a:rPr lang="ar-SA" altLang="en-US">
                <a:solidFill>
                  <a:schemeClr val="bg1"/>
                </a:solidFill>
                <a:latin typeface="Calibri" pitchFamily="34" charset="0"/>
              </a:rPr>
              <a:pPr algn="ctr" rtl="0" eaLnBrk="1" hangingPunct="1"/>
              <a:t>4</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192386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endParaRPr lang="en-US" altLang="en-US">
              <a:cs typeface="Arial" pitchFamily="34" charset="0"/>
            </a:endParaRPr>
          </a:p>
        </p:txBody>
      </p:sp>
      <p:sp>
        <p:nvSpPr>
          <p:cNvPr id="3" name="Content Placeholder 2"/>
          <p:cNvSpPr>
            <a:spLocks noGrp="1"/>
          </p:cNvSpPr>
          <p:nvPr>
            <p:ph idx="1"/>
          </p:nvPr>
        </p:nvSpPr>
        <p:spPr/>
        <p:txBody>
          <a:bodyPr/>
          <a:lstStyle/>
          <a:p>
            <a:pPr rtl="1" fontAlgn="auto">
              <a:spcAft>
                <a:spcPts val="0"/>
              </a:spcAft>
              <a:defRPr/>
            </a:pPr>
            <a:r>
              <a:rPr lang="ar-SA" b="1" dirty="0">
                <a:solidFill>
                  <a:srgbClr val="FF0000"/>
                </a:solidFill>
                <a:cs typeface="Simplified Arabic" pitchFamily="2" charset="-78"/>
              </a:rPr>
              <a:t>علاقة وظيفة المالية بفروع إدارة الأعمال الأخرى</a:t>
            </a:r>
            <a:endParaRPr lang="ar-SA" b="1" dirty="0">
              <a:solidFill>
                <a:sysClr val="windowText" lastClr="000000"/>
              </a:solidFill>
              <a:cs typeface="Simplified Arabic" pitchFamily="2" charset="-78"/>
            </a:endParaRPr>
          </a:p>
          <a:p>
            <a:pPr marL="914400" lvl="2" indent="0" rtl="1">
              <a:spcBef>
                <a:spcPct val="0"/>
              </a:spcBef>
              <a:buFont typeface="Wingdings" panose="05000000000000000000" pitchFamily="2" charset="2"/>
              <a:buChar char="§"/>
              <a:defRPr/>
            </a:pPr>
            <a:r>
              <a:rPr lang="ar-SA" altLang="ar-SA" sz="3200" b="1" dirty="0">
                <a:solidFill>
                  <a:sysClr val="windowText" lastClr="000000"/>
                </a:solidFill>
                <a:latin typeface="Arial" pitchFamily="34" charset="0"/>
                <a:cs typeface="Simplified Arabic" panose="02020603050405020304" pitchFamily="18" charset="-78"/>
              </a:rPr>
              <a:t>التسويق</a:t>
            </a:r>
          </a:p>
          <a:p>
            <a:pPr marL="914400" lvl="2" indent="0" rtl="1">
              <a:spcBef>
                <a:spcPct val="0"/>
              </a:spcBef>
              <a:buFont typeface="Wingdings" panose="05000000000000000000" pitchFamily="2" charset="2"/>
              <a:buChar char="§"/>
              <a:defRPr/>
            </a:pPr>
            <a:r>
              <a:rPr lang="ar-SA" altLang="ar-SA" sz="3200" b="1" dirty="0">
                <a:solidFill>
                  <a:sysClr val="windowText" lastClr="000000"/>
                </a:solidFill>
                <a:latin typeface="Arial" pitchFamily="34" charset="0"/>
                <a:cs typeface="Simplified Arabic" panose="02020603050405020304" pitchFamily="18" charset="-78"/>
              </a:rPr>
              <a:t>الإنتاج</a:t>
            </a:r>
          </a:p>
          <a:p>
            <a:pPr marL="914400" lvl="2" indent="0" rtl="1">
              <a:spcBef>
                <a:spcPct val="0"/>
              </a:spcBef>
              <a:buFont typeface="Wingdings" panose="05000000000000000000" pitchFamily="2" charset="2"/>
              <a:buChar char="§"/>
              <a:defRPr/>
            </a:pPr>
            <a:r>
              <a:rPr lang="ar-SA" altLang="ar-SA" sz="3200" b="1" dirty="0">
                <a:solidFill>
                  <a:sysClr val="windowText" lastClr="000000"/>
                </a:solidFill>
                <a:latin typeface="Arial" pitchFamily="34" charset="0"/>
                <a:cs typeface="Simplified Arabic" panose="02020603050405020304" pitchFamily="18" charset="-78"/>
              </a:rPr>
              <a:t>إدارة الموارد البشرية</a:t>
            </a:r>
          </a:p>
          <a:p>
            <a:pPr marL="914400" lvl="2" indent="0" rtl="1">
              <a:spcBef>
                <a:spcPct val="0"/>
              </a:spcBef>
              <a:buFont typeface="Wingdings" panose="05000000000000000000" pitchFamily="2" charset="2"/>
              <a:buChar char="§"/>
              <a:defRPr/>
            </a:pPr>
            <a:r>
              <a:rPr lang="ar-SA" altLang="ar-SA" sz="3200" b="1" dirty="0">
                <a:solidFill>
                  <a:sysClr val="windowText" lastClr="000000"/>
                </a:solidFill>
                <a:latin typeface="Arial" pitchFamily="34" charset="0"/>
                <a:cs typeface="Simplified Arabic" panose="02020603050405020304" pitchFamily="18" charset="-78"/>
              </a:rPr>
              <a:t>نظام المعلومات ....</a:t>
            </a:r>
            <a:endParaRPr lang="ar-SA" sz="3200" b="1" dirty="0">
              <a:solidFill>
                <a:sysClr val="windowText" lastClr="000000"/>
              </a:solidFill>
              <a:cs typeface="Simplified Arabic" pitchFamily="2" charset="-78"/>
            </a:endParaRPr>
          </a:p>
          <a:p>
            <a:pPr marL="0" indent="0" rtl="1" fontAlgn="auto">
              <a:spcAft>
                <a:spcPts val="0"/>
              </a:spcAft>
              <a:buFont typeface="Wingdings" panose="05000000000000000000" pitchFamily="2" charset="2"/>
              <a:buChar char="ü"/>
              <a:defRPr/>
            </a:pPr>
            <a:r>
              <a:rPr lang="ar-SA" sz="2800" b="1" dirty="0">
                <a:solidFill>
                  <a:sysClr val="windowText" lastClr="000000"/>
                </a:solidFill>
                <a:cs typeface="Simplified Arabic" pitchFamily="2" charset="-78"/>
              </a:rPr>
              <a:t>ظهور وتطور </a:t>
            </a:r>
            <a:r>
              <a:rPr lang="ar-SA" sz="2800" b="1" dirty="0">
                <a:solidFill>
                  <a:srgbClr val="FF0000"/>
                </a:solidFill>
                <a:cs typeface="Simplified Arabic" pitchFamily="2" charset="-78"/>
              </a:rPr>
              <a:t>نظرية المحفظة </a:t>
            </a:r>
            <a:r>
              <a:rPr lang="ar-SA" sz="2800" b="1" dirty="0">
                <a:solidFill>
                  <a:sysClr val="windowText" lastClr="000000"/>
                </a:solidFill>
                <a:cs typeface="Simplified Arabic" pitchFamily="2" charset="-78"/>
              </a:rPr>
              <a:t>وتطبيقاتها من أهم الأحداث خلال الستينيات، حيث ارتبط تطور هذه النظرية بـ </a:t>
            </a:r>
            <a:r>
              <a:rPr lang="ar-SA" sz="2800" b="1" dirty="0" err="1">
                <a:solidFill>
                  <a:srgbClr val="FF0000"/>
                </a:solidFill>
                <a:cs typeface="Simplified Arabic" pitchFamily="2" charset="-78"/>
              </a:rPr>
              <a:t>ماركوتز</a:t>
            </a:r>
            <a:r>
              <a:rPr lang="ar-SA" sz="2800" b="1" dirty="0">
                <a:solidFill>
                  <a:sysClr val="windowText" lastClr="000000"/>
                </a:solidFill>
                <a:cs typeface="Simplified Arabic" pitchFamily="2" charset="-78"/>
              </a:rPr>
              <a:t> </a:t>
            </a:r>
            <a:r>
              <a:rPr lang="ar-SA" sz="2800" b="1" dirty="0">
                <a:solidFill>
                  <a:srgbClr val="FF0000"/>
                </a:solidFill>
                <a:cs typeface="Simplified Arabic" pitchFamily="2" charset="-78"/>
              </a:rPr>
              <a:t>1952</a:t>
            </a:r>
            <a:r>
              <a:rPr lang="ar-SA" sz="2800" b="1" dirty="0">
                <a:solidFill>
                  <a:sysClr val="windowText" lastClr="000000"/>
                </a:solidFill>
                <a:cs typeface="Simplified Arabic" pitchFamily="2" charset="-78"/>
              </a:rPr>
              <a:t>، إلى أن تم تنقيتها وتطويرها أكثر من قبل </a:t>
            </a:r>
            <a:r>
              <a:rPr lang="ar-SA" sz="2800" b="1" dirty="0" err="1">
                <a:solidFill>
                  <a:srgbClr val="FF0000"/>
                </a:solidFill>
                <a:cs typeface="Simplified Arabic" pitchFamily="2" charset="-78"/>
              </a:rPr>
              <a:t>فاما</a:t>
            </a:r>
            <a:r>
              <a:rPr lang="ar-SA" sz="2800" b="1" dirty="0">
                <a:solidFill>
                  <a:sysClr val="windowText" lastClr="000000"/>
                </a:solidFill>
                <a:cs typeface="Simplified Arabic" pitchFamily="2" charset="-78"/>
              </a:rPr>
              <a:t> سنة </a:t>
            </a:r>
            <a:r>
              <a:rPr lang="ar-SA" sz="2800" b="1" dirty="0">
                <a:solidFill>
                  <a:srgbClr val="FF0000"/>
                </a:solidFill>
                <a:cs typeface="Simplified Arabic" pitchFamily="2" charset="-78"/>
              </a:rPr>
              <a:t>1965</a:t>
            </a:r>
            <a:r>
              <a:rPr lang="ar-SA" sz="2800" b="1" dirty="0">
                <a:solidFill>
                  <a:sysClr val="windowText" lastClr="000000"/>
                </a:solidFill>
                <a:cs typeface="Simplified Arabic" pitchFamily="2" charset="-78"/>
              </a:rPr>
              <a:t>، و</a:t>
            </a:r>
            <a:r>
              <a:rPr lang="ar-SA" sz="2800" b="1" dirty="0">
                <a:solidFill>
                  <a:srgbClr val="FF0000"/>
                </a:solidFill>
                <a:cs typeface="Simplified Arabic" pitchFamily="2" charset="-78"/>
              </a:rPr>
              <a:t>لنتر</a:t>
            </a:r>
            <a:r>
              <a:rPr lang="ar-SA" sz="2800" b="1" dirty="0">
                <a:solidFill>
                  <a:sysClr val="windowText" lastClr="000000"/>
                </a:solidFill>
                <a:cs typeface="Simplified Arabic" pitchFamily="2" charset="-78"/>
              </a:rPr>
              <a:t> </a:t>
            </a:r>
            <a:r>
              <a:rPr lang="ar-SA" sz="2800" b="1" dirty="0">
                <a:solidFill>
                  <a:srgbClr val="FF0000"/>
                </a:solidFill>
                <a:cs typeface="Simplified Arabic" pitchFamily="2" charset="-78"/>
              </a:rPr>
              <a:t>1964</a:t>
            </a:r>
            <a:r>
              <a:rPr lang="ar-SA" sz="2800" b="1" dirty="0">
                <a:solidFill>
                  <a:sysClr val="windowText" lastClr="000000"/>
                </a:solidFill>
                <a:cs typeface="Simplified Arabic" pitchFamily="2" charset="-78"/>
              </a:rPr>
              <a:t>.</a:t>
            </a:r>
          </a:p>
          <a:p>
            <a:pPr>
              <a:defRPr/>
            </a:pPr>
            <a:endParaRPr lang="en-US" dirty="0"/>
          </a:p>
        </p:txBody>
      </p:sp>
      <p:sp>
        <p:nvSpPr>
          <p:cNvPr id="174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5199C056-9B36-4EC9-BB67-7D648743F65B}" type="slidenum">
              <a:rPr lang="ar-SA" altLang="en-US">
                <a:solidFill>
                  <a:schemeClr val="bg1"/>
                </a:solidFill>
                <a:latin typeface="Calibri" pitchFamily="34" charset="0"/>
              </a:rPr>
              <a:pPr algn="ctr" rtl="0" eaLnBrk="1" hangingPunct="1"/>
              <a:t>5</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1393050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US" altLang="en-US">
              <a:cs typeface="Arial" pitchFamily="34" charset="0"/>
            </a:endParaRPr>
          </a:p>
        </p:txBody>
      </p:sp>
      <p:sp>
        <p:nvSpPr>
          <p:cNvPr id="18435" name="Content Placeholder 2"/>
          <p:cNvSpPr>
            <a:spLocks noGrp="1"/>
          </p:cNvSpPr>
          <p:nvPr>
            <p:ph idx="1"/>
          </p:nvPr>
        </p:nvSpPr>
        <p:spPr/>
        <p:txBody>
          <a:bodyPr/>
          <a:lstStyle/>
          <a:p>
            <a:r>
              <a:rPr lang="ar-SA" altLang="ar-SA" sz="3600" b="1">
                <a:solidFill>
                  <a:srgbClr val="000000"/>
                </a:solidFill>
                <a:cs typeface="Simplified Arabic" pitchFamily="18" charset="-78"/>
              </a:rPr>
              <a:t>التوجه نحو تطوير نماذج بديلة في المجالات الدقيقة للإدارة المالية على سبيل المثال </a:t>
            </a:r>
            <a:r>
              <a:rPr lang="ar-SA" altLang="ar-SA" sz="3600" b="1">
                <a:solidFill>
                  <a:srgbClr val="000000"/>
                </a:solidFill>
                <a:latin typeface="Arial" pitchFamily="34" charset="0"/>
                <a:cs typeface="Simplified Arabic" pitchFamily="18" charset="-78"/>
              </a:rPr>
              <a:t>تسعير الخيارات الذي ارتبط </a:t>
            </a:r>
          </a:p>
          <a:p>
            <a:r>
              <a:rPr lang="ar-SA" altLang="ar-SA" sz="3600" b="1">
                <a:solidFill>
                  <a:srgbClr val="FF0000"/>
                </a:solidFill>
                <a:latin typeface="Arial" pitchFamily="34" charset="0"/>
                <a:cs typeface="Simplified Arabic" pitchFamily="18" charset="-78"/>
              </a:rPr>
              <a:t>ببلاك</a:t>
            </a:r>
            <a:r>
              <a:rPr lang="ar-SA" altLang="ar-SA" sz="3600" b="1">
                <a:solidFill>
                  <a:srgbClr val="000000"/>
                </a:solidFill>
                <a:latin typeface="Arial" pitchFamily="34" charset="0"/>
                <a:cs typeface="Simplified Arabic" pitchFamily="18" charset="-78"/>
              </a:rPr>
              <a:t> و</a:t>
            </a:r>
            <a:r>
              <a:rPr lang="ar-SA" altLang="ar-SA" sz="3600" b="1">
                <a:solidFill>
                  <a:srgbClr val="FF0000"/>
                </a:solidFill>
                <a:latin typeface="Arial" pitchFamily="34" charset="0"/>
                <a:cs typeface="Simplified Arabic" pitchFamily="18" charset="-78"/>
              </a:rPr>
              <a:t>شولز</a:t>
            </a:r>
            <a:r>
              <a:rPr lang="ar-SA" altLang="ar-SA" sz="3600" b="1">
                <a:solidFill>
                  <a:srgbClr val="000000"/>
                </a:solidFill>
                <a:latin typeface="Arial" pitchFamily="34" charset="0"/>
                <a:cs typeface="Simplified Arabic" pitchFamily="18" charset="-78"/>
              </a:rPr>
              <a:t> سنة </a:t>
            </a:r>
            <a:r>
              <a:rPr lang="ar-SA" altLang="ar-SA" sz="3600" b="1">
                <a:solidFill>
                  <a:srgbClr val="FF0000"/>
                </a:solidFill>
                <a:latin typeface="Arial" pitchFamily="34" charset="0"/>
                <a:cs typeface="Simplified Arabic" pitchFamily="18" charset="-78"/>
              </a:rPr>
              <a:t>1973</a:t>
            </a:r>
          </a:p>
          <a:p>
            <a:endParaRPr lang="ar-SA" altLang="en-US" sz="3600" b="1">
              <a:solidFill>
                <a:srgbClr val="FF0000"/>
              </a:solidFill>
              <a:latin typeface="Arial" pitchFamily="34" charset="0"/>
              <a:cs typeface="Simplified Arabic" pitchFamily="18" charset="-78"/>
            </a:endParaRPr>
          </a:p>
          <a:p>
            <a:r>
              <a:rPr lang="ar-SA" altLang="en-US" sz="3600" b="1">
                <a:solidFill>
                  <a:srgbClr val="FF0000"/>
                </a:solidFill>
                <a:latin typeface="Arial" pitchFamily="34" charset="0"/>
                <a:cs typeface="Simplified Arabic" pitchFamily="18" charset="-78"/>
              </a:rPr>
              <a:t>هدف المنشأة </a:t>
            </a:r>
          </a:p>
          <a:p>
            <a:r>
              <a:rPr lang="ar-SA" altLang="en-US" sz="3600" b="1">
                <a:solidFill>
                  <a:srgbClr val="FF0000"/>
                </a:solidFill>
                <a:latin typeface="Arial" pitchFamily="34" charset="0"/>
                <a:cs typeface="Simplified Arabic" pitchFamily="18" charset="-78"/>
              </a:rPr>
              <a:t>تعظيم الربح + تعظيم الثروة </a:t>
            </a:r>
          </a:p>
          <a:p>
            <a:r>
              <a:rPr lang="ar-SA" altLang="en-US" sz="3600" b="1">
                <a:solidFill>
                  <a:srgbClr val="FF0000"/>
                </a:solidFill>
                <a:latin typeface="Arial" pitchFamily="34" charset="0"/>
                <a:cs typeface="Simplified Arabic" pitchFamily="18" charset="-78"/>
              </a:rPr>
              <a:t>لكن هناك انتقاد لهدف تعظيم الربح </a:t>
            </a:r>
            <a:endParaRPr lang="en-US" altLang="en-US">
              <a:cs typeface="Arial" pitchFamily="34" charset="0"/>
            </a:endParaRPr>
          </a:p>
        </p:txBody>
      </p:sp>
      <p:sp>
        <p:nvSpPr>
          <p:cNvPr id="1843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DBCAC125-1BE0-44E5-B584-0DA3206781EE}" type="slidenum">
              <a:rPr lang="ar-SA" altLang="en-US">
                <a:solidFill>
                  <a:schemeClr val="bg1"/>
                </a:solidFill>
                <a:latin typeface="Calibri" pitchFamily="34" charset="0"/>
              </a:rPr>
              <a:pPr algn="ctr" rtl="0" eaLnBrk="1" hangingPunct="1"/>
              <a:t>6</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159015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ar-SA" altLang="en-US">
                <a:cs typeface="Arial" pitchFamily="34" charset="0"/>
              </a:rPr>
              <a:t>وظائف الإدارة المالية</a:t>
            </a:r>
            <a:endParaRPr lang="en-US" altLang="en-US">
              <a:cs typeface="Arial" pitchFamily="34" charset="0"/>
            </a:endParaRPr>
          </a:p>
        </p:txBody>
      </p:sp>
      <p:sp>
        <p:nvSpPr>
          <p:cNvPr id="3" name="Content Placeholder 2"/>
          <p:cNvSpPr>
            <a:spLocks noGrp="1"/>
          </p:cNvSpPr>
          <p:nvPr>
            <p:ph idx="1"/>
          </p:nvPr>
        </p:nvSpPr>
        <p:spPr/>
        <p:txBody>
          <a:bodyPr/>
          <a:lstStyle/>
          <a:p>
            <a:pPr marL="514350" indent="-514350" rtl="1">
              <a:buFont typeface="+mj-lt"/>
              <a:buAutoNum type="arabicPeriod"/>
              <a:defRPr/>
            </a:pPr>
            <a:r>
              <a:rPr lang="ar-SA" altLang="ar-SA" b="1" dirty="0">
                <a:solidFill>
                  <a:srgbClr val="FF0000"/>
                </a:solidFill>
                <a:cs typeface="Simplified Arabic" panose="02020603050405020304" pitchFamily="18" charset="-78"/>
              </a:rPr>
              <a:t>التنبؤ بالتدفقات النقدية الداخلة والخارجة:</a:t>
            </a:r>
          </a:p>
          <a:p>
            <a:pPr marL="514350" indent="-514350" rtl="1">
              <a:buFont typeface="+mj-lt"/>
              <a:buAutoNum type="arabicPeriod"/>
              <a:defRPr/>
            </a:pPr>
            <a:r>
              <a:rPr lang="ar-SA" altLang="ar-SA" b="1" dirty="0">
                <a:solidFill>
                  <a:srgbClr val="FF0000"/>
                </a:solidFill>
                <a:cs typeface="Simplified Arabic" panose="02020603050405020304" pitchFamily="18" charset="-78"/>
              </a:rPr>
              <a:t>تدبير الأموال: </a:t>
            </a:r>
            <a:r>
              <a:rPr lang="ar-SA" altLang="ar-SA" b="1" dirty="0">
                <a:solidFill>
                  <a:sysClr val="windowText" lastClr="000000"/>
                </a:solidFill>
                <a:cs typeface="Simplified Arabic" panose="02020603050405020304" pitchFamily="18" charset="-78"/>
              </a:rPr>
              <a:t>تحديد مصادر التمويل المختلفة وحجم التمويل المطلوب من كل مصدر وتوقيت الحصول عليها وتكلفته.</a:t>
            </a:r>
          </a:p>
          <a:p>
            <a:pPr marL="514350" indent="-514350" rtl="1">
              <a:buFont typeface="+mj-lt"/>
              <a:buAutoNum type="arabicPeriod"/>
              <a:defRPr/>
            </a:pPr>
            <a:r>
              <a:rPr lang="ar-SA" altLang="ar-SA" b="1" dirty="0">
                <a:solidFill>
                  <a:srgbClr val="FF0000"/>
                </a:solidFill>
                <a:cs typeface="Simplified Arabic" panose="02020603050405020304" pitchFamily="18" charset="-78"/>
              </a:rPr>
              <a:t>إدارة تدفق الأموال داخل المنشأة:</a:t>
            </a:r>
            <a:r>
              <a:rPr lang="ar-SA" altLang="ar-SA" b="1" dirty="0">
                <a:solidFill>
                  <a:sysClr val="windowText" lastClr="000000"/>
                </a:solidFill>
                <a:cs typeface="Simplified Arabic" panose="02020603050405020304" pitchFamily="18" charset="-78"/>
              </a:rPr>
              <a:t> من خلال تتبع ومراقبة الرصيد النقدي للحساب، والعمل على تحريكها لتغطية أي عجز محتمل.</a:t>
            </a:r>
          </a:p>
          <a:p>
            <a:pPr marL="514350" indent="-514350" rtl="1">
              <a:spcBef>
                <a:spcPct val="0"/>
              </a:spcBef>
              <a:buFont typeface="+mj-lt"/>
              <a:buAutoNum type="arabicPeriod"/>
              <a:defRPr/>
            </a:pPr>
            <a:r>
              <a:rPr lang="ar-SA" altLang="ar-SA" sz="1800" b="1" dirty="0">
                <a:solidFill>
                  <a:srgbClr val="FF0000"/>
                </a:solidFill>
                <a:latin typeface="Arial" pitchFamily="34" charset="0"/>
                <a:cs typeface="Simplified Arabic" panose="02020603050405020304" pitchFamily="18" charset="-78"/>
              </a:rPr>
              <a:t>الرقابة على التكاليف </a:t>
            </a:r>
            <a:r>
              <a:rPr lang="ar-SA" altLang="ar-SA" sz="1800" b="1" dirty="0">
                <a:solidFill>
                  <a:prstClr val="black"/>
                </a:solidFill>
                <a:latin typeface="Arial" pitchFamily="34" charset="0"/>
                <a:cs typeface="Simplified Arabic" panose="02020603050405020304" pitchFamily="18" charset="-78"/>
              </a:rPr>
              <a:t>باستعمال برامج الحاسب الآلي.</a:t>
            </a:r>
          </a:p>
          <a:p>
            <a:pPr marL="514350" indent="-514350" rtl="1">
              <a:spcBef>
                <a:spcPct val="0"/>
              </a:spcBef>
              <a:buFont typeface="+mj-lt"/>
              <a:buAutoNum type="arabicPeriod"/>
              <a:defRPr/>
            </a:pPr>
            <a:r>
              <a:rPr lang="ar-SA" altLang="ar-SA" sz="1800" b="1" dirty="0">
                <a:solidFill>
                  <a:srgbClr val="FF0000"/>
                </a:solidFill>
                <a:latin typeface="Arial" pitchFamily="34" charset="0"/>
                <a:cs typeface="Simplified Arabic" panose="02020603050405020304" pitchFamily="18" charset="-78"/>
              </a:rPr>
              <a:t>التنبؤ بالأرباح: </a:t>
            </a:r>
            <a:r>
              <a:rPr lang="ar-SA" altLang="ar-SA" sz="1800" b="1" dirty="0">
                <a:solidFill>
                  <a:prstClr val="black"/>
                </a:solidFill>
                <a:latin typeface="Arial" pitchFamily="34" charset="0"/>
                <a:cs typeface="Simplified Arabic" panose="02020603050405020304" pitchFamily="18" charset="-78"/>
              </a:rPr>
              <a:t>من خلال التنبؤ بالمبيعات والتكاليف والتي يتم الحصول عليها من أقسام التسويق والإنتاج.</a:t>
            </a:r>
          </a:p>
          <a:p>
            <a:pPr marL="514350" indent="-514350" rtl="1">
              <a:spcBef>
                <a:spcPct val="0"/>
              </a:spcBef>
              <a:buFont typeface="+mj-lt"/>
              <a:buAutoNum type="arabicPeriod"/>
              <a:defRPr/>
            </a:pPr>
            <a:r>
              <a:rPr lang="ar-SA" altLang="ar-SA" sz="1800" b="1" dirty="0">
                <a:solidFill>
                  <a:srgbClr val="FF0000"/>
                </a:solidFill>
                <a:latin typeface="Arial" pitchFamily="34" charset="0"/>
                <a:cs typeface="Simplified Arabic" panose="02020603050405020304" pitchFamily="18" charset="-78"/>
              </a:rPr>
              <a:t>التسعير: </a:t>
            </a:r>
            <a:r>
              <a:rPr lang="ar-SA" altLang="ar-SA" sz="1800" b="1" dirty="0">
                <a:solidFill>
                  <a:prstClr val="black"/>
                </a:solidFill>
                <a:latin typeface="Arial" pitchFamily="34" charset="0"/>
                <a:cs typeface="Simplified Arabic" panose="02020603050405020304" pitchFamily="18" charset="-78"/>
              </a:rPr>
              <a:t>عملية مشتركة بين مختلف إدارات المنشأة</a:t>
            </a:r>
          </a:p>
          <a:p>
            <a:pPr>
              <a:defRPr/>
            </a:pPr>
            <a:endParaRPr lang="en-US" dirty="0"/>
          </a:p>
        </p:txBody>
      </p:sp>
      <p:sp>
        <p:nvSpPr>
          <p:cNvPr id="194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E7E89E70-D56A-430F-A2C9-A33F53BC7D1C}" type="slidenum">
              <a:rPr lang="ar-SA" altLang="en-US">
                <a:solidFill>
                  <a:schemeClr val="bg1"/>
                </a:solidFill>
                <a:latin typeface="Calibri" pitchFamily="34" charset="0"/>
              </a:rPr>
              <a:pPr algn="ctr" rtl="0" eaLnBrk="1" hangingPunct="1"/>
              <a:t>7</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3247068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49AE8E0E-713E-43C9-B0BF-CE48FF10ADDB}" type="slidenum">
              <a:rPr lang="ar-SA" altLang="en-US">
                <a:solidFill>
                  <a:schemeClr val="bg1"/>
                </a:solidFill>
                <a:latin typeface="Calibri" pitchFamily="34" charset="0"/>
              </a:rPr>
              <a:pPr algn="ctr" rtl="0" eaLnBrk="1" hangingPunct="1"/>
              <a:t>8</a:t>
            </a:fld>
            <a:endParaRPr lang="en-US" altLang="en-US">
              <a:solidFill>
                <a:schemeClr val="bg1"/>
              </a:solidFill>
              <a:latin typeface="Calibri" pitchFamily="34" charset="0"/>
            </a:endParaRPr>
          </a:p>
        </p:txBody>
      </p:sp>
      <p:sp>
        <p:nvSpPr>
          <p:cNvPr id="2048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القيمة الزمنية للنقود:</a:t>
            </a:r>
            <a:br>
              <a:rPr lang="ar-SA" altLang="en-US" b="1">
                <a:solidFill>
                  <a:srgbClr val="A6A6A6"/>
                </a:solidFill>
              </a:rPr>
            </a:br>
            <a:endParaRPr lang="ar-SA" altLang="en-US" b="1">
              <a:solidFill>
                <a:srgbClr val="A6A6A6"/>
              </a:solidFill>
              <a:cs typeface="Simplified Arabic" pitchFamily="18" charset="-78"/>
            </a:endParaRPr>
          </a:p>
        </p:txBody>
      </p:sp>
      <p:graphicFrame>
        <p:nvGraphicFramePr>
          <p:cNvPr id="6" name="Content Placeholder 4"/>
          <p:cNvGraphicFramePr>
            <a:graphicFrameLocks noGrp="1"/>
          </p:cNvGraphicFramePr>
          <p:nvPr>
            <p:ph idx="1"/>
          </p:nvPr>
        </p:nvGraphicFramePr>
        <p:xfrm>
          <a:off x="457200" y="1371600"/>
          <a:ext cx="8720955" cy="4525963"/>
        </p:xfrm>
        <a:graphic>
          <a:graphicData uri="http://schemas.openxmlformats.org/drawingml/2006/table">
            <a:tbl>
              <a:tblPr rtl="1" firstRow="1" firstCol="1" bandRow="1">
                <a:tableStyleId>{5C22544A-7EE6-4342-B048-85BDC9FD1C3A}</a:tableStyleId>
              </a:tblPr>
              <a:tblGrid>
                <a:gridCol w="1427537">
                  <a:extLst>
                    <a:ext uri="{9D8B030D-6E8A-4147-A177-3AD203B41FA5}">
                      <a16:colId xmlns:a16="http://schemas.microsoft.com/office/drawing/2014/main" val="20000"/>
                    </a:ext>
                  </a:extLst>
                </a:gridCol>
                <a:gridCol w="2206194">
                  <a:extLst>
                    <a:ext uri="{9D8B030D-6E8A-4147-A177-3AD203B41FA5}">
                      <a16:colId xmlns:a16="http://schemas.microsoft.com/office/drawing/2014/main" val="20001"/>
                    </a:ext>
                  </a:extLst>
                </a:gridCol>
                <a:gridCol w="2206194">
                  <a:extLst>
                    <a:ext uri="{9D8B030D-6E8A-4147-A177-3AD203B41FA5}">
                      <a16:colId xmlns:a16="http://schemas.microsoft.com/office/drawing/2014/main" val="20002"/>
                    </a:ext>
                  </a:extLst>
                </a:gridCol>
                <a:gridCol w="1440515">
                  <a:extLst>
                    <a:ext uri="{9D8B030D-6E8A-4147-A177-3AD203B41FA5}">
                      <a16:colId xmlns:a16="http://schemas.microsoft.com/office/drawing/2014/main" val="20003"/>
                    </a:ext>
                  </a:extLst>
                </a:gridCol>
                <a:gridCol w="1440515">
                  <a:extLst>
                    <a:ext uri="{9D8B030D-6E8A-4147-A177-3AD203B41FA5}">
                      <a16:colId xmlns:a16="http://schemas.microsoft.com/office/drawing/2014/main" val="20004"/>
                    </a:ext>
                  </a:extLst>
                </a:gridCol>
              </a:tblGrid>
              <a:tr h="344506">
                <a:tc>
                  <a:txBody>
                    <a:bodyPr/>
                    <a:lstStyle/>
                    <a:p>
                      <a:pPr marL="0" marR="0" algn="ctr" rtl="1">
                        <a:lnSpc>
                          <a:spcPct val="115000"/>
                        </a:lnSpc>
                        <a:spcBef>
                          <a:spcPts val="0"/>
                        </a:spcBef>
                        <a:spcAft>
                          <a:spcPts val="0"/>
                        </a:spcAft>
                      </a:pPr>
                      <a:r>
                        <a:rPr lang="ar-SA" sz="1100" dirty="0">
                          <a:effectLst/>
                        </a:rPr>
                        <a:t>البيان</a:t>
                      </a:r>
                      <a:endParaRPr lang="en-US" sz="900" dirty="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100" dirty="0">
                          <a:effectLst/>
                        </a:rPr>
                        <a:t>الحالة</a:t>
                      </a:r>
                      <a:endParaRPr lang="en-US" sz="900" dirty="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100">
                          <a:effectLst/>
                        </a:rPr>
                        <a:t>القانون المستخدم</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000">
                          <a:effectLst/>
                        </a:rPr>
                        <a:t>الجدول المستخدم لإيجاد المعامل</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100">
                          <a:effectLst/>
                        </a:rPr>
                        <a:t>ملاحظات</a:t>
                      </a:r>
                      <a:endParaRPr lang="en-US" sz="900">
                        <a:effectLst/>
                        <a:latin typeface="Calibri"/>
                        <a:ea typeface="Calibri"/>
                        <a:cs typeface="Arial"/>
                      </a:endParaRPr>
                    </a:p>
                  </a:txBody>
                  <a:tcPr marL="56170" marR="56170" marT="0" marB="0" anchor="ctr"/>
                </a:tc>
                <a:extLst>
                  <a:ext uri="{0D108BD9-81ED-4DB2-BD59-A6C34878D82A}">
                    <a16:rowId xmlns:a16="http://schemas.microsoft.com/office/drawing/2014/main" val="10000"/>
                  </a:ext>
                </a:extLst>
              </a:tr>
              <a:tr h="545468">
                <a:tc rowSpan="3">
                  <a:txBody>
                    <a:bodyPr/>
                    <a:lstStyle/>
                    <a:p>
                      <a:pPr marL="0" marR="0" algn="ctr" rtl="1">
                        <a:lnSpc>
                          <a:spcPct val="115000"/>
                        </a:lnSpc>
                        <a:spcBef>
                          <a:spcPts val="0"/>
                        </a:spcBef>
                        <a:spcAft>
                          <a:spcPts val="0"/>
                        </a:spcAft>
                      </a:pPr>
                      <a:r>
                        <a:rPr lang="ar-SA" sz="1300">
                          <a:effectLst/>
                        </a:rPr>
                        <a:t>القيمة المستقبلية</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300">
                          <a:effectLst/>
                        </a:rPr>
                        <a:t>تدفق نقدي واحد</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900" dirty="0">
                          <a:effectLst/>
                        </a:rPr>
                        <a:t> </a:t>
                      </a:r>
                      <a:endParaRPr lang="en-US" sz="900" dirty="0">
                        <a:effectLst/>
                      </a:endParaRPr>
                    </a:p>
                    <a:p>
                      <a:pPr marL="0" marR="0" algn="ctr" rtl="1">
                        <a:lnSpc>
                          <a:spcPct val="115000"/>
                        </a:lnSpc>
                        <a:spcBef>
                          <a:spcPts val="0"/>
                        </a:spcBef>
                        <a:spcAft>
                          <a:spcPts val="0"/>
                        </a:spcAft>
                      </a:pPr>
                      <a:r>
                        <a:rPr lang="en-US" sz="1300">
                          <a:effectLst/>
                        </a:rPr>
                        <a:t>FV= C x (1+r)</a:t>
                      </a:r>
                      <a:r>
                        <a:rPr lang="en-US" sz="1300" baseline="30000">
                          <a:effectLst/>
                        </a:rPr>
                        <a:t>t</a:t>
                      </a:r>
                      <a:endParaRPr lang="en-US" sz="900">
                        <a:effectLst/>
                      </a:endParaRPr>
                    </a:p>
                    <a:p>
                      <a:pPr marL="0" marR="0" algn="ctr" rtl="1">
                        <a:lnSpc>
                          <a:spcPct val="115000"/>
                        </a:lnSpc>
                        <a:spcBef>
                          <a:spcPts val="0"/>
                        </a:spcBef>
                        <a:spcAft>
                          <a:spcPts val="0"/>
                        </a:spcAft>
                      </a:pPr>
                      <a:r>
                        <a:rPr lang="ar-SA" sz="900" dirty="0">
                          <a:effectLst/>
                        </a:rPr>
                        <a:t> </a:t>
                      </a:r>
                      <a:endParaRPr lang="en-US" sz="900" dirty="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300">
                          <a:effectLst/>
                        </a:rPr>
                        <a:t>1</a:t>
                      </a:r>
                      <a:endParaRPr lang="en-US" sz="900">
                        <a:effectLst/>
                        <a:latin typeface="Calibri"/>
                        <a:ea typeface="Calibri"/>
                        <a:cs typeface="Arial"/>
                      </a:endParaRPr>
                    </a:p>
                  </a:txBody>
                  <a:tcPr marL="56170" marR="56170" marT="0" marB="0" anchor="ctr"/>
                </a:tc>
                <a:tc>
                  <a:txBody>
                    <a:bodyPr/>
                    <a:lstStyle/>
                    <a:p>
                      <a:pPr marL="228600" marR="0" algn="ctr" rtl="1">
                        <a:lnSpc>
                          <a:spcPct val="115000"/>
                        </a:lnSpc>
                        <a:spcBef>
                          <a:spcPts val="0"/>
                        </a:spcBef>
                        <a:spcAft>
                          <a:spcPts val="0"/>
                        </a:spcAft>
                      </a:pPr>
                      <a:r>
                        <a:rPr lang="ar-SA" sz="900">
                          <a:effectLst/>
                        </a:rPr>
                        <a:t> </a:t>
                      </a:r>
                      <a:endParaRPr lang="en-US" sz="900">
                        <a:effectLst/>
                        <a:latin typeface="Calibri"/>
                        <a:ea typeface="Calibri"/>
                        <a:cs typeface="Arial"/>
                      </a:endParaRPr>
                    </a:p>
                  </a:txBody>
                  <a:tcPr marL="56170" marR="56170" marT="0" marB="0" anchor="ctr"/>
                </a:tc>
                <a:extLst>
                  <a:ext uri="{0D108BD9-81ED-4DB2-BD59-A6C34878D82A}">
                    <a16:rowId xmlns:a16="http://schemas.microsoft.com/office/drawing/2014/main" val="10001"/>
                  </a:ext>
                </a:extLst>
              </a:tr>
              <a:tr h="678975">
                <a:tc vMerge="1">
                  <a:txBody>
                    <a:bodyPr/>
                    <a:lstStyle/>
                    <a:p>
                      <a:endParaRPr lang="en-US"/>
                    </a:p>
                  </a:txBody>
                  <a:tcPr/>
                </a:tc>
                <a:tc>
                  <a:txBody>
                    <a:bodyPr/>
                    <a:lstStyle/>
                    <a:p>
                      <a:pPr marL="0" marR="0" algn="ctr" rtl="1">
                        <a:lnSpc>
                          <a:spcPct val="115000"/>
                        </a:lnSpc>
                        <a:spcBef>
                          <a:spcPts val="0"/>
                        </a:spcBef>
                        <a:spcAft>
                          <a:spcPts val="0"/>
                        </a:spcAft>
                      </a:pPr>
                      <a:r>
                        <a:rPr lang="ar-SA" sz="1300" dirty="0">
                          <a:effectLst/>
                        </a:rPr>
                        <a:t>تدفقات نقدية متساوية</a:t>
                      </a:r>
                      <a:endParaRPr lang="en-US" sz="900" dirty="0">
                        <a:effectLst/>
                        <a:latin typeface="Calibri"/>
                        <a:ea typeface="Calibri"/>
                        <a:cs typeface="Arial"/>
                      </a:endParaRPr>
                    </a:p>
                  </a:txBody>
                  <a:tcPr marL="56170" marR="56170" marT="0" marB="0" anchor="ctr"/>
                </a:tc>
                <a:tc>
                  <a:txBody>
                    <a:bodyPr/>
                    <a:lstStyle/>
                    <a:p>
                      <a:endParaRPr lang="en-US"/>
                    </a:p>
                  </a:txBody>
                  <a:tcPr marL="56170" marR="56170" marT="0" marB="0" anchor="ctr">
                    <a:blipFill rotWithShape="1">
                      <a:blip r:embed="rId2"/>
                      <a:stretch>
                        <a:fillRect l="-164641" t="-131532" r="-130663" b="-441441"/>
                      </a:stretch>
                    </a:blipFill>
                  </a:tcPr>
                </a:tc>
                <a:tc>
                  <a:txBody>
                    <a:bodyPr/>
                    <a:lstStyle/>
                    <a:p>
                      <a:pPr marL="0" marR="0" algn="ctr" rtl="1">
                        <a:lnSpc>
                          <a:spcPct val="115000"/>
                        </a:lnSpc>
                        <a:spcBef>
                          <a:spcPts val="0"/>
                        </a:spcBef>
                        <a:spcAft>
                          <a:spcPts val="0"/>
                        </a:spcAft>
                      </a:pPr>
                      <a:r>
                        <a:rPr lang="ar-SA" sz="1300">
                          <a:effectLst/>
                        </a:rPr>
                        <a:t>2</a:t>
                      </a:r>
                      <a:endParaRPr lang="en-US" sz="900">
                        <a:effectLst/>
                        <a:latin typeface="Calibri"/>
                        <a:ea typeface="Calibri"/>
                        <a:cs typeface="Arial"/>
                      </a:endParaRPr>
                    </a:p>
                  </a:txBody>
                  <a:tcPr marL="56170" marR="56170" marT="0" marB="0" anchor="ctr"/>
                </a:tc>
                <a:tc>
                  <a:txBody>
                    <a:bodyPr/>
                    <a:lstStyle/>
                    <a:p>
                      <a:pPr marL="0" marR="0" algn="r" rtl="1">
                        <a:lnSpc>
                          <a:spcPct val="115000"/>
                        </a:lnSpc>
                        <a:spcBef>
                          <a:spcPts val="0"/>
                        </a:spcBef>
                        <a:spcAft>
                          <a:spcPts val="0"/>
                        </a:spcAft>
                      </a:pPr>
                      <a:r>
                        <a:rPr lang="ar-SA" sz="900" dirty="0">
                          <a:effectLst/>
                        </a:rPr>
                        <a:t> </a:t>
                      </a:r>
                      <a:endParaRPr lang="en-US" sz="900" dirty="0">
                        <a:effectLst/>
                        <a:latin typeface="Calibri"/>
                        <a:ea typeface="Calibri"/>
                        <a:cs typeface="Arial"/>
                      </a:endParaRPr>
                    </a:p>
                  </a:txBody>
                  <a:tcPr marL="56170" marR="56170" marT="0" marB="0" anchor="ctr"/>
                </a:tc>
                <a:extLst>
                  <a:ext uri="{0D108BD9-81ED-4DB2-BD59-A6C34878D82A}">
                    <a16:rowId xmlns:a16="http://schemas.microsoft.com/office/drawing/2014/main" val="10002"/>
                  </a:ext>
                </a:extLst>
              </a:tr>
              <a:tr h="789494">
                <a:tc vMerge="1">
                  <a:txBody>
                    <a:bodyPr/>
                    <a:lstStyle/>
                    <a:p>
                      <a:endParaRPr lang="en-US"/>
                    </a:p>
                  </a:txBody>
                  <a:tcPr/>
                </a:tc>
                <a:tc>
                  <a:txBody>
                    <a:bodyPr/>
                    <a:lstStyle/>
                    <a:p>
                      <a:pPr marL="0" marR="0" algn="ctr" rtl="1">
                        <a:lnSpc>
                          <a:spcPct val="115000"/>
                        </a:lnSpc>
                        <a:spcBef>
                          <a:spcPts val="0"/>
                        </a:spcBef>
                        <a:spcAft>
                          <a:spcPts val="0"/>
                        </a:spcAft>
                      </a:pPr>
                      <a:r>
                        <a:rPr lang="ar-SA" sz="1300" dirty="0">
                          <a:effectLst/>
                        </a:rPr>
                        <a:t>تدفقات نقدية غير متساوية</a:t>
                      </a:r>
                      <a:endParaRPr lang="en-US" sz="900" dirty="0">
                        <a:effectLst/>
                        <a:latin typeface="Calibri"/>
                        <a:ea typeface="Calibri"/>
                        <a:cs typeface="Arial"/>
                      </a:endParaRPr>
                    </a:p>
                  </a:txBody>
                  <a:tcPr marL="56170" marR="56170" marT="0" marB="0" anchor="ctr"/>
                </a:tc>
                <a:tc>
                  <a:txBody>
                    <a:bodyPr/>
                    <a:lstStyle/>
                    <a:p>
                      <a:pPr marL="0" marR="0" algn="r" rtl="1">
                        <a:lnSpc>
                          <a:spcPct val="115000"/>
                        </a:lnSpc>
                        <a:spcBef>
                          <a:spcPts val="0"/>
                        </a:spcBef>
                        <a:spcAft>
                          <a:spcPts val="0"/>
                        </a:spcAft>
                      </a:pPr>
                      <a:r>
                        <a:rPr lang="ar-SA" sz="900" dirty="0">
                          <a:effectLst/>
                        </a:rPr>
                        <a:t> </a:t>
                      </a:r>
                      <a:endParaRPr lang="en-US" sz="900" dirty="0">
                        <a:effectLst/>
                      </a:endParaRPr>
                    </a:p>
                    <a:p>
                      <a:pPr marL="0" marR="0" algn="ctr" rtl="1">
                        <a:lnSpc>
                          <a:spcPct val="115000"/>
                        </a:lnSpc>
                        <a:spcBef>
                          <a:spcPts val="0"/>
                        </a:spcBef>
                        <a:spcAft>
                          <a:spcPts val="0"/>
                        </a:spcAft>
                      </a:pPr>
                      <a:r>
                        <a:rPr lang="en-US" sz="1300" dirty="0">
                          <a:effectLst/>
                        </a:rPr>
                        <a:t>FV= C x (1+r)</a:t>
                      </a:r>
                      <a:r>
                        <a:rPr lang="en-US" sz="1300" baseline="30000" dirty="0">
                          <a:effectLst/>
                        </a:rPr>
                        <a:t>t</a:t>
                      </a:r>
                      <a:endParaRPr lang="en-US" sz="900" dirty="0">
                        <a:effectLst/>
                      </a:endParaRPr>
                    </a:p>
                    <a:p>
                      <a:pPr marL="0" marR="0" algn="ctr" rtl="1">
                        <a:lnSpc>
                          <a:spcPct val="115000"/>
                        </a:lnSpc>
                        <a:spcBef>
                          <a:spcPts val="0"/>
                        </a:spcBef>
                        <a:spcAft>
                          <a:spcPts val="0"/>
                        </a:spcAft>
                      </a:pPr>
                      <a:r>
                        <a:rPr lang="ar-SA" sz="900" dirty="0">
                          <a:effectLst/>
                        </a:rPr>
                        <a:t> </a:t>
                      </a:r>
                      <a:endParaRPr lang="en-US" sz="900" dirty="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300" dirty="0">
                          <a:effectLst/>
                        </a:rPr>
                        <a:t>1</a:t>
                      </a:r>
                      <a:endParaRPr lang="en-US" sz="900" dirty="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900" dirty="0">
                          <a:effectLst/>
                        </a:rPr>
                        <a:t>تحسب عن طريق إيجاد القيمة المستقبلية لكل تدفق نقدي على حده ثم نقوم بجمع القيم المستقبلية لجميع التدفقات </a:t>
                      </a:r>
                      <a:endParaRPr lang="en-US" sz="900" dirty="0">
                        <a:effectLst/>
                        <a:latin typeface="Calibri"/>
                        <a:ea typeface="Calibri"/>
                        <a:cs typeface="Arial"/>
                      </a:endParaRPr>
                    </a:p>
                  </a:txBody>
                  <a:tcPr marL="56170" marR="56170" marT="0" marB="0" anchor="ctr"/>
                </a:tc>
                <a:extLst>
                  <a:ext uri="{0D108BD9-81ED-4DB2-BD59-A6C34878D82A}">
                    <a16:rowId xmlns:a16="http://schemas.microsoft.com/office/drawing/2014/main" val="10003"/>
                  </a:ext>
                </a:extLst>
              </a:tr>
              <a:tr h="689013">
                <a:tc rowSpan="3">
                  <a:txBody>
                    <a:bodyPr/>
                    <a:lstStyle/>
                    <a:p>
                      <a:pPr marL="0" marR="0" algn="ctr" rtl="1">
                        <a:lnSpc>
                          <a:spcPct val="115000"/>
                        </a:lnSpc>
                        <a:spcBef>
                          <a:spcPts val="0"/>
                        </a:spcBef>
                        <a:spcAft>
                          <a:spcPts val="0"/>
                        </a:spcAft>
                      </a:pPr>
                      <a:r>
                        <a:rPr lang="ar-SA" sz="1400">
                          <a:effectLst/>
                        </a:rPr>
                        <a:t>القيمة الحالية </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1300" dirty="0">
                          <a:effectLst/>
                        </a:rPr>
                        <a:t> </a:t>
                      </a:r>
                      <a:endParaRPr lang="en-US" sz="900" dirty="0">
                        <a:effectLst/>
                      </a:endParaRPr>
                    </a:p>
                    <a:p>
                      <a:pPr marL="0" marR="0" algn="ctr" rtl="1">
                        <a:lnSpc>
                          <a:spcPct val="115000"/>
                        </a:lnSpc>
                        <a:spcBef>
                          <a:spcPts val="0"/>
                        </a:spcBef>
                        <a:spcAft>
                          <a:spcPts val="0"/>
                        </a:spcAft>
                      </a:pPr>
                      <a:r>
                        <a:rPr lang="ar-SA" sz="1300" dirty="0">
                          <a:effectLst/>
                        </a:rPr>
                        <a:t>تدفق نقدي واحد</a:t>
                      </a:r>
                      <a:endParaRPr lang="en-US" sz="900" dirty="0">
                        <a:effectLst/>
                      </a:endParaRPr>
                    </a:p>
                    <a:p>
                      <a:pPr marL="0" marR="0" algn="r" rtl="1">
                        <a:lnSpc>
                          <a:spcPct val="115000"/>
                        </a:lnSpc>
                        <a:spcBef>
                          <a:spcPts val="0"/>
                        </a:spcBef>
                        <a:spcAft>
                          <a:spcPts val="0"/>
                        </a:spcAft>
                      </a:pPr>
                      <a:r>
                        <a:rPr lang="ar-SA" sz="1300" dirty="0">
                          <a:effectLst/>
                        </a:rPr>
                        <a:t> </a:t>
                      </a:r>
                      <a:endParaRPr lang="en-US" sz="900" dirty="0">
                        <a:effectLst/>
                        <a:latin typeface="Calibri"/>
                        <a:ea typeface="Calibri"/>
                        <a:cs typeface="Arial"/>
                      </a:endParaRPr>
                    </a:p>
                  </a:txBody>
                  <a:tcPr marL="56170" marR="56170" marT="0" marB="0" anchor="ctr"/>
                </a:tc>
                <a:tc>
                  <a:txBody>
                    <a:bodyPr/>
                    <a:lstStyle/>
                    <a:p>
                      <a:endParaRPr lang="en-US"/>
                    </a:p>
                  </a:txBody>
                  <a:tcPr marL="56170" marR="56170" marT="0" marB="0" anchor="ctr">
                    <a:blipFill rotWithShape="1">
                      <a:blip r:embed="rId2"/>
                      <a:stretch>
                        <a:fillRect l="-164641" t="-342478" r="-130663" b="-218584"/>
                      </a:stretch>
                    </a:blipFill>
                  </a:tcPr>
                </a:tc>
                <a:tc>
                  <a:txBody>
                    <a:bodyPr/>
                    <a:lstStyle/>
                    <a:p>
                      <a:pPr marL="0" marR="0" algn="ctr" rtl="1">
                        <a:lnSpc>
                          <a:spcPct val="115000"/>
                        </a:lnSpc>
                        <a:spcBef>
                          <a:spcPts val="0"/>
                        </a:spcBef>
                        <a:spcAft>
                          <a:spcPts val="0"/>
                        </a:spcAft>
                      </a:pPr>
                      <a:r>
                        <a:rPr lang="ar-SA" sz="1300">
                          <a:effectLst/>
                        </a:rPr>
                        <a:t>3</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900">
                          <a:effectLst/>
                        </a:rPr>
                        <a:t> </a:t>
                      </a:r>
                      <a:endParaRPr lang="en-US" sz="900">
                        <a:effectLst/>
                        <a:latin typeface="Calibri"/>
                        <a:ea typeface="Calibri"/>
                        <a:cs typeface="Arial"/>
                      </a:endParaRPr>
                    </a:p>
                  </a:txBody>
                  <a:tcPr marL="56170" marR="56170" marT="0" marB="0" anchor="ctr"/>
                </a:tc>
                <a:extLst>
                  <a:ext uri="{0D108BD9-81ED-4DB2-BD59-A6C34878D82A}">
                    <a16:rowId xmlns:a16="http://schemas.microsoft.com/office/drawing/2014/main" val="10004"/>
                  </a:ext>
                </a:extLst>
              </a:tr>
              <a:tr h="689013">
                <a:tc vMerge="1">
                  <a:txBody>
                    <a:bodyPr/>
                    <a:lstStyle/>
                    <a:p>
                      <a:endParaRPr lang="en-US"/>
                    </a:p>
                  </a:txBody>
                  <a:tcPr/>
                </a:tc>
                <a:tc>
                  <a:txBody>
                    <a:bodyPr/>
                    <a:lstStyle/>
                    <a:p>
                      <a:pPr marL="0" marR="0" algn="ctr" rtl="1">
                        <a:lnSpc>
                          <a:spcPct val="115000"/>
                        </a:lnSpc>
                        <a:spcBef>
                          <a:spcPts val="0"/>
                        </a:spcBef>
                        <a:spcAft>
                          <a:spcPts val="0"/>
                        </a:spcAft>
                      </a:pPr>
                      <a:r>
                        <a:rPr lang="ar-SA" sz="1300">
                          <a:effectLst/>
                        </a:rPr>
                        <a:t> </a:t>
                      </a:r>
                      <a:endParaRPr lang="en-US" sz="900">
                        <a:effectLst/>
                      </a:endParaRPr>
                    </a:p>
                    <a:p>
                      <a:pPr marL="0" marR="0" algn="ctr" rtl="1">
                        <a:lnSpc>
                          <a:spcPct val="115000"/>
                        </a:lnSpc>
                        <a:spcBef>
                          <a:spcPts val="0"/>
                        </a:spcBef>
                        <a:spcAft>
                          <a:spcPts val="0"/>
                        </a:spcAft>
                      </a:pPr>
                      <a:r>
                        <a:rPr lang="ar-SA" sz="1300">
                          <a:effectLst/>
                        </a:rPr>
                        <a:t>تدفقات نقدية متساوية</a:t>
                      </a:r>
                      <a:endParaRPr lang="en-US" sz="900">
                        <a:effectLst/>
                      </a:endParaRPr>
                    </a:p>
                    <a:p>
                      <a:pPr marL="0" marR="0" algn="r" rtl="1">
                        <a:lnSpc>
                          <a:spcPct val="115000"/>
                        </a:lnSpc>
                        <a:spcBef>
                          <a:spcPts val="0"/>
                        </a:spcBef>
                        <a:spcAft>
                          <a:spcPts val="0"/>
                        </a:spcAft>
                      </a:pPr>
                      <a:r>
                        <a:rPr lang="ar-SA" sz="1300">
                          <a:effectLst/>
                        </a:rPr>
                        <a:t> </a:t>
                      </a:r>
                      <a:endParaRPr lang="en-US" sz="900">
                        <a:effectLst/>
                        <a:latin typeface="Calibri"/>
                        <a:ea typeface="Calibri"/>
                        <a:cs typeface="Arial"/>
                      </a:endParaRPr>
                    </a:p>
                  </a:txBody>
                  <a:tcPr marL="56170" marR="56170" marT="0" marB="0" anchor="ctr"/>
                </a:tc>
                <a:tc>
                  <a:txBody>
                    <a:bodyPr/>
                    <a:lstStyle/>
                    <a:p>
                      <a:endParaRPr lang="en-US"/>
                    </a:p>
                  </a:txBody>
                  <a:tcPr marL="56170" marR="56170" marT="0" marB="0" anchor="ctr">
                    <a:blipFill rotWithShape="1">
                      <a:blip r:embed="rId2"/>
                      <a:stretch>
                        <a:fillRect l="-164641" t="-442478" r="-130663" b="-118584"/>
                      </a:stretch>
                    </a:blipFill>
                  </a:tcPr>
                </a:tc>
                <a:tc>
                  <a:txBody>
                    <a:bodyPr/>
                    <a:lstStyle/>
                    <a:p>
                      <a:pPr marL="0" marR="0" algn="ctr" rtl="1">
                        <a:lnSpc>
                          <a:spcPct val="115000"/>
                        </a:lnSpc>
                        <a:spcBef>
                          <a:spcPts val="0"/>
                        </a:spcBef>
                        <a:spcAft>
                          <a:spcPts val="0"/>
                        </a:spcAft>
                      </a:pPr>
                      <a:r>
                        <a:rPr lang="ar-SA" sz="1300">
                          <a:effectLst/>
                        </a:rPr>
                        <a:t>4</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900">
                          <a:effectLst/>
                        </a:rPr>
                        <a:t> </a:t>
                      </a:r>
                      <a:endParaRPr lang="en-US" sz="900">
                        <a:effectLst/>
                        <a:latin typeface="Calibri"/>
                        <a:ea typeface="Calibri"/>
                        <a:cs typeface="Arial"/>
                      </a:endParaRPr>
                    </a:p>
                  </a:txBody>
                  <a:tcPr marL="56170" marR="56170" marT="0" marB="0" anchor="ctr"/>
                </a:tc>
                <a:extLst>
                  <a:ext uri="{0D108BD9-81ED-4DB2-BD59-A6C34878D82A}">
                    <a16:rowId xmlns:a16="http://schemas.microsoft.com/office/drawing/2014/main" val="10005"/>
                  </a:ext>
                </a:extLst>
              </a:tr>
              <a:tr h="789494">
                <a:tc vMerge="1">
                  <a:txBody>
                    <a:bodyPr/>
                    <a:lstStyle/>
                    <a:p>
                      <a:endParaRPr lang="en-US"/>
                    </a:p>
                  </a:txBody>
                  <a:tcPr/>
                </a:tc>
                <a:tc>
                  <a:txBody>
                    <a:bodyPr/>
                    <a:lstStyle/>
                    <a:p>
                      <a:pPr marL="0" marR="0" algn="ctr" rtl="1">
                        <a:lnSpc>
                          <a:spcPct val="115000"/>
                        </a:lnSpc>
                        <a:spcBef>
                          <a:spcPts val="0"/>
                        </a:spcBef>
                        <a:spcAft>
                          <a:spcPts val="0"/>
                        </a:spcAft>
                      </a:pPr>
                      <a:r>
                        <a:rPr lang="ar-SA" sz="1300">
                          <a:effectLst/>
                        </a:rPr>
                        <a:t> </a:t>
                      </a:r>
                      <a:endParaRPr lang="en-US" sz="900">
                        <a:effectLst/>
                      </a:endParaRPr>
                    </a:p>
                    <a:p>
                      <a:pPr marL="0" marR="0" algn="ctr" rtl="1">
                        <a:lnSpc>
                          <a:spcPct val="115000"/>
                        </a:lnSpc>
                        <a:spcBef>
                          <a:spcPts val="0"/>
                        </a:spcBef>
                        <a:spcAft>
                          <a:spcPts val="0"/>
                        </a:spcAft>
                      </a:pPr>
                      <a:r>
                        <a:rPr lang="ar-SA" sz="1300">
                          <a:effectLst/>
                        </a:rPr>
                        <a:t>تدفقات نقدية غير متساوية</a:t>
                      </a:r>
                      <a:endParaRPr lang="en-US" sz="900">
                        <a:effectLst/>
                      </a:endParaRPr>
                    </a:p>
                    <a:p>
                      <a:pPr marL="0" marR="0" algn="r" rtl="1">
                        <a:lnSpc>
                          <a:spcPct val="115000"/>
                        </a:lnSpc>
                        <a:spcBef>
                          <a:spcPts val="0"/>
                        </a:spcBef>
                        <a:spcAft>
                          <a:spcPts val="0"/>
                        </a:spcAft>
                      </a:pPr>
                      <a:r>
                        <a:rPr lang="ar-SA" sz="1300">
                          <a:effectLst/>
                        </a:rPr>
                        <a:t> </a:t>
                      </a:r>
                      <a:endParaRPr lang="en-US" sz="900">
                        <a:effectLst/>
                        <a:latin typeface="Calibri"/>
                        <a:ea typeface="Calibri"/>
                        <a:cs typeface="Arial"/>
                      </a:endParaRPr>
                    </a:p>
                  </a:txBody>
                  <a:tcPr marL="56170" marR="56170" marT="0" marB="0" anchor="ctr"/>
                </a:tc>
                <a:tc>
                  <a:txBody>
                    <a:bodyPr/>
                    <a:lstStyle/>
                    <a:p>
                      <a:endParaRPr lang="en-US"/>
                    </a:p>
                  </a:txBody>
                  <a:tcPr marL="56170" marR="56170" marT="0" marB="0" anchor="ctr">
                    <a:blipFill rotWithShape="1">
                      <a:blip r:embed="rId2"/>
                      <a:stretch>
                        <a:fillRect l="-164641" t="-475194" r="-130663" b="-3876"/>
                      </a:stretch>
                    </a:blipFill>
                  </a:tcPr>
                </a:tc>
                <a:tc>
                  <a:txBody>
                    <a:bodyPr/>
                    <a:lstStyle/>
                    <a:p>
                      <a:pPr marL="0" marR="0" algn="ctr" rtl="1">
                        <a:lnSpc>
                          <a:spcPct val="115000"/>
                        </a:lnSpc>
                        <a:spcBef>
                          <a:spcPts val="0"/>
                        </a:spcBef>
                        <a:spcAft>
                          <a:spcPts val="0"/>
                        </a:spcAft>
                      </a:pPr>
                      <a:r>
                        <a:rPr lang="ar-SA" sz="1300">
                          <a:effectLst/>
                        </a:rPr>
                        <a:t>3</a:t>
                      </a:r>
                      <a:endParaRPr lang="en-US" sz="900">
                        <a:effectLst/>
                        <a:latin typeface="Calibri"/>
                        <a:ea typeface="Calibri"/>
                        <a:cs typeface="Arial"/>
                      </a:endParaRPr>
                    </a:p>
                  </a:txBody>
                  <a:tcPr marL="56170" marR="56170" marT="0" marB="0" anchor="ctr"/>
                </a:tc>
                <a:tc>
                  <a:txBody>
                    <a:bodyPr/>
                    <a:lstStyle/>
                    <a:p>
                      <a:pPr marL="0" marR="0" algn="ctr" rtl="1">
                        <a:lnSpc>
                          <a:spcPct val="115000"/>
                        </a:lnSpc>
                        <a:spcBef>
                          <a:spcPts val="0"/>
                        </a:spcBef>
                        <a:spcAft>
                          <a:spcPts val="0"/>
                        </a:spcAft>
                      </a:pPr>
                      <a:r>
                        <a:rPr lang="ar-SA" sz="900" dirty="0">
                          <a:effectLst/>
                        </a:rPr>
                        <a:t>تحسب عن طريق إيجاد القيمة الحالية لكل تدفق نقدي على حده ثم نقوم بجمع القيم الحالية لجميع التدفقات</a:t>
                      </a:r>
                      <a:endParaRPr lang="en-US" sz="900" dirty="0">
                        <a:effectLst/>
                        <a:latin typeface="Calibri"/>
                        <a:ea typeface="Calibri"/>
                        <a:cs typeface="Arial"/>
                      </a:endParaRPr>
                    </a:p>
                  </a:txBody>
                  <a:tcPr marL="56170" marR="56170" marT="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41339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17876B26-F6A3-4064-8929-52A3CBB76306}" type="slidenum">
              <a:rPr lang="ar-SA" altLang="en-US">
                <a:solidFill>
                  <a:schemeClr val="bg1"/>
                </a:solidFill>
                <a:latin typeface="Calibri" pitchFamily="34" charset="0"/>
              </a:rPr>
              <a:pPr algn="ctr" rtl="0" eaLnBrk="1" hangingPunct="1"/>
              <a:t>9</a:t>
            </a:fld>
            <a:endParaRPr lang="en-US" altLang="en-US">
              <a:solidFill>
                <a:schemeClr val="bg1"/>
              </a:solidFill>
              <a:latin typeface="Calibri" pitchFamily="34" charset="0"/>
            </a:endParaRPr>
          </a:p>
        </p:txBody>
      </p:sp>
      <p:sp>
        <p:nvSpPr>
          <p:cNvPr id="21507" name="عنوان 1"/>
          <p:cNvSpPr txBox="1">
            <a:spLocks/>
          </p:cNvSpPr>
          <p:nvPr/>
        </p:nvSpPr>
        <p:spPr bwMode="auto">
          <a:xfrm>
            <a:off x="381000" y="152400"/>
            <a:ext cx="89154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lgn="ctr">
              <a:spcBef>
                <a:spcPct val="0"/>
              </a:spcBef>
              <a:buFontTx/>
              <a:buNone/>
            </a:pPr>
            <a:br>
              <a:rPr lang="ar-SA" altLang="en-US" b="1">
                <a:solidFill>
                  <a:srgbClr val="C00000"/>
                </a:solidFill>
              </a:rPr>
            </a:br>
            <a:r>
              <a:rPr lang="ar-SA" altLang="en-US" sz="2800" b="1">
                <a:solidFill>
                  <a:srgbClr val="C00000"/>
                </a:solidFill>
                <a:cs typeface="Simplified Arabic" pitchFamily="18" charset="-78"/>
              </a:rPr>
              <a:t>تمارين حول القيمة الزمنية للنقود:</a:t>
            </a:r>
            <a:br>
              <a:rPr lang="ar-SA" altLang="en-US" sz="2400" b="1">
                <a:solidFill>
                  <a:srgbClr val="A6A6A6"/>
                </a:solidFill>
              </a:rPr>
            </a:br>
            <a:endParaRPr lang="ar-SA" altLang="en-US" sz="2400" b="1">
              <a:solidFill>
                <a:srgbClr val="A6A6A6"/>
              </a:solidFill>
              <a:cs typeface="Simplified Arabic" pitchFamily="18" charset="-78"/>
            </a:endParaRPr>
          </a:p>
        </p:txBody>
      </p:sp>
      <p:pic>
        <p:nvPicPr>
          <p:cNvPr id="2150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0"/>
            <a:ext cx="9296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20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EEBCE2DF-5E8C-4953-B1AF-8DB6306DD2BB}" type="slidenum">
              <a:rPr lang="ar-SA" altLang="en-US">
                <a:solidFill>
                  <a:schemeClr val="bg1"/>
                </a:solidFill>
                <a:latin typeface="Calibri" pitchFamily="34" charset="0"/>
              </a:rPr>
              <a:pPr algn="ctr" rtl="0" eaLnBrk="1" hangingPunct="1"/>
              <a:t>10</a:t>
            </a:fld>
            <a:endParaRPr lang="en-US" altLang="en-US">
              <a:solidFill>
                <a:schemeClr val="bg1"/>
              </a:solidFill>
              <a:latin typeface="Calibri" pitchFamily="34" charset="0"/>
            </a:endParaRPr>
          </a:p>
        </p:txBody>
      </p:sp>
      <p:sp>
        <p:nvSpPr>
          <p:cNvPr id="22531" name="عنوان 1"/>
          <p:cNvSpPr txBox="1">
            <a:spLocks/>
          </p:cNvSpPr>
          <p:nvPr/>
        </p:nvSpPr>
        <p:spPr bwMode="auto">
          <a:xfrm>
            <a:off x="381000" y="152400"/>
            <a:ext cx="89154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lgn="ctr">
              <a:spcBef>
                <a:spcPct val="0"/>
              </a:spcBef>
              <a:buFontTx/>
              <a:buNone/>
            </a:pPr>
            <a:br>
              <a:rPr lang="ar-SA" altLang="en-US" b="1">
                <a:solidFill>
                  <a:srgbClr val="C00000"/>
                </a:solidFill>
              </a:rPr>
            </a:br>
            <a:r>
              <a:rPr lang="ar-SA" altLang="en-US" sz="2800" b="1">
                <a:solidFill>
                  <a:srgbClr val="C00000"/>
                </a:solidFill>
                <a:cs typeface="Simplified Arabic" pitchFamily="18" charset="-78"/>
              </a:rPr>
              <a:t>تمارين حول القيمة الزمنية للنقود:</a:t>
            </a:r>
            <a:br>
              <a:rPr lang="ar-SA" altLang="en-US" sz="2400" b="1">
                <a:solidFill>
                  <a:srgbClr val="A6A6A6"/>
                </a:solidFill>
              </a:rPr>
            </a:br>
            <a:endParaRPr lang="ar-SA" altLang="en-US" sz="2400" b="1">
              <a:solidFill>
                <a:srgbClr val="A6A6A6"/>
              </a:solidFill>
              <a:cs typeface="Simplified Arabic" pitchFamily="18" charset="-78"/>
            </a:endParaRPr>
          </a:p>
        </p:txBody>
      </p:sp>
      <p:pic>
        <p:nvPicPr>
          <p:cNvPr id="22532"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531938"/>
            <a:ext cx="9296400"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330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6AB847FD-D227-4676-80A2-D81136C83836}" type="slidenum">
              <a:rPr lang="ar-SA" altLang="en-US">
                <a:solidFill>
                  <a:schemeClr val="bg1"/>
                </a:solidFill>
                <a:latin typeface="Calibri" pitchFamily="34" charset="0"/>
              </a:rPr>
              <a:pPr algn="ctr" rtl="0" eaLnBrk="1" hangingPunct="1"/>
              <a:t>11</a:t>
            </a:fld>
            <a:endParaRPr lang="en-US" altLang="en-US">
              <a:solidFill>
                <a:schemeClr val="bg1"/>
              </a:solidFill>
              <a:latin typeface="Calibri" pitchFamily="34" charset="0"/>
            </a:endParaRPr>
          </a:p>
        </p:txBody>
      </p:sp>
      <p:sp>
        <p:nvSpPr>
          <p:cNvPr id="23555" name="عنوان 1"/>
          <p:cNvSpPr txBox="1">
            <a:spLocks/>
          </p:cNvSpPr>
          <p:nvPr/>
        </p:nvSpPr>
        <p:spPr bwMode="auto">
          <a:xfrm>
            <a:off x="381000" y="152400"/>
            <a:ext cx="89154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lgn="ctr">
              <a:spcBef>
                <a:spcPct val="0"/>
              </a:spcBef>
              <a:buFontTx/>
              <a:buNone/>
            </a:pPr>
            <a:br>
              <a:rPr lang="ar-SA" altLang="en-US" b="1">
                <a:solidFill>
                  <a:srgbClr val="C00000"/>
                </a:solidFill>
              </a:rPr>
            </a:br>
            <a:r>
              <a:rPr lang="ar-SA" altLang="en-US" sz="2800" b="1">
                <a:solidFill>
                  <a:srgbClr val="C00000"/>
                </a:solidFill>
                <a:cs typeface="Simplified Arabic" pitchFamily="18" charset="-78"/>
              </a:rPr>
              <a:t>تمارين حول القيمة الزمنية للنقود:</a:t>
            </a:r>
            <a:br>
              <a:rPr lang="ar-SA" altLang="en-US" sz="2400" b="1">
                <a:solidFill>
                  <a:srgbClr val="A6A6A6"/>
                </a:solidFill>
              </a:rPr>
            </a:br>
            <a:endParaRPr lang="ar-SA" altLang="en-US" sz="2400" b="1">
              <a:solidFill>
                <a:srgbClr val="A6A6A6"/>
              </a:solidFill>
              <a:cs typeface="Simplified Arabic" pitchFamily="18" charset="-78"/>
            </a:endParaRPr>
          </a:p>
        </p:txBody>
      </p:sp>
      <p:pic>
        <p:nvPicPr>
          <p:cNvPr id="2355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447800"/>
            <a:ext cx="9220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791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endParaRPr lang="en-US" altLang="en-US">
              <a:cs typeface="Arial" pitchFamily="34" charset="0"/>
            </a:endParaRPr>
          </a:p>
        </p:txBody>
      </p:sp>
      <p:sp>
        <p:nvSpPr>
          <p:cNvPr id="3" name="Content Placeholder 2"/>
          <p:cNvSpPr>
            <a:spLocks noGrp="1"/>
          </p:cNvSpPr>
          <p:nvPr>
            <p:ph idx="1"/>
          </p:nvPr>
        </p:nvSpPr>
        <p:spPr/>
        <p:txBody>
          <a:bodyPr/>
          <a:lstStyle/>
          <a:p>
            <a:pPr marL="0" indent="0" rtl="1" fontAlgn="auto">
              <a:spcBef>
                <a:spcPct val="0"/>
              </a:spcBef>
              <a:spcAft>
                <a:spcPts val="0"/>
              </a:spcAft>
              <a:defRPr/>
            </a:pPr>
            <a:r>
              <a:rPr lang="ar-SA" sz="3600" b="1" dirty="0">
                <a:solidFill>
                  <a:srgbClr val="FF0000"/>
                </a:solidFill>
                <a:cs typeface="Simplified Arabic" pitchFamily="2" charset="-78"/>
              </a:rPr>
              <a:t>مثـال:</a:t>
            </a:r>
            <a:br>
              <a:rPr lang="ar-SA" sz="3600" b="1" dirty="0">
                <a:solidFill>
                  <a:srgbClr val="FF0000"/>
                </a:solidFill>
                <a:cs typeface="Simplified Arabic" pitchFamily="2" charset="-78"/>
              </a:rPr>
            </a:br>
            <a:r>
              <a:rPr lang="ar-SA" sz="3600" b="1" dirty="0">
                <a:solidFill>
                  <a:srgbClr val="FF0000"/>
                </a:solidFill>
                <a:cs typeface="Simplified Arabic" pitchFamily="2" charset="-78"/>
              </a:rPr>
              <a:t>   </a:t>
            </a:r>
            <a:r>
              <a:rPr lang="ar-SA" sz="3600" b="1" dirty="0">
                <a:solidFill>
                  <a:sysClr val="windowText" lastClr="000000"/>
                </a:solidFill>
                <a:cs typeface="Simplified Arabic" pitchFamily="2" charset="-78"/>
              </a:rPr>
              <a:t>أقدمت شركة نجلاء على استثمار مبلغ </a:t>
            </a:r>
            <a:r>
              <a:rPr lang="ar-SA" sz="3600" b="1" dirty="0">
                <a:solidFill>
                  <a:srgbClr val="FF0000"/>
                </a:solidFill>
                <a:cs typeface="Simplified Arabic" pitchFamily="2" charset="-78"/>
              </a:rPr>
              <a:t>2000 ريال </a:t>
            </a:r>
            <a:r>
              <a:rPr lang="ar-SA" sz="3600" b="1" dirty="0">
                <a:solidFill>
                  <a:sysClr val="windowText" lastClr="000000"/>
                </a:solidFill>
                <a:cs typeface="Simplified Arabic" pitchFamily="2" charset="-78"/>
              </a:rPr>
              <a:t>لمدة </a:t>
            </a:r>
            <a:r>
              <a:rPr lang="ar-SA" sz="3600" b="1" dirty="0">
                <a:solidFill>
                  <a:srgbClr val="FF0000"/>
                </a:solidFill>
                <a:cs typeface="Simplified Arabic" pitchFamily="2" charset="-78"/>
              </a:rPr>
              <a:t>سنتين</a:t>
            </a:r>
            <a:r>
              <a:rPr lang="ar-SA" sz="3600" b="1" dirty="0">
                <a:solidFill>
                  <a:sysClr val="windowText" lastClr="000000"/>
                </a:solidFill>
                <a:cs typeface="Simplified Arabic" pitchFamily="2" charset="-78"/>
              </a:rPr>
              <a:t> بمعدل فائدة أو عائد سنوي قدره </a:t>
            </a:r>
            <a:r>
              <a:rPr lang="ar-SA" sz="3600" b="1" dirty="0">
                <a:solidFill>
                  <a:srgbClr val="FF0000"/>
                </a:solidFill>
                <a:cs typeface="Simplified Arabic" pitchFamily="2" charset="-78"/>
              </a:rPr>
              <a:t>10%</a:t>
            </a:r>
            <a:r>
              <a:rPr lang="ar-SA" sz="3600" b="1" dirty="0">
                <a:solidFill>
                  <a:sysClr val="windowText" lastClr="000000"/>
                </a:solidFill>
                <a:cs typeface="Simplified Arabic" pitchFamily="2" charset="-78"/>
              </a:rPr>
              <a:t>،     ما هو المبلغ الذي ستحصل عليه الشركة في نهاية السنتين؟</a:t>
            </a:r>
          </a:p>
          <a:p>
            <a:pPr algn="l">
              <a:defRPr/>
            </a:pPr>
            <a:r>
              <a:rPr lang="en-US" sz="3600" b="1" dirty="0"/>
              <a:t>FV= C </a:t>
            </a:r>
            <a:r>
              <a:rPr lang="en-US" sz="3600" dirty="0"/>
              <a:t>x</a:t>
            </a:r>
            <a:r>
              <a:rPr lang="en-US" sz="3600" b="1" dirty="0"/>
              <a:t> (1+r)</a:t>
            </a:r>
            <a:r>
              <a:rPr lang="en-US" sz="3600" b="1" baseline="30000" dirty="0"/>
              <a:t>t</a:t>
            </a:r>
            <a:endParaRPr lang="en-US" sz="3600" dirty="0"/>
          </a:p>
          <a:p>
            <a:pPr marL="0" indent="0" rtl="1">
              <a:spcBef>
                <a:spcPct val="0"/>
              </a:spcBef>
              <a:defRPr/>
            </a:pPr>
            <a:r>
              <a:rPr lang="ar-SA" altLang="ar-SA" sz="3600" b="1" dirty="0">
                <a:solidFill>
                  <a:srgbClr val="FF0000"/>
                </a:solidFill>
                <a:latin typeface="Arial" pitchFamily="34" charset="0"/>
                <a:cs typeface="Simplified Arabic" panose="02020603050405020304" pitchFamily="18" charset="-78"/>
              </a:rPr>
              <a:t>القيمة المستقبلية </a:t>
            </a:r>
            <a:r>
              <a:rPr lang="en-US" altLang="ar-SA" sz="3600" b="1" dirty="0">
                <a:solidFill>
                  <a:srgbClr val="FF0000"/>
                </a:solidFill>
                <a:latin typeface="Arial" pitchFamily="34" charset="0"/>
                <a:cs typeface="Simplified Arabic" panose="02020603050405020304" pitchFamily="18" charset="-78"/>
              </a:rPr>
              <a:t>FV </a:t>
            </a:r>
            <a:r>
              <a:rPr lang="ar-SA" altLang="ar-SA" sz="3600" b="1" dirty="0">
                <a:solidFill>
                  <a:srgbClr val="FF0000"/>
                </a:solidFill>
                <a:latin typeface="Arial" pitchFamily="34" charset="0"/>
                <a:cs typeface="Simplified Arabic" panose="02020603050405020304" pitchFamily="18" charset="-78"/>
              </a:rPr>
              <a:t> = 2000*1.210 = 2420 ريال.</a:t>
            </a:r>
          </a:p>
          <a:p>
            <a:pPr>
              <a:defRPr/>
            </a:pPr>
            <a:endParaRPr lang="en-US" dirty="0"/>
          </a:p>
        </p:txBody>
      </p:sp>
      <p:sp>
        <p:nvSpPr>
          <p:cNvPr id="2458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86246752-47DE-4B16-952E-25640F15A4B7}" type="slidenum">
              <a:rPr lang="ar-SA" altLang="en-US">
                <a:solidFill>
                  <a:schemeClr val="bg1"/>
                </a:solidFill>
                <a:latin typeface="Calibri" pitchFamily="34" charset="0"/>
              </a:rPr>
              <a:pPr algn="ctr" rtl="0" eaLnBrk="1" hangingPunct="1"/>
              <a:t>12</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1167261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en-US" altLang="en-US">
              <a:cs typeface="Arial" pitchFamily="34" charset="0"/>
            </a:endParaRPr>
          </a:p>
        </p:txBody>
      </p:sp>
      <p:sp>
        <p:nvSpPr>
          <p:cNvPr id="3" name="Content Placeholder 2"/>
          <p:cNvSpPr>
            <a:spLocks noGrp="1"/>
          </p:cNvSpPr>
          <p:nvPr>
            <p:ph idx="1"/>
          </p:nvPr>
        </p:nvSpPr>
        <p:spPr/>
        <p:txBody>
          <a:bodyPr/>
          <a:lstStyle/>
          <a:p>
            <a:pPr marL="0" indent="0" rtl="1" fontAlgn="auto">
              <a:spcBef>
                <a:spcPct val="0"/>
              </a:spcBef>
              <a:spcAft>
                <a:spcPts val="0"/>
              </a:spcAft>
              <a:defRPr/>
            </a:pPr>
            <a:r>
              <a:rPr lang="ar-SA" altLang="ar-SA" sz="3600" b="1" dirty="0">
                <a:solidFill>
                  <a:prstClr val="black"/>
                </a:solidFill>
                <a:cs typeface="Simplified Arabic" panose="02020603050405020304" pitchFamily="18" charset="-78"/>
              </a:rPr>
              <a:t>أتيحت لك فرصة استثمار مبلغ 1000 ريال لمدة خمس سنوات بمعدل عائد سنوي 12%</a:t>
            </a:r>
            <a:br>
              <a:rPr lang="ar-SA" altLang="ar-SA" sz="3600" b="1" dirty="0">
                <a:solidFill>
                  <a:prstClr val="black"/>
                </a:solidFill>
                <a:cs typeface="Simplified Arabic" panose="02020603050405020304" pitchFamily="18" charset="-78"/>
              </a:rPr>
            </a:br>
            <a:r>
              <a:rPr lang="ar-SA" altLang="ar-SA" sz="3600" b="1" dirty="0">
                <a:solidFill>
                  <a:prstClr val="black"/>
                </a:solidFill>
                <a:cs typeface="Simplified Arabic" panose="02020603050405020304" pitchFamily="18" charset="-78"/>
              </a:rPr>
              <a:t>   ماهي قيمة المبلغ المتجمع لديك في نهاية السنة الخامسة؟ وما هو مجموع العائد الذي حصلت عليه، وماهي قيمة العوائد التي حصلت عليها نتيجة إعادة استثمار العوائد؟</a:t>
            </a:r>
            <a:endParaRPr lang="ar-SA" sz="3600" b="1" dirty="0">
              <a:solidFill>
                <a:sysClr val="windowText" lastClr="000000"/>
              </a:solidFill>
              <a:cs typeface="Simplified Arabic" pitchFamily="2" charset="-78"/>
            </a:endParaRPr>
          </a:p>
          <a:p>
            <a:pPr>
              <a:defRPr/>
            </a:pPr>
            <a:endParaRPr lang="en-US" dirty="0"/>
          </a:p>
        </p:txBody>
      </p:sp>
      <p:sp>
        <p:nvSpPr>
          <p:cNvPr id="25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2B77626A-6E52-4706-9E2A-4E6D7CBC7843}" type="slidenum">
              <a:rPr lang="ar-SA" altLang="en-US">
                <a:solidFill>
                  <a:schemeClr val="bg1"/>
                </a:solidFill>
                <a:latin typeface="Calibri" pitchFamily="34" charset="0"/>
              </a:rPr>
              <a:pPr algn="ctr" rtl="0" eaLnBrk="1" hangingPunct="1"/>
              <a:t>13</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478493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en-US" altLang="en-US">
              <a:cs typeface="Arial" pitchFamily="34" charset="0"/>
            </a:endParaRPr>
          </a:p>
        </p:txBody>
      </p:sp>
      <p:sp>
        <p:nvSpPr>
          <p:cNvPr id="26627" name="Content Placeholder 2"/>
          <p:cNvSpPr>
            <a:spLocks noGrp="1"/>
          </p:cNvSpPr>
          <p:nvPr>
            <p:ph idx="1"/>
          </p:nvPr>
        </p:nvSpPr>
        <p:spPr/>
        <p:txBody>
          <a:bodyPr/>
          <a:lstStyle/>
          <a:p>
            <a:pPr algn="l"/>
            <a:r>
              <a:rPr lang="en-US" altLang="en-US" sz="3600" b="1">
                <a:cs typeface="Arial" pitchFamily="34" charset="0"/>
              </a:rPr>
              <a:t>FV= C </a:t>
            </a:r>
            <a:r>
              <a:rPr lang="en-US" altLang="en-US" sz="3600">
                <a:cs typeface="Arial" pitchFamily="34" charset="0"/>
              </a:rPr>
              <a:t>x</a:t>
            </a:r>
            <a:r>
              <a:rPr lang="en-US" altLang="en-US" sz="3600" b="1">
                <a:cs typeface="Arial" pitchFamily="34" charset="0"/>
              </a:rPr>
              <a:t> (1+r)</a:t>
            </a:r>
            <a:r>
              <a:rPr lang="en-US" altLang="en-US" sz="3600" b="1" baseline="30000">
                <a:cs typeface="Arial" pitchFamily="34" charset="0"/>
              </a:rPr>
              <a:t>t</a:t>
            </a:r>
            <a:endParaRPr lang="en-US" altLang="en-US" sz="3600">
              <a:cs typeface="Arial" pitchFamily="34" charset="0"/>
            </a:endParaRPr>
          </a:p>
          <a:p>
            <a:r>
              <a:rPr lang="ar-SA" altLang="ar-SA" b="1">
                <a:solidFill>
                  <a:srgbClr val="FF0000"/>
                </a:solidFill>
                <a:cs typeface="Simplified Arabic" pitchFamily="18" charset="-78"/>
              </a:rPr>
              <a:t>- القيمة المستقبلية </a:t>
            </a:r>
            <a:r>
              <a:rPr lang="ar-SA" altLang="ar-SA" b="1">
                <a:cs typeface="Simplified Arabic" pitchFamily="18" charset="-78"/>
              </a:rPr>
              <a:t>=                 </a:t>
            </a:r>
            <a:r>
              <a:rPr lang="en-US" altLang="ar-SA" b="1">
                <a:cs typeface="Simplified Arabic" pitchFamily="18" charset="-78"/>
              </a:rPr>
              <a:t> </a:t>
            </a:r>
          </a:p>
          <a:p>
            <a:r>
              <a:rPr lang="en-US" altLang="ar-SA" b="1">
                <a:cs typeface="Simplified Arabic" pitchFamily="18" charset="-78"/>
              </a:rPr>
              <a:t> </a:t>
            </a:r>
            <a:r>
              <a:rPr lang="ar-SA" altLang="ar-SA" b="1">
                <a:cs typeface="Simplified Arabic" pitchFamily="18" charset="-78"/>
              </a:rPr>
              <a:t>1762 ريال</a:t>
            </a:r>
            <a:r>
              <a:rPr lang="en-US" altLang="ar-SA" b="1">
                <a:cs typeface="Simplified Arabic" pitchFamily="18" charset="-78"/>
              </a:rPr>
              <a:t>= </a:t>
            </a:r>
            <a:r>
              <a:rPr lang="ar-SA" altLang="ar-SA" b="1">
                <a:cs typeface="Simplified Arabic" pitchFamily="18" charset="-78"/>
              </a:rPr>
              <a:t>1.762</a:t>
            </a:r>
            <a:r>
              <a:rPr lang="en-US" altLang="ar-SA" b="1">
                <a:cs typeface="Simplified Arabic" pitchFamily="18" charset="-78"/>
              </a:rPr>
              <a:t> * </a:t>
            </a:r>
            <a:r>
              <a:rPr lang="ar-SA" altLang="ar-SA" b="1">
                <a:cs typeface="Simplified Arabic" pitchFamily="18" charset="-78"/>
              </a:rPr>
              <a:t>1000</a:t>
            </a:r>
            <a:r>
              <a:rPr lang="en-US" altLang="ar-SA" b="1">
                <a:cs typeface="Simplified Arabic" pitchFamily="18" charset="-78"/>
              </a:rPr>
              <a:t> </a:t>
            </a:r>
          </a:p>
          <a:p>
            <a:r>
              <a:rPr lang="ar-SA" altLang="ar-SA" b="1">
                <a:solidFill>
                  <a:srgbClr val="FF0000"/>
                </a:solidFill>
                <a:cs typeface="Simplified Arabic" pitchFamily="18" charset="-78"/>
              </a:rPr>
              <a:t>2- مجموع العوائد  </a:t>
            </a:r>
            <a:r>
              <a:rPr lang="ar-SA" altLang="ar-SA" b="1">
                <a:cs typeface="Simplified Arabic" pitchFamily="18" charset="-78"/>
              </a:rPr>
              <a:t>= 1762 – 1000= 762 ريال</a:t>
            </a:r>
          </a:p>
          <a:p>
            <a:r>
              <a:rPr lang="ar-SA" altLang="ar-SA" b="1">
                <a:solidFill>
                  <a:srgbClr val="FF0000"/>
                </a:solidFill>
                <a:cs typeface="Simplified Arabic" pitchFamily="18" charset="-78"/>
              </a:rPr>
              <a:t>3- العائد السنوي </a:t>
            </a:r>
            <a:r>
              <a:rPr lang="ar-SA" altLang="ar-SA" b="1">
                <a:cs typeface="Simplified Arabic" pitchFamily="18" charset="-78"/>
              </a:rPr>
              <a:t>= 1000*0.12 =120 ريال</a:t>
            </a:r>
          </a:p>
          <a:p>
            <a:r>
              <a:rPr lang="ar-SA" altLang="ar-SA" b="1">
                <a:cs typeface="Simplified Arabic" pitchFamily="18" charset="-78"/>
              </a:rPr>
              <a:t>        عائد خمس سنوات= 120*5 = 600 ريال</a:t>
            </a:r>
          </a:p>
          <a:p>
            <a:r>
              <a:rPr lang="ar-SA" altLang="ar-SA" b="1">
                <a:cs typeface="Simplified Arabic" pitchFamily="18" charset="-78"/>
              </a:rPr>
              <a:t>   </a:t>
            </a:r>
            <a:r>
              <a:rPr lang="ar-SA" altLang="ar-SA" b="1">
                <a:solidFill>
                  <a:srgbClr val="FF0000"/>
                </a:solidFill>
                <a:cs typeface="Simplified Arabic" pitchFamily="18" charset="-78"/>
              </a:rPr>
              <a:t>4- العوائد الناتجة من إعادة استثمار العوائد</a:t>
            </a:r>
          </a:p>
          <a:p>
            <a:r>
              <a:rPr lang="ar-SA" altLang="ar-SA" b="1">
                <a:cs typeface="Simplified Arabic" pitchFamily="18" charset="-78"/>
              </a:rPr>
              <a:t>        = 762 -600 = 162 ريال</a:t>
            </a:r>
            <a:endParaRPr lang="en-US" altLang="ar-SA" b="1">
              <a:cs typeface="Simplified Arabic" pitchFamily="18" charset="-78"/>
            </a:endParaRPr>
          </a:p>
          <a:p>
            <a:endParaRPr lang="en-US" altLang="en-US">
              <a:cs typeface="Arial" pitchFamily="34" charset="0"/>
            </a:endParaRPr>
          </a:p>
        </p:txBody>
      </p:sp>
      <p:sp>
        <p:nvSpPr>
          <p:cNvPr id="266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9DE2A936-6BB7-4A0C-B73A-02F2BD532006}" type="slidenum">
              <a:rPr lang="ar-SA" altLang="en-US">
                <a:solidFill>
                  <a:schemeClr val="bg1"/>
                </a:solidFill>
                <a:latin typeface="Calibri" pitchFamily="34" charset="0"/>
              </a:rPr>
              <a:pPr algn="ctr" rtl="0" eaLnBrk="1" hangingPunct="1"/>
              <a:t>14</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2214184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endParaRPr lang="en-US" altLang="en-US">
              <a:cs typeface="Arial" pitchFamily="34" charset="0"/>
            </a:endParaRPr>
          </a:p>
        </p:txBody>
      </p:sp>
      <p:sp>
        <p:nvSpPr>
          <p:cNvPr id="27651" name="Content Placeholder 2"/>
          <p:cNvSpPr>
            <a:spLocks noGrp="1"/>
          </p:cNvSpPr>
          <p:nvPr>
            <p:ph idx="1"/>
          </p:nvPr>
        </p:nvSpPr>
        <p:spPr/>
        <p:txBody>
          <a:bodyPr/>
          <a:lstStyle/>
          <a:p>
            <a:r>
              <a:rPr lang="ar-SA" altLang="en-US" b="1">
                <a:solidFill>
                  <a:srgbClr val="FF0000"/>
                </a:solidFill>
                <a:cs typeface="Arial" pitchFamily="34" charset="0"/>
              </a:rPr>
              <a:t>مثال: </a:t>
            </a:r>
            <a:r>
              <a:rPr lang="ar-SA" altLang="en-US" b="1">
                <a:cs typeface="Arial" pitchFamily="34" charset="0"/>
              </a:rPr>
              <a:t>قامت شركة البستان باستثمار مبلغ 2000 ريال لمدة سنتين بمعدل فائدة4 </a:t>
            </a:r>
            <a:r>
              <a:rPr lang="ar-SA" altLang="en-US" b="1">
                <a:solidFill>
                  <a:srgbClr val="375439"/>
                </a:solidFill>
                <a:latin typeface="Vrinda" pitchFamily="34" charset="0"/>
                <a:cs typeface="Arial" pitchFamily="34" charset="0"/>
              </a:rPr>
              <a:t>%،</a:t>
            </a:r>
            <a:r>
              <a:rPr lang="ar-SA" altLang="en-US" b="1">
                <a:solidFill>
                  <a:srgbClr val="375439"/>
                </a:solidFill>
                <a:cs typeface="Arial" pitchFamily="34" charset="0"/>
              </a:rPr>
              <a:t> </a:t>
            </a:r>
            <a:r>
              <a:rPr lang="ar-SA" altLang="en-US" b="1">
                <a:cs typeface="Arial" pitchFamily="34" charset="0"/>
              </a:rPr>
              <a:t>علما بان الفائدة تدفع مرتين في السنة، فما هو المبلغ المتجمع في نهاية السنة الثانية؟</a:t>
            </a:r>
          </a:p>
          <a:p>
            <a:pPr algn="l"/>
            <a:r>
              <a:rPr lang="ar-SA" altLang="en-US" b="1">
                <a:solidFill>
                  <a:srgbClr val="000000"/>
                </a:solidFill>
                <a:cs typeface="Arial" pitchFamily="34" charset="0"/>
              </a:rPr>
              <a:t> </a:t>
            </a:r>
            <a:r>
              <a:rPr lang="en-US" altLang="en-US" b="1">
                <a:solidFill>
                  <a:srgbClr val="FF0000"/>
                </a:solidFill>
                <a:cs typeface="Arial" pitchFamily="34" charset="0"/>
              </a:rPr>
              <a:t>FV</a:t>
            </a:r>
            <a:r>
              <a:rPr lang="en-US" altLang="en-US" b="1">
                <a:solidFill>
                  <a:srgbClr val="000000"/>
                </a:solidFill>
                <a:cs typeface="Arial" pitchFamily="34" charset="0"/>
              </a:rPr>
              <a:t>= ?        </a:t>
            </a:r>
            <a:r>
              <a:rPr lang="en-US" altLang="en-US" b="1">
                <a:solidFill>
                  <a:srgbClr val="FF0000"/>
                </a:solidFill>
                <a:cs typeface="Arial" pitchFamily="34" charset="0"/>
              </a:rPr>
              <a:t>t</a:t>
            </a:r>
            <a:r>
              <a:rPr lang="en-US" altLang="en-US" b="1">
                <a:solidFill>
                  <a:srgbClr val="000000"/>
                </a:solidFill>
                <a:cs typeface="Arial" pitchFamily="34" charset="0"/>
              </a:rPr>
              <a:t>= </a:t>
            </a:r>
            <a:r>
              <a:rPr lang="ar-SA" altLang="en-US" b="1">
                <a:solidFill>
                  <a:srgbClr val="000000"/>
                </a:solidFill>
                <a:cs typeface="Arial" pitchFamily="34" charset="0"/>
              </a:rPr>
              <a:t>  2 سنوات </a:t>
            </a:r>
            <a:r>
              <a:rPr lang="en-US" altLang="en-US" b="1">
                <a:solidFill>
                  <a:srgbClr val="000000"/>
                </a:solidFill>
                <a:cs typeface="Arial" pitchFamily="34" charset="0"/>
              </a:rPr>
              <a:t>   </a:t>
            </a:r>
            <a:r>
              <a:rPr lang="en-US" altLang="en-US" b="1">
                <a:solidFill>
                  <a:srgbClr val="FF0000"/>
                </a:solidFill>
                <a:cs typeface="Arial" pitchFamily="34" charset="0"/>
              </a:rPr>
              <a:t>m</a:t>
            </a:r>
            <a:r>
              <a:rPr lang="en-US" altLang="en-US" b="1">
                <a:solidFill>
                  <a:srgbClr val="000000"/>
                </a:solidFill>
                <a:cs typeface="Arial" pitchFamily="34" charset="0"/>
              </a:rPr>
              <a:t>= 2   </a:t>
            </a:r>
            <a:r>
              <a:rPr lang="ar-SA" altLang="en-US" b="1">
                <a:solidFill>
                  <a:srgbClr val="000000"/>
                </a:solidFill>
                <a:cs typeface="Arial" pitchFamily="34" charset="0"/>
              </a:rPr>
              <a:t>  </a:t>
            </a:r>
            <a:r>
              <a:rPr lang="en-US" altLang="en-US" b="1">
                <a:solidFill>
                  <a:srgbClr val="000000"/>
                </a:solidFill>
                <a:cs typeface="Arial" pitchFamily="34" charset="0"/>
              </a:rPr>
              <a:t> </a:t>
            </a:r>
            <a:r>
              <a:rPr lang="en-US" altLang="en-US" b="1">
                <a:solidFill>
                  <a:srgbClr val="FF0000"/>
                </a:solidFill>
                <a:cs typeface="Arial" pitchFamily="34" charset="0"/>
              </a:rPr>
              <a:t>R</a:t>
            </a:r>
            <a:r>
              <a:rPr lang="en-US" altLang="en-US" b="1">
                <a:solidFill>
                  <a:srgbClr val="000000"/>
                </a:solidFill>
                <a:cs typeface="Arial" pitchFamily="34" charset="0"/>
              </a:rPr>
              <a:t>=4 </a:t>
            </a:r>
            <a:r>
              <a:rPr lang="ar-SA" altLang="en-US" b="1">
                <a:solidFill>
                  <a:srgbClr val="000000"/>
                </a:solidFill>
                <a:latin typeface="Vrinda" pitchFamily="34" charset="0"/>
                <a:cs typeface="Arial" pitchFamily="34" charset="0"/>
              </a:rPr>
              <a:t> %</a:t>
            </a:r>
            <a:r>
              <a:rPr lang="en-US" altLang="en-US" b="1">
                <a:solidFill>
                  <a:srgbClr val="000000"/>
                </a:solidFill>
                <a:latin typeface="Vrinda" pitchFamily="34" charset="0"/>
                <a:cs typeface="Arial" pitchFamily="34" charset="0"/>
              </a:rPr>
              <a:t> </a:t>
            </a:r>
            <a:r>
              <a:rPr lang="en-US" altLang="en-US" b="1">
                <a:solidFill>
                  <a:srgbClr val="FF0000"/>
                </a:solidFill>
                <a:cs typeface="Arial" pitchFamily="34" charset="0"/>
              </a:rPr>
              <a:t>C</a:t>
            </a:r>
            <a:r>
              <a:rPr lang="en-US" altLang="en-US" b="1">
                <a:solidFill>
                  <a:srgbClr val="000000"/>
                </a:solidFill>
                <a:cs typeface="Arial" pitchFamily="34" charset="0"/>
              </a:rPr>
              <a:t>= </a:t>
            </a:r>
            <a:r>
              <a:rPr lang="ar-SA" altLang="en-US" b="1">
                <a:solidFill>
                  <a:srgbClr val="000000"/>
                </a:solidFill>
                <a:cs typeface="Arial" pitchFamily="34" charset="0"/>
              </a:rPr>
              <a:t>2000</a:t>
            </a:r>
          </a:p>
          <a:p>
            <a:pPr algn="l"/>
            <a:endParaRPr lang="en-US" altLang="en-US">
              <a:cs typeface="Arial" pitchFamily="34" charset="0"/>
            </a:endParaRPr>
          </a:p>
          <a:p>
            <a:pPr algn="l"/>
            <a:endParaRPr lang="en-US" altLang="en-US">
              <a:cs typeface="Arial" pitchFamily="34" charset="0"/>
            </a:endParaRPr>
          </a:p>
          <a:p>
            <a:pPr algn="l"/>
            <a:r>
              <a:rPr lang="ar-SA" altLang="en-US" sz="3600" b="1">
                <a:cs typeface="Arial" pitchFamily="34" charset="0"/>
              </a:rPr>
              <a:t>    </a:t>
            </a:r>
            <a:r>
              <a:rPr lang="en-US" altLang="en-US" sz="3600" b="1">
                <a:cs typeface="Arial" pitchFamily="34" charset="0"/>
              </a:rPr>
              <a:t>= 2000 * {1+ 4</a:t>
            </a:r>
            <a:r>
              <a:rPr lang="ar-SA" altLang="en-US" sz="3600" b="1">
                <a:latin typeface="Vrinda" pitchFamily="34" charset="0"/>
                <a:cs typeface="Arial" pitchFamily="34" charset="0"/>
              </a:rPr>
              <a:t> %</a:t>
            </a:r>
            <a:r>
              <a:rPr lang="en-US" altLang="en-US" sz="3600" b="1">
                <a:latin typeface="Vrinda" pitchFamily="34" charset="0"/>
                <a:cs typeface="Arial" pitchFamily="34" charset="0"/>
              </a:rPr>
              <a:t>/ 2}^2*2 = </a:t>
            </a:r>
            <a:r>
              <a:rPr lang="en-US" altLang="en-US" sz="3600" b="1">
                <a:solidFill>
                  <a:srgbClr val="FF0000"/>
                </a:solidFill>
                <a:latin typeface="Vrinda" pitchFamily="34" charset="0"/>
                <a:cs typeface="Arial" pitchFamily="34" charset="0"/>
              </a:rPr>
              <a:t>2164 SR</a:t>
            </a:r>
            <a:endParaRPr lang="ar-SA" altLang="en-US" sz="3600" b="1">
              <a:solidFill>
                <a:srgbClr val="FF0000"/>
              </a:solidFill>
              <a:latin typeface="Vrinda" pitchFamily="34" charset="0"/>
              <a:cs typeface="Arial" pitchFamily="34" charset="0"/>
            </a:endParaRPr>
          </a:p>
          <a:p>
            <a:endParaRPr lang="en-US" altLang="en-US">
              <a:cs typeface="Arial" pitchFamily="34" charset="0"/>
            </a:endParaRPr>
          </a:p>
        </p:txBody>
      </p:sp>
      <p:sp>
        <p:nvSpPr>
          <p:cNvPr id="276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E4C63AB0-03A3-4F45-AC68-85951340FB4F}" type="slidenum">
              <a:rPr lang="ar-SA" altLang="en-US">
                <a:solidFill>
                  <a:schemeClr val="bg1"/>
                </a:solidFill>
                <a:latin typeface="Calibri" pitchFamily="34" charset="0"/>
              </a:rPr>
              <a:pPr algn="ctr" rtl="0" eaLnBrk="1" hangingPunct="1"/>
              <a:t>15</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721667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9A1A2998-84E6-4B6D-80FA-DF6F0981D9E8}" type="slidenum">
              <a:rPr lang="ar-SA" altLang="en-US">
                <a:solidFill>
                  <a:schemeClr val="bg1"/>
                </a:solidFill>
                <a:latin typeface="Calibri" pitchFamily="34" charset="0"/>
              </a:rPr>
              <a:pPr algn="ctr" rtl="0" eaLnBrk="1" hangingPunct="1"/>
              <a:t>16</a:t>
            </a:fld>
            <a:endParaRPr lang="en-US" altLang="en-US">
              <a:solidFill>
                <a:schemeClr val="bg1"/>
              </a:solidFill>
              <a:latin typeface="Calibri" pitchFamily="34" charset="0"/>
            </a:endParaRPr>
          </a:p>
        </p:txBody>
      </p:sp>
      <p:sp>
        <p:nvSpPr>
          <p:cNvPr id="28675"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5"/>
          <p:cNvSpPr>
            <a:spLocks noGrp="1"/>
          </p:cNvSpPr>
          <p:nvPr>
            <p:ph idx="1"/>
          </p:nvPr>
        </p:nvSpPr>
        <p:spPr/>
        <p:txBody>
          <a:bodyPr/>
          <a:lstStyle/>
          <a:p>
            <a:pPr>
              <a:defRPr/>
            </a:pPr>
            <a:r>
              <a:rPr lang="ar-SA" dirty="0"/>
              <a:t> </a:t>
            </a:r>
            <a:r>
              <a:rPr lang="ar-SA" sz="3600" b="1" dirty="0">
                <a:solidFill>
                  <a:srgbClr val="C00000"/>
                </a:solidFill>
                <a:latin typeface="+mj-lt"/>
                <a:ea typeface="+mj-ea"/>
                <a:cs typeface="Simplified Arabic" pitchFamily="2" charset="-78"/>
              </a:rPr>
              <a:t>أولاً : نسب السيولة : </a:t>
            </a:r>
            <a:endParaRPr lang="en-US" sz="3600" b="1" dirty="0">
              <a:solidFill>
                <a:srgbClr val="C00000"/>
              </a:solidFill>
              <a:latin typeface="+mj-lt"/>
              <a:ea typeface="+mj-ea"/>
              <a:cs typeface="Simplified Arabic" pitchFamily="2" charset="-78"/>
            </a:endParaRPr>
          </a:p>
          <a:p>
            <a:pPr>
              <a:defRPr/>
            </a:pPr>
            <a:r>
              <a:rPr lang="ar-SA" sz="2400" dirty="0">
                <a:solidFill>
                  <a:schemeClr val="tx1"/>
                </a:solidFill>
                <a:ea typeface="Calibri"/>
                <a:cs typeface="PT Bold Heading"/>
              </a:rPr>
              <a:t>تقيس نسب السيولة مدى قدرة المنشأة على الوفاء بالتزاماتها قصيرة الأجل ومن أهم هذه النسب :</a:t>
            </a:r>
          </a:p>
          <a:p>
            <a:pPr>
              <a:defRPr/>
            </a:pPr>
            <a:endParaRPr lang="en-US" dirty="0"/>
          </a:p>
        </p:txBody>
      </p:sp>
      <p:pic>
        <p:nvPicPr>
          <p:cNvPr id="2867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438" y="3124200"/>
            <a:ext cx="9551987"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340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9CB7D7E6-3441-4B43-BB22-DE29A8D3F327}" type="slidenum">
              <a:rPr lang="ar-SA" altLang="en-US">
                <a:solidFill>
                  <a:schemeClr val="bg1"/>
                </a:solidFill>
                <a:latin typeface="Calibri" pitchFamily="34" charset="0"/>
              </a:rPr>
              <a:pPr algn="ctr" rtl="0" eaLnBrk="1" hangingPunct="1"/>
              <a:t>17</a:t>
            </a:fld>
            <a:endParaRPr lang="en-US" altLang="en-US">
              <a:solidFill>
                <a:schemeClr val="bg1"/>
              </a:solidFill>
              <a:latin typeface="Calibri" pitchFamily="34" charset="0"/>
            </a:endParaRPr>
          </a:p>
        </p:txBody>
      </p:sp>
      <p:sp>
        <p:nvSpPr>
          <p:cNvPr id="2969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a:spLocks noGrp="1"/>
          </p:cNvSpPr>
          <p:nvPr>
            <p:ph idx="1"/>
          </p:nvPr>
        </p:nvSpPr>
        <p:spPr>
          <a:xfrm>
            <a:off x="495300" y="1600200"/>
            <a:ext cx="8915400" cy="2819400"/>
          </a:xfrm>
        </p:spPr>
        <p:txBody>
          <a:bodyPr/>
          <a:lstStyle/>
          <a:p>
            <a:pPr>
              <a:defRPr/>
            </a:pPr>
            <a:r>
              <a:rPr lang="ar-SA" dirty="0"/>
              <a:t> </a:t>
            </a:r>
            <a:r>
              <a:rPr lang="ar-SA" sz="3600" b="1" dirty="0">
                <a:solidFill>
                  <a:srgbClr val="C00000"/>
                </a:solidFill>
                <a:latin typeface="+mj-lt"/>
                <a:ea typeface="+mj-ea"/>
                <a:cs typeface="Simplified Arabic" pitchFamily="2" charset="-78"/>
              </a:rPr>
              <a:t>ثانياً : نسب النشاط :</a:t>
            </a:r>
            <a:endParaRPr lang="en-US" sz="3600" b="1" dirty="0">
              <a:solidFill>
                <a:srgbClr val="C00000"/>
              </a:solidFill>
              <a:latin typeface="+mj-lt"/>
              <a:ea typeface="+mj-ea"/>
              <a:cs typeface="Simplified Arabic" pitchFamily="2" charset="-78"/>
            </a:endParaRPr>
          </a:p>
          <a:p>
            <a:pPr rtl="1">
              <a:defRPr/>
            </a:pPr>
            <a:r>
              <a:rPr lang="ar-SA" sz="4000" dirty="0">
                <a:solidFill>
                  <a:schemeClr val="tx1"/>
                </a:solidFill>
                <a:ea typeface="Calibri"/>
                <a:cs typeface="PT Bold Heading"/>
              </a:rPr>
              <a:t>تقيس نسب النشاط مدى قدرة المنشأة على استخدام الموارد المتاحة لديها من أجل توليد المبيعات ومن أهم هذه النسب : </a:t>
            </a:r>
            <a:endParaRPr lang="en-US" sz="4000" dirty="0">
              <a:solidFill>
                <a:schemeClr val="tx1"/>
              </a:solidFill>
              <a:ea typeface="Calibri"/>
              <a:cs typeface="PT Bold Heading"/>
            </a:endParaRPr>
          </a:p>
          <a:p>
            <a:pPr>
              <a:defRPr/>
            </a:pPr>
            <a:endParaRPr lang="en-US" dirty="0"/>
          </a:p>
        </p:txBody>
      </p:sp>
    </p:spTree>
    <p:extLst>
      <p:ext uri="{BB962C8B-B14F-4D97-AF65-F5344CB8AC3E}">
        <p14:creationId xmlns:p14="http://schemas.microsoft.com/office/powerpoint/2010/main" val="861087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23B6C4D3-9964-482A-9683-48B49E9535A6}" type="slidenum">
              <a:rPr lang="ar-SA" altLang="en-US">
                <a:solidFill>
                  <a:schemeClr val="bg1"/>
                </a:solidFill>
                <a:latin typeface="Calibri" pitchFamily="34" charset="0"/>
              </a:rPr>
              <a:pPr algn="ctr" rtl="0" eaLnBrk="1" hangingPunct="1"/>
              <a:t>18</a:t>
            </a:fld>
            <a:endParaRPr lang="en-US" altLang="en-US">
              <a:solidFill>
                <a:schemeClr val="bg1"/>
              </a:solidFill>
              <a:latin typeface="Calibri" pitchFamily="34" charset="0"/>
            </a:endParaRPr>
          </a:p>
        </p:txBody>
      </p:sp>
      <p:sp>
        <p:nvSpPr>
          <p:cNvPr id="3072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pic>
        <p:nvPicPr>
          <p:cNvPr id="3072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371600"/>
            <a:ext cx="9067800" cy="47545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442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A8E310DA-298D-4301-8A7A-CA37180BDEB1}" type="slidenum">
              <a:rPr lang="ar-SA" altLang="en-US">
                <a:solidFill>
                  <a:schemeClr val="bg1"/>
                </a:solidFill>
                <a:latin typeface="Calibri" pitchFamily="34" charset="0"/>
              </a:rPr>
              <a:pPr algn="ctr" rtl="0" eaLnBrk="1" hangingPunct="1"/>
              <a:t>19</a:t>
            </a:fld>
            <a:endParaRPr lang="en-US" altLang="en-US">
              <a:solidFill>
                <a:schemeClr val="bg1"/>
              </a:solidFill>
              <a:latin typeface="Calibri" pitchFamily="34" charset="0"/>
            </a:endParaRPr>
          </a:p>
        </p:txBody>
      </p:sp>
      <p:sp>
        <p:nvSpPr>
          <p:cNvPr id="31747"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a:spLocks noGrp="1"/>
          </p:cNvSpPr>
          <p:nvPr>
            <p:ph idx="1"/>
          </p:nvPr>
        </p:nvSpPr>
        <p:spPr/>
        <p:txBody>
          <a:bodyPr/>
          <a:lstStyle/>
          <a:p>
            <a:pPr>
              <a:defRPr/>
            </a:pPr>
            <a:r>
              <a:rPr lang="ar-SA" sz="3600" b="1" dirty="0">
                <a:solidFill>
                  <a:srgbClr val="C00000"/>
                </a:solidFill>
                <a:latin typeface="+mj-lt"/>
                <a:ea typeface="+mj-ea"/>
                <a:cs typeface="Simplified Arabic" pitchFamily="2" charset="-78"/>
              </a:rPr>
              <a:t>ثالثاً : نسب المديونية أو الاقتراض :</a:t>
            </a:r>
            <a:endParaRPr lang="en-US" sz="3600" b="1" dirty="0">
              <a:solidFill>
                <a:srgbClr val="C00000"/>
              </a:solidFill>
              <a:latin typeface="+mj-lt"/>
              <a:ea typeface="+mj-ea"/>
              <a:cs typeface="Simplified Arabic" pitchFamily="2" charset="-78"/>
            </a:endParaRPr>
          </a:p>
          <a:p>
            <a:pPr>
              <a:defRPr/>
            </a:pPr>
            <a:r>
              <a:rPr lang="ar-SA" sz="3600" dirty="0">
                <a:solidFill>
                  <a:schemeClr val="tx1"/>
                </a:solidFill>
                <a:ea typeface="Calibri"/>
                <a:cs typeface="PT Bold Heading"/>
              </a:rPr>
              <a:t>تقيس نسب المديونية درجة اعتماد المنشأة على الديون في تمويل استثماراتها وكذلك قدرة المنشأة على الوفاء بالتزاماتها قصيرة الأصل الناتجة من استخدام الديون كالفوائد وأقساط الديون ومن أهم هذه النسب :</a:t>
            </a:r>
          </a:p>
          <a:p>
            <a:pPr>
              <a:defRPr/>
            </a:pPr>
            <a:endParaRPr lang="ar-SA" dirty="0"/>
          </a:p>
          <a:p>
            <a:pPr>
              <a:defRPr/>
            </a:pPr>
            <a:r>
              <a:rPr lang="ar-SA" dirty="0"/>
              <a:t> </a:t>
            </a:r>
            <a:endParaRPr lang="en-US" dirty="0"/>
          </a:p>
          <a:p>
            <a:pPr>
              <a:defRPr/>
            </a:pPr>
            <a:endParaRPr lang="en-US" dirty="0"/>
          </a:p>
          <a:p>
            <a:pPr>
              <a:defRPr/>
            </a:pPr>
            <a:endParaRPr lang="en-US" dirty="0"/>
          </a:p>
        </p:txBody>
      </p:sp>
    </p:spTree>
    <p:extLst>
      <p:ext uri="{BB962C8B-B14F-4D97-AF65-F5344CB8AC3E}">
        <p14:creationId xmlns:p14="http://schemas.microsoft.com/office/powerpoint/2010/main" val="331257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CC42B5CE-577C-46D8-AD7F-B9555AC94BF1}" type="slidenum">
              <a:rPr lang="ar-SA" altLang="en-US">
                <a:solidFill>
                  <a:schemeClr val="bg1"/>
                </a:solidFill>
                <a:latin typeface="Calibri" pitchFamily="34" charset="0"/>
              </a:rPr>
              <a:pPr algn="ctr" rtl="0" eaLnBrk="1" hangingPunct="1"/>
              <a:t>20</a:t>
            </a:fld>
            <a:endParaRPr lang="en-US" altLang="en-US">
              <a:solidFill>
                <a:schemeClr val="bg1"/>
              </a:solidFill>
              <a:latin typeface="Calibri" pitchFamily="34" charset="0"/>
            </a:endParaRPr>
          </a:p>
        </p:txBody>
      </p:sp>
      <p:pic>
        <p:nvPicPr>
          <p:cNvPr id="3277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524000"/>
            <a:ext cx="9067800" cy="4292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2"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3163468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31B74036-83B7-471A-9E88-8A88216B0DB9}" type="slidenum">
              <a:rPr lang="ar-SA" altLang="en-US">
                <a:solidFill>
                  <a:schemeClr val="bg1"/>
                </a:solidFill>
                <a:latin typeface="Calibri" pitchFamily="34" charset="0"/>
              </a:rPr>
              <a:pPr algn="ctr" rtl="0" eaLnBrk="1" hangingPunct="1"/>
              <a:t>21</a:t>
            </a:fld>
            <a:endParaRPr lang="en-US" altLang="en-US">
              <a:solidFill>
                <a:schemeClr val="bg1"/>
              </a:solidFill>
              <a:latin typeface="Calibri" pitchFamily="34" charset="0"/>
            </a:endParaRPr>
          </a:p>
        </p:txBody>
      </p:sp>
      <p:sp>
        <p:nvSpPr>
          <p:cNvPr id="33795"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a:spLocks noGrp="1"/>
          </p:cNvSpPr>
          <p:nvPr>
            <p:ph idx="1"/>
          </p:nvPr>
        </p:nvSpPr>
        <p:spPr>
          <a:xfrm>
            <a:off x="517525" y="1447800"/>
            <a:ext cx="8915400" cy="4525963"/>
          </a:xfrm>
        </p:spPr>
        <p:txBody>
          <a:bodyPr/>
          <a:lstStyle/>
          <a:p>
            <a:pPr rtl="1">
              <a:defRPr/>
            </a:pPr>
            <a:r>
              <a:rPr lang="ar-SA" sz="3600" b="1" dirty="0">
                <a:solidFill>
                  <a:srgbClr val="C00000"/>
                </a:solidFill>
                <a:latin typeface="+mj-lt"/>
                <a:ea typeface="+mj-ea"/>
                <a:cs typeface="Simplified Arabic" pitchFamily="2" charset="-78"/>
              </a:rPr>
              <a:t>رابعاً : نسب الربحية :</a:t>
            </a:r>
            <a:endParaRPr lang="en-US" sz="3600" b="1" dirty="0">
              <a:solidFill>
                <a:srgbClr val="C00000"/>
              </a:solidFill>
              <a:latin typeface="+mj-lt"/>
              <a:ea typeface="+mj-ea"/>
              <a:cs typeface="Simplified Arabic" pitchFamily="2" charset="-78"/>
            </a:endParaRPr>
          </a:p>
          <a:p>
            <a:pPr>
              <a:defRPr/>
            </a:pPr>
            <a:r>
              <a:rPr lang="ar-SA" sz="2800" dirty="0">
                <a:solidFill>
                  <a:schemeClr val="tx1"/>
                </a:solidFill>
                <a:ea typeface="Calibri"/>
                <a:cs typeface="PT Bold Heading"/>
              </a:rPr>
              <a:t>تقيس نسب الربحية مدى فعالية المنشأة في استغلال الموارد المتاحة لتوليد الارباح.</a:t>
            </a:r>
          </a:p>
          <a:p>
            <a:pPr>
              <a:defRPr/>
            </a:pPr>
            <a:endParaRPr lang="en-US" dirty="0"/>
          </a:p>
        </p:txBody>
      </p:sp>
      <p:pic>
        <p:nvPicPr>
          <p:cNvPr id="33797" name="صورة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89250"/>
            <a:ext cx="9096375"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825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FB07A8BF-55E8-47C9-994D-5272E7596133}" type="slidenum">
              <a:rPr lang="ar-SA" altLang="en-US">
                <a:solidFill>
                  <a:schemeClr val="bg1"/>
                </a:solidFill>
                <a:latin typeface="Calibri" pitchFamily="34" charset="0"/>
              </a:rPr>
              <a:pPr algn="ctr" rtl="0" eaLnBrk="1" hangingPunct="1"/>
              <a:t>22</a:t>
            </a:fld>
            <a:endParaRPr lang="en-US" altLang="en-US">
              <a:solidFill>
                <a:schemeClr val="bg1"/>
              </a:solidFill>
              <a:latin typeface="Calibri" pitchFamily="34" charset="0"/>
            </a:endParaRPr>
          </a:p>
        </p:txBody>
      </p:sp>
      <p:graphicFrame>
        <p:nvGraphicFramePr>
          <p:cNvPr id="5" name="Table 4"/>
          <p:cNvGraphicFramePr>
            <a:graphicFrameLocks noGrp="1"/>
          </p:cNvGraphicFramePr>
          <p:nvPr/>
        </p:nvGraphicFramePr>
        <p:xfrm>
          <a:off x="440556" y="1905000"/>
          <a:ext cx="9067800" cy="3200400"/>
        </p:xfrm>
        <a:graphic>
          <a:graphicData uri="http://schemas.openxmlformats.org/drawingml/2006/table">
            <a:tbl>
              <a:tblPr firstRow="1" firstCol="1" bandRow="1"/>
              <a:tblGrid>
                <a:gridCol w="3409126">
                  <a:extLst>
                    <a:ext uri="{9D8B030D-6E8A-4147-A177-3AD203B41FA5}">
                      <a16:colId xmlns:a16="http://schemas.microsoft.com/office/drawing/2014/main" val="20000"/>
                    </a:ext>
                  </a:extLst>
                </a:gridCol>
                <a:gridCol w="3085700">
                  <a:extLst>
                    <a:ext uri="{9D8B030D-6E8A-4147-A177-3AD203B41FA5}">
                      <a16:colId xmlns:a16="http://schemas.microsoft.com/office/drawing/2014/main" val="20001"/>
                    </a:ext>
                  </a:extLst>
                </a:gridCol>
                <a:gridCol w="2230873">
                  <a:extLst>
                    <a:ext uri="{9D8B030D-6E8A-4147-A177-3AD203B41FA5}">
                      <a16:colId xmlns:a16="http://schemas.microsoft.com/office/drawing/2014/main" val="20002"/>
                    </a:ext>
                  </a:extLst>
                </a:gridCol>
                <a:gridCol w="342101">
                  <a:extLst>
                    <a:ext uri="{9D8B030D-6E8A-4147-A177-3AD203B41FA5}">
                      <a16:colId xmlns:a16="http://schemas.microsoft.com/office/drawing/2014/main" val="20003"/>
                    </a:ext>
                  </a:extLst>
                </a:gridCol>
              </a:tblGrid>
              <a:tr h="540954">
                <a:tc>
                  <a:txBody>
                    <a:bodyPr/>
                    <a:lstStyle/>
                    <a:p>
                      <a:pPr marL="0" marR="0" algn="ctr">
                        <a:lnSpc>
                          <a:spcPct val="115000"/>
                        </a:lnSpc>
                        <a:spcBef>
                          <a:spcPts val="0"/>
                        </a:spcBef>
                        <a:spcAft>
                          <a:spcPts val="0"/>
                        </a:spcAft>
                      </a:pPr>
                      <a:r>
                        <a:rPr lang="ar-SA" sz="1600" dirty="0">
                          <a:effectLst/>
                          <a:latin typeface="Calibri"/>
                          <a:ea typeface="Calibri"/>
                          <a:cs typeface="PT Bold Heading"/>
                        </a:rPr>
                        <a:t>الشرح</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gn="ctr">
                        <a:lnSpc>
                          <a:spcPct val="115000"/>
                        </a:lnSpc>
                        <a:spcBef>
                          <a:spcPts val="0"/>
                        </a:spcBef>
                        <a:spcAft>
                          <a:spcPts val="0"/>
                        </a:spcAft>
                      </a:pPr>
                      <a:r>
                        <a:rPr lang="ar-SA" sz="1600" dirty="0">
                          <a:effectLst/>
                          <a:latin typeface="Calibri"/>
                          <a:ea typeface="Calibri"/>
                          <a:cs typeface="PT Bold Heading"/>
                        </a:rPr>
                        <a:t>القانون</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gn="ctr">
                        <a:lnSpc>
                          <a:spcPct val="115000"/>
                        </a:lnSpc>
                        <a:spcBef>
                          <a:spcPts val="0"/>
                        </a:spcBef>
                        <a:spcAft>
                          <a:spcPts val="0"/>
                        </a:spcAft>
                      </a:pPr>
                      <a:r>
                        <a:rPr lang="ar-SA" sz="1600" dirty="0">
                          <a:effectLst/>
                          <a:latin typeface="Calibri"/>
                          <a:ea typeface="Calibri"/>
                          <a:cs typeface="PT Bold Heading"/>
                        </a:rPr>
                        <a:t>اسم  النسبة</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gn="ctr" rtl="1">
                        <a:lnSpc>
                          <a:spcPct val="115000"/>
                        </a:lnSpc>
                        <a:spcBef>
                          <a:spcPts val="0"/>
                        </a:spcBef>
                        <a:spcAft>
                          <a:spcPts val="0"/>
                        </a:spcAft>
                      </a:pPr>
                      <a:r>
                        <a:rPr lang="ar-SA" sz="1600">
                          <a:effectLst/>
                          <a:latin typeface="Calibri"/>
                          <a:ea typeface="Calibri"/>
                          <a:cs typeface="PT Bold Heading"/>
                        </a:rPr>
                        <a:t>م</a:t>
                      </a:r>
                      <a:endParaRPr lang="en-US" sz="11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1329723">
                <a:tc>
                  <a:txBody>
                    <a:bodyPr/>
                    <a:lstStyle/>
                    <a:p>
                      <a:pPr marL="0" marR="0" algn="ctr" rtl="1">
                        <a:lnSpc>
                          <a:spcPct val="115000"/>
                        </a:lnSpc>
                        <a:spcBef>
                          <a:spcPts val="0"/>
                        </a:spcBef>
                        <a:spcAft>
                          <a:spcPts val="0"/>
                        </a:spcAft>
                      </a:pPr>
                      <a:r>
                        <a:rPr lang="ar-SA" sz="1200" dirty="0">
                          <a:effectLst/>
                          <a:latin typeface="Calibri"/>
                          <a:ea typeface="Calibri"/>
                          <a:cs typeface="Times New Roman"/>
                        </a:rPr>
                        <a:t>تعبر هذه النسبة عن فعالية التشغيل التي تتمتع بها المنشأة</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10256" t="-41284" r="-83235" b="-100000"/>
                      </a:stretch>
                    </a:blipFill>
                  </a:tcPr>
                </a:tc>
                <a:tc>
                  <a:txBody>
                    <a:bodyPr/>
                    <a:lstStyle/>
                    <a:p>
                      <a:pPr marL="0" marR="0" algn="ctr">
                        <a:lnSpc>
                          <a:spcPct val="115000"/>
                        </a:lnSpc>
                        <a:spcBef>
                          <a:spcPts val="0"/>
                        </a:spcBef>
                        <a:spcAft>
                          <a:spcPts val="0"/>
                        </a:spcAft>
                      </a:pPr>
                      <a:r>
                        <a:rPr lang="ar-SA" sz="1600" b="1" dirty="0">
                          <a:effectLst/>
                          <a:latin typeface="Calibri"/>
                          <a:ea typeface="Calibri"/>
                          <a:cs typeface="Arial"/>
                        </a:rPr>
                        <a:t>هامش ربح العمليات</a:t>
                      </a:r>
                      <a:endParaRPr lang="en-US" sz="1100" b="1"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rtl="1">
                        <a:lnSpc>
                          <a:spcPct val="115000"/>
                        </a:lnSpc>
                        <a:spcBef>
                          <a:spcPts val="0"/>
                        </a:spcBef>
                        <a:spcAft>
                          <a:spcPts val="0"/>
                        </a:spcAft>
                      </a:pPr>
                      <a:r>
                        <a:rPr lang="ar-SA" sz="1600" dirty="0">
                          <a:effectLst/>
                          <a:latin typeface="Calibri"/>
                          <a:ea typeface="Calibri"/>
                          <a:cs typeface="Times New Roman"/>
                        </a:rPr>
                        <a:t>5</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1329723">
                <a:tc>
                  <a:txBody>
                    <a:bodyPr/>
                    <a:lstStyle/>
                    <a:p>
                      <a:pPr marL="0" marR="0" algn="ctr" rtl="1">
                        <a:lnSpc>
                          <a:spcPct val="115000"/>
                        </a:lnSpc>
                        <a:spcBef>
                          <a:spcPts val="0"/>
                        </a:spcBef>
                        <a:spcAft>
                          <a:spcPts val="0"/>
                        </a:spcAft>
                      </a:pPr>
                      <a:r>
                        <a:rPr lang="ar-SA" sz="1200" dirty="0">
                          <a:effectLst/>
                          <a:latin typeface="Calibri"/>
                          <a:ea typeface="Calibri"/>
                          <a:cs typeface="Times New Roman"/>
                        </a:rPr>
                        <a:t>تعبر</a:t>
                      </a:r>
                      <a:r>
                        <a:rPr lang="ar-SA" sz="1200" baseline="0" dirty="0">
                          <a:effectLst/>
                          <a:latin typeface="Calibri"/>
                          <a:ea typeface="Calibri"/>
                          <a:cs typeface="Times New Roman"/>
                        </a:rPr>
                        <a:t> هذه النسبة عن معدل العائد الذي تحصل عليه المنشأة من الأصول المشاركة في العمليات</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10256" t="-141284" r="-83235"/>
                      </a:stretch>
                    </a:blipFill>
                  </a:tcPr>
                </a:tc>
                <a:tc>
                  <a:txBody>
                    <a:bodyPr/>
                    <a:lstStyle/>
                    <a:p>
                      <a:pPr marL="0" marR="0" algn="ctr">
                        <a:lnSpc>
                          <a:spcPct val="115000"/>
                        </a:lnSpc>
                        <a:spcBef>
                          <a:spcPts val="0"/>
                        </a:spcBef>
                        <a:spcAft>
                          <a:spcPts val="0"/>
                        </a:spcAft>
                      </a:pPr>
                      <a:r>
                        <a:rPr lang="ar-SA" sz="1600" b="1" dirty="0">
                          <a:effectLst/>
                          <a:latin typeface="Calibri"/>
                          <a:ea typeface="Calibri"/>
                          <a:cs typeface="Arial"/>
                        </a:rPr>
                        <a:t>القوة الإرادية</a:t>
                      </a:r>
                      <a:endParaRPr lang="en-US" sz="1100" b="1"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rtl="1">
                        <a:lnSpc>
                          <a:spcPct val="115000"/>
                        </a:lnSpc>
                        <a:spcBef>
                          <a:spcPts val="0"/>
                        </a:spcBef>
                        <a:spcAft>
                          <a:spcPts val="0"/>
                        </a:spcAft>
                      </a:pPr>
                      <a:r>
                        <a:rPr lang="en-US" sz="1600" dirty="0">
                          <a:effectLst/>
                          <a:latin typeface="Times New Roman"/>
                          <a:ea typeface="Calibri"/>
                          <a:cs typeface="Arial"/>
                        </a:rPr>
                        <a:t>6</a:t>
                      </a:r>
                      <a:endParaRPr lang="en-US" sz="11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bl>
          </a:graphicData>
        </a:graphic>
      </p:graphicFrame>
      <p:sp>
        <p:nvSpPr>
          <p:cNvPr id="34820"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071983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1A0A20C0-AD11-4634-912C-90BC87426526}" type="slidenum">
              <a:rPr lang="ar-SA" altLang="en-US">
                <a:solidFill>
                  <a:schemeClr val="bg1"/>
                </a:solidFill>
                <a:latin typeface="Calibri" pitchFamily="34" charset="0"/>
              </a:rPr>
              <a:pPr algn="ctr" rtl="0" eaLnBrk="1" hangingPunct="1"/>
              <a:t>23</a:t>
            </a:fld>
            <a:endParaRPr lang="en-US" altLang="en-US">
              <a:solidFill>
                <a:schemeClr val="bg1"/>
              </a:solidFill>
              <a:latin typeface="Calibri" pitchFamily="34" charset="0"/>
            </a:endParaRPr>
          </a:p>
        </p:txBody>
      </p:sp>
      <p:sp>
        <p:nvSpPr>
          <p:cNvPr id="3584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a:spLocks noGrp="1"/>
          </p:cNvSpPr>
          <p:nvPr>
            <p:ph idx="1"/>
          </p:nvPr>
        </p:nvSpPr>
        <p:spPr/>
        <p:txBody>
          <a:bodyPr/>
          <a:lstStyle/>
          <a:p>
            <a:pPr rtl="1">
              <a:defRPr/>
            </a:pPr>
            <a:r>
              <a:rPr lang="ar-SA" sz="2400" b="1" dirty="0">
                <a:solidFill>
                  <a:srgbClr val="C00000"/>
                </a:solidFill>
                <a:latin typeface="+mj-lt"/>
                <a:ea typeface="+mj-ea"/>
                <a:cs typeface="Simplified Arabic" pitchFamily="2" charset="-78"/>
              </a:rPr>
              <a:t>خامساً : نسب الأسهم ( السوق ) :</a:t>
            </a:r>
            <a:endParaRPr lang="en-US" sz="2400" b="1" dirty="0">
              <a:solidFill>
                <a:srgbClr val="C00000"/>
              </a:solidFill>
              <a:latin typeface="+mj-lt"/>
              <a:ea typeface="+mj-ea"/>
              <a:cs typeface="Simplified Arabic" pitchFamily="2" charset="-78"/>
            </a:endParaRPr>
          </a:p>
          <a:p>
            <a:pPr rtl="1">
              <a:defRPr/>
            </a:pPr>
            <a:r>
              <a:rPr lang="ar-SA" sz="2400" dirty="0">
                <a:solidFill>
                  <a:schemeClr val="tx1"/>
                </a:solidFill>
                <a:ea typeface="Calibri"/>
                <a:cs typeface="PT Bold Heading"/>
              </a:rPr>
              <a:t>تسعى هذه النسب إلى توفير المعلومات المتعلقة بإيرادات المنشأة وتأثيرها على سعر السهم ومن أهم هذه النسب : </a:t>
            </a:r>
          </a:p>
          <a:p>
            <a:pPr rtl="1">
              <a:defRPr/>
            </a:pPr>
            <a:endParaRPr lang="en-US" dirty="0"/>
          </a:p>
          <a:p>
            <a:pPr>
              <a:defRPr/>
            </a:pPr>
            <a:endParaRPr lang="en-US" dirty="0"/>
          </a:p>
        </p:txBody>
      </p:sp>
      <p:graphicFrame>
        <p:nvGraphicFramePr>
          <p:cNvPr id="8" name="جدول 7"/>
          <p:cNvGraphicFramePr>
            <a:graphicFrameLocks noGrp="1"/>
          </p:cNvGraphicFramePr>
          <p:nvPr/>
        </p:nvGraphicFramePr>
        <p:xfrm>
          <a:off x="609600" y="2895598"/>
          <a:ext cx="8801099" cy="3315145"/>
        </p:xfrm>
        <a:graphic>
          <a:graphicData uri="http://schemas.openxmlformats.org/drawingml/2006/table">
            <a:tbl>
              <a:tblPr firstRow="1" firstCol="1" bandRow="1"/>
              <a:tblGrid>
                <a:gridCol w="3379505">
                  <a:extLst>
                    <a:ext uri="{9D8B030D-6E8A-4147-A177-3AD203B41FA5}">
                      <a16:colId xmlns:a16="http://schemas.microsoft.com/office/drawing/2014/main" val="20000"/>
                    </a:ext>
                  </a:extLst>
                </a:gridCol>
                <a:gridCol w="3196274">
                  <a:extLst>
                    <a:ext uri="{9D8B030D-6E8A-4147-A177-3AD203B41FA5}">
                      <a16:colId xmlns:a16="http://schemas.microsoft.com/office/drawing/2014/main" val="20001"/>
                    </a:ext>
                  </a:extLst>
                </a:gridCol>
                <a:gridCol w="2225320">
                  <a:extLst>
                    <a:ext uri="{9D8B030D-6E8A-4147-A177-3AD203B41FA5}">
                      <a16:colId xmlns:a16="http://schemas.microsoft.com/office/drawing/2014/main" val="20002"/>
                    </a:ext>
                  </a:extLst>
                </a:gridCol>
              </a:tblGrid>
              <a:tr h="861505">
                <a:tc>
                  <a:txBody>
                    <a:bodyPr/>
                    <a:lstStyle/>
                    <a:p>
                      <a:pPr marL="0" marR="0" algn="ctr" rtl="1">
                        <a:lnSpc>
                          <a:spcPct val="115000"/>
                        </a:lnSpc>
                        <a:spcBef>
                          <a:spcPts val="0"/>
                        </a:spcBef>
                        <a:spcAft>
                          <a:spcPts val="0"/>
                        </a:spcAft>
                      </a:pPr>
                      <a:r>
                        <a:rPr lang="ar-SA" sz="2000" b="1" dirty="0">
                          <a:effectLst/>
                          <a:latin typeface="Calibri"/>
                          <a:ea typeface="Calibri"/>
                          <a:cs typeface="Times New Roman"/>
                        </a:rPr>
                        <a:t>توضح الأرباح الموجودة في الشركة والتي يمكن توزيعها على المساهمين</a:t>
                      </a:r>
                      <a:endParaRPr lang="en-US" sz="2000" b="1"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05524" r="-69524" b="-300709"/>
                      </a:stretch>
                    </a:blipFill>
                  </a:tcPr>
                </a:tc>
                <a:tc>
                  <a:txBody>
                    <a:bodyPr/>
                    <a:lstStyle/>
                    <a:p>
                      <a:pPr marL="0" marR="0" algn="ctr">
                        <a:lnSpc>
                          <a:spcPct val="115000"/>
                        </a:lnSpc>
                        <a:spcBef>
                          <a:spcPts val="0"/>
                        </a:spcBef>
                        <a:spcAft>
                          <a:spcPts val="0"/>
                        </a:spcAft>
                      </a:pPr>
                      <a:r>
                        <a:rPr lang="ar-SA" sz="2000" b="1" dirty="0">
                          <a:effectLst/>
                          <a:latin typeface="Calibri"/>
                          <a:ea typeface="Calibri"/>
                          <a:cs typeface="Arial"/>
                        </a:rPr>
                        <a:t>نصيب السهم من الأرباح المحققة</a:t>
                      </a:r>
                      <a:endParaRPr lang="en-US" sz="2000" b="1"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1402080">
                <a:tc>
                  <a:txBody>
                    <a:bodyPr/>
                    <a:lstStyle/>
                    <a:p>
                      <a:pPr marL="0" marR="0" algn="ctr" rtl="1">
                        <a:lnSpc>
                          <a:spcPct val="115000"/>
                        </a:lnSpc>
                        <a:spcBef>
                          <a:spcPts val="0"/>
                        </a:spcBef>
                        <a:spcAft>
                          <a:spcPts val="0"/>
                        </a:spcAft>
                      </a:pPr>
                      <a:r>
                        <a:rPr lang="ar-SA" sz="2000" b="1">
                          <a:effectLst/>
                          <a:latin typeface="Calibri"/>
                          <a:ea typeface="Calibri"/>
                          <a:cs typeface="Times New Roman"/>
                        </a:rPr>
                        <a:t>هذه النسبة تربط بين نصيب السهم من الارباح المحققة  مع نشاط السهم في السوق</a:t>
                      </a:r>
                      <a:endParaRPr lang="en-US" sz="2000" b="1">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05524" t="-61304" r="-69524" b="-84348"/>
                      </a:stretch>
                    </a:blipFill>
                  </a:tcPr>
                </a:tc>
                <a:tc>
                  <a:txBody>
                    <a:bodyPr/>
                    <a:lstStyle/>
                    <a:p>
                      <a:pPr marL="0" marR="0" algn="ctr">
                        <a:lnSpc>
                          <a:spcPct val="115000"/>
                        </a:lnSpc>
                        <a:spcBef>
                          <a:spcPts val="0"/>
                        </a:spcBef>
                        <a:spcAft>
                          <a:spcPts val="0"/>
                        </a:spcAft>
                      </a:pPr>
                      <a:r>
                        <a:rPr lang="ar-SA" sz="2000" b="1" dirty="0">
                          <a:effectLst/>
                          <a:latin typeface="Calibri"/>
                          <a:ea typeface="Calibri"/>
                          <a:cs typeface="Arial"/>
                        </a:rPr>
                        <a:t>نسبة سعر السهم إلى نصيب السهم من الأرباح المحققة</a:t>
                      </a:r>
                      <a:endParaRPr lang="en-US" sz="2000" b="1" dirty="0">
                        <a:effectLst/>
                        <a:latin typeface="Calibri"/>
                        <a:ea typeface="Calibri"/>
                        <a:cs typeface="Arial"/>
                      </a:endParaRPr>
                    </a:p>
                    <a:p>
                      <a:pPr marL="0" marR="0" algn="ctr">
                        <a:lnSpc>
                          <a:spcPct val="115000"/>
                        </a:lnSpc>
                        <a:spcBef>
                          <a:spcPts val="0"/>
                        </a:spcBef>
                        <a:spcAft>
                          <a:spcPts val="0"/>
                        </a:spcAft>
                      </a:pPr>
                      <a:r>
                        <a:rPr lang="ar-SA" sz="2000" b="1" dirty="0">
                          <a:effectLst/>
                          <a:latin typeface="Calibri"/>
                          <a:ea typeface="Calibri"/>
                          <a:cs typeface="Arial"/>
                        </a:rPr>
                        <a:t>( المضاعف )</a:t>
                      </a:r>
                      <a:endParaRPr lang="en-US" sz="2000" b="1"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51560">
                <a:tc>
                  <a:txBody>
                    <a:bodyPr/>
                    <a:lstStyle/>
                    <a:p>
                      <a:pPr marL="0" marR="0" algn="ctr" rtl="1">
                        <a:lnSpc>
                          <a:spcPct val="115000"/>
                        </a:lnSpc>
                        <a:spcBef>
                          <a:spcPts val="0"/>
                        </a:spcBef>
                        <a:spcAft>
                          <a:spcPts val="0"/>
                        </a:spcAft>
                      </a:pPr>
                      <a:r>
                        <a:rPr lang="ar-SA" sz="2000" b="1" dirty="0">
                          <a:effectLst/>
                          <a:latin typeface="Calibri"/>
                          <a:ea typeface="Calibri"/>
                          <a:cs typeface="Times New Roman"/>
                        </a:rPr>
                        <a:t>عبارة عن مقلوب النسبة السابقة وهي</a:t>
                      </a:r>
                      <a:r>
                        <a:rPr lang="ar-SA" sz="2000" b="1" baseline="0" dirty="0">
                          <a:effectLst/>
                          <a:latin typeface="Calibri"/>
                          <a:ea typeface="Calibri"/>
                          <a:cs typeface="Times New Roman"/>
                        </a:rPr>
                        <a:t> عبارة عن معدل العائد الذي يطالب به المستثمرون</a:t>
                      </a:r>
                      <a:endParaRPr lang="en-US" sz="2000" b="1"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05524" t="-214451" r="-69524" b="-12139"/>
                      </a:stretch>
                    </a:blipFill>
                  </a:tcPr>
                </a:tc>
                <a:tc>
                  <a:txBody>
                    <a:bodyPr/>
                    <a:lstStyle/>
                    <a:p>
                      <a:pPr marL="0" marR="0" algn="ctr">
                        <a:lnSpc>
                          <a:spcPct val="115000"/>
                        </a:lnSpc>
                        <a:spcBef>
                          <a:spcPts val="0"/>
                        </a:spcBef>
                        <a:spcAft>
                          <a:spcPts val="0"/>
                        </a:spcAft>
                      </a:pPr>
                      <a:r>
                        <a:rPr lang="ar-SA" sz="2000" b="1" dirty="0">
                          <a:effectLst/>
                          <a:latin typeface="+mn-lt"/>
                          <a:ea typeface="Calibri"/>
                          <a:cs typeface="Arial"/>
                        </a:rPr>
                        <a:t>نسبة نصيب السهم من الأرباح المحققة</a:t>
                      </a:r>
                      <a:r>
                        <a:rPr lang="ar-SA" sz="2000" b="1" baseline="0" dirty="0">
                          <a:effectLst/>
                          <a:latin typeface="+mn-lt"/>
                          <a:ea typeface="Calibri"/>
                          <a:cs typeface="Arial"/>
                        </a:rPr>
                        <a:t> إلى سعر السهم السوقي</a:t>
                      </a:r>
                      <a:endParaRPr lang="en-US" sz="2000" b="1" dirty="0">
                        <a:effectLst/>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8312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734B3CE4-0983-4E01-8634-0730DB8BF7B7}" type="slidenum">
              <a:rPr lang="ar-SA" altLang="en-US">
                <a:solidFill>
                  <a:schemeClr val="bg1"/>
                </a:solidFill>
                <a:latin typeface="Calibri" pitchFamily="34" charset="0"/>
              </a:rPr>
              <a:pPr algn="ctr" rtl="0" eaLnBrk="1" hangingPunct="1"/>
              <a:t>24</a:t>
            </a:fld>
            <a:endParaRPr lang="en-US" altLang="en-US">
              <a:solidFill>
                <a:schemeClr val="bg1"/>
              </a:solidFill>
              <a:latin typeface="Calibri" pitchFamily="34" charset="0"/>
            </a:endParaRPr>
          </a:p>
        </p:txBody>
      </p:sp>
      <p:sp>
        <p:nvSpPr>
          <p:cNvPr id="36867"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تحليل القوائم المالية:</a:t>
            </a:r>
            <a:br>
              <a:rPr lang="ar-SA" altLang="en-US" b="1">
                <a:solidFill>
                  <a:srgbClr val="A6A6A6"/>
                </a:solidFill>
              </a:rPr>
            </a:br>
            <a:endParaRPr lang="ar-SA" altLang="en-US" b="1">
              <a:solidFill>
                <a:srgbClr val="A6A6A6"/>
              </a:solidFill>
              <a:cs typeface="Simplified Arabic" pitchFamily="18" charset="-78"/>
            </a:endParaRPr>
          </a:p>
        </p:txBody>
      </p:sp>
      <p:graphicFrame>
        <p:nvGraphicFramePr>
          <p:cNvPr id="6" name="جدول 5"/>
          <p:cNvGraphicFramePr>
            <a:graphicFrameLocks noGrp="1"/>
          </p:cNvGraphicFramePr>
          <p:nvPr/>
        </p:nvGraphicFramePr>
        <p:xfrm>
          <a:off x="815206" y="1447800"/>
          <a:ext cx="8801099" cy="3662431"/>
        </p:xfrm>
        <a:graphic>
          <a:graphicData uri="http://schemas.openxmlformats.org/drawingml/2006/table">
            <a:tbl>
              <a:tblPr firstRow="1" firstCol="1" bandRow="1"/>
              <a:tblGrid>
                <a:gridCol w="3379505">
                  <a:extLst>
                    <a:ext uri="{9D8B030D-6E8A-4147-A177-3AD203B41FA5}">
                      <a16:colId xmlns:a16="http://schemas.microsoft.com/office/drawing/2014/main" val="20000"/>
                    </a:ext>
                  </a:extLst>
                </a:gridCol>
                <a:gridCol w="3196274">
                  <a:extLst>
                    <a:ext uri="{9D8B030D-6E8A-4147-A177-3AD203B41FA5}">
                      <a16:colId xmlns:a16="http://schemas.microsoft.com/office/drawing/2014/main" val="20001"/>
                    </a:ext>
                  </a:extLst>
                </a:gridCol>
                <a:gridCol w="2225320">
                  <a:extLst>
                    <a:ext uri="{9D8B030D-6E8A-4147-A177-3AD203B41FA5}">
                      <a16:colId xmlns:a16="http://schemas.microsoft.com/office/drawing/2014/main" val="20002"/>
                    </a:ext>
                  </a:extLst>
                </a:gridCol>
              </a:tblGrid>
              <a:tr h="1066800">
                <a:tc>
                  <a:txBody>
                    <a:bodyPr/>
                    <a:lstStyle/>
                    <a:p>
                      <a:pPr marL="0" marR="0" algn="ctr" rtl="1">
                        <a:lnSpc>
                          <a:spcPct val="115000"/>
                        </a:lnSpc>
                        <a:spcBef>
                          <a:spcPts val="0"/>
                        </a:spcBef>
                        <a:spcAft>
                          <a:spcPts val="0"/>
                        </a:spcAft>
                      </a:pPr>
                      <a:r>
                        <a:rPr lang="ar-SA" sz="2000" dirty="0">
                          <a:effectLst/>
                          <a:latin typeface="Calibri"/>
                          <a:ea typeface="Calibri"/>
                          <a:cs typeface="Times New Roman"/>
                        </a:rPr>
                        <a:t>توضح نسبة الأرباح الموزعة</a:t>
                      </a:r>
                      <a:endParaRPr lang="en-US" sz="20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05916" t="-571" r="-69847" b="-254286"/>
                      </a:stretch>
                    </a:blipFill>
                  </a:tcPr>
                </a:tc>
                <a:tc>
                  <a:txBody>
                    <a:bodyPr/>
                    <a:lstStyle/>
                    <a:p>
                      <a:pPr marL="0" marR="0" algn="ctr">
                        <a:lnSpc>
                          <a:spcPct val="115000"/>
                        </a:lnSpc>
                        <a:spcBef>
                          <a:spcPts val="0"/>
                        </a:spcBef>
                        <a:spcAft>
                          <a:spcPts val="0"/>
                        </a:spcAft>
                      </a:pPr>
                      <a:r>
                        <a:rPr lang="ar-SA" sz="2000" dirty="0">
                          <a:effectLst/>
                          <a:latin typeface="Calibri"/>
                          <a:ea typeface="Calibri"/>
                          <a:cs typeface="Arial"/>
                        </a:rPr>
                        <a:t>معدل توزيع الارباح</a:t>
                      </a:r>
                      <a:endParaRPr lang="en-US" sz="20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1523873">
                <a:tc>
                  <a:txBody>
                    <a:bodyPr/>
                    <a:lstStyle/>
                    <a:p>
                      <a:pPr marL="0" marR="0" algn="ctr" rtl="1">
                        <a:lnSpc>
                          <a:spcPct val="115000"/>
                        </a:lnSpc>
                        <a:spcBef>
                          <a:spcPts val="0"/>
                        </a:spcBef>
                        <a:spcAft>
                          <a:spcPts val="0"/>
                        </a:spcAft>
                      </a:pPr>
                      <a:r>
                        <a:rPr lang="ar-SA" sz="2000" dirty="0">
                          <a:effectLst/>
                          <a:latin typeface="Calibri"/>
                          <a:ea typeface="Calibri"/>
                          <a:cs typeface="Times New Roman"/>
                        </a:rPr>
                        <a:t>يعبر</a:t>
                      </a:r>
                      <a:r>
                        <a:rPr lang="ar-SA" sz="2000" baseline="0" dirty="0">
                          <a:effectLst/>
                          <a:latin typeface="Calibri"/>
                          <a:ea typeface="Calibri"/>
                          <a:cs typeface="Times New Roman"/>
                        </a:rPr>
                        <a:t> هذا المعدل عن نسبة توزيع الأرباح بالسهم مقابل ما يحققه السهم من أرباح صافية</a:t>
                      </a:r>
                      <a:endParaRPr lang="en-US" sz="20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05916" t="-70683" r="-69847" b="-78715"/>
                      </a:stretch>
                    </a:blipFill>
                  </a:tcPr>
                </a:tc>
                <a:tc>
                  <a:txBody>
                    <a:bodyPr/>
                    <a:lstStyle/>
                    <a:p>
                      <a:pPr marL="0" marR="0" algn="ctr">
                        <a:lnSpc>
                          <a:spcPct val="115000"/>
                        </a:lnSpc>
                        <a:spcBef>
                          <a:spcPts val="0"/>
                        </a:spcBef>
                        <a:spcAft>
                          <a:spcPts val="0"/>
                        </a:spcAft>
                      </a:pPr>
                      <a:r>
                        <a:rPr lang="ar-SA" sz="2000" dirty="0">
                          <a:effectLst/>
                          <a:latin typeface="Calibri"/>
                          <a:ea typeface="Calibri"/>
                          <a:cs typeface="Arial"/>
                        </a:rPr>
                        <a:t>عائد أو غلة الربح الموزع</a:t>
                      </a:r>
                      <a:endParaRPr lang="en-US" sz="20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71758">
                <a:tc>
                  <a:txBody>
                    <a:bodyPr/>
                    <a:lstStyle/>
                    <a:p>
                      <a:pPr marL="0" marR="0" algn="ctr" rtl="1">
                        <a:lnSpc>
                          <a:spcPct val="115000"/>
                        </a:lnSpc>
                        <a:spcBef>
                          <a:spcPts val="0"/>
                        </a:spcBef>
                        <a:spcAft>
                          <a:spcPts val="0"/>
                        </a:spcAft>
                      </a:pPr>
                      <a:r>
                        <a:rPr lang="ar-SA" sz="2000" dirty="0">
                          <a:effectLst/>
                          <a:latin typeface="Calibri"/>
                          <a:ea typeface="Calibri"/>
                          <a:cs typeface="Times New Roman"/>
                        </a:rPr>
                        <a:t>تقيس هذه النسبة نصيب السهم العادي من الأرباح التي توزعها الشركة على المساهمين</a:t>
                      </a:r>
                      <a:endParaRPr lang="en-US" sz="20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1">
                      <a:blip r:embed="rId2"/>
                      <a:stretch>
                        <a:fillRect l="-105916" t="-241477" r="-69847" b="-11364"/>
                      </a:stretch>
                    </a:blipFill>
                  </a:tcPr>
                </a:tc>
                <a:tc>
                  <a:txBody>
                    <a:bodyPr/>
                    <a:lstStyle/>
                    <a:p>
                      <a:pPr marL="0" marR="0" algn="ctr">
                        <a:lnSpc>
                          <a:spcPct val="115000"/>
                        </a:lnSpc>
                        <a:spcBef>
                          <a:spcPts val="0"/>
                        </a:spcBef>
                        <a:spcAft>
                          <a:spcPts val="0"/>
                        </a:spcAft>
                      </a:pPr>
                      <a:r>
                        <a:rPr lang="ar-SA" sz="2000" dirty="0">
                          <a:effectLst/>
                          <a:latin typeface="Calibri"/>
                          <a:ea typeface="Calibri"/>
                          <a:cs typeface="Arial"/>
                        </a:rPr>
                        <a:t>الأرباح الموزعة للسهم</a:t>
                      </a:r>
                      <a:endParaRPr lang="en-US" sz="20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9114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72AD2467-3EFC-4954-8F3E-D3B5F2AEDEFD}" type="slidenum">
              <a:rPr lang="ar-SA" altLang="en-US">
                <a:solidFill>
                  <a:schemeClr val="bg1"/>
                </a:solidFill>
                <a:latin typeface="Calibri" pitchFamily="34" charset="0"/>
              </a:rPr>
              <a:pPr algn="ctr" rtl="0" eaLnBrk="1" hangingPunct="1"/>
              <a:t>25</a:t>
            </a:fld>
            <a:endParaRPr lang="en-US" altLang="en-US">
              <a:solidFill>
                <a:schemeClr val="bg1"/>
              </a:solidFill>
              <a:latin typeface="Calibri" pitchFamily="34" charset="0"/>
            </a:endParaRPr>
          </a:p>
        </p:txBody>
      </p:sp>
      <p:sp>
        <p:nvSpPr>
          <p:cNvPr id="37891"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2800" b="1">
                <a:solidFill>
                  <a:srgbClr val="C00000"/>
                </a:solidFill>
                <a:cs typeface="Simplified Arabic" pitchFamily="18" charset="-78"/>
              </a:rPr>
              <a:t>تمرين حول تحليل القوائم المالية:  فيما يلي القوائم المالية لشركة الخليج</a:t>
            </a:r>
            <a:br>
              <a:rPr lang="ar-SA" altLang="en-US" sz="2400" b="1">
                <a:solidFill>
                  <a:srgbClr val="A6A6A6"/>
                </a:solidFill>
              </a:rPr>
            </a:br>
            <a:endParaRPr lang="ar-SA" altLang="en-US" sz="2400" b="1">
              <a:solidFill>
                <a:srgbClr val="A6A6A6"/>
              </a:solidFill>
              <a:cs typeface="Simplified Arabic" pitchFamily="18" charset="-78"/>
            </a:endParaRPr>
          </a:p>
        </p:txBody>
      </p:sp>
      <p:pic>
        <p:nvPicPr>
          <p:cNvPr id="37892"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175" y="1524000"/>
            <a:ext cx="9434513"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1520825"/>
            <a:ext cx="9436100"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Box 14"/>
          <p:cNvSpPr txBox="1">
            <a:spLocks noChangeArrowheads="1"/>
          </p:cNvSpPr>
          <p:nvPr/>
        </p:nvSpPr>
        <p:spPr bwMode="auto">
          <a:xfrm>
            <a:off x="700088" y="452755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b="1"/>
              <a:t>القيمة الاسمية للسهم: 10ريال، والقيمة السوقية للسهم: 12  ريال، عدد الأسهم: 3000 سهم. يتم توزيع 4000 ريال على المساهمين في نهاية السنة</a:t>
            </a:r>
            <a:endParaRPr lang="en-US" altLang="en-US"/>
          </a:p>
          <a:p>
            <a:pPr eaLnBrk="1" hangingPunct="1"/>
            <a:r>
              <a:rPr lang="ar-SA" altLang="en-US" b="1" u="sng"/>
              <a:t>المطلوب</a:t>
            </a:r>
            <a:r>
              <a:rPr lang="ar-SA" altLang="en-US" b="1"/>
              <a:t>: </a:t>
            </a:r>
            <a:endParaRPr lang="en-US" altLang="en-US"/>
          </a:p>
          <a:p>
            <a:pPr eaLnBrk="1" hangingPunct="1"/>
            <a:r>
              <a:rPr lang="ar-SA" altLang="en-US" b="1"/>
              <a:t>ت</a:t>
            </a:r>
            <a:r>
              <a:rPr lang="ar-DZ" altLang="en-US" b="1"/>
              <a:t>حليل الوضع المالي للشركة لسنة 2012، من خلال حساب النسب المالية التالية:   </a:t>
            </a:r>
            <a:endParaRPr lang="en-US" altLang="en-US"/>
          </a:p>
        </p:txBody>
      </p:sp>
      <p:sp>
        <p:nvSpPr>
          <p:cNvPr id="37895" name="TextBox 15"/>
          <p:cNvSpPr txBox="1">
            <a:spLocks noChangeArrowheads="1"/>
          </p:cNvSpPr>
          <p:nvPr/>
        </p:nvSpPr>
        <p:spPr bwMode="auto">
          <a:xfrm>
            <a:off x="5943600" y="944563"/>
            <a:ext cx="2590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a:t>الميزانية العمومية:</a:t>
            </a:r>
          </a:p>
        </p:txBody>
      </p:sp>
      <p:sp>
        <p:nvSpPr>
          <p:cNvPr id="37896" name="TextBox 16"/>
          <p:cNvSpPr txBox="1">
            <a:spLocks noChangeArrowheads="1"/>
          </p:cNvSpPr>
          <p:nvPr/>
        </p:nvSpPr>
        <p:spPr bwMode="auto">
          <a:xfrm>
            <a:off x="1752600" y="958850"/>
            <a:ext cx="14589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a:t>قائمة الدخل:</a:t>
            </a:r>
          </a:p>
        </p:txBody>
      </p:sp>
    </p:spTree>
    <p:extLst>
      <p:ext uri="{BB962C8B-B14F-4D97-AF65-F5344CB8AC3E}">
        <p14:creationId xmlns:p14="http://schemas.microsoft.com/office/powerpoint/2010/main" val="1044130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5B4958E9-F1D9-4CF5-844B-C0E0AA530E25}" type="slidenum">
              <a:rPr lang="ar-SA" altLang="en-US">
                <a:solidFill>
                  <a:schemeClr val="bg1"/>
                </a:solidFill>
                <a:latin typeface="Calibri" pitchFamily="34" charset="0"/>
              </a:rPr>
              <a:pPr algn="ctr" rtl="0" eaLnBrk="1" hangingPunct="1"/>
              <a:t>26</a:t>
            </a:fld>
            <a:endParaRPr lang="en-US" altLang="en-US">
              <a:solidFill>
                <a:schemeClr val="bg1"/>
              </a:solidFill>
              <a:latin typeface="Calibri" pitchFamily="34" charset="0"/>
            </a:endParaRPr>
          </a:p>
        </p:txBody>
      </p:sp>
      <p:graphicFrame>
        <p:nvGraphicFramePr>
          <p:cNvPr id="6" name="Table 5"/>
          <p:cNvGraphicFramePr>
            <a:graphicFrameLocks noGrp="1"/>
          </p:cNvGraphicFramePr>
          <p:nvPr/>
        </p:nvGraphicFramePr>
        <p:xfrm>
          <a:off x="228600" y="1281113"/>
          <a:ext cx="9525000" cy="4629388"/>
        </p:xfrm>
        <a:graphic>
          <a:graphicData uri="http://schemas.openxmlformats.org/drawingml/2006/table">
            <a:tbl>
              <a:tblPr rtl="1" firstRow="1" firstCol="1" bandRow="1"/>
              <a:tblGrid>
                <a:gridCol w="2574406">
                  <a:extLst>
                    <a:ext uri="{9D8B030D-6E8A-4147-A177-3AD203B41FA5}">
                      <a16:colId xmlns:a16="http://schemas.microsoft.com/office/drawing/2014/main" val="20000"/>
                    </a:ext>
                  </a:extLst>
                </a:gridCol>
                <a:gridCol w="3516440">
                  <a:extLst>
                    <a:ext uri="{9D8B030D-6E8A-4147-A177-3AD203B41FA5}">
                      <a16:colId xmlns:a16="http://schemas.microsoft.com/office/drawing/2014/main" val="20001"/>
                    </a:ext>
                  </a:extLst>
                </a:gridCol>
                <a:gridCol w="1457519">
                  <a:extLst>
                    <a:ext uri="{9D8B030D-6E8A-4147-A177-3AD203B41FA5}">
                      <a16:colId xmlns:a16="http://schemas.microsoft.com/office/drawing/2014/main" val="20002"/>
                    </a:ext>
                  </a:extLst>
                </a:gridCol>
                <a:gridCol w="772020">
                  <a:extLst>
                    <a:ext uri="{9D8B030D-6E8A-4147-A177-3AD203B41FA5}">
                      <a16:colId xmlns:a16="http://schemas.microsoft.com/office/drawing/2014/main" val="20003"/>
                    </a:ext>
                  </a:extLst>
                </a:gridCol>
                <a:gridCol w="689734">
                  <a:extLst>
                    <a:ext uri="{9D8B030D-6E8A-4147-A177-3AD203B41FA5}">
                      <a16:colId xmlns:a16="http://schemas.microsoft.com/office/drawing/2014/main" val="20004"/>
                    </a:ext>
                  </a:extLst>
                </a:gridCol>
                <a:gridCol w="514881">
                  <a:extLst>
                    <a:ext uri="{9D8B030D-6E8A-4147-A177-3AD203B41FA5}">
                      <a16:colId xmlns:a16="http://schemas.microsoft.com/office/drawing/2014/main" val="20005"/>
                    </a:ext>
                  </a:extLst>
                </a:gridCol>
              </a:tblGrid>
              <a:tr h="306826">
                <a:tc>
                  <a:txBody>
                    <a:bodyPr/>
                    <a:lstStyle/>
                    <a:p>
                      <a:pPr algn="ctr"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اسم النسبة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القانون</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التعويض</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النتيجة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متوسط الصناعة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التعليق</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210299">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نسب السيولة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5">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extLst>
                  <a:ext uri="{0D108BD9-81ED-4DB2-BD59-A6C34878D82A}">
                    <a16:rowId xmlns:a16="http://schemas.microsoft.com/office/drawing/2014/main" val="10001"/>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نسبة التداول</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مج الأصول المتداولة/مج الخصوم المتداولة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11000/5000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2.2 مرة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 مرات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ضعيفة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نسبة النقدية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(النقدية+ الأوراق المالية القصيرة الاجل) / الخصوم المتداولة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2500/5000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0.5 مرة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مرتين</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ضعيفة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8982">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نسب النشاط</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5">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extLst>
                  <a:ext uri="{0D108BD9-81ED-4DB2-BD59-A6C34878D82A}">
                    <a16:rowId xmlns:a16="http://schemas.microsoft.com/office/drawing/2014/main" val="10004"/>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دوران الاصول الثابتة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المبيعات/ مج الأصول الثابتة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35000/30000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1.16</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8 مرات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ضعيفة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دوران الذمم المدينة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المبيعات/ الذمم المدينة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35000/3000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11.66</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 مرات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دوران المخزون</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المبيعات/ المخزون</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35000/5500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6.36 مرة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9 مرات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ضعيفة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متوسط فترة التحصيل</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الذمم المدينة/(المبيعات الآجلة/360)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3000/(35000/360)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30.85 يوم</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50 يوم</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8982">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نسب المديونية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5">
                  <a:txBody>
                    <a:bodyPr/>
                    <a:lstStyle/>
                    <a:p>
                      <a:pPr algn="ctr"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extLst>
                  <a:ext uri="{0D108BD9-81ED-4DB2-BD59-A6C34878D82A}">
                    <a16:rowId xmlns:a16="http://schemas.microsoft.com/office/drawing/2014/main" val="10009"/>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نسبة مجموع الديون إلى مجموع حقوق الملكية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مجموع الديون ( د. القصيرة + د.  الطويلة) /مجموع حقوق الملكية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(5000+2500)/33500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22.38%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45%</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عدد مرات تغطية الفوائد</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صافي الأرباح قبل الفوائد والضرائب/ الفوائد السنوية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15000/1000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15 مرة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6 مرات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8982">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نسب الربحية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5">
                  <a:txBody>
                    <a:bodyPr/>
                    <a:lstStyle/>
                    <a:p>
                      <a:pPr algn="ctr"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extLst>
                  <a:ext uri="{0D108BD9-81ED-4DB2-BD59-A6C34878D82A}">
                    <a16:rowId xmlns:a16="http://schemas.microsoft.com/office/drawing/2014/main" val="10012"/>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العائد على حقوق الملكية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صافي الربح (الربح بعد الضرائب) / حقوق الملكية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8400/33500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25.07%</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15%</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العائد على الاستثمار</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صافي الربح (الربح بعد الضرائب) / مج الاصول</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8400/41000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20.48%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هامش صافي الربح</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صافي الربح (الربح بعد الضرائب) / المبيعات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8400/35000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24%</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هامش ربح العمليات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صافي ربح العمليات / المبيعات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15000/35000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42.85%</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23 %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000" b="1">
                          <a:effectLst/>
                          <a:latin typeface="Calibri" panose="020F0502020204030204" pitchFamily="34" charset="0"/>
                          <a:ea typeface="Calibri" panose="020F0502020204030204" pitchFamily="34" charset="0"/>
                          <a:cs typeface="Sakkal Majalla" panose="02000000000000000000" pitchFamily="2" charset="-78"/>
                        </a:rPr>
                        <a:t>جيدة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10299">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نسب الاسهم</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5">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extLst>
                  <a:ext uri="{0D108BD9-81ED-4DB2-BD59-A6C34878D82A}">
                    <a16:rowId xmlns:a16="http://schemas.microsoft.com/office/drawing/2014/main" val="10017"/>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نصيب السهم من الارباح المحققة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صافي الربح (الربح بعد الضرائب) / عدد الأسهم العادية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8400/3000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2.8 ريال</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سعر السهم إلى نصيب السهم من الأرباح المحققة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سعر السهم السوقي / نصيب السهم من الأرباح المحققة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12/2.8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4.2</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الربح الموزع بالسهم</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الأرباح الموزعة / عدد الأسهم العادية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4000/3000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1.33 ريال</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10299">
                <a:tc>
                  <a:txBody>
                    <a:bodyPr/>
                    <a:lstStyle/>
                    <a:p>
                      <a:pPr marL="342900" lvl="0" indent="-342900" algn="just" rtl="1">
                        <a:lnSpc>
                          <a:spcPct val="115000"/>
                        </a:lnSpc>
                        <a:spcAft>
                          <a:spcPts val="0"/>
                        </a:spcAft>
                        <a:buFont typeface="Wingdings" panose="05000000000000000000" pitchFamily="2" charset="2"/>
                        <a:buChar char=""/>
                      </a:pPr>
                      <a:r>
                        <a:rPr lang="ar-SA" sz="900" b="1">
                          <a:effectLst/>
                          <a:latin typeface="Calibri" panose="020F0502020204030204" pitchFamily="34" charset="0"/>
                          <a:ea typeface="Calibri" panose="020F0502020204030204" pitchFamily="34" charset="0"/>
                          <a:cs typeface="Sakkal Majalla" panose="02000000000000000000" pitchFamily="2" charset="-78"/>
                        </a:rPr>
                        <a:t>معدل توزيع الارباح</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900" b="1">
                          <a:effectLst/>
                          <a:latin typeface="Calibri" panose="020F0502020204030204" pitchFamily="34" charset="0"/>
                          <a:ea typeface="Calibri" panose="020F0502020204030204" pitchFamily="34" charset="0"/>
                          <a:cs typeface="Sakkal Majalla" panose="02000000000000000000" pitchFamily="2" charset="-78"/>
                        </a:rPr>
                        <a:t>الأرباح الموزعة / صافي الربح (الربح بعد الضرائب)</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4000/8400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47.61%</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a:effectLst/>
                          <a:latin typeface="Calibri" panose="020F0502020204030204" pitchFamily="34" charset="0"/>
                          <a:ea typeface="Calibri" panose="020F0502020204030204" pitchFamily="34" charset="0"/>
                          <a:cs typeface="Sakkal Majalla" panose="02000000000000000000" pitchFamily="2" charset="-78"/>
                        </a:rPr>
                        <a:t> </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200" b="1" dirty="0">
                          <a:effectLst/>
                          <a:latin typeface="Calibri" panose="020F0502020204030204" pitchFamily="34" charset="0"/>
                          <a:ea typeface="Calibri" panose="020F0502020204030204" pitchFamily="34" charset="0"/>
                          <a:cs typeface="Sakkal Majalla" panose="02000000000000000000" pitchFamily="2" charset="-78"/>
                        </a:rPr>
                        <a:t> </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029" marR="50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39078" name="عنوان 1"/>
          <p:cNvSpPr txBox="1">
            <a:spLocks/>
          </p:cNvSpPr>
          <p:nvPr/>
        </p:nvSpPr>
        <p:spPr bwMode="auto">
          <a:xfrm>
            <a:off x="517525" y="381000"/>
            <a:ext cx="8915400"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lgn="ctr">
              <a:spcBef>
                <a:spcPct val="0"/>
              </a:spcBef>
              <a:buFontTx/>
              <a:buNone/>
            </a:pPr>
            <a:br>
              <a:rPr lang="ar-SA" altLang="en-US" b="1">
                <a:solidFill>
                  <a:srgbClr val="C00000"/>
                </a:solidFill>
              </a:rPr>
            </a:br>
            <a:r>
              <a:rPr lang="ar-SA" altLang="en-US" b="1">
                <a:solidFill>
                  <a:srgbClr val="C00000"/>
                </a:solidFill>
              </a:rPr>
              <a:t> حل تمرين تحليل القوائم المالية:</a:t>
            </a:r>
          </a:p>
          <a:p>
            <a:pPr algn="ctr">
              <a:spcBef>
                <a:spcPct val="0"/>
              </a:spcBef>
              <a:buFontTx/>
              <a:buNone/>
            </a:pPr>
            <a:endParaRPr lang="ar-SA" altLang="en-US" b="1">
              <a:solidFill>
                <a:srgbClr val="C00000"/>
              </a:solidFill>
            </a:endParaRPr>
          </a:p>
        </p:txBody>
      </p:sp>
    </p:spTree>
    <p:extLst>
      <p:ext uri="{BB962C8B-B14F-4D97-AF65-F5344CB8AC3E}">
        <p14:creationId xmlns:p14="http://schemas.microsoft.com/office/powerpoint/2010/main" val="3497803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D7FE516A-5601-4C7C-A10F-FFD70B2BF0FF}" type="slidenum">
              <a:rPr lang="ar-SA" altLang="en-US">
                <a:solidFill>
                  <a:schemeClr val="bg1"/>
                </a:solidFill>
                <a:latin typeface="Calibri" pitchFamily="34" charset="0"/>
              </a:rPr>
              <a:pPr algn="ctr" rtl="0" eaLnBrk="1" hangingPunct="1"/>
              <a:t>27</a:t>
            </a:fld>
            <a:endParaRPr lang="en-US" altLang="en-US">
              <a:solidFill>
                <a:schemeClr val="bg1"/>
              </a:solidFill>
              <a:latin typeface="Calibri" pitchFamily="34" charset="0"/>
            </a:endParaRPr>
          </a:p>
        </p:txBody>
      </p:sp>
      <p:sp>
        <p:nvSpPr>
          <p:cNvPr id="3993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التخطيط المالي ( أسلوب النسب المئوية للمبيعات):</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a:spLocks noGrp="1"/>
          </p:cNvSpPr>
          <p:nvPr>
            <p:ph idx="1"/>
          </p:nvPr>
        </p:nvSpPr>
        <p:spPr/>
        <p:txBody>
          <a:bodyPr/>
          <a:lstStyle/>
          <a:p>
            <a:pPr rtl="1">
              <a:defRPr/>
            </a:pPr>
            <a:r>
              <a:rPr lang="ar-SA" b="1" dirty="0">
                <a:solidFill>
                  <a:srgbClr val="C00000"/>
                </a:solidFill>
                <a:latin typeface="+mj-lt"/>
                <a:ea typeface="+mj-ea"/>
                <a:cs typeface="Simplified Arabic" pitchFamily="2" charset="-78"/>
              </a:rPr>
              <a:t>- المنشأة تشتغل بكامل طاقتها:</a:t>
            </a:r>
            <a:endParaRPr lang="en-US" b="1" dirty="0">
              <a:solidFill>
                <a:srgbClr val="C00000"/>
              </a:solidFill>
              <a:latin typeface="+mj-lt"/>
              <a:ea typeface="+mj-ea"/>
              <a:cs typeface="Simplified Arabic" pitchFamily="2" charset="-78"/>
            </a:endParaRPr>
          </a:p>
          <a:p>
            <a:pPr>
              <a:defRPr/>
            </a:pPr>
            <a:r>
              <a:rPr lang="ar-SA" dirty="0">
                <a:solidFill>
                  <a:schemeClr val="tx1"/>
                </a:solidFill>
                <a:ea typeface="Calibri"/>
                <a:cs typeface="PT Bold Heading"/>
              </a:rPr>
              <a:t>تتغير البنود التالية بتغير المبيعات:</a:t>
            </a:r>
          </a:p>
          <a:p>
            <a:pPr algn="l" rtl="1">
              <a:defRPr/>
            </a:pPr>
            <a:r>
              <a:rPr lang="ar-SA" dirty="0">
                <a:solidFill>
                  <a:schemeClr val="tx1"/>
                </a:solidFill>
                <a:ea typeface="Calibri"/>
                <a:cs typeface="PT Bold Heading"/>
              </a:rPr>
              <a:t>الأصول المتداولة- الأصول الثابتة- الخصوم المتداولة    </a:t>
            </a:r>
          </a:p>
          <a:p>
            <a:pPr rtl="1">
              <a:defRPr/>
            </a:pPr>
            <a:r>
              <a:rPr lang="ar-SA" b="1" dirty="0">
                <a:solidFill>
                  <a:srgbClr val="C00000"/>
                </a:solidFill>
                <a:cs typeface="Simplified Arabic" pitchFamily="2" charset="-78"/>
              </a:rPr>
              <a:t>- المنشأة  لا تشتغل بكامل طاقتها:</a:t>
            </a:r>
            <a:endParaRPr lang="en-US" b="1" dirty="0">
              <a:solidFill>
                <a:srgbClr val="C00000"/>
              </a:solidFill>
              <a:cs typeface="Simplified Arabic" pitchFamily="2" charset="-78"/>
            </a:endParaRPr>
          </a:p>
          <a:p>
            <a:pPr>
              <a:defRPr/>
            </a:pPr>
            <a:r>
              <a:rPr lang="ar-SA" dirty="0">
                <a:solidFill>
                  <a:prstClr val="black"/>
                </a:solidFill>
                <a:ea typeface="Calibri"/>
                <a:cs typeface="PT Bold Heading"/>
              </a:rPr>
              <a:t>تتغير البنود التالية بتغير المبيعات:</a:t>
            </a:r>
          </a:p>
          <a:p>
            <a:pPr>
              <a:defRPr/>
            </a:pPr>
            <a:r>
              <a:rPr lang="ar-SA" dirty="0">
                <a:solidFill>
                  <a:prstClr val="black"/>
                </a:solidFill>
                <a:ea typeface="Calibri"/>
                <a:cs typeface="PT Bold Heading"/>
              </a:rPr>
              <a:t>              الأصول المتداولة- الخصوم المتداولة</a:t>
            </a:r>
          </a:p>
          <a:p>
            <a:pPr>
              <a:defRPr/>
            </a:pPr>
            <a:r>
              <a:rPr lang="ar-SA" dirty="0"/>
              <a:t> </a:t>
            </a:r>
            <a:endParaRPr lang="en-US" dirty="0"/>
          </a:p>
          <a:p>
            <a:pPr>
              <a:defRPr/>
            </a:pPr>
            <a:endParaRPr lang="en-US" dirty="0"/>
          </a:p>
          <a:p>
            <a:pPr>
              <a:defRPr/>
            </a:pPr>
            <a:endParaRPr lang="en-US" dirty="0"/>
          </a:p>
        </p:txBody>
      </p:sp>
    </p:spTree>
    <p:extLst>
      <p:ext uri="{BB962C8B-B14F-4D97-AF65-F5344CB8AC3E}">
        <p14:creationId xmlns:p14="http://schemas.microsoft.com/office/powerpoint/2010/main" val="3126621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E4B48ACD-B494-4734-A3F9-7E9B6F078622}" type="slidenum">
              <a:rPr lang="ar-SA" altLang="en-US">
                <a:solidFill>
                  <a:schemeClr val="bg1"/>
                </a:solidFill>
                <a:latin typeface="Calibri" pitchFamily="34" charset="0"/>
              </a:rPr>
              <a:pPr algn="ctr" rtl="0" eaLnBrk="1" hangingPunct="1"/>
              <a:t>28</a:t>
            </a:fld>
            <a:endParaRPr lang="en-US" altLang="en-US">
              <a:solidFill>
                <a:schemeClr val="bg1"/>
              </a:solidFill>
              <a:latin typeface="Calibri" pitchFamily="34" charset="0"/>
            </a:endParaRPr>
          </a:p>
        </p:txBody>
      </p:sp>
      <p:sp>
        <p:nvSpPr>
          <p:cNvPr id="4096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التخطيط المالي ( أسلوب النسب المئوية للمبيعات):</a:t>
            </a:r>
            <a:br>
              <a:rPr lang="ar-SA" altLang="en-US" b="1">
                <a:solidFill>
                  <a:srgbClr val="A6A6A6"/>
                </a:solidFill>
              </a:rPr>
            </a:br>
            <a:endParaRPr lang="ar-SA" altLang="en-US" b="1">
              <a:solidFill>
                <a:srgbClr val="A6A6A6"/>
              </a:solidFill>
              <a:cs typeface="Simplified Arabic" pitchFamily="18" charset="-78"/>
            </a:endParaRPr>
          </a:p>
        </p:txBody>
      </p:sp>
      <p:graphicFrame>
        <p:nvGraphicFramePr>
          <p:cNvPr id="40964" name="Object 5"/>
          <p:cNvGraphicFramePr>
            <a:graphicFrameLocks noChangeAspect="1"/>
          </p:cNvGraphicFramePr>
          <p:nvPr/>
        </p:nvGraphicFramePr>
        <p:xfrm>
          <a:off x="1066800" y="1981200"/>
          <a:ext cx="6934200" cy="904875"/>
        </p:xfrm>
        <a:graphic>
          <a:graphicData uri="http://schemas.openxmlformats.org/presentationml/2006/ole">
            <mc:AlternateContent xmlns:mc="http://schemas.openxmlformats.org/markup-compatibility/2006">
              <mc:Choice xmlns:v="urn:schemas-microsoft-com:vml" Requires="v">
                <p:oleObj spid="_x0000_s1030" name="Equation" r:id="rId3" imgW="1675673" imgH="253890" progId="">
                  <p:embed/>
                </p:oleObj>
              </mc:Choice>
              <mc:Fallback>
                <p:oleObj name="Equation" r:id="rId3" imgW="1675673" imgH="25389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81200"/>
                        <a:ext cx="69342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جدول 21"/>
          <p:cNvGraphicFramePr>
            <a:graphicFrameLocks noGrp="1"/>
          </p:cNvGraphicFramePr>
          <p:nvPr/>
        </p:nvGraphicFramePr>
        <p:xfrm>
          <a:off x="1774825" y="3352800"/>
          <a:ext cx="6881813" cy="2286000"/>
        </p:xfrm>
        <a:graphic>
          <a:graphicData uri="http://schemas.openxmlformats.org/drawingml/2006/table">
            <a:tbl>
              <a:tblPr rtl="1"/>
              <a:tblGrid>
                <a:gridCol w="876300">
                  <a:extLst>
                    <a:ext uri="{9D8B030D-6E8A-4147-A177-3AD203B41FA5}">
                      <a16:colId xmlns:a16="http://schemas.microsoft.com/office/drawing/2014/main" val="20000"/>
                    </a:ext>
                  </a:extLst>
                </a:gridCol>
                <a:gridCol w="306388">
                  <a:extLst>
                    <a:ext uri="{9D8B030D-6E8A-4147-A177-3AD203B41FA5}">
                      <a16:colId xmlns:a16="http://schemas.microsoft.com/office/drawing/2014/main" val="20001"/>
                    </a:ext>
                  </a:extLst>
                </a:gridCol>
                <a:gridCol w="5699125">
                  <a:extLst>
                    <a:ext uri="{9D8B030D-6E8A-4147-A177-3AD203B41FA5}">
                      <a16:colId xmlns:a16="http://schemas.microsoft.com/office/drawing/2014/main" val="20002"/>
                    </a:ext>
                  </a:extLst>
                </a:gridCol>
              </a:tblGrid>
              <a:tr h="571500">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pitchFamily="34" charset="0"/>
                          <a:cs typeface="Times New Roman" pitchFamily="18" charset="0"/>
                        </a:rPr>
                        <a:t>F</a:t>
                      </a:r>
                      <a:endParaRPr kumimoji="0" lang="en-US" sz="12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pitchFamily="34" charset="0"/>
                          <a:cs typeface="Times New Roman" pitchFamily="18" charset="0"/>
                        </a:rPr>
                        <a:t>=</a:t>
                      </a:r>
                      <a:endParaRPr kumimoji="0" lang="en-US" sz="1200" b="0" i="0" u="none" strike="noStrike" cap="none" normalizeH="0" baseline="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300" b="0" i="0" u="none" strike="noStrike" cap="none" normalizeH="0" baseline="0" dirty="0">
                          <a:ln>
                            <a:noFill/>
                          </a:ln>
                          <a:solidFill>
                            <a:srgbClr val="000000"/>
                          </a:solidFill>
                          <a:effectLst/>
                          <a:latin typeface="Arial" pitchFamily="34" charset="0"/>
                          <a:cs typeface="Times New Roman" pitchFamily="18" charset="0"/>
                        </a:rPr>
                        <a:t>الاحتياجات المالية الكلية</a:t>
                      </a:r>
                      <a:r>
                        <a:rPr kumimoji="0" lang="en-US" sz="1300" b="0" i="0" u="none" strike="noStrike" cap="none" normalizeH="0" baseline="0" dirty="0">
                          <a:ln>
                            <a:noFill/>
                          </a:ln>
                          <a:solidFill>
                            <a:srgbClr val="000000"/>
                          </a:solidFill>
                          <a:effectLst/>
                          <a:latin typeface="Arial" pitchFamily="34" charset="0"/>
                          <a:cs typeface="Times New Roman" pitchFamily="18" charset="0"/>
                        </a:rPr>
                        <a:t>.</a:t>
                      </a:r>
                      <a:endParaRPr kumimoji="0" lang="en-US" sz="12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571500">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0" eaLnBrk="1" fontAlgn="base" latinLnBrk="0" hangingPunct="1">
                        <a:lnSpc>
                          <a:spcPct val="115000"/>
                        </a:lnSpc>
                        <a:spcBef>
                          <a:spcPct val="0"/>
                        </a:spcBef>
                        <a:spcAft>
                          <a:spcPct val="0"/>
                        </a:spcAft>
                        <a:buClrTx/>
                        <a:buSzTx/>
                        <a:buFontTx/>
                        <a:buNone/>
                        <a:tabLst>
                          <a:tab pos="457200" algn="l"/>
                        </a:tabLst>
                      </a:pPr>
                      <a:endParaRPr kumimoji="0" lang="ar-SA" sz="13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1300" b="0" i="0" u="none" strike="noStrike" cap="none" normalizeH="0" baseline="0">
                          <a:ln>
                            <a:noFill/>
                          </a:ln>
                          <a:solidFill>
                            <a:srgbClr val="000000"/>
                          </a:solidFill>
                          <a:effectLst/>
                          <a:latin typeface="Arial" pitchFamily="34" charset="0"/>
                          <a:cs typeface="Times New Roman" pitchFamily="18" charset="0"/>
                        </a:rPr>
                        <a:t>=</a:t>
                      </a:r>
                      <a:endParaRPr kumimoji="0" lang="en-US" sz="1200" b="0" i="0" u="none" strike="noStrike" cap="none" normalizeH="0" baseline="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1300" b="0" i="0" u="none" strike="noStrike" cap="none" normalizeH="0" baseline="0" dirty="0">
                          <a:ln>
                            <a:noFill/>
                          </a:ln>
                          <a:solidFill>
                            <a:srgbClr val="000000"/>
                          </a:solidFill>
                          <a:effectLst/>
                          <a:latin typeface="Arial" pitchFamily="34" charset="0"/>
                          <a:cs typeface="Times New Roman" pitchFamily="18" charset="0"/>
                        </a:rPr>
                        <a:t>مجموع نسب الأصول التي تتغير مباشرة مع المبيعات.</a:t>
                      </a:r>
                      <a:endParaRPr kumimoji="0" lang="en-US" sz="12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571500">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0" eaLnBrk="1" fontAlgn="base" latinLnBrk="0" hangingPunct="1">
                        <a:lnSpc>
                          <a:spcPct val="115000"/>
                        </a:lnSpc>
                        <a:spcBef>
                          <a:spcPct val="0"/>
                        </a:spcBef>
                        <a:spcAft>
                          <a:spcPct val="0"/>
                        </a:spcAft>
                        <a:buClrTx/>
                        <a:buSzTx/>
                        <a:buFontTx/>
                        <a:buNone/>
                        <a:tabLst>
                          <a:tab pos="457200" algn="l"/>
                        </a:tabLst>
                      </a:pPr>
                      <a:endParaRPr kumimoji="0" lang="ar-SA" sz="13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0" eaLnBrk="1" fontAlgn="base" latinLnBrk="0" hangingPunct="1">
                        <a:lnSpc>
                          <a:spcPct val="100000"/>
                        </a:lnSpc>
                        <a:spcBef>
                          <a:spcPct val="0"/>
                        </a:spcBef>
                        <a:spcAft>
                          <a:spcPct val="0"/>
                        </a:spcAft>
                        <a:buClrTx/>
                        <a:buSzTx/>
                        <a:buFontTx/>
                        <a:buNone/>
                        <a:tabLst>
                          <a:tab pos="457200" algn="l"/>
                        </a:tabLst>
                      </a:pPr>
                      <a:r>
                        <a:rPr kumimoji="0" lang="en-US" sz="1300" b="0" i="0" u="none" strike="noStrike" cap="none" normalizeH="0" baseline="0">
                          <a:ln>
                            <a:noFill/>
                          </a:ln>
                          <a:solidFill>
                            <a:srgbClr val="000000"/>
                          </a:solidFill>
                          <a:effectLst/>
                          <a:latin typeface="Arial" pitchFamily="34" charset="0"/>
                          <a:cs typeface="Times New Roman" pitchFamily="18" charset="0"/>
                        </a:rPr>
                        <a:t>=</a:t>
                      </a:r>
                      <a:endParaRPr kumimoji="0" lang="en-US" sz="1200" b="0" i="0" u="none" strike="noStrike" cap="none" normalizeH="0" baseline="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1" eaLnBrk="1" fontAlgn="base" latinLnBrk="0" hangingPunct="1">
                        <a:lnSpc>
                          <a:spcPct val="100000"/>
                        </a:lnSpc>
                        <a:spcBef>
                          <a:spcPct val="0"/>
                        </a:spcBef>
                        <a:spcAft>
                          <a:spcPct val="0"/>
                        </a:spcAft>
                        <a:buClrTx/>
                        <a:buSzTx/>
                        <a:buFontTx/>
                        <a:buNone/>
                        <a:tabLst>
                          <a:tab pos="457200" algn="l"/>
                        </a:tabLst>
                      </a:pPr>
                      <a:r>
                        <a:rPr kumimoji="0" lang="ar-SA" sz="1300" b="0" i="0" u="none" strike="noStrike" cap="none" normalizeH="0" baseline="0">
                          <a:ln>
                            <a:noFill/>
                          </a:ln>
                          <a:solidFill>
                            <a:srgbClr val="000000"/>
                          </a:solidFill>
                          <a:effectLst/>
                          <a:latin typeface="Arial" pitchFamily="34" charset="0"/>
                          <a:cs typeface="Times New Roman" pitchFamily="18" charset="0"/>
                        </a:rPr>
                        <a:t>مجموع نسب الخصوم التي تتغير مباشرة مع المبيعات.</a:t>
                      </a:r>
                      <a:endParaRPr kumimoji="0" lang="en-US" sz="1200" b="0" i="0" u="none" strike="noStrike" cap="none" normalizeH="0" baseline="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571500">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0" eaLnBrk="1" fontAlgn="base" latinLnBrk="0" hangingPunct="1">
                        <a:lnSpc>
                          <a:spcPct val="115000"/>
                        </a:lnSpc>
                        <a:spcBef>
                          <a:spcPct val="0"/>
                        </a:spcBef>
                        <a:spcAft>
                          <a:spcPct val="0"/>
                        </a:spcAft>
                        <a:buClrTx/>
                        <a:buSzTx/>
                        <a:buFontTx/>
                        <a:buNone/>
                        <a:tabLst/>
                      </a:pPr>
                      <a:endParaRPr kumimoji="0" lang="ar-SA" sz="13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pitchFamily="34" charset="0"/>
                          <a:cs typeface="Times New Roman" pitchFamily="18" charset="0"/>
                        </a:rPr>
                        <a:t>=</a:t>
                      </a:r>
                      <a:endParaRPr kumimoji="0" lang="en-US" sz="1200" b="0" i="0" u="none" strike="noStrike" cap="none" normalizeH="0" baseline="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300" b="0" i="0" u="none" strike="noStrike" cap="none" normalizeH="0" baseline="0" dirty="0">
                          <a:ln>
                            <a:noFill/>
                          </a:ln>
                          <a:solidFill>
                            <a:srgbClr val="000000"/>
                          </a:solidFill>
                          <a:effectLst/>
                          <a:latin typeface="Arial" pitchFamily="34" charset="0"/>
                          <a:cs typeface="Times New Roman" pitchFamily="18" charset="0"/>
                        </a:rPr>
                        <a:t>حجم التغير في المبيعات</a:t>
                      </a:r>
                      <a:endParaRPr kumimoji="0" lang="en-US" sz="1200" b="0" i="0" u="none" strike="noStrike" cap="none" normalizeH="0" baseline="0" dirty="0">
                        <a:ln>
                          <a:noFill/>
                        </a:ln>
                        <a:solidFill>
                          <a:srgbClr val="00000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40978" name="Object 10"/>
          <p:cNvGraphicFramePr>
            <a:graphicFrameLocks noChangeAspect="1"/>
          </p:cNvGraphicFramePr>
          <p:nvPr/>
        </p:nvGraphicFramePr>
        <p:xfrm>
          <a:off x="7997825" y="3810000"/>
          <a:ext cx="658813" cy="309563"/>
        </p:xfrm>
        <a:graphic>
          <a:graphicData uri="http://schemas.openxmlformats.org/presentationml/2006/ole">
            <mc:AlternateContent xmlns:mc="http://schemas.openxmlformats.org/markup-compatibility/2006">
              <mc:Choice xmlns:v="urn:schemas-microsoft-com:vml" Requires="v">
                <p:oleObj spid="_x0000_s1031" name="Equation" r:id="rId5" imgW="406224" imgH="190417" progId="">
                  <p:embed/>
                </p:oleObj>
              </mc:Choice>
              <mc:Fallback>
                <p:oleObj name="Equation" r:id="rId5" imgW="406224" imgH="190417"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97825" y="3810000"/>
                        <a:ext cx="6588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79" name="Object 9"/>
          <p:cNvGraphicFramePr>
            <a:graphicFrameLocks noChangeAspect="1"/>
          </p:cNvGraphicFramePr>
          <p:nvPr/>
        </p:nvGraphicFramePr>
        <p:xfrm>
          <a:off x="7997825" y="4400550"/>
          <a:ext cx="658813" cy="309563"/>
        </p:xfrm>
        <a:graphic>
          <a:graphicData uri="http://schemas.openxmlformats.org/presentationml/2006/ole">
            <mc:AlternateContent xmlns:mc="http://schemas.openxmlformats.org/markup-compatibility/2006">
              <mc:Choice xmlns:v="urn:schemas-microsoft-com:vml" Requires="v">
                <p:oleObj spid="_x0000_s1032" name="Equation" r:id="rId7" imgW="406224" imgH="190417" progId="">
                  <p:embed/>
                </p:oleObj>
              </mc:Choice>
              <mc:Fallback>
                <p:oleObj name="Equation" r:id="rId7" imgW="406224" imgH="190417"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97825" y="4400550"/>
                        <a:ext cx="6588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80" name="Object 8"/>
          <p:cNvGraphicFramePr>
            <a:graphicFrameLocks noChangeAspect="1"/>
          </p:cNvGraphicFramePr>
          <p:nvPr/>
        </p:nvGraphicFramePr>
        <p:xfrm>
          <a:off x="7997825" y="5011738"/>
          <a:ext cx="403225" cy="261937"/>
        </p:xfrm>
        <a:graphic>
          <a:graphicData uri="http://schemas.openxmlformats.org/presentationml/2006/ole">
            <mc:AlternateContent xmlns:mc="http://schemas.openxmlformats.org/markup-compatibility/2006">
              <mc:Choice xmlns:v="urn:schemas-microsoft-com:vml" Requires="v">
                <p:oleObj spid="_x0000_s1033" name="Equation" r:id="rId9" imgW="228402" imgH="177646" progId="">
                  <p:embed/>
                </p:oleObj>
              </mc:Choice>
              <mc:Fallback>
                <p:oleObj name="Equation" r:id="rId9" imgW="228402" imgH="177646"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97825" y="5011738"/>
                        <a:ext cx="4032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81" name="مستطيل 1"/>
          <p:cNvSpPr>
            <a:spLocks noChangeArrowheads="1"/>
          </p:cNvSpPr>
          <p:nvPr/>
        </p:nvSpPr>
        <p:spPr bwMode="auto">
          <a:xfrm>
            <a:off x="6964363" y="1533525"/>
            <a:ext cx="2020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b="1">
                <a:solidFill>
                  <a:srgbClr val="FF0000"/>
                </a:solidFill>
                <a:cs typeface="Times New Roman" pitchFamily="18" charset="0"/>
              </a:rPr>
              <a:t>الاحتياجات المالية الكلية</a:t>
            </a:r>
            <a:r>
              <a:rPr lang="en-US" altLang="en-US">
                <a:solidFill>
                  <a:srgbClr val="000000"/>
                </a:solidFill>
                <a:cs typeface="Times New Roman" pitchFamily="18" charset="0"/>
              </a:rPr>
              <a:t>.</a:t>
            </a:r>
            <a:endParaRPr lang="en-US" altLang="en-US" sz="1600">
              <a:solidFill>
                <a:srgbClr val="000000"/>
              </a:solidFill>
              <a:cs typeface="Times New Roman" pitchFamily="18" charset="0"/>
            </a:endParaRPr>
          </a:p>
        </p:txBody>
      </p:sp>
    </p:spTree>
    <p:extLst>
      <p:ext uri="{BB962C8B-B14F-4D97-AF65-F5344CB8AC3E}">
        <p14:creationId xmlns:p14="http://schemas.microsoft.com/office/powerpoint/2010/main" val="871357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B8A85D63-4E07-4E2B-96F6-98E4C36B5450}" type="slidenum">
              <a:rPr lang="ar-SA" altLang="en-US">
                <a:solidFill>
                  <a:schemeClr val="bg1"/>
                </a:solidFill>
                <a:latin typeface="Calibri" pitchFamily="34" charset="0"/>
              </a:rPr>
              <a:pPr algn="ctr" rtl="0" eaLnBrk="1" hangingPunct="1"/>
              <a:t>29</a:t>
            </a:fld>
            <a:endParaRPr lang="en-US" altLang="en-US">
              <a:solidFill>
                <a:schemeClr val="bg1"/>
              </a:solidFill>
              <a:latin typeface="Calibri" pitchFamily="34" charset="0"/>
            </a:endParaRPr>
          </a:p>
        </p:txBody>
      </p:sp>
      <p:sp>
        <p:nvSpPr>
          <p:cNvPr id="41987"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التخطيط المالي ( أسلوب النسب المئوية للمبيعات):</a:t>
            </a:r>
            <a:br>
              <a:rPr lang="ar-SA" altLang="en-US" b="1">
                <a:solidFill>
                  <a:srgbClr val="A6A6A6"/>
                </a:solidFill>
              </a:rPr>
            </a:br>
            <a:endParaRPr lang="ar-SA" altLang="en-US" b="1">
              <a:solidFill>
                <a:srgbClr val="A6A6A6"/>
              </a:solidFill>
              <a:cs typeface="Simplified Arabic" pitchFamily="18" charset="-78"/>
            </a:endParaRPr>
          </a:p>
        </p:txBody>
      </p:sp>
      <p:graphicFrame>
        <p:nvGraphicFramePr>
          <p:cNvPr id="41988" name="Object 3"/>
          <p:cNvGraphicFramePr>
            <a:graphicFrameLocks noChangeAspect="1"/>
          </p:cNvGraphicFramePr>
          <p:nvPr/>
        </p:nvGraphicFramePr>
        <p:xfrm>
          <a:off x="533400" y="1752600"/>
          <a:ext cx="8229600" cy="796925"/>
        </p:xfrm>
        <a:graphic>
          <a:graphicData uri="http://schemas.openxmlformats.org/presentationml/2006/ole">
            <mc:AlternateContent xmlns:mc="http://schemas.openxmlformats.org/markup-compatibility/2006">
              <mc:Choice xmlns:v="urn:schemas-microsoft-com:vml" Requires="v">
                <p:oleObj spid="_x0000_s2051" name="Equation" r:id="rId3" imgW="1854200" imgH="254000" progId="">
                  <p:embed/>
                </p:oleObj>
              </mc:Choice>
              <mc:Fallback>
                <p:oleObj name="Equation" r:id="rId3" imgW="1854200" imgH="2540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752600"/>
                        <a:ext cx="82296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جدول 19"/>
          <p:cNvGraphicFramePr>
            <a:graphicFrameLocks noGrp="1"/>
          </p:cNvGraphicFramePr>
          <p:nvPr/>
        </p:nvGraphicFramePr>
        <p:xfrm>
          <a:off x="457200" y="2819400"/>
          <a:ext cx="8839200" cy="3048000"/>
        </p:xfrm>
        <a:graphic>
          <a:graphicData uri="http://schemas.openxmlformats.org/drawingml/2006/table">
            <a:tbl>
              <a:tblPr/>
              <a:tblGrid>
                <a:gridCol w="7355249">
                  <a:extLst>
                    <a:ext uri="{9D8B030D-6E8A-4147-A177-3AD203B41FA5}">
                      <a16:colId xmlns:a16="http://schemas.microsoft.com/office/drawing/2014/main" val="20000"/>
                    </a:ext>
                  </a:extLst>
                </a:gridCol>
                <a:gridCol w="1483951">
                  <a:extLst>
                    <a:ext uri="{9D8B030D-6E8A-4147-A177-3AD203B41FA5}">
                      <a16:colId xmlns:a16="http://schemas.microsoft.com/office/drawing/2014/main" val="20001"/>
                    </a:ext>
                  </a:extLst>
                </a:gridCol>
              </a:tblGrid>
              <a:tr h="6096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a:ln>
                            <a:noFill/>
                          </a:ln>
                          <a:solidFill>
                            <a:srgbClr val="000000"/>
                          </a:solidFill>
                          <a:effectLst/>
                          <a:latin typeface="Arial" pitchFamily="34" charset="0"/>
                          <a:cs typeface="Times New Roman" pitchFamily="18" charset="0"/>
                        </a:rPr>
                        <a:t>الاحتياجات المالية الخارجية</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cs typeface="Times New Roman" pitchFamily="18" charset="0"/>
                        </a:rPr>
                        <a:t>EFN</a:t>
                      </a:r>
                      <a:r>
                        <a:rPr kumimoji="0" lang="ar-SA" sz="2400" b="1" i="0" u="none" strike="noStrike" cap="none" normalizeH="0" baseline="0" dirty="0">
                          <a:ln>
                            <a:noFill/>
                          </a:ln>
                          <a:solidFill>
                            <a:srgbClr val="000000"/>
                          </a:solidFill>
                          <a:effectLst/>
                          <a:latin typeface="Arial" pitchFamily="34" charset="0"/>
                          <a:cs typeface="Times New Roman" pitchFamily="18" charset="0"/>
                        </a:rPr>
                        <a:t>   =</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a:ln>
                            <a:noFill/>
                          </a:ln>
                          <a:solidFill>
                            <a:srgbClr val="000000"/>
                          </a:solidFill>
                          <a:effectLst/>
                          <a:latin typeface="Arial" pitchFamily="34" charset="0"/>
                          <a:cs typeface="Times New Roman" pitchFamily="18" charset="0"/>
                        </a:rPr>
                        <a:t>الاحتياجات المالية الكلية</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177800"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cs typeface="Times New Roman" pitchFamily="18" charset="0"/>
                        </a:rPr>
                        <a:t>F</a:t>
                      </a:r>
                      <a:r>
                        <a:rPr kumimoji="0" lang="ar-SA" sz="2400" b="1" i="0" u="none" strike="noStrike" cap="none" normalizeH="0" baseline="0" dirty="0">
                          <a:ln>
                            <a:noFill/>
                          </a:ln>
                          <a:solidFill>
                            <a:srgbClr val="000000"/>
                          </a:solidFill>
                          <a:effectLst/>
                          <a:latin typeface="Arial" pitchFamily="34" charset="0"/>
                          <a:cs typeface="Times New Roman" pitchFamily="18" charset="0"/>
                        </a:rPr>
                        <a:t>    =</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6096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a:ln>
                            <a:noFill/>
                          </a:ln>
                          <a:solidFill>
                            <a:srgbClr val="000000"/>
                          </a:solidFill>
                          <a:effectLst/>
                          <a:latin typeface="Arial" pitchFamily="34" charset="0"/>
                          <a:cs typeface="Times New Roman" pitchFamily="18" charset="0"/>
                        </a:rPr>
                        <a:t>هامش صافي الربح.</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130175"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cs typeface="Times New Roman" pitchFamily="18" charset="0"/>
                        </a:rPr>
                        <a:t>M</a:t>
                      </a:r>
                      <a:r>
                        <a:rPr kumimoji="0" lang="ar-SA" sz="2400" b="1" i="0" u="none" strike="noStrike" cap="none" normalizeH="0" baseline="0" dirty="0">
                          <a:ln>
                            <a:noFill/>
                          </a:ln>
                          <a:solidFill>
                            <a:srgbClr val="000000"/>
                          </a:solidFill>
                          <a:effectLst/>
                          <a:latin typeface="Arial" pitchFamily="34" charset="0"/>
                          <a:cs typeface="Times New Roman" pitchFamily="18" charset="0"/>
                        </a:rPr>
                        <a:t> =</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6096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a:ln>
                            <a:noFill/>
                          </a:ln>
                          <a:solidFill>
                            <a:srgbClr val="000000"/>
                          </a:solidFill>
                          <a:effectLst/>
                          <a:latin typeface="Arial" pitchFamily="34" charset="0"/>
                          <a:cs typeface="Times New Roman" pitchFamily="18" charset="0"/>
                        </a:rPr>
                        <a:t>معدل احتجاز الأرباح</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cs typeface="Times New Roman" pitchFamily="18" charset="0"/>
                        </a:rPr>
                        <a:t>%RE</a:t>
                      </a:r>
                      <a:r>
                        <a:rPr kumimoji="0" lang="ar-SA" sz="2400" b="1" i="0" u="none" strike="noStrike" cap="none" normalizeH="0" baseline="0" dirty="0">
                          <a:ln>
                            <a:noFill/>
                          </a:ln>
                          <a:solidFill>
                            <a:srgbClr val="000000"/>
                          </a:solidFill>
                          <a:effectLst/>
                          <a:latin typeface="Arial" pitchFamily="34" charset="0"/>
                          <a:cs typeface="Times New Roman" pitchFamily="18" charset="0"/>
                        </a:rPr>
                        <a:t>  =</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60960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cs typeface="Times New Roman" pitchFamily="18" charset="0"/>
                        </a:rPr>
                        <a:t>  </a:t>
                      </a:r>
                      <a:r>
                        <a:rPr kumimoji="0" lang="ar-SA" sz="2400" b="1" i="0" u="none" strike="noStrike" cap="none" normalizeH="0" baseline="0" dirty="0">
                          <a:ln>
                            <a:noFill/>
                          </a:ln>
                          <a:solidFill>
                            <a:srgbClr val="000000"/>
                          </a:solidFill>
                          <a:effectLst/>
                          <a:latin typeface="Arial" pitchFamily="34" charset="0"/>
                          <a:cs typeface="Times New Roman" pitchFamily="18" charset="0"/>
                        </a:rPr>
                        <a:t>المبيعات المتوقعة</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57150"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Arial" pitchFamily="34" charset="0"/>
                          <a:cs typeface="Times New Roman" pitchFamily="18" charset="0"/>
                        </a:rPr>
                        <a:t>ES</a:t>
                      </a:r>
                      <a:r>
                        <a:rPr kumimoji="0" lang="ar-SA" sz="2400" b="1" i="0" u="none" strike="noStrike" cap="none" normalizeH="0" baseline="0" dirty="0">
                          <a:ln>
                            <a:noFill/>
                          </a:ln>
                          <a:solidFill>
                            <a:srgbClr val="000000"/>
                          </a:solidFill>
                          <a:effectLst/>
                          <a:latin typeface="Arial" pitchFamily="34" charset="0"/>
                          <a:cs typeface="Times New Roman" pitchFamily="18" charset="0"/>
                        </a:rPr>
                        <a:t>    =</a:t>
                      </a:r>
                      <a:endParaRPr kumimoji="0" lang="en-US" sz="2400" b="1" i="0" u="none" strike="noStrike" cap="none" normalizeH="0" baseline="0" dirty="0">
                        <a:ln>
                          <a:noFill/>
                        </a:ln>
                        <a:solidFill>
                          <a:srgbClr val="000000"/>
                        </a:solidFill>
                        <a:effectLst/>
                        <a:latin typeface="Arial"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2000" name="مستطيل 1"/>
          <p:cNvSpPr>
            <a:spLocks noChangeArrowheads="1"/>
          </p:cNvSpPr>
          <p:nvPr/>
        </p:nvSpPr>
        <p:spPr bwMode="auto">
          <a:xfrm>
            <a:off x="6911975" y="1463675"/>
            <a:ext cx="2441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000" b="1">
                <a:solidFill>
                  <a:srgbClr val="FF0000"/>
                </a:solidFill>
                <a:cs typeface="Times New Roman" pitchFamily="18" charset="0"/>
              </a:rPr>
              <a:t>الاحتياجات المالية الخارجية</a:t>
            </a:r>
            <a:endParaRPr lang="en-US" altLang="en-US" sz="2000" b="1">
              <a:solidFill>
                <a:srgbClr val="FF0000"/>
              </a:solidFill>
              <a:cs typeface="Times New Roman" pitchFamily="18" charset="0"/>
            </a:endParaRPr>
          </a:p>
        </p:txBody>
      </p:sp>
    </p:spTree>
    <p:extLst>
      <p:ext uri="{BB962C8B-B14F-4D97-AF65-F5344CB8AC3E}">
        <p14:creationId xmlns:p14="http://schemas.microsoft.com/office/powerpoint/2010/main" val="2864837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B26C968A-44C2-4110-B617-400ED84D8EE7}" type="slidenum">
              <a:rPr lang="ar-SA" altLang="en-US">
                <a:solidFill>
                  <a:schemeClr val="bg1"/>
                </a:solidFill>
                <a:latin typeface="Calibri" pitchFamily="34" charset="0"/>
              </a:rPr>
              <a:pPr algn="ctr" rtl="0" eaLnBrk="1" hangingPunct="1"/>
              <a:t>30</a:t>
            </a:fld>
            <a:endParaRPr lang="en-US" altLang="en-US">
              <a:solidFill>
                <a:schemeClr val="bg1"/>
              </a:solidFill>
              <a:latin typeface="Calibri" pitchFamily="34" charset="0"/>
            </a:endParaRPr>
          </a:p>
        </p:txBody>
      </p:sp>
      <p:sp>
        <p:nvSpPr>
          <p:cNvPr id="5" name="Content Placeholder 2"/>
          <p:cNvSpPr>
            <a:spLocks noGrp="1"/>
          </p:cNvSpPr>
          <p:nvPr>
            <p:ph idx="1"/>
          </p:nvPr>
        </p:nvSpPr>
        <p:spPr>
          <a:xfrm>
            <a:off x="495300" y="2133600"/>
            <a:ext cx="8915400" cy="3124200"/>
          </a:xfrm>
        </p:spPr>
        <p:txBody>
          <a:bodyPr/>
          <a:lstStyle/>
          <a:p>
            <a:pPr>
              <a:defRPr/>
            </a:pPr>
            <a:r>
              <a:rPr lang="ar-SA" sz="4400" dirty="0">
                <a:solidFill>
                  <a:srgbClr val="C00000"/>
                </a:solidFill>
                <a:latin typeface="+mj-lt"/>
                <a:ea typeface="+mj-ea"/>
              </a:rPr>
              <a:t>1-</a:t>
            </a:r>
            <a:r>
              <a:rPr lang="ar-SA" b="1" dirty="0"/>
              <a:t> زيادة الأرباح المحتجزة ( رفع نسبة الاحتجاز وتخفيض نسبة توزيع الأرباح).</a:t>
            </a:r>
          </a:p>
          <a:p>
            <a:pPr>
              <a:defRPr/>
            </a:pPr>
            <a:r>
              <a:rPr lang="ar-SA" sz="4400" dirty="0">
                <a:solidFill>
                  <a:srgbClr val="C00000"/>
                </a:solidFill>
                <a:latin typeface="+mj-lt"/>
                <a:ea typeface="+mj-ea"/>
              </a:rPr>
              <a:t>2-</a:t>
            </a:r>
            <a:r>
              <a:rPr lang="ar-SA" b="1" dirty="0"/>
              <a:t> إصدار أسهم عادية جديدة بقيمة العجز ( الاختلال).</a:t>
            </a:r>
          </a:p>
          <a:p>
            <a:pPr>
              <a:defRPr/>
            </a:pPr>
            <a:r>
              <a:rPr lang="en-US" b="1" dirty="0"/>
              <a:t>   </a:t>
            </a:r>
            <a:r>
              <a:rPr lang="ar-SA" sz="4400" dirty="0">
                <a:solidFill>
                  <a:srgbClr val="C00000"/>
                </a:solidFill>
                <a:latin typeface="+mj-lt"/>
                <a:ea typeface="+mj-ea"/>
              </a:rPr>
              <a:t>3-</a:t>
            </a:r>
            <a:r>
              <a:rPr lang="ar-SA" b="1" dirty="0"/>
              <a:t> اللجوء للاقتراض الخارجي سواء من خلال اصدار سندات أو اللجوء للبنوك بقيمة العجز ( الاختلال).</a:t>
            </a:r>
          </a:p>
        </p:txBody>
      </p:sp>
      <p:sp>
        <p:nvSpPr>
          <p:cNvPr id="6" name="TextBox 4"/>
          <p:cNvSpPr txBox="1"/>
          <p:nvPr/>
        </p:nvSpPr>
        <p:spPr>
          <a:xfrm>
            <a:off x="2373313" y="5491163"/>
            <a:ext cx="4495800" cy="646112"/>
          </a:xfrm>
          <a:prstGeom prst="rect">
            <a:avLst/>
          </a:prstGeom>
          <a:noFill/>
        </p:spPr>
        <p:txBody>
          <a:bodyPr rtlCol="1">
            <a:spAutoFit/>
          </a:bodyPr>
          <a:lstStyle/>
          <a:p>
            <a:pPr algn="r" rtl="1">
              <a:defRPr/>
            </a:pPr>
            <a:r>
              <a:rPr lang="ar-SA" sz="3600" b="1" dirty="0">
                <a:solidFill>
                  <a:srgbClr val="C00000"/>
                </a:solidFill>
                <a:latin typeface="+mj-lt"/>
                <a:ea typeface="+mj-ea"/>
                <a:cs typeface="Arial" charset="0"/>
              </a:rPr>
              <a:t>في حالة الفائض العكس تماما</a:t>
            </a:r>
          </a:p>
        </p:txBody>
      </p:sp>
      <p:sp>
        <p:nvSpPr>
          <p:cNvPr id="43013" name="Title 1"/>
          <p:cNvSpPr>
            <a:spLocks noGrp="1"/>
          </p:cNvSpPr>
          <p:nvPr>
            <p:ph type="title"/>
          </p:nvPr>
        </p:nvSpPr>
        <p:spPr>
          <a:xfrm>
            <a:off x="4343400" y="1295400"/>
            <a:ext cx="5219700" cy="928688"/>
          </a:xfrm>
        </p:spPr>
        <p:txBody>
          <a:bodyPr/>
          <a:lstStyle/>
          <a:p>
            <a:r>
              <a:rPr lang="ar-SA" altLang="en-US" sz="2800" b="1">
                <a:cs typeface="Arial" pitchFamily="34" charset="0"/>
              </a:rPr>
              <a:t>طرق معالجة الاختلال في الميزانية العمومية</a:t>
            </a:r>
          </a:p>
        </p:txBody>
      </p:sp>
      <p:sp>
        <p:nvSpPr>
          <p:cNvPr id="43014"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التخطيط المالي ( أسلوب النسب المئوية للمبيعات):</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724048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CDD8864D-BDA5-42D5-B396-F14F224F30A3}" type="slidenum">
              <a:rPr lang="ar-SA" altLang="en-US">
                <a:solidFill>
                  <a:schemeClr val="bg1"/>
                </a:solidFill>
                <a:latin typeface="Calibri" pitchFamily="34" charset="0"/>
              </a:rPr>
              <a:pPr algn="ctr" rtl="0" eaLnBrk="1" hangingPunct="1"/>
              <a:t>31</a:t>
            </a:fld>
            <a:endParaRPr lang="en-US" altLang="en-US">
              <a:solidFill>
                <a:schemeClr val="bg1"/>
              </a:solidFill>
              <a:latin typeface="Calibri" pitchFamily="34" charset="0"/>
            </a:endParaRPr>
          </a:p>
        </p:txBody>
      </p:sp>
      <p:sp>
        <p:nvSpPr>
          <p:cNvPr id="44035"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الموازنة الرأسمالية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txBox="1">
            <a:spLocks/>
          </p:cNvSpPr>
          <p:nvPr/>
        </p:nvSpPr>
        <p:spPr bwMode="auto">
          <a:xfrm>
            <a:off x="495300" y="1600200"/>
            <a:ext cx="8915400" cy="3962400"/>
          </a:xfrm>
          <a:prstGeom prst="rect">
            <a:avLst/>
          </a:prstGeom>
          <a:noFill/>
          <a:ln w="9525">
            <a:noFill/>
            <a:miter lim="800000"/>
            <a:headEnd/>
            <a:tailEnd/>
          </a:ln>
        </p:spPr>
        <p:txBody>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indent="-274320" algn="ctr" eaLnBrk="1" fontAlgn="auto" hangingPunct="1">
              <a:spcAft>
                <a:spcPts val="0"/>
              </a:spcAft>
              <a:defRPr/>
            </a:pPr>
            <a:r>
              <a:rPr lang="en-US" sz="2400" b="1" dirty="0">
                <a:solidFill>
                  <a:srgbClr val="C00000"/>
                </a:solidFill>
              </a:rPr>
              <a:t>                                                                    CF= EAT + D </a:t>
            </a:r>
            <a:r>
              <a:rPr lang="ar-SA" sz="2400" b="1" dirty="0">
                <a:solidFill>
                  <a:srgbClr val="C00000"/>
                </a:solidFill>
              </a:rPr>
              <a:t>صافي التدفق النقدي      </a:t>
            </a:r>
            <a:endParaRPr lang="en-US" sz="2400" b="1" dirty="0">
              <a:solidFill>
                <a:srgbClr val="C00000"/>
              </a:solidFill>
            </a:endParaRPr>
          </a:p>
          <a:p>
            <a:pPr marL="274320" indent="-274320" rtl="1" eaLnBrk="1" fontAlgn="auto" hangingPunct="1">
              <a:spcAft>
                <a:spcPts val="0"/>
              </a:spcAft>
              <a:defRPr/>
            </a:pPr>
            <a:r>
              <a:rPr lang="ar-SA" sz="2400" b="1" dirty="0">
                <a:solidFill>
                  <a:srgbClr val="C00000"/>
                </a:solidFill>
              </a:rPr>
              <a:t>(</a:t>
            </a:r>
            <a:r>
              <a:rPr lang="en-US" sz="2400" b="1" dirty="0">
                <a:solidFill>
                  <a:srgbClr val="C00000"/>
                </a:solidFill>
              </a:rPr>
              <a:t>CF</a:t>
            </a:r>
            <a:r>
              <a:rPr lang="ar-SA" sz="2400" b="1" dirty="0">
                <a:solidFill>
                  <a:srgbClr val="C00000"/>
                </a:solidFill>
              </a:rPr>
              <a:t>) =  </a:t>
            </a:r>
            <a:r>
              <a:rPr lang="ar-SA" sz="2400" b="1" dirty="0">
                <a:solidFill>
                  <a:srgbClr val="3333CC"/>
                </a:solidFill>
              </a:rPr>
              <a:t>صافي التدفق النقدي السنوي</a:t>
            </a:r>
          </a:p>
          <a:p>
            <a:pPr marL="274320" indent="-274320" rtl="1" eaLnBrk="1" fontAlgn="auto" hangingPunct="1">
              <a:spcAft>
                <a:spcPts val="0"/>
              </a:spcAft>
              <a:defRPr/>
            </a:pPr>
            <a:r>
              <a:rPr lang="ar-SA" sz="2400" b="1" dirty="0">
                <a:solidFill>
                  <a:srgbClr val="C00000"/>
                </a:solidFill>
              </a:rPr>
              <a:t>(</a:t>
            </a:r>
            <a:r>
              <a:rPr lang="en-US" sz="2400" b="1" dirty="0">
                <a:solidFill>
                  <a:srgbClr val="C00000"/>
                </a:solidFill>
              </a:rPr>
              <a:t>EAT </a:t>
            </a:r>
            <a:r>
              <a:rPr lang="ar-SA" sz="2400" b="1" dirty="0">
                <a:solidFill>
                  <a:srgbClr val="C00000"/>
                </a:solidFill>
              </a:rPr>
              <a:t>) = </a:t>
            </a:r>
            <a:r>
              <a:rPr lang="ar-SA" sz="2400" b="1" dirty="0">
                <a:solidFill>
                  <a:srgbClr val="3333CC"/>
                </a:solidFill>
              </a:rPr>
              <a:t>الربح بعد الضريبة</a:t>
            </a:r>
          </a:p>
          <a:p>
            <a:pPr marL="274320" indent="-274320" rtl="1" eaLnBrk="1" fontAlgn="auto" hangingPunct="1">
              <a:spcAft>
                <a:spcPts val="0"/>
              </a:spcAft>
              <a:defRPr/>
            </a:pPr>
            <a:r>
              <a:rPr lang="ar-SA" sz="2400" b="1" dirty="0">
                <a:solidFill>
                  <a:srgbClr val="C00000"/>
                </a:solidFill>
              </a:rPr>
              <a:t>(</a:t>
            </a:r>
            <a:r>
              <a:rPr lang="en-US" sz="2400" b="1" dirty="0">
                <a:solidFill>
                  <a:srgbClr val="C00000"/>
                </a:solidFill>
              </a:rPr>
              <a:t>D</a:t>
            </a:r>
            <a:r>
              <a:rPr lang="ar-SA" sz="2400" b="1" dirty="0">
                <a:solidFill>
                  <a:srgbClr val="C00000"/>
                </a:solidFill>
              </a:rPr>
              <a:t>) = </a:t>
            </a:r>
            <a:r>
              <a:rPr lang="ar-SA" sz="2400" b="1" dirty="0">
                <a:solidFill>
                  <a:srgbClr val="3333CC"/>
                </a:solidFill>
              </a:rPr>
              <a:t>الإهلاك السنوي</a:t>
            </a:r>
          </a:p>
          <a:p>
            <a:pPr marL="274320" indent="-274320" rtl="1" eaLnBrk="1" fontAlgn="auto" hangingPunct="1">
              <a:spcAft>
                <a:spcPts val="0"/>
              </a:spcAft>
              <a:defRPr/>
            </a:pPr>
            <a:endParaRPr lang="ar-SA" sz="2400" b="1" dirty="0">
              <a:solidFill>
                <a:srgbClr val="3333CC"/>
              </a:solidFill>
              <a:cs typeface="Simplified Arabic" pitchFamily="2" charset="-78"/>
            </a:endParaRPr>
          </a:p>
          <a:p>
            <a:pPr marL="274320" indent="-274320" algn="just" rtl="1" fontAlgn="auto">
              <a:spcAft>
                <a:spcPts val="0"/>
              </a:spcAft>
              <a:defRPr/>
            </a:pPr>
            <a:r>
              <a:rPr lang="ar-SA" sz="2800" b="1" dirty="0">
                <a:solidFill>
                  <a:srgbClr val="C00000"/>
                </a:solidFill>
                <a:cs typeface="Simplified Arabic" pitchFamily="2" charset="-78"/>
              </a:rPr>
              <a:t>حساب قيمة الإهلاك السنوي الثابت:</a:t>
            </a:r>
          </a:p>
          <a:p>
            <a:pPr marL="274320" indent="-274320" algn="just" rtl="1" fontAlgn="auto">
              <a:spcAft>
                <a:spcPts val="0"/>
              </a:spcAft>
              <a:defRPr/>
            </a:pPr>
            <a:endParaRPr lang="ar-SA" sz="1400" b="1" dirty="0">
              <a:solidFill>
                <a:srgbClr val="3333CC"/>
              </a:solidFill>
              <a:cs typeface="Simplified Arabic" pitchFamily="2" charset="-78"/>
            </a:endParaRPr>
          </a:p>
          <a:p>
            <a:pPr marL="274320" indent="-274320" algn="just" rtl="1" fontAlgn="auto">
              <a:spcAft>
                <a:spcPts val="0"/>
              </a:spcAft>
              <a:defRPr/>
            </a:pPr>
            <a:r>
              <a:rPr lang="ar-SA" sz="2800" b="1" dirty="0">
                <a:solidFill>
                  <a:srgbClr val="3333CC"/>
                </a:solidFill>
              </a:rPr>
              <a:t>القسط الثابت للإهلاك </a:t>
            </a:r>
            <a:r>
              <a:rPr lang="ar-SA" sz="2800" b="1" dirty="0">
                <a:solidFill>
                  <a:srgbClr val="C00000"/>
                </a:solidFill>
              </a:rPr>
              <a:t>=</a:t>
            </a:r>
            <a:r>
              <a:rPr lang="ar-SA" sz="2800" b="1" dirty="0">
                <a:solidFill>
                  <a:srgbClr val="3333CC"/>
                </a:solidFill>
              </a:rPr>
              <a:t>  ( تكلفة الاستثمار </a:t>
            </a:r>
            <a:r>
              <a:rPr lang="ar-SA" sz="2800" b="1" dirty="0">
                <a:solidFill>
                  <a:srgbClr val="FF0000"/>
                </a:solidFill>
              </a:rPr>
              <a:t>–</a:t>
            </a:r>
            <a:r>
              <a:rPr lang="ar-SA" sz="2800" b="1" dirty="0">
                <a:solidFill>
                  <a:srgbClr val="3333CC"/>
                </a:solidFill>
              </a:rPr>
              <a:t> قيمة الخردة) </a:t>
            </a:r>
            <a:r>
              <a:rPr lang="ar-SA" sz="2800" b="1" dirty="0">
                <a:solidFill>
                  <a:srgbClr val="FF0000"/>
                </a:solidFill>
              </a:rPr>
              <a:t>÷</a:t>
            </a:r>
            <a:r>
              <a:rPr lang="ar-SA" sz="2800" b="1" dirty="0">
                <a:solidFill>
                  <a:srgbClr val="3333CC"/>
                </a:solidFill>
              </a:rPr>
              <a:t> عدد السنوات</a:t>
            </a:r>
          </a:p>
          <a:p>
            <a:pPr algn="just" rtl="1">
              <a:defRPr/>
            </a:pPr>
            <a:endParaRPr lang="ar-SA" sz="2800" dirty="0">
              <a:solidFill>
                <a:srgbClr val="3333CC"/>
              </a:solidFill>
              <a:cs typeface="Simplified Arabic" pitchFamily="2" charset="-78"/>
            </a:endParaRPr>
          </a:p>
        </p:txBody>
      </p:sp>
    </p:spTree>
    <p:extLst>
      <p:ext uri="{BB962C8B-B14F-4D97-AF65-F5344CB8AC3E}">
        <p14:creationId xmlns:p14="http://schemas.microsoft.com/office/powerpoint/2010/main" val="311042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25D491E4-97CC-4480-811F-83237295D58F}" type="slidenum">
              <a:rPr lang="ar-SA" altLang="en-US">
                <a:solidFill>
                  <a:schemeClr val="bg1"/>
                </a:solidFill>
                <a:latin typeface="Calibri" pitchFamily="34" charset="0"/>
              </a:rPr>
              <a:pPr algn="ctr" rtl="0" eaLnBrk="1" hangingPunct="1"/>
              <a:t>32</a:t>
            </a:fld>
            <a:endParaRPr lang="en-US" altLang="en-US">
              <a:solidFill>
                <a:schemeClr val="bg1"/>
              </a:solidFill>
              <a:latin typeface="Calibri" pitchFamily="34" charset="0"/>
            </a:endParaRPr>
          </a:p>
        </p:txBody>
      </p:sp>
      <p:sp>
        <p:nvSpPr>
          <p:cNvPr id="4505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الموازنة الرأسمالية</a:t>
            </a:r>
            <a:br>
              <a:rPr lang="ar-SA" altLang="en-US" b="1">
                <a:solidFill>
                  <a:srgbClr val="A6A6A6"/>
                </a:solidFill>
              </a:rPr>
            </a:br>
            <a:endParaRPr lang="ar-SA" altLang="en-US" b="1">
              <a:solidFill>
                <a:srgbClr val="A6A6A6"/>
              </a:solidFill>
              <a:cs typeface="Simplified Arabic" pitchFamily="18" charset="-78"/>
            </a:endParaRPr>
          </a:p>
        </p:txBody>
      </p:sp>
      <p:sp>
        <p:nvSpPr>
          <p:cNvPr id="6" name="Content Placeholder 2"/>
          <p:cNvSpPr txBox="1">
            <a:spLocks/>
          </p:cNvSpPr>
          <p:nvPr/>
        </p:nvSpPr>
        <p:spPr bwMode="auto">
          <a:xfrm>
            <a:off x="517525" y="1371600"/>
            <a:ext cx="8915400" cy="4362450"/>
          </a:xfrm>
          <a:prstGeom prst="rect">
            <a:avLst/>
          </a:prstGeom>
          <a:noFill/>
          <a:ln w="9525">
            <a:noFill/>
            <a:miter lim="800000"/>
            <a:headEnd/>
            <a:tailEnd/>
          </a:ln>
        </p:spPr>
        <p:txBody>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indent="-274320" algn="just" rtl="1" fontAlgn="auto">
              <a:spcAft>
                <a:spcPts val="0"/>
              </a:spcAft>
              <a:defRPr/>
            </a:pPr>
            <a:r>
              <a:rPr lang="ar-SA" sz="2800" b="1" dirty="0">
                <a:solidFill>
                  <a:srgbClr val="C00000"/>
                </a:solidFill>
                <a:cs typeface="Simplified Arabic" pitchFamily="2" charset="-78"/>
              </a:rPr>
              <a:t>حساب قيمة الإهلاك المتناقص:</a:t>
            </a:r>
          </a:p>
          <a:p>
            <a:pPr marL="274320" indent="-274320" algn="just" rtl="1" fontAlgn="auto">
              <a:spcAft>
                <a:spcPts val="0"/>
              </a:spcAft>
              <a:defRPr/>
            </a:pPr>
            <a:r>
              <a:rPr lang="ar-SA" sz="2800" b="1" dirty="0">
                <a:solidFill>
                  <a:srgbClr val="C00000"/>
                </a:solidFill>
                <a:cs typeface="Simplified Arabic" pitchFamily="2" charset="-78"/>
              </a:rPr>
              <a:t> مثال: </a:t>
            </a:r>
            <a:r>
              <a:rPr lang="ar-SA" sz="2800" b="1" dirty="0">
                <a:cs typeface="Simplified Arabic" pitchFamily="2" charset="-78"/>
              </a:rPr>
              <a:t>بافتراض تكلفة الاستثمار100ريال،  وتهلك  الآلة  بطريقة الاهلاك المتناقص بواقع 40%.</a:t>
            </a:r>
          </a:p>
          <a:p>
            <a:pPr marL="274320" indent="-274320" algn="just" rtl="1" fontAlgn="auto">
              <a:spcAft>
                <a:spcPts val="0"/>
              </a:spcAft>
              <a:defRPr/>
            </a:pPr>
            <a:endParaRPr lang="ar-SA" sz="1400" b="1" dirty="0">
              <a:solidFill>
                <a:srgbClr val="3333CC"/>
              </a:solidFill>
              <a:cs typeface="Simplified Arabic" pitchFamily="2" charset="-78"/>
            </a:endParaRPr>
          </a:p>
          <a:p>
            <a:pPr algn="just" rtl="1">
              <a:defRPr/>
            </a:pPr>
            <a:endParaRPr lang="ar-SA" sz="2800" dirty="0">
              <a:solidFill>
                <a:srgbClr val="3333CC"/>
              </a:solidFill>
              <a:cs typeface="Simplified Arabic" pitchFamily="2" charset="-78"/>
            </a:endParaRPr>
          </a:p>
        </p:txBody>
      </p:sp>
      <p:pic>
        <p:nvPicPr>
          <p:cNvPr id="4506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2819400"/>
            <a:ext cx="8272463"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289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3C217DFF-0D8C-4AA1-840C-BD670D19CB0C}" type="slidenum">
              <a:rPr lang="ar-SA" altLang="en-US">
                <a:solidFill>
                  <a:schemeClr val="bg1"/>
                </a:solidFill>
                <a:latin typeface="Calibri" pitchFamily="34" charset="0"/>
              </a:rPr>
              <a:pPr algn="ctr" rtl="0" eaLnBrk="1" hangingPunct="1"/>
              <a:t>33</a:t>
            </a:fld>
            <a:endParaRPr lang="en-US" altLang="en-US">
              <a:solidFill>
                <a:schemeClr val="bg1"/>
              </a:solidFill>
              <a:latin typeface="Calibri" pitchFamily="34" charset="0"/>
            </a:endParaRPr>
          </a:p>
        </p:txBody>
      </p:sp>
      <p:sp>
        <p:nvSpPr>
          <p:cNvPr id="4608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2800" b="1">
                <a:solidFill>
                  <a:srgbClr val="C00000"/>
                </a:solidFill>
                <a:cs typeface="Simplified Arabic" pitchFamily="18" charset="-78"/>
              </a:rPr>
              <a:t>تمرين حول الموازنة الرأسمالية</a:t>
            </a:r>
            <a:br>
              <a:rPr lang="ar-SA" altLang="en-US" sz="2400" b="1">
                <a:solidFill>
                  <a:srgbClr val="A6A6A6"/>
                </a:solidFill>
              </a:rPr>
            </a:br>
            <a:endParaRPr lang="ar-SA" altLang="en-US" sz="2400" b="1">
              <a:solidFill>
                <a:srgbClr val="A6A6A6"/>
              </a:solidFill>
              <a:cs typeface="Simplified Arabic" pitchFamily="18" charset="-78"/>
            </a:endParaRPr>
          </a:p>
        </p:txBody>
      </p:sp>
      <p:sp>
        <p:nvSpPr>
          <p:cNvPr id="8" name="Rectangle 7"/>
          <p:cNvSpPr/>
          <p:nvPr/>
        </p:nvSpPr>
        <p:spPr>
          <a:xfrm>
            <a:off x="606425" y="1216025"/>
            <a:ext cx="9220200" cy="5046663"/>
          </a:xfrm>
          <a:prstGeom prst="rect">
            <a:avLst/>
          </a:prstGeom>
        </p:spPr>
        <p:txBody>
          <a:bodyPr>
            <a:spAutoFit/>
          </a:bodyPr>
          <a:lstStyle/>
          <a:p>
            <a:pPr marL="457200" algn="just" rtl="1">
              <a:lnSpc>
                <a:spcPct val="115000"/>
              </a:lnSpc>
              <a:spcAft>
                <a:spcPts val="0"/>
              </a:spcAft>
              <a:defRPr/>
            </a:pPr>
            <a:r>
              <a:rPr lang="ar-SA" sz="2800" b="1" dirty="0">
                <a:latin typeface="Calibri" panose="020F0502020204030204" pitchFamily="34" charset="0"/>
                <a:ea typeface="Calibri" panose="020F0502020204030204" pitchFamily="34" charset="0"/>
                <a:cs typeface="Sakkal Majalla" panose="02000000000000000000" pitchFamily="2" charset="-78"/>
              </a:rPr>
              <a:t>تبلغ تكلفة أصل معين 6000 ريال. مدة حياته الاقتصادية خمس سنوات ويهتلك بطريقة القسط الثابت. ويحتاج إلى رأس مال عامل بمقدار 1200 ريال. الإيرادات النقدية السنوية للأصل تساوي 8000 ريال، أما تكاليف التشغيل النقدية السنوية فهي 3000 ريال. تم بيع الأصل في نهاية حياته الاقتصادية بسعر 1000 ريال. معدل الضريبة على الأرباح التشغيلية والرأسمالية40%، </a:t>
            </a:r>
            <a:endParaRPr lang="en-US" sz="2800" dirty="0">
              <a:latin typeface="Calibri" panose="020F0502020204030204" pitchFamily="34" charset="0"/>
              <a:ea typeface="Calibri" panose="020F0502020204030204" pitchFamily="34" charset="0"/>
            </a:endParaRPr>
          </a:p>
          <a:p>
            <a:pPr marL="457200" algn="just" rtl="1">
              <a:lnSpc>
                <a:spcPct val="115000"/>
              </a:lnSpc>
              <a:spcAft>
                <a:spcPts val="0"/>
              </a:spcAft>
              <a:defRPr/>
            </a:pPr>
            <a:r>
              <a:rPr lang="ar-SA" sz="2800" b="1" u="sng" dirty="0">
                <a:latin typeface="Calibri" panose="020F0502020204030204" pitchFamily="34" charset="0"/>
                <a:ea typeface="Calibri" panose="020F0502020204030204" pitchFamily="34" charset="0"/>
                <a:cs typeface="Sakkal Majalla" panose="02000000000000000000" pitchFamily="2" charset="-78"/>
              </a:rPr>
              <a:t>المطلوب</a:t>
            </a:r>
            <a:r>
              <a:rPr lang="ar-SA" sz="2800" b="1" dirty="0">
                <a:latin typeface="Calibri" panose="020F0502020204030204" pitchFamily="34" charset="0"/>
                <a:ea typeface="Calibri" panose="020F0502020204030204" pitchFamily="34" charset="0"/>
                <a:cs typeface="Sakkal Majalla" panose="02000000000000000000" pitchFamily="2" charset="-78"/>
              </a:rPr>
              <a:t>:</a:t>
            </a:r>
            <a:endParaRPr lang="en-US" sz="28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mj-lt"/>
              <a:buAutoNum type="arabicPeriod"/>
              <a:defRPr/>
            </a:pPr>
            <a:r>
              <a:rPr lang="ar-SA" sz="2800" b="1" dirty="0">
                <a:latin typeface="Calibri" panose="020F0502020204030204" pitchFamily="34" charset="0"/>
                <a:ea typeface="Calibri" panose="020F0502020204030204" pitchFamily="34" charset="0"/>
                <a:cs typeface="Sakkal Majalla" panose="02000000000000000000" pitchFamily="2" charset="-78"/>
              </a:rPr>
              <a:t>حساب قسط الإهلاك السنوي الثابت للأصل.</a:t>
            </a:r>
            <a:endParaRPr lang="en-US" sz="28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mj-lt"/>
              <a:buAutoNum type="arabicPeriod"/>
              <a:defRPr/>
            </a:pPr>
            <a:r>
              <a:rPr lang="ar-SA" sz="2800" b="1" dirty="0">
                <a:latin typeface="Calibri" panose="020F0502020204030204" pitchFamily="34" charset="0"/>
                <a:ea typeface="Calibri" panose="020F0502020204030204" pitchFamily="34" charset="0"/>
                <a:cs typeface="Sakkal Majalla" panose="02000000000000000000" pitchFamily="2" charset="-78"/>
              </a:rPr>
              <a:t>إيجاد التدفقات النقدية المبدئية للمشروع.</a:t>
            </a:r>
            <a:endParaRPr lang="en-US" sz="28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mj-lt"/>
              <a:buAutoNum type="arabicPeriod"/>
              <a:defRPr/>
            </a:pPr>
            <a:r>
              <a:rPr lang="ar-SA" sz="2800" b="1" dirty="0">
                <a:latin typeface="Calibri" panose="020F0502020204030204" pitchFamily="34" charset="0"/>
                <a:ea typeface="Calibri" panose="020F0502020204030204" pitchFamily="34" charset="0"/>
                <a:cs typeface="Sakkal Majalla" panose="02000000000000000000" pitchFamily="2" charset="-78"/>
              </a:rPr>
              <a:t>التدفقات النقدية السنوية (الإضافية)</a:t>
            </a:r>
            <a:endParaRPr lang="en-US" sz="28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mj-lt"/>
              <a:buAutoNum type="arabicPeriod"/>
              <a:defRPr/>
            </a:pPr>
            <a:r>
              <a:rPr lang="ar-SA" sz="2800" b="1" dirty="0">
                <a:latin typeface="Calibri" panose="020F0502020204030204" pitchFamily="34" charset="0"/>
                <a:ea typeface="Calibri" panose="020F0502020204030204" pitchFamily="34" charset="0"/>
                <a:cs typeface="Sakkal Majalla" panose="02000000000000000000" pitchFamily="2" charset="-78"/>
              </a:rPr>
              <a:t>التدفقات النقدية لنهاية المشروع.</a:t>
            </a:r>
            <a:endParaRPr lang="en-US" sz="2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59067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F736D412-BBB3-4EFC-A1C7-A32173611115}" type="slidenum">
              <a:rPr lang="ar-SA" altLang="en-US">
                <a:solidFill>
                  <a:schemeClr val="bg1"/>
                </a:solidFill>
                <a:latin typeface="Calibri" pitchFamily="34" charset="0"/>
              </a:rPr>
              <a:pPr algn="ctr" rtl="0" eaLnBrk="1" hangingPunct="1"/>
              <a:t>34</a:t>
            </a:fld>
            <a:endParaRPr lang="en-US" altLang="en-US">
              <a:solidFill>
                <a:schemeClr val="bg1"/>
              </a:solidFill>
              <a:latin typeface="Calibri" pitchFamily="34" charset="0"/>
            </a:endParaRPr>
          </a:p>
        </p:txBody>
      </p:sp>
      <p:sp>
        <p:nvSpPr>
          <p:cNvPr id="47107" name="عنوان 1"/>
          <p:cNvSpPr txBox="1">
            <a:spLocks/>
          </p:cNvSpPr>
          <p:nvPr/>
        </p:nvSpPr>
        <p:spPr bwMode="auto">
          <a:xfrm>
            <a:off x="517525" y="228600"/>
            <a:ext cx="89154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b="1">
                <a:solidFill>
                  <a:srgbClr val="C00000"/>
                </a:solidFill>
              </a:rPr>
              <a:t> حل تمرين حول الموازنة الرأسمالية</a:t>
            </a:r>
            <a:br>
              <a:rPr lang="ar-SA" altLang="en-US" sz="2400" b="1">
                <a:solidFill>
                  <a:srgbClr val="A6A6A6"/>
                </a:solidFill>
              </a:rPr>
            </a:br>
            <a:endParaRPr lang="ar-SA" altLang="en-US" sz="2400" b="1">
              <a:solidFill>
                <a:srgbClr val="A6A6A6"/>
              </a:solidFill>
              <a:cs typeface="Simplified Arabic" pitchFamily="18" charset="-78"/>
            </a:endParaRPr>
          </a:p>
        </p:txBody>
      </p:sp>
      <p:sp>
        <p:nvSpPr>
          <p:cNvPr id="8" name="Rectangle 7"/>
          <p:cNvSpPr/>
          <p:nvPr/>
        </p:nvSpPr>
        <p:spPr>
          <a:xfrm>
            <a:off x="990600" y="1250950"/>
            <a:ext cx="8442325" cy="1871663"/>
          </a:xfrm>
          <a:prstGeom prst="rect">
            <a:avLst/>
          </a:prstGeom>
        </p:spPr>
        <p:txBody>
          <a:bodyPr>
            <a:spAutoFit/>
          </a:bodyPr>
          <a:lstStyle/>
          <a:p>
            <a:pPr algn="just" rtl="1">
              <a:lnSpc>
                <a:spcPct val="115000"/>
              </a:lnSpc>
              <a:spcAft>
                <a:spcPts val="0"/>
              </a:spcAft>
              <a:defRPr/>
            </a:pPr>
            <a:r>
              <a:rPr lang="ar-SA" sz="2200" b="1" u="sng" dirty="0">
                <a:solidFill>
                  <a:srgbClr val="FF0000"/>
                </a:solidFill>
                <a:latin typeface="Calibri" panose="020F0502020204030204" pitchFamily="34" charset="0"/>
                <a:ea typeface="Calibri" panose="020F0502020204030204" pitchFamily="34" charset="0"/>
                <a:cs typeface="Sakkal Majalla" panose="02000000000000000000" pitchFamily="2" charset="-78"/>
              </a:rPr>
              <a:t>الحــــــــــــل</a:t>
            </a:r>
            <a:r>
              <a:rPr lang="ar-SA" sz="22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a:t>
            </a:r>
            <a:endParaRPr lang="en-US" sz="1100" dirty="0">
              <a:latin typeface="Calibri" panose="020F0502020204030204" pitchFamily="34" charset="0"/>
              <a:ea typeface="Calibri" panose="020F0502020204030204" pitchFamily="34" charset="0"/>
            </a:endParaRPr>
          </a:p>
          <a:p>
            <a:pPr algn="just" rtl="1">
              <a:spcAft>
                <a:spcPts val="0"/>
              </a:spcAft>
              <a:defRPr/>
            </a:pPr>
            <a:r>
              <a:rPr lang="ar-SA" sz="1400" b="1" dirty="0">
                <a:cs typeface="Sakkal Majalla" panose="02000000000000000000" pitchFamily="2" charset="-78"/>
              </a:rPr>
              <a:t>1- قسط الاهلاك السنوي الثابت = (تكلفة الاستثمار-قيمة الخردة) / مدة حياة المشروع</a:t>
            </a:r>
            <a:endParaRPr lang="en-US" dirty="0"/>
          </a:p>
          <a:p>
            <a:pPr marL="457200" algn="just" rtl="1">
              <a:spcAft>
                <a:spcPts val="0"/>
              </a:spcAft>
              <a:defRPr/>
            </a:pPr>
            <a:r>
              <a:rPr lang="ar-SA" sz="1400" b="1" dirty="0">
                <a:cs typeface="Sakkal Majalla" panose="02000000000000000000" pitchFamily="2" charset="-78"/>
              </a:rPr>
              <a:t>قسط الإهلاك= ( 6000-1000)/5 = 1000 ريال</a:t>
            </a:r>
            <a:endParaRPr lang="en-US" dirty="0"/>
          </a:p>
          <a:p>
            <a:pPr algn="just" rtl="1">
              <a:spcAft>
                <a:spcPts val="0"/>
              </a:spcAft>
              <a:defRPr/>
            </a:pPr>
            <a:r>
              <a:rPr lang="ar-SA" sz="1400" b="1" dirty="0">
                <a:cs typeface="Sakkal Majalla" panose="02000000000000000000" pitchFamily="2" charset="-78"/>
              </a:rPr>
              <a:t> 2- التدفقات النقدية الأولية (المبدئية):</a:t>
            </a:r>
            <a:endParaRPr lang="en-US" dirty="0"/>
          </a:p>
          <a:p>
            <a:pPr marL="342900" indent="-342900" algn="just" rtl="1">
              <a:lnSpc>
                <a:spcPct val="115000"/>
              </a:lnSpc>
              <a:spcAft>
                <a:spcPts val="0"/>
              </a:spcAft>
              <a:buFont typeface="Wingdings" panose="05000000000000000000" pitchFamily="2" charset="2"/>
              <a:buChar char=""/>
              <a:defRPr/>
            </a:pPr>
            <a:r>
              <a:rPr lang="ar-SA" sz="1400" dirty="0">
                <a:latin typeface="Calibri" panose="020F0502020204030204" pitchFamily="34" charset="0"/>
                <a:ea typeface="Calibri" panose="020F0502020204030204" pitchFamily="34" charset="0"/>
                <a:cs typeface="Sakkal Majalla" panose="02000000000000000000" pitchFamily="2" charset="-78"/>
              </a:rPr>
              <a:t> تكلفة شراء الأصل: 6000</a:t>
            </a:r>
            <a:endParaRPr lang="en-US" sz="11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Wingdings" panose="05000000000000000000" pitchFamily="2" charset="2"/>
              <a:buChar char=""/>
              <a:defRPr/>
            </a:pPr>
            <a:r>
              <a:rPr lang="ar-SA" sz="1400" dirty="0">
                <a:latin typeface="Calibri" panose="020F0502020204030204" pitchFamily="34" charset="0"/>
                <a:ea typeface="Calibri" panose="020F0502020204030204" pitchFamily="34" charset="0"/>
                <a:cs typeface="Sakkal Majalla" panose="02000000000000000000" pitchFamily="2" charset="-78"/>
              </a:rPr>
              <a:t>  رأس المال العامل: 1200</a:t>
            </a:r>
            <a:endParaRPr lang="en-US" sz="1100" dirty="0">
              <a:latin typeface="Calibri" panose="020F0502020204030204" pitchFamily="34" charset="0"/>
              <a:ea typeface="Calibri" panose="020F0502020204030204" pitchFamily="34" charset="0"/>
            </a:endParaRPr>
          </a:p>
          <a:p>
            <a:pPr marL="457200" algn="just" rtl="1">
              <a:lnSpc>
                <a:spcPct val="115000"/>
              </a:lnSpc>
              <a:spcAft>
                <a:spcPts val="0"/>
              </a:spcAft>
              <a:defRPr/>
            </a:pPr>
            <a:r>
              <a:rPr lang="ar-SA" sz="1400" b="1" dirty="0">
                <a:latin typeface="Calibri" panose="020F0502020204030204" pitchFamily="34" charset="0"/>
                <a:ea typeface="Calibri" panose="020F0502020204030204" pitchFamily="34" charset="0"/>
                <a:cs typeface="Sakkal Majalla" panose="02000000000000000000" pitchFamily="2" charset="-78"/>
              </a:rPr>
              <a:t>                    المجموع = 7200 ريال</a:t>
            </a:r>
            <a:endParaRPr lang="en-US" sz="1100" dirty="0">
              <a:latin typeface="Calibri" panose="020F0502020204030204" pitchFamily="34" charset="0"/>
              <a:ea typeface="Calibri" panose="020F0502020204030204" pitchFamily="34" charset="0"/>
            </a:endParaRPr>
          </a:p>
        </p:txBody>
      </p:sp>
      <p:sp>
        <p:nvSpPr>
          <p:cNvPr id="47109" name="Rectangle 12"/>
          <p:cNvSpPr>
            <a:spLocks noChangeArrowheads="1"/>
          </p:cNvSpPr>
          <p:nvPr/>
        </p:nvSpPr>
        <p:spPr bwMode="auto">
          <a:xfrm>
            <a:off x="7188200" y="3122613"/>
            <a:ext cx="2346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altLang="en-US" sz="1400" b="1">
                <a:cs typeface="Sakkal Majalla" pitchFamily="2" charset="-78"/>
              </a:rPr>
              <a:t>3- التدفقات النقدية السنوية (الإضافية):</a:t>
            </a:r>
            <a:endParaRPr lang="en-US" altLang="en-US"/>
          </a:p>
        </p:txBody>
      </p:sp>
      <p:graphicFrame>
        <p:nvGraphicFramePr>
          <p:cNvPr id="14" name="Table 13"/>
          <p:cNvGraphicFramePr>
            <a:graphicFrameLocks noGrp="1"/>
          </p:cNvGraphicFramePr>
          <p:nvPr/>
        </p:nvGraphicFramePr>
        <p:xfrm>
          <a:off x="517526" y="3549650"/>
          <a:ext cx="8782049" cy="2324097"/>
        </p:xfrm>
        <a:graphic>
          <a:graphicData uri="http://schemas.openxmlformats.org/drawingml/2006/table">
            <a:tbl>
              <a:tblPr rtl="1" firstRow="1" firstCol="1" bandRow="1"/>
              <a:tblGrid>
                <a:gridCol w="2632628">
                  <a:extLst>
                    <a:ext uri="{9D8B030D-6E8A-4147-A177-3AD203B41FA5}">
                      <a16:colId xmlns:a16="http://schemas.microsoft.com/office/drawing/2014/main" val="20000"/>
                    </a:ext>
                  </a:extLst>
                </a:gridCol>
                <a:gridCol w="1121689">
                  <a:extLst>
                    <a:ext uri="{9D8B030D-6E8A-4147-A177-3AD203B41FA5}">
                      <a16:colId xmlns:a16="http://schemas.microsoft.com/office/drawing/2014/main" val="20001"/>
                    </a:ext>
                  </a:extLst>
                </a:gridCol>
                <a:gridCol w="1438688">
                  <a:extLst>
                    <a:ext uri="{9D8B030D-6E8A-4147-A177-3AD203B41FA5}">
                      <a16:colId xmlns:a16="http://schemas.microsoft.com/office/drawing/2014/main" val="20002"/>
                    </a:ext>
                  </a:extLst>
                </a:gridCol>
                <a:gridCol w="1029570">
                  <a:extLst>
                    <a:ext uri="{9D8B030D-6E8A-4147-A177-3AD203B41FA5}">
                      <a16:colId xmlns:a16="http://schemas.microsoft.com/office/drawing/2014/main" val="20003"/>
                    </a:ext>
                  </a:extLst>
                </a:gridCol>
                <a:gridCol w="1279737">
                  <a:extLst>
                    <a:ext uri="{9D8B030D-6E8A-4147-A177-3AD203B41FA5}">
                      <a16:colId xmlns:a16="http://schemas.microsoft.com/office/drawing/2014/main" val="20004"/>
                    </a:ext>
                  </a:extLst>
                </a:gridCol>
                <a:gridCol w="1279737">
                  <a:extLst>
                    <a:ext uri="{9D8B030D-6E8A-4147-A177-3AD203B41FA5}">
                      <a16:colId xmlns:a16="http://schemas.microsoft.com/office/drawing/2014/main" val="20005"/>
                    </a:ext>
                  </a:extLst>
                </a:gridCol>
              </a:tblGrid>
              <a:tr h="258233">
                <a:tc>
                  <a:txBody>
                    <a:bodyPr/>
                    <a:lstStyle/>
                    <a:p>
                      <a:pPr algn="ctr" rtl="1">
                        <a:lnSpc>
                          <a:spcPct val="115000"/>
                        </a:lnSpc>
                        <a:spcAft>
                          <a:spcPts val="0"/>
                        </a:spcAft>
                      </a:pPr>
                      <a:r>
                        <a:rPr lang="ar-SA" sz="1400" b="1" dirty="0">
                          <a:effectLst/>
                          <a:latin typeface="Calibri" panose="020F0502020204030204" pitchFamily="34" charset="0"/>
                          <a:ea typeface="Calibri" panose="020F0502020204030204" pitchFamily="34" charset="0"/>
                          <a:cs typeface="Sakkal Majalla" panose="02000000000000000000" pitchFamily="2" charset="-78"/>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400" b="1">
                          <a:effectLst/>
                          <a:latin typeface="Calibri" panose="020F0502020204030204" pitchFamily="34" charset="0"/>
                          <a:ea typeface="Calibri" panose="020F0502020204030204" pitchFamily="34" charset="0"/>
                          <a:cs typeface="Sakkal Majalla" panose="02000000000000000000" pitchFamily="2" charset="-78"/>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400" b="1">
                          <a:effectLst/>
                          <a:latin typeface="Calibri" panose="020F0502020204030204" pitchFamily="34" charset="0"/>
                          <a:ea typeface="Calibri" panose="020F0502020204030204" pitchFamily="34" charset="0"/>
                          <a:cs typeface="Sakkal Majalla" panose="02000000000000000000" pitchFamily="2" charset="-78"/>
                        </a:rPr>
                        <a:t>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400" b="1">
                          <a:effectLst/>
                          <a:latin typeface="Calibri" panose="020F0502020204030204" pitchFamily="34" charset="0"/>
                          <a:ea typeface="Calibri" panose="020F0502020204030204" pitchFamily="34" charset="0"/>
                          <a:cs typeface="Sakkal Majalla" panose="02000000000000000000" pitchFamily="2" charset="-78"/>
                        </a:rPr>
                        <a:t>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400" b="1">
                          <a:effectLst/>
                          <a:latin typeface="Calibri" panose="020F0502020204030204" pitchFamily="34" charset="0"/>
                          <a:ea typeface="Calibri" panose="020F0502020204030204" pitchFamily="34" charset="0"/>
                          <a:cs typeface="Sakkal Majalla" panose="02000000000000000000" pitchFamily="2" charset="-78"/>
                        </a:rPr>
                        <a:t>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400" b="1">
                          <a:effectLst/>
                          <a:latin typeface="Calibri" panose="020F0502020204030204" pitchFamily="34" charset="0"/>
                          <a:ea typeface="Calibri" panose="020F0502020204030204" pitchFamily="34" charset="0"/>
                          <a:cs typeface="Sakkal Majalla" panose="02000000000000000000" pitchFamily="2" charset="-78"/>
                        </a:rPr>
                        <a:t>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الايرادات النقدية السنوية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8000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8000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8000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8000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8000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تكاليف التشغيل السنوية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(3000)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الإهلاك السنوي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الربح قبل الضرائب</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4000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4000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4000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4000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4000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الضريبة (40%)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(1600)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(1600)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(1600)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(1600)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(1600)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الربح الصافي (الربح بعد الضريبة)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2400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2400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2400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2400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2400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8233">
                <a:tc>
                  <a:txBody>
                    <a:bodyPr/>
                    <a:lstStyle/>
                    <a:p>
                      <a:pPr algn="just"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الإهلاك السنوي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a:effectLst/>
                          <a:latin typeface="Sakkal Majalla" panose="02000000000000000000" pitchFamily="2" charset="-78"/>
                          <a:ea typeface="Calibri" panose="020F0502020204030204" pitchFamily="34" charset="0"/>
                          <a:cs typeface="Arial" panose="020B0604020202020204" pitchFamily="34" charset="0"/>
                        </a:rPr>
                        <a:t>1000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8233">
                <a:tc>
                  <a:txBody>
                    <a:bodyPr/>
                    <a:lstStyle/>
                    <a:p>
                      <a:pPr algn="just" rtl="1">
                        <a:lnSpc>
                          <a:spcPct val="115000"/>
                        </a:lnSpc>
                        <a:spcAft>
                          <a:spcPts val="0"/>
                        </a:spcAft>
                      </a:pPr>
                      <a:r>
                        <a:rPr lang="ar-SA" sz="1400" b="1">
                          <a:effectLst/>
                          <a:latin typeface="Calibri" panose="020F0502020204030204" pitchFamily="34" charset="0"/>
                          <a:ea typeface="Calibri" panose="020F0502020204030204" pitchFamily="34" charset="0"/>
                          <a:cs typeface="Sakkal Majalla" panose="02000000000000000000" pitchFamily="2" charset="-78"/>
                        </a:rPr>
                        <a:t>(صافي التدفق النقدي) </a:t>
                      </a:r>
                      <a:r>
                        <a:rPr lang="en-US" sz="1400" b="1">
                          <a:effectLst/>
                          <a:latin typeface="Sakkal Majalla" panose="02000000000000000000" pitchFamily="2" charset="-78"/>
                          <a:ea typeface="Calibri" panose="020F0502020204030204" pitchFamily="34" charset="0"/>
                          <a:cs typeface="Arial" panose="020B0604020202020204" pitchFamily="34" charset="0"/>
                        </a:rPr>
                        <a:t>CF</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400">
                          <a:effectLst/>
                          <a:latin typeface="Calibri" panose="020F0502020204030204" pitchFamily="34" charset="0"/>
                          <a:ea typeface="Calibri" panose="020F0502020204030204" pitchFamily="34" charset="0"/>
                          <a:cs typeface="Sakkal Majalla" panose="02000000000000000000" pitchFamily="2" charset="-78"/>
                        </a:rPr>
                        <a:t>3400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400" dirty="0">
                          <a:effectLst/>
                          <a:latin typeface="Sakkal Majalla" panose="02000000000000000000" pitchFamily="2" charset="-78"/>
                          <a:ea typeface="Calibri" panose="020F0502020204030204" pitchFamily="34" charset="0"/>
                          <a:cs typeface="Arial" panose="020B0604020202020204" pitchFamily="34" charset="0"/>
                        </a:rPr>
                        <a:t>3400</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79" marR="68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991844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14A4F5A3-926D-4465-92F0-00112227E0F6}" type="slidenum">
              <a:rPr lang="ar-SA" altLang="en-US">
                <a:solidFill>
                  <a:schemeClr val="bg1"/>
                </a:solidFill>
                <a:latin typeface="Calibri" pitchFamily="34" charset="0"/>
              </a:rPr>
              <a:pPr algn="ctr" rtl="0" eaLnBrk="1" hangingPunct="1"/>
              <a:t>35</a:t>
            </a:fld>
            <a:endParaRPr lang="en-US" altLang="en-US">
              <a:solidFill>
                <a:schemeClr val="bg1"/>
              </a:solidFill>
              <a:latin typeface="Calibri" pitchFamily="34" charset="0"/>
            </a:endParaRPr>
          </a:p>
        </p:txBody>
      </p:sp>
      <p:sp>
        <p:nvSpPr>
          <p:cNvPr id="48131" name="عنوان 1"/>
          <p:cNvSpPr txBox="1">
            <a:spLocks/>
          </p:cNvSpPr>
          <p:nvPr/>
        </p:nvSpPr>
        <p:spPr bwMode="auto">
          <a:xfrm>
            <a:off x="517525" y="228600"/>
            <a:ext cx="89154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b="1">
                <a:solidFill>
                  <a:srgbClr val="C00000"/>
                </a:solidFill>
              </a:rPr>
              <a:t>  تابع حل تمرين حول الموازنة الرأسمالية</a:t>
            </a:r>
            <a:br>
              <a:rPr lang="ar-SA" altLang="en-US" sz="2400" b="1">
                <a:solidFill>
                  <a:srgbClr val="A6A6A6"/>
                </a:solidFill>
              </a:rPr>
            </a:br>
            <a:endParaRPr lang="ar-SA" altLang="en-US" sz="2400" b="1">
              <a:solidFill>
                <a:srgbClr val="A6A6A6"/>
              </a:solidFill>
              <a:cs typeface="Simplified Arabic" pitchFamily="18" charset="-78"/>
            </a:endParaRPr>
          </a:p>
        </p:txBody>
      </p:sp>
      <p:sp>
        <p:nvSpPr>
          <p:cNvPr id="6" name="Rectangle 5"/>
          <p:cNvSpPr/>
          <p:nvPr/>
        </p:nvSpPr>
        <p:spPr>
          <a:xfrm>
            <a:off x="381000" y="1452563"/>
            <a:ext cx="9220200" cy="3278187"/>
          </a:xfrm>
          <a:prstGeom prst="rect">
            <a:avLst/>
          </a:prstGeom>
        </p:spPr>
        <p:txBody>
          <a:bodyPr>
            <a:spAutoFit/>
          </a:bodyPr>
          <a:lstStyle/>
          <a:p>
            <a:pPr algn="just" rtl="1">
              <a:lnSpc>
                <a:spcPct val="115000"/>
              </a:lnSpc>
              <a:spcAft>
                <a:spcPts val="0"/>
              </a:spcAft>
              <a:defRPr/>
            </a:pPr>
            <a:r>
              <a:rPr lang="ar-SA" sz="3200" b="1" dirty="0">
                <a:latin typeface="Calibri" panose="020F0502020204030204" pitchFamily="34" charset="0"/>
                <a:ea typeface="Calibri" panose="020F0502020204030204" pitchFamily="34" charset="0"/>
                <a:cs typeface="Sakkal Majalla" panose="02000000000000000000" pitchFamily="2" charset="-78"/>
              </a:rPr>
              <a:t> </a:t>
            </a:r>
            <a:r>
              <a:rPr lang="ar-SA" sz="3600" b="1" dirty="0">
                <a:latin typeface="Calibri" panose="020F0502020204030204" pitchFamily="34" charset="0"/>
                <a:ea typeface="Calibri" panose="020F0502020204030204" pitchFamily="34" charset="0"/>
                <a:cs typeface="Sakkal Majalla" panose="02000000000000000000" pitchFamily="2" charset="-78"/>
              </a:rPr>
              <a:t>4- تدفقات نهاية المشروع (السنة الخامسة)</a:t>
            </a:r>
            <a:endParaRPr lang="en-US" sz="36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Wingdings" panose="05000000000000000000" pitchFamily="2" charset="2"/>
              <a:buChar char=""/>
              <a:defRPr/>
            </a:pPr>
            <a:r>
              <a:rPr lang="ar-SA" sz="3600" dirty="0">
                <a:latin typeface="Calibri" panose="020F0502020204030204" pitchFamily="34" charset="0"/>
                <a:ea typeface="Calibri" panose="020F0502020204030204" pitchFamily="34" charset="0"/>
                <a:cs typeface="Sakkal Majalla" panose="02000000000000000000" pitchFamily="2" charset="-78"/>
              </a:rPr>
              <a:t>التدفقات السنوية للسنة الخامسة (السنة الأخيرة) 3400</a:t>
            </a:r>
            <a:endParaRPr lang="en-US" sz="36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Wingdings" panose="05000000000000000000" pitchFamily="2" charset="2"/>
              <a:buChar char=""/>
              <a:defRPr/>
            </a:pPr>
            <a:r>
              <a:rPr lang="ar-SA" sz="3600" dirty="0">
                <a:latin typeface="Calibri" panose="020F0502020204030204" pitchFamily="34" charset="0"/>
                <a:ea typeface="Calibri" panose="020F0502020204030204" pitchFamily="34" charset="0"/>
                <a:cs typeface="Sakkal Majalla" panose="02000000000000000000" pitchFamily="2" charset="-78"/>
              </a:rPr>
              <a:t>صافي قيمة الخردة= 1000-( 1000*0.4) = 600</a:t>
            </a:r>
            <a:endParaRPr lang="en-US" sz="3600" dirty="0">
              <a:latin typeface="Calibri" panose="020F0502020204030204" pitchFamily="34" charset="0"/>
              <a:ea typeface="Calibri" panose="020F0502020204030204" pitchFamily="34" charset="0"/>
            </a:endParaRPr>
          </a:p>
          <a:p>
            <a:pPr marL="342900" indent="-342900" algn="just" rtl="1">
              <a:lnSpc>
                <a:spcPct val="115000"/>
              </a:lnSpc>
              <a:spcAft>
                <a:spcPts val="0"/>
              </a:spcAft>
              <a:buFont typeface="Wingdings" panose="05000000000000000000" pitchFamily="2" charset="2"/>
              <a:buChar char=""/>
              <a:defRPr/>
            </a:pPr>
            <a:r>
              <a:rPr lang="ar-SA" sz="3600" dirty="0">
                <a:latin typeface="Calibri" panose="020F0502020204030204" pitchFamily="34" charset="0"/>
                <a:ea typeface="Calibri" panose="020F0502020204030204" pitchFamily="34" charset="0"/>
                <a:cs typeface="Sakkal Majalla" panose="02000000000000000000" pitchFamily="2" charset="-78"/>
              </a:rPr>
              <a:t>استرداد رأس المال العامل= 1200</a:t>
            </a:r>
            <a:endParaRPr lang="en-US" sz="3600" dirty="0">
              <a:latin typeface="Calibri" panose="020F0502020204030204" pitchFamily="34" charset="0"/>
              <a:ea typeface="Calibri" panose="020F0502020204030204" pitchFamily="34" charset="0"/>
            </a:endParaRPr>
          </a:p>
          <a:p>
            <a:pPr marL="914400" algn="just" rtl="1">
              <a:lnSpc>
                <a:spcPct val="115000"/>
              </a:lnSpc>
              <a:spcAft>
                <a:spcPts val="0"/>
              </a:spcAft>
              <a:defRPr/>
            </a:pPr>
            <a:r>
              <a:rPr lang="ar-SA" sz="3600" b="1" dirty="0">
                <a:latin typeface="Calibri" panose="020F0502020204030204" pitchFamily="34" charset="0"/>
                <a:ea typeface="Calibri" panose="020F0502020204030204" pitchFamily="34" charset="0"/>
                <a:cs typeface="Sakkal Majalla" panose="02000000000000000000" pitchFamily="2" charset="-78"/>
              </a:rPr>
              <a:t>المجموع= 5200 ريال</a:t>
            </a:r>
            <a:endParaRPr lang="en-US" sz="36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76659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44F555C3-F562-4987-B343-2519544D02B5}" type="slidenum">
              <a:rPr lang="ar-SA" altLang="en-US">
                <a:solidFill>
                  <a:schemeClr val="bg1"/>
                </a:solidFill>
                <a:latin typeface="Calibri" pitchFamily="34" charset="0"/>
              </a:rPr>
              <a:pPr algn="ctr" rtl="0" eaLnBrk="1" hangingPunct="1"/>
              <a:t>36</a:t>
            </a:fld>
            <a:endParaRPr lang="en-US" altLang="en-US">
              <a:solidFill>
                <a:schemeClr val="bg1"/>
              </a:solidFill>
              <a:latin typeface="Calibri" pitchFamily="34" charset="0"/>
            </a:endParaRPr>
          </a:p>
        </p:txBody>
      </p:sp>
      <p:sp>
        <p:nvSpPr>
          <p:cNvPr id="5" name="عنصر نائب للمحتوى 2"/>
          <p:cNvSpPr txBox="1">
            <a:spLocks/>
          </p:cNvSpPr>
          <p:nvPr/>
        </p:nvSpPr>
        <p:spPr bwMode="auto">
          <a:xfrm>
            <a:off x="457200" y="1752600"/>
            <a:ext cx="8915400" cy="4449763"/>
          </a:xfrm>
          <a:prstGeom prst="rect">
            <a:avLst/>
          </a:prstGeom>
          <a:noFill/>
          <a:ln w="9525">
            <a:noFill/>
            <a:miter lim="800000"/>
            <a:headEnd/>
            <a:tailEnd/>
          </a:ln>
        </p:spPr>
        <p:txBody>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ar-SA" b="1" dirty="0">
                <a:solidFill>
                  <a:srgbClr val="C00000"/>
                </a:solidFill>
                <a:cs typeface="Simplified Arabic" pitchFamily="2" charset="-78"/>
              </a:rPr>
              <a:t>معايير خصم التدفقات النقدية:</a:t>
            </a:r>
            <a:endParaRPr lang="en-US" b="1" dirty="0">
              <a:solidFill>
                <a:srgbClr val="C00000"/>
              </a:solidFill>
              <a:cs typeface="Simplified Arabic" pitchFamily="2" charset="-78"/>
            </a:endParaRPr>
          </a:p>
          <a:p>
            <a:pPr marL="0" algn="just" rtl="1" eaLnBrk="1" hangingPunct="1">
              <a:defRPr/>
            </a:pPr>
            <a:r>
              <a:rPr lang="ar-SA" sz="2800" b="1" dirty="0">
                <a:solidFill>
                  <a:srgbClr val="252AF7"/>
                </a:solidFill>
                <a:cs typeface="Simplified Arabic" pitchFamily="2" charset="-78"/>
              </a:rPr>
              <a:t>تسمى بطرق الخصم، لأنها تأخذ بمبدأ القيمة الزمنية للنقود في الاعتبار، حيث يتم خصم التدفقات النقدية من المشروع بمعدل خصم مناسب عند تقويمها للمشروع الاستثماري</a:t>
            </a:r>
          </a:p>
          <a:p>
            <a:pPr rtl="1" eaLnBrk="1" hangingPunct="1">
              <a:buFont typeface="Arial" charset="0"/>
              <a:buNone/>
              <a:defRPr/>
            </a:pPr>
            <a:r>
              <a:rPr lang="ar-SA" sz="2800" dirty="0">
                <a:solidFill>
                  <a:srgbClr val="252AF7"/>
                </a:solidFill>
              </a:rPr>
              <a:t>   </a:t>
            </a:r>
            <a:r>
              <a:rPr lang="ar-SA" sz="2800" b="1" dirty="0">
                <a:solidFill>
                  <a:srgbClr val="252AF7"/>
                </a:solidFill>
                <a:cs typeface="Simplified Arabic" pitchFamily="2" charset="-78"/>
              </a:rPr>
              <a:t>1- طريقة صافي القيمة الحالية  </a:t>
            </a:r>
            <a:r>
              <a:rPr lang="ar-SA" sz="2800" b="1" dirty="0">
                <a:solidFill>
                  <a:srgbClr val="009900"/>
                </a:solidFill>
                <a:cs typeface="Simplified Arabic" pitchFamily="2" charset="-78"/>
              </a:rPr>
              <a:t>(</a:t>
            </a:r>
            <a:r>
              <a:rPr lang="en-US" sz="2800" b="1" dirty="0">
                <a:solidFill>
                  <a:srgbClr val="009900"/>
                </a:solidFill>
                <a:cs typeface="Simplified Arabic" pitchFamily="2" charset="-78"/>
              </a:rPr>
              <a:t>NPV</a:t>
            </a:r>
            <a:r>
              <a:rPr lang="ar-SA" sz="2800" b="1" dirty="0">
                <a:solidFill>
                  <a:srgbClr val="009900"/>
                </a:solidFill>
                <a:cs typeface="Simplified Arabic" pitchFamily="2" charset="-78"/>
              </a:rPr>
              <a:t>)</a:t>
            </a:r>
          </a:p>
          <a:p>
            <a:pPr rtl="1" eaLnBrk="1" hangingPunct="1">
              <a:buFont typeface="Arial" charset="0"/>
              <a:buNone/>
              <a:defRPr/>
            </a:pPr>
            <a:r>
              <a:rPr lang="ar-SA" sz="2800" b="1" dirty="0">
                <a:solidFill>
                  <a:srgbClr val="252AF7"/>
                </a:solidFill>
                <a:cs typeface="Simplified Arabic" pitchFamily="2" charset="-78"/>
              </a:rPr>
              <a:t>   2- طريقة فترة الاسترداد المخصومة </a:t>
            </a:r>
            <a:r>
              <a:rPr lang="en-US" sz="2800" b="1" dirty="0">
                <a:solidFill>
                  <a:srgbClr val="009900"/>
                </a:solidFill>
                <a:cs typeface="Simplified Arabic" pitchFamily="2" charset="-78"/>
              </a:rPr>
              <a:t>DPP)</a:t>
            </a:r>
            <a:r>
              <a:rPr lang="ar-SA" sz="2800" b="1" dirty="0">
                <a:solidFill>
                  <a:srgbClr val="009900"/>
                </a:solidFill>
                <a:cs typeface="Simplified Arabic" pitchFamily="2" charset="-78"/>
              </a:rPr>
              <a:t>)</a:t>
            </a:r>
          </a:p>
          <a:p>
            <a:pPr rtl="1" eaLnBrk="1" hangingPunct="1">
              <a:buFont typeface="Arial" charset="0"/>
              <a:buNone/>
              <a:defRPr/>
            </a:pPr>
            <a:r>
              <a:rPr lang="ar-SA" sz="2800" b="1" dirty="0">
                <a:solidFill>
                  <a:srgbClr val="252AF7"/>
                </a:solidFill>
                <a:cs typeface="Simplified Arabic" pitchFamily="2" charset="-78"/>
              </a:rPr>
              <a:t>   3- طريقة مؤشر الربحية أو دليل الربحية </a:t>
            </a:r>
            <a:r>
              <a:rPr lang="ar-SA" sz="2800" b="1" dirty="0">
                <a:solidFill>
                  <a:srgbClr val="009900"/>
                </a:solidFill>
                <a:cs typeface="Simplified Arabic" pitchFamily="2" charset="-78"/>
              </a:rPr>
              <a:t>(</a:t>
            </a:r>
            <a:r>
              <a:rPr lang="en-US" sz="2800" b="1" dirty="0">
                <a:solidFill>
                  <a:srgbClr val="009900"/>
                </a:solidFill>
                <a:cs typeface="Simplified Arabic" pitchFamily="2" charset="-78"/>
              </a:rPr>
              <a:t>PI</a:t>
            </a:r>
            <a:r>
              <a:rPr lang="ar-SA" sz="2800" b="1" dirty="0">
                <a:solidFill>
                  <a:srgbClr val="009900"/>
                </a:solidFill>
                <a:cs typeface="Simplified Arabic" pitchFamily="2" charset="-78"/>
              </a:rPr>
              <a:t>)</a:t>
            </a:r>
          </a:p>
          <a:p>
            <a:pPr rtl="1" eaLnBrk="1" hangingPunct="1">
              <a:buFont typeface="Arial" charset="0"/>
              <a:buNone/>
              <a:defRPr/>
            </a:pPr>
            <a:r>
              <a:rPr lang="ar-SA" sz="2800" b="1" dirty="0">
                <a:solidFill>
                  <a:srgbClr val="252AF7"/>
                </a:solidFill>
                <a:cs typeface="Simplified Arabic" pitchFamily="2" charset="-78"/>
              </a:rPr>
              <a:t>   4- طريقة معدل العائد الداخلي </a:t>
            </a:r>
            <a:r>
              <a:rPr lang="ar-SA" sz="2800" b="1" dirty="0">
                <a:solidFill>
                  <a:srgbClr val="009900"/>
                </a:solidFill>
                <a:cs typeface="Simplified Arabic" pitchFamily="2" charset="-78"/>
              </a:rPr>
              <a:t>(</a:t>
            </a:r>
            <a:r>
              <a:rPr lang="en-US" sz="2800" b="1" dirty="0">
                <a:solidFill>
                  <a:srgbClr val="009900"/>
                </a:solidFill>
                <a:cs typeface="Simplified Arabic" pitchFamily="2" charset="-78"/>
              </a:rPr>
              <a:t>IRR</a:t>
            </a:r>
            <a:r>
              <a:rPr lang="ar-SA" sz="2800" b="1" dirty="0">
                <a:solidFill>
                  <a:srgbClr val="009900"/>
                </a:solidFill>
                <a:cs typeface="Simplified Arabic" pitchFamily="2" charset="-78"/>
              </a:rPr>
              <a:t>)</a:t>
            </a:r>
          </a:p>
          <a:p>
            <a:pPr eaLnBrk="1" hangingPunct="1">
              <a:buFont typeface="Arial" charset="0"/>
              <a:buNone/>
              <a:defRPr/>
            </a:pPr>
            <a:r>
              <a:rPr lang="ar-SA" sz="2800" dirty="0">
                <a:solidFill>
                  <a:sysClr val="windowText" lastClr="000000"/>
                </a:solidFill>
              </a:rPr>
              <a:t>      </a:t>
            </a:r>
          </a:p>
        </p:txBody>
      </p:sp>
      <p:sp>
        <p:nvSpPr>
          <p:cNvPr id="49156"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138532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BA11F066-B3F7-4493-AB63-367D76B94E9A}" type="slidenum">
              <a:rPr lang="ar-SA" altLang="en-US">
                <a:solidFill>
                  <a:schemeClr val="bg1"/>
                </a:solidFill>
                <a:latin typeface="Calibri" pitchFamily="34" charset="0"/>
              </a:rPr>
              <a:pPr algn="ctr" rtl="0" eaLnBrk="1" hangingPunct="1"/>
              <a:t>37</a:t>
            </a:fld>
            <a:endParaRPr lang="en-US" altLang="en-US">
              <a:solidFill>
                <a:schemeClr val="bg1"/>
              </a:solidFill>
              <a:latin typeface="Calibri" pitchFamily="34" charset="0"/>
            </a:endParaRPr>
          </a:p>
        </p:txBody>
      </p:sp>
      <p:sp>
        <p:nvSpPr>
          <p:cNvPr id="5" name="عنصر نائب للمحتوى 2"/>
          <p:cNvSpPr txBox="1">
            <a:spLocks/>
          </p:cNvSpPr>
          <p:nvPr/>
        </p:nvSpPr>
        <p:spPr bwMode="auto">
          <a:xfrm>
            <a:off x="495300" y="1524000"/>
            <a:ext cx="8915400" cy="4343400"/>
          </a:xfrm>
          <a:prstGeom prst="rect">
            <a:avLst/>
          </a:prstGeom>
          <a:noFill/>
          <a:ln w="9525">
            <a:noFill/>
            <a:miter lim="800000"/>
            <a:headEnd/>
            <a:tailEnd/>
          </a:ln>
        </p:spPr>
        <p:txBody>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eaLnBrk="1" hangingPunct="1">
              <a:defRPr/>
            </a:pPr>
            <a:r>
              <a:rPr lang="ar-SA" b="1" dirty="0">
                <a:solidFill>
                  <a:srgbClr val="C00000"/>
                </a:solidFill>
                <a:cs typeface="Simplified Arabic" pitchFamily="2" charset="-78"/>
              </a:rPr>
              <a:t>1- طريقة صافي القيمة الحالية:</a:t>
            </a:r>
          </a:p>
          <a:p>
            <a:pPr marL="0" rtl="1" eaLnBrk="1" hangingPunct="1">
              <a:defRPr/>
            </a:pPr>
            <a:r>
              <a:rPr lang="ar-SA" sz="2800" b="1" dirty="0">
                <a:solidFill>
                  <a:srgbClr val="252AF7"/>
                </a:solidFill>
                <a:cs typeface="Simplified Arabic" pitchFamily="2" charset="-78"/>
              </a:rPr>
              <a:t>تعبر عن الزيادة التي يضيفها المشروع الاستثماري إلى القيمة الكلية للاستثمار، وتقاس بالعلاقة التالية:</a:t>
            </a:r>
          </a:p>
          <a:p>
            <a:pPr marL="0" rtl="1" eaLnBrk="1" hangingPunct="1">
              <a:defRPr/>
            </a:pPr>
            <a:endParaRPr lang="ar-SA" b="1" dirty="0">
              <a:solidFill>
                <a:srgbClr val="252AF7"/>
              </a:solidFill>
              <a:cs typeface="Simplified Arabic" pitchFamily="2" charset="-78"/>
            </a:endParaRPr>
          </a:p>
          <a:p>
            <a:pPr rtl="1" eaLnBrk="1" hangingPunct="1">
              <a:defRPr/>
            </a:pPr>
            <a:r>
              <a:rPr lang="ar-SA" sz="2800" b="1" dirty="0">
                <a:solidFill>
                  <a:srgbClr val="C00000"/>
                </a:solidFill>
              </a:rPr>
              <a:t>حيث:</a:t>
            </a:r>
          </a:p>
          <a:p>
            <a:pPr eaLnBrk="1" hangingPunct="1">
              <a:buFont typeface="Arial" charset="0"/>
              <a:buNone/>
              <a:defRPr/>
            </a:pPr>
            <a:r>
              <a:rPr lang="ar-SA" b="1" dirty="0">
                <a:solidFill>
                  <a:sysClr val="windowText" lastClr="000000"/>
                </a:solidFill>
                <a:cs typeface="Simplified Arabic" pitchFamily="2" charset="-78"/>
              </a:rPr>
              <a:t>     </a:t>
            </a:r>
          </a:p>
        </p:txBody>
      </p:sp>
      <p:pic>
        <p:nvPicPr>
          <p:cNvPr id="50180"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0400" y="3200400"/>
            <a:ext cx="396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مربع نص 6"/>
          <p:cNvSpPr txBox="1">
            <a:spLocks noChangeArrowheads="1"/>
          </p:cNvSpPr>
          <p:nvPr/>
        </p:nvSpPr>
        <p:spPr bwMode="auto">
          <a:xfrm>
            <a:off x="5181600" y="4343400"/>
            <a:ext cx="4127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2800" b="1">
                <a:solidFill>
                  <a:srgbClr val="C00000"/>
                </a:solidFill>
                <a:latin typeface="Calibri" pitchFamily="34" charset="0"/>
                <a:cs typeface="Simplified Arabic" pitchFamily="18" charset="-78"/>
              </a:rPr>
              <a:t>NPV</a:t>
            </a:r>
            <a:r>
              <a:rPr lang="ar-SA" altLang="en-US" sz="2800" b="1">
                <a:solidFill>
                  <a:srgbClr val="000000"/>
                </a:solidFill>
                <a:latin typeface="Calibri" pitchFamily="34" charset="0"/>
                <a:cs typeface="Simplified Arabic" pitchFamily="18" charset="-78"/>
              </a:rPr>
              <a:t> = </a:t>
            </a:r>
            <a:r>
              <a:rPr lang="ar-SA" altLang="en-US" sz="2800" b="1">
                <a:solidFill>
                  <a:srgbClr val="252AF7"/>
                </a:solidFill>
                <a:latin typeface="Calibri" pitchFamily="34" charset="0"/>
                <a:cs typeface="Simplified Arabic" pitchFamily="18" charset="-78"/>
              </a:rPr>
              <a:t>صافي القيمة  الحالية</a:t>
            </a:r>
          </a:p>
        </p:txBody>
      </p:sp>
      <p:sp>
        <p:nvSpPr>
          <p:cNvPr id="50182" name="مربع نص 7"/>
          <p:cNvSpPr txBox="1">
            <a:spLocks noChangeArrowheads="1"/>
          </p:cNvSpPr>
          <p:nvPr/>
        </p:nvSpPr>
        <p:spPr bwMode="auto">
          <a:xfrm>
            <a:off x="1676400" y="4876800"/>
            <a:ext cx="7677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2800" b="1">
                <a:solidFill>
                  <a:srgbClr val="C00000"/>
                </a:solidFill>
                <a:latin typeface="Calibri" pitchFamily="34" charset="0"/>
                <a:cs typeface="Simplified Arabic" pitchFamily="18" charset="-78"/>
              </a:rPr>
              <a:t>PV(CF)</a:t>
            </a:r>
            <a:r>
              <a:rPr lang="ar-SA" altLang="en-US" sz="2800" b="1">
                <a:solidFill>
                  <a:srgbClr val="000000"/>
                </a:solidFill>
                <a:latin typeface="Calibri" pitchFamily="34" charset="0"/>
                <a:cs typeface="Simplified Arabic" pitchFamily="18" charset="-78"/>
              </a:rPr>
              <a:t>= </a:t>
            </a:r>
            <a:r>
              <a:rPr lang="ar-SA" altLang="en-US" sz="2800" b="1">
                <a:solidFill>
                  <a:srgbClr val="252AF7"/>
                </a:solidFill>
                <a:latin typeface="Calibri" pitchFamily="34" charset="0"/>
                <a:cs typeface="Simplified Arabic" pitchFamily="18" charset="-78"/>
              </a:rPr>
              <a:t>مجموع القيمة الحالية للتدفقات النقدية السنوية</a:t>
            </a:r>
          </a:p>
        </p:txBody>
      </p:sp>
      <p:sp>
        <p:nvSpPr>
          <p:cNvPr id="50183" name="مربع نص 8"/>
          <p:cNvSpPr txBox="1">
            <a:spLocks noChangeArrowheads="1"/>
          </p:cNvSpPr>
          <p:nvPr/>
        </p:nvSpPr>
        <p:spPr bwMode="auto">
          <a:xfrm>
            <a:off x="2133600" y="5334000"/>
            <a:ext cx="726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2800" b="1">
                <a:solidFill>
                  <a:srgbClr val="000000"/>
                </a:solidFill>
                <a:latin typeface="Calibri" pitchFamily="34" charset="0"/>
                <a:cs typeface="Simplified Arabic" pitchFamily="18" charset="-78"/>
              </a:rPr>
              <a:t>= </a:t>
            </a:r>
            <a:r>
              <a:rPr lang="en-US" altLang="en-US" sz="2800" b="1">
                <a:solidFill>
                  <a:srgbClr val="C00000"/>
                </a:solidFill>
                <a:latin typeface="Calibri" pitchFamily="34" charset="0"/>
                <a:cs typeface="Simplified Arabic" pitchFamily="18" charset="-78"/>
              </a:rPr>
              <a:t>PV(K)</a:t>
            </a:r>
            <a:r>
              <a:rPr lang="en-US" altLang="en-US" sz="2800" b="1">
                <a:solidFill>
                  <a:srgbClr val="000000"/>
                </a:solidFill>
                <a:latin typeface="Calibri" pitchFamily="34" charset="0"/>
                <a:cs typeface="Simplified Arabic" pitchFamily="18" charset="-78"/>
              </a:rPr>
              <a:t> </a:t>
            </a:r>
            <a:r>
              <a:rPr lang="ar-SA" altLang="en-US" sz="2800" b="1">
                <a:solidFill>
                  <a:srgbClr val="000000"/>
                </a:solidFill>
                <a:latin typeface="Calibri" pitchFamily="34" charset="0"/>
                <a:cs typeface="Simplified Arabic" pitchFamily="18" charset="-78"/>
              </a:rPr>
              <a:t>  </a:t>
            </a:r>
            <a:r>
              <a:rPr lang="ar-SA" altLang="en-US" sz="2800" b="1">
                <a:solidFill>
                  <a:srgbClr val="252AF7"/>
                </a:solidFill>
                <a:latin typeface="Calibri" pitchFamily="34" charset="0"/>
                <a:cs typeface="Simplified Arabic" pitchFamily="18" charset="-78"/>
              </a:rPr>
              <a:t>مجموع القيمة الحالية لتكلفة الاستثمار</a:t>
            </a:r>
          </a:p>
        </p:txBody>
      </p:sp>
      <p:sp>
        <p:nvSpPr>
          <p:cNvPr id="50184"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607543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11F9C6D3-32B9-405C-924C-0426A8491A21}" type="slidenum">
              <a:rPr lang="ar-SA" altLang="en-US">
                <a:solidFill>
                  <a:schemeClr val="bg1"/>
                </a:solidFill>
                <a:latin typeface="Calibri" pitchFamily="34" charset="0"/>
              </a:rPr>
              <a:pPr algn="ctr" rtl="0" eaLnBrk="1" hangingPunct="1"/>
              <a:t>38</a:t>
            </a:fld>
            <a:endParaRPr lang="en-US" altLang="en-US">
              <a:solidFill>
                <a:schemeClr val="bg1"/>
              </a:solidFill>
              <a:latin typeface="Calibri" pitchFamily="34" charset="0"/>
            </a:endParaRPr>
          </a:p>
        </p:txBody>
      </p:sp>
      <p:sp>
        <p:nvSpPr>
          <p:cNvPr id="51203" name="عنصر نائب للمحتوى 2"/>
          <p:cNvSpPr txBox="1">
            <a:spLocks/>
          </p:cNvSpPr>
          <p:nvPr/>
        </p:nvSpPr>
        <p:spPr bwMode="auto">
          <a:xfrm>
            <a:off x="412750" y="1447800"/>
            <a:ext cx="911225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rtl="1">
              <a:buFont typeface="Arial" pitchFamily="34" charset="0"/>
              <a:buNone/>
            </a:pPr>
            <a:r>
              <a:rPr lang="ar-SA" altLang="en-US">
                <a:solidFill>
                  <a:srgbClr val="C00000"/>
                </a:solidFill>
              </a:rPr>
              <a:t>  </a:t>
            </a:r>
            <a:r>
              <a:rPr lang="ar-SA" altLang="en-US">
                <a:solidFill>
                  <a:srgbClr val="C00000"/>
                </a:solidFill>
                <a:cs typeface="Simplified Arabic" pitchFamily="18" charset="-78"/>
              </a:rPr>
              <a:t> 2- </a:t>
            </a:r>
            <a:r>
              <a:rPr lang="ar-SA" altLang="en-US" b="1">
                <a:solidFill>
                  <a:srgbClr val="C00000"/>
                </a:solidFill>
                <a:cs typeface="Simplified Arabic" pitchFamily="18" charset="-78"/>
              </a:rPr>
              <a:t>طريقة فترة الاسترداد المخصومة:</a:t>
            </a:r>
            <a:endParaRPr lang="en-US" altLang="en-US">
              <a:solidFill>
                <a:srgbClr val="C00000"/>
              </a:solidFill>
            </a:endParaRPr>
          </a:p>
          <a:p>
            <a:pPr rtl="1">
              <a:buFont typeface="Arial" pitchFamily="34" charset="0"/>
              <a:buNone/>
            </a:pPr>
            <a:r>
              <a:rPr lang="ar-SA" altLang="en-US">
                <a:solidFill>
                  <a:srgbClr val="252AF7"/>
                </a:solidFill>
              </a:rPr>
              <a:t> </a:t>
            </a:r>
            <a:r>
              <a:rPr lang="ar-SA" altLang="en-US" b="1">
                <a:solidFill>
                  <a:srgbClr val="252AF7"/>
                </a:solidFill>
                <a:cs typeface="Simplified Arabic" pitchFamily="18" charset="-78"/>
              </a:rPr>
              <a:t>الفترة الزمنية اللازمة لاسترداد رأس مال المشروع المقترح، أي عندما تتساوى القيمة الحالية للتدفقات النقدية الداخلة بالقيمة الحالية للتدفقات النقدية الخارجة</a:t>
            </a:r>
          </a:p>
          <a:p>
            <a:pPr rtl="1">
              <a:buFont typeface="Arial" pitchFamily="34" charset="0"/>
              <a:buNone/>
            </a:pPr>
            <a:endParaRPr lang="ar-SA" altLang="en-US">
              <a:solidFill>
                <a:srgbClr val="252AF7"/>
              </a:solidFill>
              <a:cs typeface="Simplified Arabic" pitchFamily="18" charset="-78"/>
            </a:endParaRPr>
          </a:p>
          <a:p>
            <a:pPr rtl="1">
              <a:buFont typeface="Arial" pitchFamily="34" charset="0"/>
              <a:buNone/>
            </a:pPr>
            <a:r>
              <a:rPr lang="ar-SA" altLang="en-US">
                <a:solidFill>
                  <a:srgbClr val="C00000"/>
                </a:solidFill>
                <a:cs typeface="Simplified Arabic" pitchFamily="18" charset="-78"/>
              </a:rPr>
              <a:t> </a:t>
            </a:r>
            <a:r>
              <a:rPr lang="ar-SA" altLang="en-US" b="1">
                <a:solidFill>
                  <a:srgbClr val="C00000"/>
                </a:solidFill>
                <a:cs typeface="Simplified Arabic" pitchFamily="18" charset="-78"/>
              </a:rPr>
              <a:t>يفضل المشروع الاستثماري الذي يسترد أمواله في فترة أقصر</a:t>
            </a:r>
          </a:p>
          <a:p>
            <a:pPr rtl="1">
              <a:buFont typeface="Arial" pitchFamily="34" charset="0"/>
              <a:buNone/>
            </a:pPr>
            <a:endParaRPr lang="ar-SA" altLang="en-US" b="1">
              <a:solidFill>
                <a:srgbClr val="000000"/>
              </a:solidFill>
            </a:endParaRPr>
          </a:p>
        </p:txBody>
      </p:sp>
      <p:sp>
        <p:nvSpPr>
          <p:cNvPr id="51204"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208929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1A07687A-88C7-418F-98A7-18194D18281A}" type="slidenum">
              <a:rPr lang="ar-SA" altLang="en-US">
                <a:solidFill>
                  <a:schemeClr val="bg1"/>
                </a:solidFill>
                <a:latin typeface="Calibri" pitchFamily="34" charset="0"/>
              </a:rPr>
              <a:pPr algn="ctr" rtl="0" eaLnBrk="1" hangingPunct="1"/>
              <a:t>39</a:t>
            </a:fld>
            <a:endParaRPr lang="en-US" altLang="en-US">
              <a:solidFill>
                <a:schemeClr val="bg1"/>
              </a:solidFill>
              <a:latin typeface="Calibri" pitchFamily="34" charset="0"/>
            </a:endParaRPr>
          </a:p>
        </p:txBody>
      </p:sp>
      <p:sp>
        <p:nvSpPr>
          <p:cNvPr id="52227" name="عنصر نائب للمحتوى 2"/>
          <p:cNvSpPr txBox="1">
            <a:spLocks/>
          </p:cNvSpPr>
          <p:nvPr/>
        </p:nvSpPr>
        <p:spPr bwMode="auto">
          <a:xfrm>
            <a:off x="495300" y="1600200"/>
            <a:ext cx="89154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buFont typeface="Arial" pitchFamily="34" charset="0"/>
              <a:buNone/>
            </a:pPr>
            <a:r>
              <a:rPr lang="ar-SA" altLang="en-US">
                <a:solidFill>
                  <a:srgbClr val="C00000"/>
                </a:solidFill>
                <a:cs typeface="Simplified Arabic" pitchFamily="18" charset="-78"/>
              </a:rPr>
              <a:t> 3- </a:t>
            </a:r>
            <a:r>
              <a:rPr lang="ar-SA" altLang="en-US" sz="2800" b="1">
                <a:solidFill>
                  <a:srgbClr val="C00000"/>
                </a:solidFill>
                <a:cs typeface="Simplified Arabic" pitchFamily="18" charset="-78"/>
              </a:rPr>
              <a:t>طريقة مؤشر الربحية:</a:t>
            </a:r>
            <a:endParaRPr lang="en-US" altLang="en-US" sz="2800" b="1">
              <a:solidFill>
                <a:srgbClr val="C00000"/>
              </a:solidFill>
              <a:cs typeface="Simplified Arabic" pitchFamily="18" charset="-78"/>
            </a:endParaRPr>
          </a:p>
          <a:p>
            <a:pPr>
              <a:buFont typeface="Arial" pitchFamily="34" charset="0"/>
              <a:buNone/>
            </a:pPr>
            <a:r>
              <a:rPr lang="ar-SA" altLang="en-US" sz="2800" b="1">
                <a:solidFill>
                  <a:srgbClr val="252AF7"/>
                </a:solidFill>
                <a:cs typeface="Simplified Arabic" pitchFamily="18" charset="-78"/>
              </a:rPr>
              <a:t>هو مؤشر نسبي لربحية المشروع، وهو عبارة عن تقسيم التدفقات النقدية على القيمة الحالية لتكلفة الاستثمار الرأسمالي</a:t>
            </a:r>
          </a:p>
          <a:p>
            <a:pPr>
              <a:buFont typeface="Arial" pitchFamily="34" charset="0"/>
              <a:buNone/>
            </a:pPr>
            <a:r>
              <a:rPr lang="ar-SA" altLang="en-US">
                <a:solidFill>
                  <a:srgbClr val="252AF7"/>
                </a:solidFill>
              </a:rPr>
              <a:t>    </a:t>
            </a:r>
          </a:p>
        </p:txBody>
      </p:sp>
      <p:pic>
        <p:nvPicPr>
          <p:cNvPr id="52228"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0" y="3276600"/>
            <a:ext cx="43688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مربع نص 6"/>
          <p:cNvSpPr txBox="1">
            <a:spLocks noChangeArrowheads="1"/>
          </p:cNvSpPr>
          <p:nvPr/>
        </p:nvSpPr>
        <p:spPr bwMode="auto">
          <a:xfrm>
            <a:off x="5200650" y="4419600"/>
            <a:ext cx="3797300"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ar-SA" sz="2400" b="1" kern="0" dirty="0">
                <a:solidFill>
                  <a:srgbClr val="252AF7"/>
                </a:solidFill>
              </a:rPr>
              <a:t> </a:t>
            </a:r>
            <a:r>
              <a:rPr lang="en-US" sz="2400" b="1" kern="0" dirty="0">
                <a:solidFill>
                  <a:srgbClr val="252AF7"/>
                </a:solidFill>
              </a:rPr>
              <a:t>  </a:t>
            </a:r>
            <a:r>
              <a:rPr lang="en-US" sz="2400" b="1" kern="0" dirty="0">
                <a:solidFill>
                  <a:srgbClr val="C00000"/>
                </a:solidFill>
              </a:rPr>
              <a:t>=     PI</a:t>
            </a:r>
            <a:r>
              <a:rPr lang="ar-SA" sz="2400" b="1" kern="0" dirty="0">
                <a:solidFill>
                  <a:srgbClr val="252AF7"/>
                </a:solidFill>
              </a:rPr>
              <a:t>مؤشر الربحية</a:t>
            </a:r>
          </a:p>
        </p:txBody>
      </p:sp>
      <p:sp>
        <p:nvSpPr>
          <p:cNvPr id="8" name="مربع نص 7"/>
          <p:cNvSpPr txBox="1">
            <a:spLocks noChangeArrowheads="1"/>
          </p:cNvSpPr>
          <p:nvPr/>
        </p:nvSpPr>
        <p:spPr bwMode="auto">
          <a:xfrm>
            <a:off x="2724150" y="5029200"/>
            <a:ext cx="6308725"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en-US" sz="2400" b="1" kern="0" dirty="0">
                <a:solidFill>
                  <a:srgbClr val="C00000"/>
                </a:solidFill>
              </a:rPr>
              <a:t>PVCF</a:t>
            </a:r>
            <a:r>
              <a:rPr lang="ar-SA" sz="2400" b="1" kern="0" dirty="0">
                <a:solidFill>
                  <a:srgbClr val="C00000"/>
                </a:solidFill>
              </a:rPr>
              <a:t>= </a:t>
            </a:r>
            <a:r>
              <a:rPr lang="ar-SA" sz="2400" b="1" kern="0" dirty="0">
                <a:solidFill>
                  <a:srgbClr val="252AF7"/>
                </a:solidFill>
              </a:rPr>
              <a:t>مجموع القيمة الحالية للتدفقات النقدية السنوية</a:t>
            </a:r>
          </a:p>
        </p:txBody>
      </p:sp>
      <p:sp>
        <p:nvSpPr>
          <p:cNvPr id="9" name="مربع نص 8"/>
          <p:cNvSpPr txBox="1">
            <a:spLocks noChangeArrowheads="1"/>
          </p:cNvSpPr>
          <p:nvPr/>
        </p:nvSpPr>
        <p:spPr bwMode="auto">
          <a:xfrm>
            <a:off x="2641600" y="5562600"/>
            <a:ext cx="6226175"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en-US" sz="2400" kern="0" dirty="0">
                <a:solidFill>
                  <a:srgbClr val="C00000"/>
                </a:solidFill>
              </a:rPr>
              <a:t>=</a:t>
            </a:r>
            <a:r>
              <a:rPr lang="en-US" sz="2400" b="1" kern="0" dirty="0">
                <a:solidFill>
                  <a:srgbClr val="C00000"/>
                </a:solidFill>
              </a:rPr>
              <a:t>PVK</a:t>
            </a:r>
            <a:r>
              <a:rPr lang="ar-SA" sz="2400" b="1" kern="0" dirty="0">
                <a:solidFill>
                  <a:srgbClr val="C00000"/>
                </a:solidFill>
              </a:rPr>
              <a:t> </a:t>
            </a:r>
            <a:r>
              <a:rPr lang="ar-SA" sz="2400" b="1" kern="0" dirty="0">
                <a:solidFill>
                  <a:srgbClr val="252AF7"/>
                </a:solidFill>
              </a:rPr>
              <a:t>مجموع القيمة الحالية لتكلفة الاستثمار</a:t>
            </a:r>
          </a:p>
        </p:txBody>
      </p:sp>
      <p:sp>
        <p:nvSpPr>
          <p:cNvPr id="52232"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305489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DF7FF1B4-73AD-4DA7-9DE7-4ED01CE4A1D3}" type="slidenum">
              <a:rPr lang="ar-SA" altLang="en-US">
                <a:solidFill>
                  <a:schemeClr val="bg1"/>
                </a:solidFill>
                <a:latin typeface="Calibri" pitchFamily="34" charset="0"/>
              </a:rPr>
              <a:pPr algn="ctr" rtl="0" eaLnBrk="1" hangingPunct="1"/>
              <a:t>40</a:t>
            </a:fld>
            <a:endParaRPr lang="en-US" altLang="en-US">
              <a:solidFill>
                <a:schemeClr val="bg1"/>
              </a:solidFill>
              <a:latin typeface="Calibri" pitchFamily="34" charset="0"/>
            </a:endParaRPr>
          </a:p>
        </p:txBody>
      </p:sp>
      <p:sp>
        <p:nvSpPr>
          <p:cNvPr id="5" name="عنصر نائب للمحتوى 2"/>
          <p:cNvSpPr txBox="1">
            <a:spLocks/>
          </p:cNvSpPr>
          <p:nvPr/>
        </p:nvSpPr>
        <p:spPr bwMode="auto">
          <a:xfrm>
            <a:off x="247650" y="1447800"/>
            <a:ext cx="9328150" cy="4678363"/>
          </a:xfrm>
          <a:prstGeom prst="rect">
            <a:avLst/>
          </a:prstGeom>
          <a:noFill/>
          <a:ln w="9525">
            <a:noFill/>
            <a:miter lim="800000"/>
            <a:headEnd/>
            <a:tailEnd/>
          </a:ln>
        </p:spPr>
        <p:txBody>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gn="just" rtl="1" eaLnBrk="1" hangingPunct="1">
              <a:buClr>
                <a:srgbClr val="C00000"/>
              </a:buClr>
              <a:defRPr/>
            </a:pPr>
            <a:r>
              <a:rPr lang="ar-SA" b="1" dirty="0">
                <a:solidFill>
                  <a:srgbClr val="C00000"/>
                </a:solidFill>
                <a:cs typeface="Simplified Arabic" pitchFamily="2" charset="-78"/>
              </a:rPr>
              <a:t>4- طريقة معدل العائد الداخلي</a:t>
            </a:r>
            <a:endParaRPr lang="en-US" b="1" dirty="0">
              <a:solidFill>
                <a:srgbClr val="C00000"/>
              </a:solidFill>
              <a:cs typeface="Simplified Arabic" pitchFamily="2" charset="-78"/>
            </a:endParaRPr>
          </a:p>
          <a:p>
            <a:pPr marL="0" algn="just" rtl="1" eaLnBrk="1" hangingPunct="1">
              <a:buClr>
                <a:srgbClr val="C00000"/>
              </a:buClr>
              <a:defRPr/>
            </a:pPr>
            <a:r>
              <a:rPr lang="ar-SA" b="1" dirty="0">
                <a:solidFill>
                  <a:srgbClr val="252AF7"/>
                </a:solidFill>
                <a:cs typeface="Simplified Arabic" pitchFamily="2" charset="-78"/>
              </a:rPr>
              <a:t>معدل العائد الداخلي هو ذلك المعدل الذي </a:t>
            </a:r>
            <a:r>
              <a:rPr lang="ar-SA" b="1" dirty="0">
                <a:solidFill>
                  <a:srgbClr val="00B050"/>
                </a:solidFill>
                <a:cs typeface="Simplified Arabic" pitchFamily="2" charset="-78"/>
              </a:rPr>
              <a:t>يساوي</a:t>
            </a:r>
            <a:r>
              <a:rPr lang="ar-SA" b="1" dirty="0">
                <a:solidFill>
                  <a:srgbClr val="252AF7"/>
                </a:solidFill>
                <a:cs typeface="Simplified Arabic" pitchFamily="2" charset="-78"/>
              </a:rPr>
              <a:t> بين القيمة الحالية للتدفقات النقدية من المشروع والقيمة الحالية لتكلفة الاستثمار الرأسمالي،</a:t>
            </a:r>
            <a:r>
              <a:rPr lang="en-US" b="1" dirty="0">
                <a:solidFill>
                  <a:srgbClr val="252AF7"/>
                </a:solidFill>
                <a:cs typeface="Simplified Arabic" pitchFamily="2" charset="-78"/>
              </a:rPr>
              <a:t> </a:t>
            </a:r>
            <a:r>
              <a:rPr lang="ar-SA" b="1" dirty="0">
                <a:solidFill>
                  <a:srgbClr val="252AF7"/>
                </a:solidFill>
                <a:cs typeface="Simplified Arabic" pitchFamily="2" charset="-78"/>
              </a:rPr>
              <a:t>أو هو معدل الخصم الذي يجعل صافي القيمة الحالية للتدفقات النقدية مساويا </a:t>
            </a:r>
            <a:r>
              <a:rPr lang="ar-SA" b="1" dirty="0">
                <a:solidFill>
                  <a:srgbClr val="00B050"/>
                </a:solidFill>
                <a:cs typeface="Simplified Arabic" pitchFamily="2" charset="-78"/>
              </a:rPr>
              <a:t>للصفر</a:t>
            </a:r>
            <a:r>
              <a:rPr lang="ar-SA" b="1" dirty="0">
                <a:solidFill>
                  <a:srgbClr val="252AF7"/>
                </a:solidFill>
                <a:cs typeface="Simplified Arabic" pitchFamily="2" charset="-78"/>
              </a:rPr>
              <a:t>.</a:t>
            </a:r>
            <a:endParaRPr lang="en-US" b="1" dirty="0">
              <a:solidFill>
                <a:srgbClr val="252AF7"/>
              </a:solidFill>
              <a:cs typeface="Simplified Arabic" pitchFamily="2" charset="-78"/>
            </a:endParaRPr>
          </a:p>
          <a:p>
            <a:pPr marL="0" algn="just" rtl="1" eaLnBrk="1" hangingPunct="1">
              <a:buClr>
                <a:srgbClr val="C00000"/>
              </a:buClr>
              <a:defRPr/>
            </a:pPr>
            <a:r>
              <a:rPr lang="ar-SA" b="1" dirty="0">
                <a:solidFill>
                  <a:srgbClr val="252AF7"/>
                </a:solidFill>
                <a:cs typeface="Simplified Arabic" pitchFamily="2" charset="-78"/>
              </a:rPr>
              <a:t>سمي بمعدل العائد الداخلي لأنه يعتمد أساسا على العوائد والتدفقات النقدية الناتجة من المشروع، وليس على معدل خصم يتم اختياره خارجيا.</a:t>
            </a:r>
          </a:p>
          <a:p>
            <a:pPr algn="just" rtl="1" eaLnBrk="1" hangingPunct="1">
              <a:buClr>
                <a:srgbClr val="C00000"/>
              </a:buClr>
              <a:defRPr/>
            </a:pPr>
            <a:endParaRPr lang="ar-SA" b="1" dirty="0">
              <a:solidFill>
                <a:srgbClr val="252AF7"/>
              </a:solidFill>
              <a:cs typeface="Simplified Arabic" pitchFamily="2" charset="-78"/>
            </a:endParaRPr>
          </a:p>
        </p:txBody>
      </p:sp>
      <p:sp>
        <p:nvSpPr>
          <p:cNvPr id="53252"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966124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B1CED8D3-5939-4B36-8F5A-25169B1D4673}" type="slidenum">
              <a:rPr lang="ar-SA" altLang="en-US">
                <a:solidFill>
                  <a:schemeClr val="bg1"/>
                </a:solidFill>
                <a:latin typeface="Calibri" pitchFamily="34" charset="0"/>
              </a:rPr>
              <a:pPr algn="ctr" rtl="0" eaLnBrk="1" hangingPunct="1"/>
              <a:t>41</a:t>
            </a:fld>
            <a:endParaRPr lang="en-US" altLang="en-US">
              <a:solidFill>
                <a:schemeClr val="bg1"/>
              </a:solidFill>
              <a:latin typeface="Calibri" pitchFamily="34" charset="0"/>
            </a:endParaRPr>
          </a:p>
        </p:txBody>
      </p:sp>
      <p:sp>
        <p:nvSpPr>
          <p:cNvPr id="5" name="عنصر نائب للمحتوى 5"/>
          <p:cNvSpPr txBox="1">
            <a:spLocks/>
          </p:cNvSpPr>
          <p:nvPr/>
        </p:nvSpPr>
        <p:spPr bwMode="auto">
          <a:xfrm>
            <a:off x="495300" y="1600200"/>
            <a:ext cx="8915400" cy="4525963"/>
          </a:xfrm>
          <a:prstGeom prst="rect">
            <a:avLst/>
          </a:prstGeom>
          <a:noFill/>
          <a:ln w="9525">
            <a:noFill/>
            <a:miter lim="800000"/>
            <a:headEnd/>
            <a:tailEnd/>
          </a:ln>
        </p:spPr>
        <p:txBody>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gn="just" rtl="1">
              <a:defRPr/>
            </a:pPr>
            <a:r>
              <a:rPr lang="ar-SA" sz="2800" b="1" dirty="0">
                <a:solidFill>
                  <a:srgbClr val="252AF7"/>
                </a:solidFill>
                <a:cs typeface="Simplified Arabic" pitchFamily="2" charset="-78"/>
              </a:rPr>
              <a:t>سمي بمعدل العائد الداخلي لأنه يعتمد أساسا على العوائد والتدفقات النقدية الناتجة من المشروع، وليس على معدل خاص</a:t>
            </a:r>
            <a:r>
              <a:rPr lang="en-US" sz="2800" b="1" dirty="0">
                <a:solidFill>
                  <a:srgbClr val="252AF7"/>
                </a:solidFill>
                <a:cs typeface="Simplified Arabic" pitchFamily="2" charset="-78"/>
              </a:rPr>
              <a:t> </a:t>
            </a:r>
            <a:r>
              <a:rPr lang="ar-SA" sz="2800" b="1" dirty="0">
                <a:solidFill>
                  <a:srgbClr val="252AF7"/>
                </a:solidFill>
                <a:cs typeface="Simplified Arabic" pitchFamily="2" charset="-78"/>
              </a:rPr>
              <a:t>يتم اختياره خارجيا، ويتم حسابه وفق الصيغة التالية:</a:t>
            </a:r>
          </a:p>
          <a:p>
            <a:pPr algn="just" rtl="1">
              <a:defRPr/>
            </a:pPr>
            <a:endParaRPr lang="ar-SA" b="1" dirty="0">
              <a:solidFill>
                <a:srgbClr val="252AF7"/>
              </a:solidFill>
              <a:cs typeface="Simplified Arabic" pitchFamily="2" charset="-78"/>
            </a:endParaRPr>
          </a:p>
          <a:p>
            <a:pPr algn="just" rtl="1">
              <a:defRPr/>
            </a:pPr>
            <a:endParaRPr lang="en-US" b="1" dirty="0">
              <a:solidFill>
                <a:srgbClr val="252AF7"/>
              </a:solidFill>
              <a:cs typeface="Simplified Arabic" pitchFamily="2" charset="-78"/>
            </a:endParaRPr>
          </a:p>
          <a:p>
            <a:pPr>
              <a:defRPr/>
            </a:pPr>
            <a:endParaRPr lang="en-US" b="1" dirty="0">
              <a:solidFill>
                <a:srgbClr val="252AF7"/>
              </a:solidFill>
              <a:cs typeface="Simplified Arabic" pitchFamily="2" charset="-78"/>
            </a:endParaRPr>
          </a:p>
          <a:p>
            <a:pPr>
              <a:defRPr/>
            </a:pPr>
            <a:endParaRPr lang="ar-SA" b="1" dirty="0">
              <a:solidFill>
                <a:srgbClr val="252AF7"/>
              </a:solidFill>
              <a:cs typeface="Simplified Arabic" pitchFamily="2" charset="-78"/>
            </a:endParaRPr>
          </a:p>
          <a:p>
            <a:pPr>
              <a:defRPr/>
            </a:pPr>
            <a:endParaRPr lang="en-US" dirty="0">
              <a:solidFill>
                <a:sysClr val="windowText" lastClr="000000"/>
              </a:solidFill>
            </a:endParaRPr>
          </a:p>
        </p:txBody>
      </p:sp>
      <p:pic>
        <p:nvPicPr>
          <p:cNvPr id="54276"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 y="2819400"/>
            <a:ext cx="51244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مربع نص 9"/>
          <p:cNvSpPr txBox="1">
            <a:spLocks noChangeArrowheads="1"/>
          </p:cNvSpPr>
          <p:nvPr/>
        </p:nvSpPr>
        <p:spPr bwMode="auto">
          <a:xfrm>
            <a:off x="5638800" y="3352800"/>
            <a:ext cx="3962400" cy="381000"/>
          </a:xfrm>
          <a:prstGeom prst="rect">
            <a:avLst/>
          </a:prstGeom>
          <a:noFill/>
          <a:ln w="9525">
            <a:noFill/>
            <a:miter lim="800000"/>
            <a:headEnd/>
            <a:tailEnd/>
          </a:ln>
        </p:spPr>
        <p:txBody>
          <a:bodyPr>
            <a:spAutoFit/>
          </a:bodyPr>
          <a:lstStyle/>
          <a:p>
            <a:pPr algn="r" rtl="1" fontAlgn="auto">
              <a:spcBef>
                <a:spcPts val="0"/>
              </a:spcBef>
              <a:spcAft>
                <a:spcPts val="0"/>
              </a:spcAft>
              <a:defRPr/>
            </a:pPr>
            <a:r>
              <a:rPr lang="en-US" b="1" kern="0" dirty="0">
                <a:solidFill>
                  <a:srgbClr val="FF0000"/>
                </a:solidFill>
              </a:rPr>
              <a:t>K</a:t>
            </a:r>
            <a:r>
              <a:rPr lang="ar-SA" b="1" kern="0" dirty="0">
                <a:solidFill>
                  <a:prstClr val="black"/>
                </a:solidFill>
              </a:rPr>
              <a:t> = تكلفة الاستثمار</a:t>
            </a:r>
          </a:p>
        </p:txBody>
      </p:sp>
      <p:sp>
        <p:nvSpPr>
          <p:cNvPr id="8" name="مربع نص 10"/>
          <p:cNvSpPr txBox="1">
            <a:spLocks noChangeArrowheads="1"/>
          </p:cNvSpPr>
          <p:nvPr/>
        </p:nvSpPr>
        <p:spPr bwMode="auto">
          <a:xfrm>
            <a:off x="5638800" y="3733800"/>
            <a:ext cx="4044950" cy="369888"/>
          </a:xfrm>
          <a:prstGeom prst="rect">
            <a:avLst/>
          </a:prstGeom>
          <a:noFill/>
          <a:ln w="9525">
            <a:noFill/>
            <a:miter lim="800000"/>
            <a:headEnd/>
            <a:tailEnd/>
          </a:ln>
        </p:spPr>
        <p:txBody>
          <a:bodyPr>
            <a:spAutoFit/>
          </a:bodyPr>
          <a:lstStyle/>
          <a:p>
            <a:pPr algn="r" rtl="1" fontAlgn="auto">
              <a:spcBef>
                <a:spcPts val="0"/>
              </a:spcBef>
              <a:spcAft>
                <a:spcPts val="0"/>
              </a:spcAft>
              <a:defRPr/>
            </a:pPr>
            <a:r>
              <a:rPr lang="en-US" b="1" kern="0" dirty="0">
                <a:solidFill>
                  <a:prstClr val="black"/>
                </a:solidFill>
              </a:rPr>
              <a:t>=</a:t>
            </a:r>
            <a:r>
              <a:rPr lang="en-US" b="1" kern="0" dirty="0">
                <a:solidFill>
                  <a:srgbClr val="FF0000"/>
                </a:solidFill>
              </a:rPr>
              <a:t>CF</a:t>
            </a:r>
            <a:r>
              <a:rPr lang="ar-SA" b="1" kern="0" dirty="0">
                <a:solidFill>
                  <a:prstClr val="black"/>
                </a:solidFill>
              </a:rPr>
              <a:t> التدفق النقدي السنوي من المشروع</a:t>
            </a:r>
          </a:p>
        </p:txBody>
      </p:sp>
      <p:sp>
        <p:nvSpPr>
          <p:cNvPr id="9" name="مربع نص 11"/>
          <p:cNvSpPr txBox="1">
            <a:spLocks noChangeArrowheads="1"/>
          </p:cNvSpPr>
          <p:nvPr/>
        </p:nvSpPr>
        <p:spPr bwMode="auto">
          <a:xfrm>
            <a:off x="5226050" y="4114800"/>
            <a:ext cx="4375150" cy="369888"/>
          </a:xfrm>
          <a:prstGeom prst="rect">
            <a:avLst/>
          </a:prstGeom>
          <a:noFill/>
          <a:ln w="9525">
            <a:noFill/>
            <a:miter lim="800000"/>
            <a:headEnd/>
            <a:tailEnd/>
          </a:ln>
        </p:spPr>
        <p:txBody>
          <a:bodyPr>
            <a:spAutoFit/>
          </a:bodyPr>
          <a:lstStyle/>
          <a:p>
            <a:pPr algn="r" rtl="1" fontAlgn="auto">
              <a:spcBef>
                <a:spcPts val="0"/>
              </a:spcBef>
              <a:spcAft>
                <a:spcPts val="0"/>
              </a:spcAft>
              <a:defRPr/>
            </a:pPr>
            <a:r>
              <a:rPr lang="en-US" b="1" kern="0" dirty="0">
                <a:solidFill>
                  <a:prstClr val="black"/>
                </a:solidFill>
              </a:rPr>
              <a:t>=</a:t>
            </a:r>
            <a:r>
              <a:rPr lang="en-US" b="1" kern="0" dirty="0" err="1">
                <a:solidFill>
                  <a:srgbClr val="FF0000"/>
                </a:solidFill>
              </a:rPr>
              <a:t>i</a:t>
            </a:r>
            <a:r>
              <a:rPr lang="en-US" b="1" kern="0" dirty="0">
                <a:solidFill>
                  <a:prstClr val="black"/>
                </a:solidFill>
              </a:rPr>
              <a:t> </a:t>
            </a:r>
            <a:r>
              <a:rPr lang="ar-SA" b="1" kern="0" dirty="0">
                <a:solidFill>
                  <a:prstClr val="black"/>
                </a:solidFill>
              </a:rPr>
              <a:t> السنة وتتراوح بين 1 إلى </a:t>
            </a:r>
            <a:r>
              <a:rPr lang="en-US" kern="0" dirty="0">
                <a:solidFill>
                  <a:prstClr val="black"/>
                </a:solidFill>
              </a:rPr>
              <a:t>n</a:t>
            </a:r>
            <a:endParaRPr lang="ar-SA" kern="0" dirty="0">
              <a:solidFill>
                <a:prstClr val="black"/>
              </a:solidFill>
            </a:endParaRPr>
          </a:p>
        </p:txBody>
      </p:sp>
      <p:sp>
        <p:nvSpPr>
          <p:cNvPr id="10" name="مربع نص 12"/>
          <p:cNvSpPr txBox="1">
            <a:spLocks noChangeArrowheads="1"/>
          </p:cNvSpPr>
          <p:nvPr/>
        </p:nvSpPr>
        <p:spPr bwMode="auto">
          <a:xfrm>
            <a:off x="5721350" y="4495800"/>
            <a:ext cx="3962400" cy="369888"/>
          </a:xfrm>
          <a:prstGeom prst="rect">
            <a:avLst/>
          </a:prstGeom>
          <a:noFill/>
          <a:ln w="9525">
            <a:noFill/>
            <a:miter lim="800000"/>
            <a:headEnd/>
            <a:tailEnd/>
          </a:ln>
        </p:spPr>
        <p:txBody>
          <a:bodyPr>
            <a:spAutoFit/>
          </a:bodyPr>
          <a:lstStyle/>
          <a:p>
            <a:pPr algn="r" rtl="1" fontAlgn="auto">
              <a:spcBef>
                <a:spcPts val="0"/>
              </a:spcBef>
              <a:spcAft>
                <a:spcPts val="0"/>
              </a:spcAft>
              <a:defRPr/>
            </a:pPr>
            <a:r>
              <a:rPr lang="ar-SA" kern="0" dirty="0">
                <a:solidFill>
                  <a:prstClr val="black"/>
                </a:solidFill>
              </a:rPr>
              <a:t> </a:t>
            </a:r>
            <a:r>
              <a:rPr lang="en-US" b="1" kern="0" dirty="0">
                <a:solidFill>
                  <a:prstClr val="black"/>
                </a:solidFill>
              </a:rPr>
              <a:t>=</a:t>
            </a:r>
            <a:r>
              <a:rPr lang="en-US" b="1" kern="0" dirty="0">
                <a:solidFill>
                  <a:srgbClr val="FF0000"/>
                </a:solidFill>
              </a:rPr>
              <a:t>n</a:t>
            </a:r>
            <a:r>
              <a:rPr lang="ar-SA" b="1" kern="0" dirty="0">
                <a:solidFill>
                  <a:prstClr val="black"/>
                </a:solidFill>
              </a:rPr>
              <a:t>عدد سنوات عمر المشروع</a:t>
            </a:r>
          </a:p>
        </p:txBody>
      </p:sp>
      <p:sp>
        <p:nvSpPr>
          <p:cNvPr id="11" name="مربع نص 13"/>
          <p:cNvSpPr txBox="1">
            <a:spLocks noChangeArrowheads="1"/>
          </p:cNvSpPr>
          <p:nvPr/>
        </p:nvSpPr>
        <p:spPr bwMode="auto">
          <a:xfrm>
            <a:off x="6051550" y="4953000"/>
            <a:ext cx="3632200" cy="381000"/>
          </a:xfrm>
          <a:prstGeom prst="rect">
            <a:avLst/>
          </a:prstGeom>
          <a:noFill/>
          <a:ln w="9525">
            <a:noFill/>
            <a:miter lim="800000"/>
            <a:headEnd/>
            <a:tailEnd/>
          </a:ln>
        </p:spPr>
        <p:txBody>
          <a:bodyPr>
            <a:spAutoFit/>
          </a:bodyPr>
          <a:lstStyle/>
          <a:p>
            <a:pPr algn="r" rtl="1" fontAlgn="auto">
              <a:spcBef>
                <a:spcPts val="0"/>
              </a:spcBef>
              <a:spcAft>
                <a:spcPts val="0"/>
              </a:spcAft>
              <a:defRPr/>
            </a:pPr>
            <a:r>
              <a:rPr lang="ar-SA" kern="0" dirty="0">
                <a:solidFill>
                  <a:prstClr val="black"/>
                </a:solidFill>
              </a:rPr>
              <a:t> </a:t>
            </a:r>
            <a:r>
              <a:rPr lang="en-US" b="1" kern="0" dirty="0">
                <a:solidFill>
                  <a:prstClr val="black"/>
                </a:solidFill>
              </a:rPr>
              <a:t>=</a:t>
            </a:r>
            <a:r>
              <a:rPr lang="en-US" b="1" kern="0" dirty="0">
                <a:solidFill>
                  <a:srgbClr val="FF0000"/>
                </a:solidFill>
              </a:rPr>
              <a:t>IRR</a:t>
            </a:r>
            <a:r>
              <a:rPr lang="ar-SA" b="1" kern="0" dirty="0">
                <a:solidFill>
                  <a:prstClr val="black"/>
                </a:solidFill>
              </a:rPr>
              <a:t>معدل العائد الداخلي</a:t>
            </a:r>
          </a:p>
        </p:txBody>
      </p:sp>
      <p:sp>
        <p:nvSpPr>
          <p:cNvPr id="12" name="مربع نص 14"/>
          <p:cNvSpPr txBox="1">
            <a:spLocks noChangeArrowheads="1"/>
          </p:cNvSpPr>
          <p:nvPr/>
        </p:nvSpPr>
        <p:spPr bwMode="auto">
          <a:xfrm>
            <a:off x="6546850" y="5410200"/>
            <a:ext cx="2971800" cy="369888"/>
          </a:xfrm>
          <a:prstGeom prst="rect">
            <a:avLst/>
          </a:prstGeom>
          <a:noFill/>
          <a:ln w="9525">
            <a:noFill/>
            <a:miter lim="800000"/>
            <a:headEnd/>
            <a:tailEnd/>
          </a:ln>
        </p:spPr>
        <p:txBody>
          <a:bodyPr>
            <a:spAutoFit/>
          </a:bodyPr>
          <a:lstStyle/>
          <a:p>
            <a:pPr algn="r" rtl="1" fontAlgn="auto">
              <a:spcBef>
                <a:spcPts val="0"/>
              </a:spcBef>
              <a:spcAft>
                <a:spcPts val="0"/>
              </a:spcAft>
              <a:defRPr/>
            </a:pPr>
            <a:r>
              <a:rPr lang="en-US" b="1" kern="0" dirty="0">
                <a:solidFill>
                  <a:srgbClr val="FF0000"/>
                </a:solidFill>
              </a:rPr>
              <a:t>SV</a:t>
            </a:r>
            <a:r>
              <a:rPr lang="ar-SA" b="1" kern="0" dirty="0">
                <a:solidFill>
                  <a:prstClr val="black"/>
                </a:solidFill>
              </a:rPr>
              <a:t>= قيمة الخردة</a:t>
            </a:r>
          </a:p>
        </p:txBody>
      </p:sp>
      <p:sp>
        <p:nvSpPr>
          <p:cNvPr id="5428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3597387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34397564-E517-4DAE-A410-EA3B5D04FCCB}" type="slidenum">
              <a:rPr lang="ar-SA" altLang="en-US">
                <a:solidFill>
                  <a:schemeClr val="bg1"/>
                </a:solidFill>
                <a:latin typeface="Calibri" pitchFamily="34" charset="0"/>
              </a:rPr>
              <a:pPr algn="ctr" rtl="0" eaLnBrk="1" hangingPunct="1"/>
              <a:t>42</a:t>
            </a:fld>
            <a:endParaRPr lang="en-US" altLang="en-US">
              <a:solidFill>
                <a:schemeClr val="bg1"/>
              </a:solidFill>
              <a:latin typeface="Calibri" pitchFamily="34" charset="0"/>
            </a:endParaRPr>
          </a:p>
        </p:txBody>
      </p:sp>
      <p:sp>
        <p:nvSpPr>
          <p:cNvPr id="55299" name="عنصر نائب للمحتوى 2"/>
          <p:cNvSpPr txBox="1">
            <a:spLocks/>
          </p:cNvSpPr>
          <p:nvPr/>
        </p:nvSpPr>
        <p:spPr bwMode="auto">
          <a:xfrm>
            <a:off x="533400" y="1447800"/>
            <a:ext cx="891540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rtl="1" eaLnBrk="0" hangingPunct="0">
              <a:buFont typeface="Arial" pitchFamily="34" charset="0"/>
              <a:buNone/>
            </a:pPr>
            <a:r>
              <a:rPr lang="ar-SA" altLang="en-US" b="1">
                <a:solidFill>
                  <a:srgbClr val="252AF7"/>
                </a:solidFill>
                <a:cs typeface="Simplified Arabic" pitchFamily="18" charset="-78"/>
              </a:rPr>
              <a:t>حساب معدل العائد الداخلي (طرقة التجربة والخطأ):</a:t>
            </a:r>
            <a:endParaRPr lang="ar-SA" altLang="en-US">
              <a:solidFill>
                <a:srgbClr val="000000"/>
              </a:solidFill>
            </a:endParaRPr>
          </a:p>
          <a:p>
            <a:pPr eaLnBrk="0" hangingPunct="0">
              <a:buFont typeface="Arial" pitchFamily="34" charset="0"/>
              <a:buNone/>
            </a:pPr>
            <a:endParaRPr lang="ar-SA" altLang="en-US">
              <a:solidFill>
                <a:srgbClr val="000000"/>
              </a:solidFill>
            </a:endParaRPr>
          </a:p>
          <a:p>
            <a:pPr eaLnBrk="0" hangingPunct="0">
              <a:buFont typeface="Arial" pitchFamily="34" charset="0"/>
              <a:buNone/>
            </a:pPr>
            <a:endParaRPr lang="ar-SA" altLang="en-US">
              <a:solidFill>
                <a:srgbClr val="000000"/>
              </a:solidFill>
            </a:endParaRPr>
          </a:p>
          <a:p>
            <a:pPr eaLnBrk="0" hangingPunct="0">
              <a:buFont typeface="Arial" pitchFamily="34" charset="0"/>
              <a:buNone/>
            </a:pPr>
            <a:endParaRPr lang="ar-SA" altLang="en-US">
              <a:solidFill>
                <a:srgbClr val="000000"/>
              </a:solidFill>
            </a:endParaRPr>
          </a:p>
        </p:txBody>
      </p:sp>
      <p:pic>
        <p:nvPicPr>
          <p:cNvPr id="55300"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67000" y="2209800"/>
            <a:ext cx="45466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مربع نص 5"/>
          <p:cNvSpPr txBox="1">
            <a:spLocks noChangeArrowheads="1"/>
          </p:cNvSpPr>
          <p:nvPr/>
        </p:nvSpPr>
        <p:spPr bwMode="auto">
          <a:xfrm>
            <a:off x="2743200" y="3733800"/>
            <a:ext cx="5695950"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ar-SA" sz="2400" b="1" kern="0" dirty="0">
                <a:solidFill>
                  <a:prstClr val="black"/>
                </a:solidFill>
              </a:rPr>
              <a:t>= معدل الخصم الأصغر والذي يجعل </a:t>
            </a:r>
            <a:r>
              <a:rPr lang="en-US" sz="2400" b="1" kern="0" dirty="0">
                <a:solidFill>
                  <a:prstClr val="black"/>
                </a:solidFill>
              </a:rPr>
              <a:t>NPV</a:t>
            </a:r>
            <a:r>
              <a:rPr lang="ar-SA" sz="2400" b="1" kern="0" dirty="0">
                <a:solidFill>
                  <a:prstClr val="black"/>
                </a:solidFill>
              </a:rPr>
              <a:t> موجبا</a:t>
            </a:r>
            <a:r>
              <a:rPr lang="ar-SA" kern="0" dirty="0">
                <a:solidFill>
                  <a:prstClr val="black"/>
                </a:solidFill>
              </a:rPr>
              <a:t>.</a:t>
            </a:r>
          </a:p>
        </p:txBody>
      </p:sp>
      <p:pic>
        <p:nvPicPr>
          <p:cNvPr id="5530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58200" y="3733800"/>
            <a:ext cx="4841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مربع نص 10"/>
          <p:cNvSpPr txBox="1">
            <a:spLocks noChangeArrowheads="1"/>
          </p:cNvSpPr>
          <p:nvPr/>
        </p:nvSpPr>
        <p:spPr bwMode="auto">
          <a:xfrm>
            <a:off x="3219450" y="4343400"/>
            <a:ext cx="5283200"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ar-SA" sz="2400" b="1" kern="0" dirty="0">
                <a:solidFill>
                  <a:prstClr val="black"/>
                </a:solidFill>
              </a:rPr>
              <a:t>= معدل الخصم الأكبر والذي يجعل </a:t>
            </a:r>
            <a:r>
              <a:rPr lang="en-US" sz="2400" b="1" kern="0" dirty="0">
                <a:solidFill>
                  <a:prstClr val="black"/>
                </a:solidFill>
              </a:rPr>
              <a:t>NPV</a:t>
            </a:r>
            <a:r>
              <a:rPr lang="ar-SA" sz="2400" b="1" kern="0" dirty="0">
                <a:solidFill>
                  <a:prstClr val="black"/>
                </a:solidFill>
              </a:rPr>
              <a:t> سالبا</a:t>
            </a:r>
          </a:p>
        </p:txBody>
      </p:sp>
      <p:pic>
        <p:nvPicPr>
          <p:cNvPr id="55304"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02650" y="4267200"/>
            <a:ext cx="4857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مربع نص 11"/>
          <p:cNvSpPr txBox="1">
            <a:spLocks noChangeArrowheads="1"/>
          </p:cNvSpPr>
          <p:nvPr/>
        </p:nvSpPr>
        <p:spPr bwMode="auto">
          <a:xfrm>
            <a:off x="3048000" y="4800600"/>
            <a:ext cx="5365750"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ar-SA" sz="2400" b="1" kern="0" dirty="0">
                <a:solidFill>
                  <a:prstClr val="black"/>
                </a:solidFill>
              </a:rPr>
              <a:t>= صافي القيمة الحالية عند معدل الخصم الأصغر</a:t>
            </a:r>
          </a:p>
        </p:txBody>
      </p:sp>
      <p:pic>
        <p:nvPicPr>
          <p:cNvPr id="55306" name="Picture 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2000" y="4800600"/>
            <a:ext cx="7667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مربع نص 14"/>
          <p:cNvSpPr txBox="1">
            <a:spLocks noChangeArrowheads="1"/>
          </p:cNvSpPr>
          <p:nvPr/>
        </p:nvSpPr>
        <p:spPr bwMode="auto">
          <a:xfrm>
            <a:off x="3048000" y="5334000"/>
            <a:ext cx="5283200" cy="461963"/>
          </a:xfrm>
          <a:prstGeom prst="rect">
            <a:avLst/>
          </a:prstGeom>
          <a:noFill/>
          <a:ln w="9525">
            <a:noFill/>
            <a:miter lim="800000"/>
            <a:headEnd/>
            <a:tailEnd/>
          </a:ln>
        </p:spPr>
        <p:txBody>
          <a:bodyPr>
            <a:spAutoFit/>
          </a:bodyPr>
          <a:lstStyle/>
          <a:p>
            <a:pPr algn="r" rtl="1" fontAlgn="auto">
              <a:spcBef>
                <a:spcPts val="0"/>
              </a:spcBef>
              <a:spcAft>
                <a:spcPts val="0"/>
              </a:spcAft>
              <a:defRPr/>
            </a:pPr>
            <a:r>
              <a:rPr lang="ar-SA" sz="2400" b="1" kern="0" dirty="0">
                <a:solidFill>
                  <a:prstClr val="black"/>
                </a:solidFill>
              </a:rPr>
              <a:t>= صافي القيمة الحالية عند معدل الخصم الأكبر</a:t>
            </a:r>
          </a:p>
        </p:txBody>
      </p:sp>
      <p:pic>
        <p:nvPicPr>
          <p:cNvPr id="55308" name="Picture 9"/>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05800" y="5257800"/>
            <a:ext cx="9604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التقييم المالي للمشروعات الاستثمارية: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917185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F920DA3B-2F8A-4FBC-94F9-3D900A58E416}" type="slidenum">
              <a:rPr lang="ar-SA" altLang="en-US">
                <a:solidFill>
                  <a:schemeClr val="bg1"/>
                </a:solidFill>
                <a:latin typeface="Calibri" pitchFamily="34" charset="0"/>
              </a:rPr>
              <a:pPr algn="ctr" rtl="0" eaLnBrk="1" hangingPunct="1"/>
              <a:t>43</a:t>
            </a:fld>
            <a:endParaRPr lang="en-US" altLang="en-US">
              <a:solidFill>
                <a:schemeClr val="bg1"/>
              </a:solidFill>
              <a:latin typeface="Calibri" pitchFamily="34" charset="0"/>
            </a:endParaRPr>
          </a:p>
        </p:txBody>
      </p:sp>
      <p:sp>
        <p:nvSpPr>
          <p:cNvPr id="5632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
        <p:nvSpPr>
          <p:cNvPr id="6" name="عنصر نائب للمحتوى 2"/>
          <p:cNvSpPr>
            <a:spLocks noGrp="1"/>
          </p:cNvSpPr>
          <p:nvPr>
            <p:ph idx="1"/>
          </p:nvPr>
        </p:nvSpPr>
        <p:spPr>
          <a:xfrm>
            <a:off x="247650" y="1447800"/>
            <a:ext cx="9410700" cy="4343400"/>
          </a:xfrm>
        </p:spPr>
        <p:txBody>
          <a:bodyPr/>
          <a:lstStyle/>
          <a:p>
            <a:pPr algn="just" rtl="1" fontAlgn="auto">
              <a:spcAft>
                <a:spcPts val="0"/>
              </a:spcAft>
              <a:defRPr/>
            </a:pPr>
            <a:r>
              <a:rPr lang="ar-SA" sz="2800" b="1" dirty="0">
                <a:solidFill>
                  <a:srgbClr val="C00000"/>
                </a:solidFill>
                <a:cs typeface="Simplified Arabic" pitchFamily="2" charset="-78"/>
              </a:rPr>
              <a:t>1- أسلوب النسب المالية:</a:t>
            </a:r>
          </a:p>
          <a:p>
            <a:pPr marL="0" indent="0" algn="just" rtl="1" fontAlgn="auto">
              <a:spcAft>
                <a:spcPts val="0"/>
              </a:spcAft>
              <a:buClr>
                <a:srgbClr val="C00000"/>
              </a:buClr>
              <a:defRPr/>
            </a:pPr>
            <a:r>
              <a:rPr lang="ar-SA" sz="2800" b="1" dirty="0">
                <a:solidFill>
                  <a:srgbClr val="C00000"/>
                </a:solidFill>
                <a:cs typeface="Simplified Arabic" pitchFamily="2" charset="-78"/>
              </a:rPr>
              <a:t>مستوى الأمان = المتوسط اليومي للمدفوعات × عدد أيام الأمان</a:t>
            </a:r>
          </a:p>
          <a:p>
            <a:pPr rtl="1">
              <a:buClr>
                <a:srgbClr val="C00000"/>
              </a:buClr>
              <a:buSzPct val="120000"/>
              <a:defRPr/>
            </a:pPr>
            <a:r>
              <a:rPr lang="ar-SA" sz="2800" b="1" dirty="0">
                <a:solidFill>
                  <a:srgbClr val="C00000"/>
                </a:solidFill>
              </a:rPr>
              <a:t>2- نموذج الكمية الاقتصادية للطلب:</a:t>
            </a:r>
          </a:p>
          <a:p>
            <a:pPr rtl="1">
              <a:buClr>
                <a:srgbClr val="C00000"/>
              </a:buClr>
              <a:buSzPct val="120000"/>
              <a:defRPr/>
            </a:pPr>
            <a:endParaRPr lang="ar-SA" sz="2800" b="1" dirty="0">
              <a:solidFill>
                <a:srgbClr val="3333CC"/>
              </a:solidFill>
              <a:cs typeface="Arial" pitchFamily="34" charset="0"/>
            </a:endParaRPr>
          </a:p>
        </p:txBody>
      </p:sp>
      <p:graphicFrame>
        <p:nvGraphicFramePr>
          <p:cNvPr id="56325" name="كائن 6"/>
          <p:cNvGraphicFramePr>
            <a:graphicFrameLocks noChangeAspect="1"/>
          </p:cNvGraphicFramePr>
          <p:nvPr/>
        </p:nvGraphicFramePr>
        <p:xfrm>
          <a:off x="2900363" y="2803525"/>
          <a:ext cx="2308225" cy="1052513"/>
        </p:xfrm>
        <a:graphic>
          <a:graphicData uri="http://schemas.openxmlformats.org/presentationml/2006/ole">
            <mc:AlternateContent xmlns:mc="http://schemas.openxmlformats.org/markup-compatibility/2006">
              <mc:Choice xmlns:v="urn:schemas-microsoft-com:vml" Requires="v">
                <p:oleObj spid="_x0000_s3077" name="Equation" r:id="rId3" imgW="469696" imgH="482391" progId="Equation.3">
                  <p:embed/>
                </p:oleObj>
              </mc:Choice>
              <mc:Fallback>
                <p:oleObj name="Equation" r:id="rId3" imgW="469696" imgH="4823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0363" y="2803525"/>
                        <a:ext cx="230822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326" name="مستطيل 7"/>
          <p:cNvSpPr>
            <a:spLocks noChangeArrowheads="1"/>
          </p:cNvSpPr>
          <p:nvPr/>
        </p:nvSpPr>
        <p:spPr bwMode="auto">
          <a:xfrm>
            <a:off x="5173663" y="3095625"/>
            <a:ext cx="41322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altLang="en-US" sz="2800" b="1">
                <a:solidFill>
                  <a:srgbClr val="1B0C8E"/>
                </a:solidFill>
                <a:cs typeface="Simplified Arabic" pitchFamily="18" charset="-78"/>
              </a:rPr>
              <a:t>عدد التحويلات بالصيغة التالية = </a:t>
            </a:r>
          </a:p>
        </p:txBody>
      </p:sp>
      <p:graphicFrame>
        <p:nvGraphicFramePr>
          <p:cNvPr id="56327" name="Object 5"/>
          <p:cNvGraphicFramePr>
            <a:graphicFrameLocks noChangeAspect="1"/>
          </p:cNvGraphicFramePr>
          <p:nvPr/>
        </p:nvGraphicFramePr>
        <p:xfrm>
          <a:off x="4206875" y="4057650"/>
          <a:ext cx="768350" cy="828675"/>
        </p:xfrm>
        <a:graphic>
          <a:graphicData uri="http://schemas.openxmlformats.org/presentationml/2006/ole">
            <mc:AlternateContent xmlns:mc="http://schemas.openxmlformats.org/markup-compatibility/2006">
              <mc:Choice xmlns:v="urn:schemas-microsoft-com:vml" Requires="v">
                <p:oleObj spid="_x0000_s3078" name="Equation" r:id="rId5" imgW="203112" imgH="444307" progId="Equation.3">
                  <p:embed/>
                </p:oleObj>
              </mc:Choice>
              <mc:Fallback>
                <p:oleObj name="Equation" r:id="rId5" imgW="203112" imgH="444307"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6875" y="4057650"/>
                        <a:ext cx="7683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328" name="مستطيل 9"/>
          <p:cNvSpPr>
            <a:spLocks noChangeArrowheads="1"/>
          </p:cNvSpPr>
          <p:nvPr/>
        </p:nvSpPr>
        <p:spPr bwMode="auto">
          <a:xfrm>
            <a:off x="5713413" y="4057650"/>
            <a:ext cx="3592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2800" b="1">
                <a:solidFill>
                  <a:srgbClr val="C00000"/>
                </a:solidFill>
                <a:cs typeface="Simplified Arabic" pitchFamily="18" charset="-78"/>
              </a:rPr>
              <a:t>A</a:t>
            </a:r>
            <a:r>
              <a:rPr lang="ar-SA" altLang="en-US" sz="2800" b="1">
                <a:solidFill>
                  <a:srgbClr val="C00000"/>
                </a:solidFill>
                <a:cs typeface="Simplified Arabic" pitchFamily="18" charset="-78"/>
              </a:rPr>
              <a:t>= </a:t>
            </a:r>
            <a:r>
              <a:rPr lang="ar-SA" altLang="en-US" sz="2800" b="1">
                <a:solidFill>
                  <a:srgbClr val="1B0C8E"/>
                </a:solidFill>
                <a:cs typeface="Simplified Arabic" pitchFamily="18" charset="-78"/>
              </a:rPr>
              <a:t>متوسط الرصيد النقدي =</a:t>
            </a:r>
          </a:p>
        </p:txBody>
      </p:sp>
      <p:graphicFrame>
        <p:nvGraphicFramePr>
          <p:cNvPr id="56329" name="كائن 10"/>
          <p:cNvGraphicFramePr>
            <a:graphicFrameLocks noChangeAspect="1"/>
          </p:cNvGraphicFramePr>
          <p:nvPr/>
        </p:nvGraphicFramePr>
        <p:xfrm>
          <a:off x="4089400" y="4987925"/>
          <a:ext cx="1295400" cy="904875"/>
        </p:xfrm>
        <a:graphic>
          <a:graphicData uri="http://schemas.openxmlformats.org/presentationml/2006/ole">
            <mc:AlternateContent xmlns:mc="http://schemas.openxmlformats.org/markup-compatibility/2006">
              <mc:Choice xmlns:v="urn:schemas-microsoft-com:vml" Requires="v">
                <p:oleObj spid="_x0000_s3079" name="Equation" r:id="rId7" imgW="342751" imgH="444307" progId="Equation.3">
                  <p:embed/>
                </p:oleObj>
              </mc:Choice>
              <mc:Fallback>
                <p:oleObj name="Equation" r:id="rId7" imgW="342751" imgH="444307"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89400" y="4987925"/>
                        <a:ext cx="12954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330" name="مستطيل 11"/>
          <p:cNvSpPr>
            <a:spLocks noChangeArrowheads="1"/>
          </p:cNvSpPr>
          <p:nvPr/>
        </p:nvSpPr>
        <p:spPr bwMode="auto">
          <a:xfrm>
            <a:off x="5965825" y="5149850"/>
            <a:ext cx="25479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a:solidFill>
                  <a:srgbClr val="1B0C8E"/>
                </a:solidFill>
              </a:rPr>
              <a:t>تكلفة الفرصة البديلة = </a:t>
            </a:r>
          </a:p>
        </p:txBody>
      </p:sp>
    </p:spTree>
    <p:extLst>
      <p:ext uri="{BB962C8B-B14F-4D97-AF65-F5344CB8AC3E}">
        <p14:creationId xmlns:p14="http://schemas.microsoft.com/office/powerpoint/2010/main" val="3588681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F81FDFE8-0AED-4C01-82F7-9AA3E7377808}" type="slidenum">
              <a:rPr lang="ar-SA" altLang="en-US">
                <a:solidFill>
                  <a:schemeClr val="bg1"/>
                </a:solidFill>
                <a:latin typeface="Calibri" pitchFamily="34" charset="0"/>
              </a:rPr>
              <a:pPr algn="ctr" rtl="0" eaLnBrk="1" hangingPunct="1"/>
              <a:t>44</a:t>
            </a:fld>
            <a:endParaRPr lang="en-US" altLang="en-US">
              <a:solidFill>
                <a:schemeClr val="bg1"/>
              </a:solidFill>
              <a:latin typeface="Calibri" pitchFamily="34" charset="0"/>
            </a:endParaRPr>
          </a:p>
        </p:txBody>
      </p:sp>
      <p:sp>
        <p:nvSpPr>
          <p:cNvPr id="57347" name="عنصر نائب للمحتوى 2"/>
          <p:cNvSpPr>
            <a:spLocks noGrp="1"/>
          </p:cNvSpPr>
          <p:nvPr>
            <p:ph idx="1"/>
          </p:nvPr>
        </p:nvSpPr>
        <p:spPr>
          <a:xfrm>
            <a:off x="247650" y="1447800"/>
            <a:ext cx="9410700" cy="4800600"/>
          </a:xfrm>
        </p:spPr>
        <p:txBody>
          <a:bodyPr/>
          <a:lstStyle/>
          <a:p>
            <a:pPr rtl="1">
              <a:buClr>
                <a:srgbClr val="C00000"/>
              </a:buClr>
              <a:buSzPct val="120000"/>
            </a:pPr>
            <a:r>
              <a:rPr lang="ar-SA" altLang="en-US" sz="2800" b="1">
                <a:solidFill>
                  <a:srgbClr val="C00000"/>
                </a:solidFill>
                <a:cs typeface="Simplified Arabic" pitchFamily="18" charset="-78"/>
              </a:rPr>
              <a:t>تكلفة تدبير النقدية:</a:t>
            </a:r>
          </a:p>
          <a:p>
            <a:pPr rtl="1">
              <a:buClr>
                <a:srgbClr val="C00000"/>
              </a:buClr>
              <a:buSzPct val="120000"/>
            </a:pPr>
            <a:r>
              <a:rPr lang="ar-SA" altLang="en-US" sz="2800" b="1">
                <a:solidFill>
                  <a:srgbClr val="1B0C8E"/>
                </a:solidFill>
                <a:cs typeface="Simplified Arabic" pitchFamily="18" charset="-78"/>
              </a:rPr>
              <a:t>عبارة عن تكلفة الصفقة × عدد التحويلات =           </a:t>
            </a:r>
            <a:r>
              <a:rPr lang="ar-SA" altLang="en-US" sz="2800" b="1">
                <a:cs typeface="Simplified Arabic" pitchFamily="18" charset="-78"/>
              </a:rPr>
              <a:t>=            =    </a:t>
            </a:r>
          </a:p>
          <a:p>
            <a:pPr rtl="1">
              <a:buClr>
                <a:srgbClr val="C00000"/>
              </a:buClr>
              <a:buSzPct val="120000"/>
            </a:pPr>
            <a:endParaRPr lang="ar-SA" altLang="en-US" sz="2800" b="1">
              <a:solidFill>
                <a:srgbClr val="3333CC"/>
              </a:solidFill>
              <a:cs typeface="Simplified Arabic" pitchFamily="18" charset="-78"/>
            </a:endParaRPr>
          </a:p>
          <a:p>
            <a:pPr rtl="1">
              <a:buClr>
                <a:srgbClr val="C00000"/>
              </a:buClr>
              <a:buSzPct val="120000"/>
            </a:pPr>
            <a:r>
              <a:rPr lang="ar-SA" altLang="en-US" sz="2800" b="1">
                <a:solidFill>
                  <a:srgbClr val="C00000"/>
                </a:solidFill>
                <a:cs typeface="Simplified Arabic" pitchFamily="18" charset="-78"/>
              </a:rPr>
              <a:t>مجموع تكاليف النقدية:</a:t>
            </a:r>
          </a:p>
          <a:p>
            <a:pPr rtl="1">
              <a:buClr>
                <a:srgbClr val="C00000"/>
              </a:buClr>
              <a:buSzPct val="120000"/>
            </a:pPr>
            <a:r>
              <a:rPr lang="ar-SA" altLang="en-US" sz="2800" b="1">
                <a:solidFill>
                  <a:srgbClr val="002060"/>
                </a:solidFill>
                <a:cs typeface="Simplified Arabic" pitchFamily="18" charset="-78"/>
              </a:rPr>
              <a:t> هي عبارة عن تكاليف الفرصة البديلة مضافا إليها تكاليف تدبير النقدية</a:t>
            </a:r>
          </a:p>
          <a:p>
            <a:pPr rtl="1">
              <a:buClr>
                <a:srgbClr val="C00000"/>
              </a:buClr>
              <a:buSzPct val="120000"/>
            </a:pPr>
            <a:endParaRPr lang="ar-SA" altLang="en-US" sz="2800" b="1">
              <a:solidFill>
                <a:srgbClr val="3333CC"/>
              </a:solidFill>
              <a:cs typeface="Arial" pitchFamily="34" charset="0"/>
            </a:endParaRPr>
          </a:p>
        </p:txBody>
      </p:sp>
      <p:graphicFrame>
        <p:nvGraphicFramePr>
          <p:cNvPr id="57348" name="كائن 5"/>
          <p:cNvGraphicFramePr>
            <a:graphicFrameLocks noChangeAspect="1"/>
          </p:cNvGraphicFramePr>
          <p:nvPr/>
        </p:nvGraphicFramePr>
        <p:xfrm>
          <a:off x="1905000" y="1600200"/>
          <a:ext cx="1039813" cy="1039813"/>
        </p:xfrm>
        <a:graphic>
          <a:graphicData uri="http://schemas.openxmlformats.org/presentationml/2006/ole">
            <mc:AlternateContent xmlns:mc="http://schemas.openxmlformats.org/markup-compatibility/2006">
              <mc:Choice xmlns:v="urn:schemas-microsoft-com:vml" Requires="v">
                <p:oleObj spid="_x0000_s4102" name="Equation" r:id="rId3" imgW="482391" imgH="482391" progId="Equation.3">
                  <p:embed/>
                </p:oleObj>
              </mc:Choice>
              <mc:Fallback>
                <p:oleObj name="Equation" r:id="rId3" imgW="482391" imgH="4823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600200"/>
                        <a:ext cx="1039813"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49" name="Object 1"/>
          <p:cNvGraphicFramePr>
            <a:graphicFrameLocks noChangeAspect="1"/>
          </p:cNvGraphicFramePr>
          <p:nvPr/>
        </p:nvGraphicFramePr>
        <p:xfrm>
          <a:off x="152400" y="1752600"/>
          <a:ext cx="1265238" cy="609600"/>
        </p:xfrm>
        <a:graphic>
          <a:graphicData uri="http://schemas.openxmlformats.org/presentationml/2006/ole">
            <mc:AlternateContent xmlns:mc="http://schemas.openxmlformats.org/markup-compatibility/2006">
              <mc:Choice xmlns:v="urn:schemas-microsoft-com:vml" Requires="v">
                <p:oleObj spid="_x0000_s4103" name="Equation" r:id="rId5" imgW="368140" imgH="177723" progId="Equation.3">
                  <p:embed/>
                </p:oleObj>
              </mc:Choice>
              <mc:Fallback>
                <p:oleObj name="Equation" r:id="rId5" imgW="368140" imgH="17772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752600"/>
                        <a:ext cx="12652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50" name="Object 4"/>
          <p:cNvGraphicFramePr>
            <a:graphicFrameLocks noChangeAspect="1"/>
          </p:cNvGraphicFramePr>
          <p:nvPr/>
        </p:nvGraphicFramePr>
        <p:xfrm>
          <a:off x="3544888" y="1668463"/>
          <a:ext cx="630237" cy="903287"/>
        </p:xfrm>
        <a:graphic>
          <a:graphicData uri="http://schemas.openxmlformats.org/presentationml/2006/ole">
            <mc:AlternateContent xmlns:mc="http://schemas.openxmlformats.org/markup-compatibility/2006">
              <mc:Choice xmlns:v="urn:schemas-microsoft-com:vml" Requires="v">
                <p:oleObj spid="_x0000_s4104" name="معادلة" r:id="rId7" imgW="291960" imgH="419040" progId="Equation.3">
                  <p:embed/>
                </p:oleObj>
              </mc:Choice>
              <mc:Fallback>
                <p:oleObj name="معادلة" r:id="rId7" imgW="29196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4888" y="1668463"/>
                        <a:ext cx="630237"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51" name="كائن 8"/>
          <p:cNvGraphicFramePr>
            <a:graphicFrameLocks noChangeAspect="1"/>
          </p:cNvGraphicFramePr>
          <p:nvPr/>
        </p:nvGraphicFramePr>
        <p:xfrm>
          <a:off x="4191000" y="4191000"/>
          <a:ext cx="1490663" cy="914400"/>
        </p:xfrm>
        <a:graphic>
          <a:graphicData uri="http://schemas.openxmlformats.org/presentationml/2006/ole">
            <mc:AlternateContent xmlns:mc="http://schemas.openxmlformats.org/markup-compatibility/2006">
              <mc:Choice xmlns:v="urn:schemas-microsoft-com:vml" Requires="v">
                <p:oleObj spid="_x0000_s4105" name="Equation" r:id="rId9" imgW="787058" imgH="482391" progId="Equation.3">
                  <p:embed/>
                </p:oleObj>
              </mc:Choice>
              <mc:Fallback>
                <p:oleObj name="Equation" r:id="rId9" imgW="787058" imgH="482391"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1000" y="4191000"/>
                        <a:ext cx="14906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52"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6178781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DAF638EC-2FBE-4516-A441-78AA96FE74F0}" type="slidenum">
              <a:rPr lang="ar-SA" altLang="en-US">
                <a:solidFill>
                  <a:schemeClr val="bg1"/>
                </a:solidFill>
                <a:latin typeface="Calibri" pitchFamily="34" charset="0"/>
              </a:rPr>
              <a:pPr algn="ctr" rtl="0" eaLnBrk="1" hangingPunct="1"/>
              <a:t>45</a:t>
            </a:fld>
            <a:endParaRPr lang="en-US" altLang="en-US">
              <a:solidFill>
                <a:schemeClr val="bg1"/>
              </a:solidFill>
              <a:latin typeface="Calibri" pitchFamily="34" charset="0"/>
            </a:endParaRPr>
          </a:p>
        </p:txBody>
      </p:sp>
      <p:sp>
        <p:nvSpPr>
          <p:cNvPr id="58371"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
        <p:nvSpPr>
          <p:cNvPr id="58372" name="عنصر نائب للمحتوى 2"/>
          <p:cNvSpPr>
            <a:spLocks noGrp="1"/>
          </p:cNvSpPr>
          <p:nvPr>
            <p:ph idx="1"/>
          </p:nvPr>
        </p:nvSpPr>
        <p:spPr>
          <a:xfrm>
            <a:off x="247650" y="1447800"/>
            <a:ext cx="9410700" cy="4800600"/>
          </a:xfrm>
        </p:spPr>
        <p:txBody>
          <a:bodyPr/>
          <a:lstStyle/>
          <a:p>
            <a:pPr marL="0" indent="0" algn="just" rtl="1">
              <a:buClr>
                <a:srgbClr val="C00000"/>
              </a:buClr>
              <a:buSzPct val="120000"/>
            </a:pPr>
            <a:r>
              <a:rPr lang="ar-SA" altLang="en-US" sz="2800" b="1">
                <a:solidFill>
                  <a:srgbClr val="1B0C8E"/>
                </a:solidFill>
                <a:cs typeface="Simplified Arabic" pitchFamily="18" charset="-78"/>
              </a:rPr>
              <a:t>لإيجاد الحجم الاقتصادي للكمية المطلوبة نقوم بتحديد الطلبية </a:t>
            </a:r>
            <a:r>
              <a:rPr lang="ar-SA" altLang="en-US" sz="2800" b="1">
                <a:solidFill>
                  <a:srgbClr val="C00000"/>
                </a:solidFill>
                <a:cs typeface="Simplified Arabic" pitchFamily="18" charset="-78"/>
              </a:rPr>
              <a:t>(</a:t>
            </a:r>
            <a:r>
              <a:rPr lang="en-US" altLang="en-US" sz="2800" b="1">
                <a:solidFill>
                  <a:srgbClr val="C00000"/>
                </a:solidFill>
                <a:cs typeface="Simplified Arabic" pitchFamily="18" charset="-78"/>
              </a:rPr>
              <a:t>Q</a:t>
            </a:r>
            <a:r>
              <a:rPr lang="ar-SA" altLang="en-US" sz="2800" b="1">
                <a:solidFill>
                  <a:srgbClr val="C00000"/>
                </a:solidFill>
                <a:cs typeface="Simplified Arabic" pitchFamily="18" charset="-78"/>
              </a:rPr>
              <a:t>)</a:t>
            </a:r>
            <a:r>
              <a:rPr lang="ar-SA" altLang="en-US" sz="2800" b="1">
                <a:solidFill>
                  <a:srgbClr val="1B0C8E"/>
                </a:solidFill>
                <a:cs typeface="Simplified Arabic" pitchFamily="18" charset="-78"/>
              </a:rPr>
              <a:t> التي تعمل على تخفيض مجموع التكاليف إلى الحد الأدنى، عن طريق المساواة بين التكلفتين (تكلفة الفرصة البديلة وتكلفة تدبير النقدية):</a:t>
            </a:r>
          </a:p>
          <a:p>
            <a:pPr marL="0" indent="0" algn="just" rtl="1">
              <a:buClr>
                <a:srgbClr val="C00000"/>
              </a:buClr>
              <a:buSzPct val="120000"/>
            </a:pPr>
            <a:endParaRPr lang="ar-SA" altLang="en-US" sz="2800" b="1">
              <a:solidFill>
                <a:srgbClr val="1B0C8E"/>
              </a:solidFill>
              <a:cs typeface="Simplified Arabic" pitchFamily="18" charset="-78"/>
            </a:endParaRPr>
          </a:p>
          <a:p>
            <a:pPr marL="0" indent="0" algn="just" rtl="1">
              <a:buClr>
                <a:srgbClr val="C00000"/>
              </a:buClr>
              <a:buSzPct val="120000"/>
            </a:pPr>
            <a:endParaRPr lang="ar-SA" altLang="en-US" sz="2800" b="1">
              <a:solidFill>
                <a:srgbClr val="1B0C8E"/>
              </a:solidFill>
              <a:cs typeface="Simplified Arabic" pitchFamily="18" charset="-78"/>
            </a:endParaRPr>
          </a:p>
          <a:p>
            <a:pPr marL="0" indent="0" algn="just" rtl="1">
              <a:buClr>
                <a:srgbClr val="C00000"/>
              </a:buClr>
              <a:buSzPct val="120000"/>
            </a:pPr>
            <a:endParaRPr lang="ar-SA" altLang="en-US" sz="2800" b="1">
              <a:solidFill>
                <a:srgbClr val="C00000"/>
              </a:solidFill>
              <a:cs typeface="Simplified Arabic" pitchFamily="18" charset="-78"/>
            </a:endParaRPr>
          </a:p>
          <a:p>
            <a:pPr marL="0" indent="0" algn="just" rtl="1">
              <a:buClr>
                <a:srgbClr val="C00000"/>
              </a:buClr>
              <a:buSzPct val="120000"/>
            </a:pPr>
            <a:r>
              <a:rPr lang="ar-SA" altLang="en-US" sz="2800" b="1">
                <a:solidFill>
                  <a:srgbClr val="C00000"/>
                </a:solidFill>
                <a:cs typeface="Simplified Arabic" pitchFamily="18" charset="-78"/>
              </a:rPr>
              <a:t>بضرب الوسطين في الطرفين نحصل على معادلة الرصيد النقدي (</a:t>
            </a:r>
            <a:r>
              <a:rPr lang="en-US" altLang="en-US" sz="2800" b="1">
                <a:solidFill>
                  <a:srgbClr val="C00000"/>
                </a:solidFill>
                <a:cs typeface="Simplified Arabic" pitchFamily="18" charset="-78"/>
              </a:rPr>
              <a:t>Q</a:t>
            </a:r>
            <a:r>
              <a:rPr lang="ar-SA" altLang="en-US" sz="2800" b="1">
                <a:solidFill>
                  <a:srgbClr val="C00000"/>
                </a:solidFill>
                <a:cs typeface="Simplified Arabic" pitchFamily="18" charset="-78"/>
              </a:rPr>
              <a:t>)</a:t>
            </a:r>
          </a:p>
          <a:p>
            <a:pPr marL="0" indent="0" algn="just" rtl="1">
              <a:buClr>
                <a:srgbClr val="C00000"/>
              </a:buClr>
              <a:buSzPct val="120000"/>
            </a:pPr>
            <a:endParaRPr lang="ar-SA" altLang="en-US" sz="2800" b="1">
              <a:solidFill>
                <a:srgbClr val="C00000"/>
              </a:solidFill>
              <a:cs typeface="Simplified Arabic" pitchFamily="18" charset="-78"/>
            </a:endParaRPr>
          </a:p>
          <a:p>
            <a:pPr marL="0" indent="0" algn="just" rtl="1">
              <a:buClr>
                <a:srgbClr val="C00000"/>
              </a:buClr>
              <a:buSzPct val="120000"/>
            </a:pPr>
            <a:endParaRPr lang="ar-SA" altLang="en-US" sz="2800" b="1">
              <a:solidFill>
                <a:srgbClr val="C00000"/>
              </a:solidFill>
              <a:cs typeface="Simplified Arabic" pitchFamily="18" charset="-78"/>
            </a:endParaRPr>
          </a:p>
          <a:p>
            <a:pPr marL="0" indent="0" algn="just" rtl="1">
              <a:buClr>
                <a:srgbClr val="C00000"/>
              </a:buClr>
              <a:buSzPct val="120000"/>
            </a:pPr>
            <a:endParaRPr lang="ar-SA" altLang="en-US" sz="2800" b="1">
              <a:solidFill>
                <a:srgbClr val="C00000"/>
              </a:solidFill>
              <a:cs typeface="Simplified Arabic" pitchFamily="18" charset="-78"/>
            </a:endParaRPr>
          </a:p>
          <a:p>
            <a:pPr marL="0" indent="0" algn="just" rtl="1">
              <a:buClr>
                <a:srgbClr val="C00000"/>
              </a:buClr>
              <a:buSzPct val="120000"/>
            </a:pPr>
            <a:endParaRPr lang="ar-SA" altLang="en-US" sz="2800" b="1">
              <a:solidFill>
                <a:srgbClr val="1B0C8E"/>
              </a:solidFill>
              <a:cs typeface="Arial" pitchFamily="34" charset="0"/>
            </a:endParaRPr>
          </a:p>
        </p:txBody>
      </p:sp>
      <p:graphicFrame>
        <p:nvGraphicFramePr>
          <p:cNvPr id="58373" name="Object 2"/>
          <p:cNvGraphicFramePr>
            <a:graphicFrameLocks noChangeAspect="1"/>
          </p:cNvGraphicFramePr>
          <p:nvPr/>
        </p:nvGraphicFramePr>
        <p:xfrm>
          <a:off x="5562600" y="3052763"/>
          <a:ext cx="2552700" cy="752475"/>
        </p:xfrm>
        <a:graphic>
          <a:graphicData uri="http://schemas.openxmlformats.org/presentationml/2006/ole">
            <mc:AlternateContent xmlns:mc="http://schemas.openxmlformats.org/markup-compatibility/2006">
              <mc:Choice xmlns:v="urn:schemas-microsoft-com:vml" Requires="v">
                <p:oleObj spid="_x0000_s5125" name="Equation" r:id="rId3" imgW="774364" imgH="228501" progId="Equation.3">
                  <p:embed/>
                </p:oleObj>
              </mc:Choice>
              <mc:Fallback>
                <p:oleObj name="Equation" r:id="rId3" imgW="774364" imgH="22850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052763"/>
                        <a:ext cx="25527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Arrow Connector 10"/>
          <p:cNvCxnSpPr/>
          <p:nvPr/>
        </p:nvCxnSpPr>
        <p:spPr>
          <a:xfrm>
            <a:off x="3352800" y="3429000"/>
            <a:ext cx="192087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aphicFrame>
        <p:nvGraphicFramePr>
          <p:cNvPr id="58375" name="Object 1"/>
          <p:cNvGraphicFramePr>
            <a:graphicFrameLocks noChangeAspect="1"/>
          </p:cNvGraphicFramePr>
          <p:nvPr/>
        </p:nvGraphicFramePr>
        <p:xfrm>
          <a:off x="1295400" y="2895600"/>
          <a:ext cx="1727200" cy="1017588"/>
        </p:xfrm>
        <a:graphic>
          <a:graphicData uri="http://schemas.openxmlformats.org/presentationml/2006/ole">
            <mc:AlternateContent xmlns:mc="http://schemas.openxmlformats.org/markup-compatibility/2006">
              <mc:Choice xmlns:v="urn:schemas-microsoft-com:vml" Requires="v">
                <p:oleObj spid="_x0000_s5126" name="Equation" r:id="rId5" imgW="710891" imgH="418918" progId="Equation.3">
                  <p:embed/>
                </p:oleObj>
              </mc:Choice>
              <mc:Fallback>
                <p:oleObj name="Equation" r:id="rId5" imgW="710891" imgH="418918"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2895600"/>
                        <a:ext cx="1727200"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6" name="Object 5"/>
          <p:cNvGraphicFramePr>
            <a:graphicFrameLocks noChangeAspect="1"/>
          </p:cNvGraphicFramePr>
          <p:nvPr/>
        </p:nvGraphicFramePr>
        <p:xfrm>
          <a:off x="3352800" y="5029200"/>
          <a:ext cx="3657600" cy="990600"/>
        </p:xfrm>
        <a:graphic>
          <a:graphicData uri="http://schemas.openxmlformats.org/presentationml/2006/ole">
            <mc:AlternateContent xmlns:mc="http://schemas.openxmlformats.org/markup-compatibility/2006">
              <mc:Choice xmlns:v="urn:schemas-microsoft-com:vml" Requires="v">
                <p:oleObj spid="_x0000_s5127" name="Equation" r:id="rId7" imgW="748975" imgH="444307" progId="Equation.3">
                  <p:embed/>
                </p:oleObj>
              </mc:Choice>
              <mc:Fallback>
                <p:oleObj name="Equation" r:id="rId7" imgW="748975" imgH="444307"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5029200"/>
                        <a:ext cx="3657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19838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A91BC8CD-0878-4290-8F47-9E4D87E7F74C}" type="slidenum">
              <a:rPr lang="ar-SA" altLang="en-US">
                <a:solidFill>
                  <a:schemeClr val="bg1"/>
                </a:solidFill>
                <a:latin typeface="Calibri" pitchFamily="34" charset="0"/>
              </a:rPr>
              <a:pPr algn="ctr" rtl="0" eaLnBrk="1" hangingPunct="1"/>
              <a:t>46</a:t>
            </a:fld>
            <a:endParaRPr lang="en-US" altLang="en-US">
              <a:solidFill>
                <a:schemeClr val="bg1"/>
              </a:solidFill>
              <a:latin typeface="Calibri" pitchFamily="34" charset="0"/>
            </a:endParaRPr>
          </a:p>
        </p:txBody>
      </p:sp>
      <p:sp>
        <p:nvSpPr>
          <p:cNvPr id="59395"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
        <p:nvSpPr>
          <p:cNvPr id="6" name="عنصر نائب للمحتوى 2"/>
          <p:cNvSpPr>
            <a:spLocks noGrp="1"/>
          </p:cNvSpPr>
          <p:nvPr>
            <p:ph idx="1"/>
          </p:nvPr>
        </p:nvSpPr>
        <p:spPr>
          <a:xfrm>
            <a:off x="247650" y="1447800"/>
            <a:ext cx="9429750" cy="4678363"/>
          </a:xfrm>
        </p:spPr>
        <p:txBody>
          <a:bodyPr/>
          <a:lstStyle/>
          <a:p>
            <a:pPr marL="0" indent="0" algn="just" rtl="1">
              <a:buClr>
                <a:srgbClr val="C00000"/>
              </a:buClr>
              <a:defRPr/>
            </a:pPr>
            <a:r>
              <a:rPr lang="ar-SA" b="1" dirty="0">
                <a:solidFill>
                  <a:srgbClr val="C00000"/>
                </a:solidFill>
                <a:cs typeface="Simplified Arabic" pitchFamily="2" charset="-78"/>
              </a:rPr>
              <a:t>3- نموذج حد المراقبة:</a:t>
            </a:r>
          </a:p>
          <a:p>
            <a:pPr marL="457200" indent="-457200" algn="just" rtl="1">
              <a:buClr>
                <a:srgbClr val="C00000"/>
              </a:buClr>
              <a:buFont typeface="Wingdings" pitchFamily="2" charset="2"/>
              <a:buChar char="Ø"/>
              <a:defRPr/>
            </a:pPr>
            <a:r>
              <a:rPr lang="ar-SA" sz="2800" b="1" dirty="0">
                <a:solidFill>
                  <a:srgbClr val="1B0C8E"/>
                </a:solidFill>
                <a:cs typeface="Simplified Arabic" pitchFamily="2" charset="-78"/>
              </a:rPr>
              <a:t>تم تقديم هذا النموذج بواسطة </a:t>
            </a:r>
            <a:r>
              <a:rPr lang="ar-SA" sz="2800" b="1" dirty="0" err="1">
                <a:solidFill>
                  <a:srgbClr val="C00000"/>
                </a:solidFill>
                <a:cs typeface="Simplified Arabic" pitchFamily="2" charset="-78"/>
              </a:rPr>
              <a:t>ميرتون</a:t>
            </a:r>
            <a:r>
              <a:rPr lang="ar-SA" sz="2800" b="1" dirty="0">
                <a:solidFill>
                  <a:srgbClr val="C00000"/>
                </a:solidFill>
                <a:cs typeface="Simplified Arabic" pitchFamily="2" charset="-78"/>
              </a:rPr>
              <a:t> ميلر ودانيال </a:t>
            </a:r>
            <a:r>
              <a:rPr lang="ar-SA" sz="2800" b="1" dirty="0" err="1">
                <a:solidFill>
                  <a:srgbClr val="C00000"/>
                </a:solidFill>
                <a:cs typeface="Simplified Arabic" pitchFamily="2" charset="-78"/>
              </a:rPr>
              <a:t>أورر</a:t>
            </a:r>
            <a:r>
              <a:rPr lang="ar-SA" sz="2800" b="1" dirty="0">
                <a:solidFill>
                  <a:srgbClr val="1B0C8E"/>
                </a:solidFill>
                <a:cs typeface="Simplified Arabic" pitchFamily="2" charset="-78"/>
              </a:rPr>
              <a:t>، وهو على نقيض من نموذج </a:t>
            </a:r>
            <a:r>
              <a:rPr lang="ar-SA" sz="2800" b="1" dirty="0" err="1">
                <a:solidFill>
                  <a:srgbClr val="C00000"/>
                </a:solidFill>
                <a:cs typeface="Simplified Arabic" pitchFamily="2" charset="-78"/>
              </a:rPr>
              <a:t>بومل</a:t>
            </a:r>
            <a:r>
              <a:rPr lang="ar-SA" sz="2800" b="1" dirty="0">
                <a:solidFill>
                  <a:srgbClr val="1B0C8E"/>
                </a:solidFill>
                <a:cs typeface="Simplified Arabic" pitchFamily="2" charset="-78"/>
              </a:rPr>
              <a:t>.</a:t>
            </a:r>
          </a:p>
          <a:p>
            <a:pPr marL="457200" indent="-457200" algn="just" rtl="1">
              <a:buClr>
                <a:srgbClr val="C00000"/>
              </a:buClr>
              <a:buFont typeface="Wingdings" pitchFamily="2" charset="2"/>
              <a:buChar char="Ø"/>
              <a:defRPr/>
            </a:pPr>
            <a:r>
              <a:rPr lang="ar-SA" sz="2800" b="1" dirty="0">
                <a:solidFill>
                  <a:srgbClr val="1B0C8E"/>
                </a:solidFill>
                <a:cs typeface="Simplified Arabic" pitchFamily="2" charset="-78"/>
              </a:rPr>
              <a:t>يفترض أن التدفقات النقدية وتقلباتها لا يمكن التنبؤ بها.</a:t>
            </a:r>
          </a:p>
          <a:p>
            <a:pPr marL="457200" indent="-457200" algn="just" rtl="1">
              <a:buClr>
                <a:srgbClr val="C00000"/>
              </a:buClr>
              <a:buFont typeface="Wingdings" pitchFamily="2" charset="2"/>
              <a:buChar char="Ø"/>
              <a:defRPr/>
            </a:pPr>
            <a:r>
              <a:rPr lang="ar-SA" sz="2800" b="1" dirty="0">
                <a:solidFill>
                  <a:srgbClr val="1B0C8E"/>
                </a:solidFill>
                <a:cs typeface="Simplified Arabic" pitchFamily="2" charset="-78"/>
              </a:rPr>
              <a:t>يضع النموذج حدين لمراقبة النقدية:</a:t>
            </a:r>
          </a:p>
          <a:p>
            <a:pPr marL="457200" indent="-457200" algn="just" rtl="1">
              <a:buClr>
                <a:srgbClr val="C00000"/>
              </a:buClr>
              <a:buFont typeface="Wingdings" pitchFamily="2" charset="2"/>
              <a:buChar char="Ø"/>
              <a:defRPr/>
            </a:pPr>
            <a:r>
              <a:rPr lang="ar-SA" sz="2800" b="1" dirty="0">
                <a:solidFill>
                  <a:srgbClr val="1B0C8E"/>
                </a:solidFill>
                <a:cs typeface="Simplified Arabic" pitchFamily="2" charset="-78"/>
              </a:rPr>
              <a:t>الحد الأول: المستوى الأقصى الذي يمكن أن تصل إليه النقدية (</a:t>
            </a:r>
            <a:r>
              <a:rPr lang="en-US" sz="2800" b="1" dirty="0">
                <a:solidFill>
                  <a:srgbClr val="1B0C8E"/>
                </a:solidFill>
                <a:cs typeface="Simplified Arabic" pitchFamily="2" charset="-78"/>
              </a:rPr>
              <a:t>M</a:t>
            </a:r>
            <a:r>
              <a:rPr lang="ar-SA" sz="2800" b="1" dirty="0">
                <a:solidFill>
                  <a:srgbClr val="1B0C8E"/>
                </a:solidFill>
                <a:cs typeface="Simplified Arabic" pitchFamily="2" charset="-78"/>
              </a:rPr>
              <a:t>).</a:t>
            </a:r>
          </a:p>
          <a:p>
            <a:pPr marL="457200" indent="-457200" algn="just" rtl="1">
              <a:buClr>
                <a:srgbClr val="C00000"/>
              </a:buClr>
              <a:buFont typeface="Wingdings" pitchFamily="2" charset="2"/>
              <a:buChar char="Ø"/>
              <a:defRPr/>
            </a:pPr>
            <a:r>
              <a:rPr lang="ar-SA" sz="2800" b="1" dirty="0">
                <a:solidFill>
                  <a:srgbClr val="1B0C8E"/>
                </a:solidFill>
                <a:cs typeface="Simplified Arabic" pitchFamily="2" charset="-78"/>
              </a:rPr>
              <a:t>الحد الثاني: المستوى الأدنى (</a:t>
            </a:r>
            <a:r>
              <a:rPr lang="en-US" sz="2800" b="1" dirty="0">
                <a:solidFill>
                  <a:srgbClr val="1B0C8E"/>
                </a:solidFill>
                <a:cs typeface="Simplified Arabic" pitchFamily="2" charset="-78"/>
              </a:rPr>
              <a:t>L</a:t>
            </a:r>
            <a:r>
              <a:rPr lang="ar-SA" sz="2800" b="1" dirty="0">
                <a:solidFill>
                  <a:srgbClr val="1B0C8E"/>
                </a:solidFill>
                <a:cs typeface="Simplified Arabic" pitchFamily="2" charset="-78"/>
              </a:rPr>
              <a:t>) وبين هاذين الحدين يتقلب الرصيد النقدي العامل عشوائيا.</a:t>
            </a:r>
          </a:p>
          <a:p>
            <a:pPr marL="457200" indent="-457200" algn="just" rtl="1">
              <a:buClr>
                <a:srgbClr val="C00000"/>
              </a:buClr>
              <a:buFont typeface="Wingdings" pitchFamily="2" charset="2"/>
              <a:buChar char="Ø"/>
              <a:defRPr/>
            </a:pPr>
            <a:r>
              <a:rPr lang="ar-SA" sz="2800" b="1" dirty="0">
                <a:solidFill>
                  <a:srgbClr val="1B0C8E"/>
                </a:solidFill>
                <a:cs typeface="Simplified Arabic" pitchFamily="2" charset="-78"/>
              </a:rPr>
              <a:t>يحدد النموذج حد الطلب أو نقطة العودة (</a:t>
            </a:r>
            <a:r>
              <a:rPr lang="en-US" b="1" dirty="0">
                <a:solidFill>
                  <a:srgbClr val="1B0C8E"/>
                </a:solidFill>
                <a:cs typeface="Simplified Arabic" pitchFamily="2" charset="-78"/>
              </a:rPr>
              <a:t>T</a:t>
            </a:r>
            <a:r>
              <a:rPr lang="ar-SA" b="1" dirty="0">
                <a:solidFill>
                  <a:srgbClr val="1B0C8E"/>
                </a:solidFill>
                <a:cs typeface="Simplified Arabic" pitchFamily="2" charset="-78"/>
              </a:rPr>
              <a:t>)</a:t>
            </a:r>
          </a:p>
        </p:txBody>
      </p:sp>
    </p:spTree>
    <p:extLst>
      <p:ext uri="{BB962C8B-B14F-4D97-AF65-F5344CB8AC3E}">
        <p14:creationId xmlns:p14="http://schemas.microsoft.com/office/powerpoint/2010/main" val="1082265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631AEB0A-9608-4A21-A7F5-8F5A3A03FFF1}" type="slidenum">
              <a:rPr lang="ar-SA" altLang="en-US">
                <a:solidFill>
                  <a:schemeClr val="bg1"/>
                </a:solidFill>
                <a:latin typeface="Calibri" pitchFamily="34" charset="0"/>
              </a:rPr>
              <a:pPr algn="ctr" rtl="0" eaLnBrk="1" hangingPunct="1"/>
              <a:t>47</a:t>
            </a:fld>
            <a:endParaRPr lang="en-US" altLang="en-US">
              <a:solidFill>
                <a:schemeClr val="bg1"/>
              </a:solidFill>
              <a:latin typeface="Calibri" pitchFamily="34" charset="0"/>
            </a:endParaRPr>
          </a:p>
        </p:txBody>
      </p:sp>
      <p:sp>
        <p:nvSpPr>
          <p:cNvPr id="6041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
        <p:nvSpPr>
          <p:cNvPr id="6" name="عنصر نائب للمحتوى 2"/>
          <p:cNvSpPr>
            <a:spLocks noGrp="1"/>
          </p:cNvSpPr>
          <p:nvPr>
            <p:ph idx="1"/>
          </p:nvPr>
        </p:nvSpPr>
        <p:spPr>
          <a:xfrm>
            <a:off x="247650" y="1600200"/>
            <a:ext cx="9493250" cy="4525963"/>
          </a:xfrm>
        </p:spPr>
        <p:txBody>
          <a:bodyPr/>
          <a:lstStyle/>
          <a:p>
            <a:pPr marL="0" indent="0" algn="just" rtl="1">
              <a:defRPr/>
            </a:pPr>
            <a:r>
              <a:rPr lang="ar-SA" dirty="0">
                <a:solidFill>
                  <a:srgbClr val="C00000"/>
                </a:solidFill>
              </a:rPr>
              <a:t> </a:t>
            </a:r>
            <a:r>
              <a:rPr lang="ar-SA" b="1" dirty="0">
                <a:solidFill>
                  <a:srgbClr val="C00000"/>
                </a:solidFill>
                <a:cs typeface="Simplified Arabic" pitchFamily="2" charset="-78"/>
              </a:rPr>
              <a:t>تكلفة الصفقة  =    </a:t>
            </a:r>
            <a:endParaRPr lang="ar-SA" dirty="0">
              <a:solidFill>
                <a:srgbClr val="C00000"/>
              </a:solidFill>
            </a:endParaRPr>
          </a:p>
          <a:p>
            <a:pPr marL="0" indent="0" algn="just" rtl="1">
              <a:buFont typeface="Arial" charset="0"/>
              <a:buNone/>
              <a:defRPr/>
            </a:pPr>
            <a:endParaRPr lang="ar-SA" dirty="0"/>
          </a:p>
          <a:p>
            <a:pPr marL="0" indent="0" algn="just" rtl="1">
              <a:buFont typeface="Arial" charset="0"/>
              <a:buNone/>
              <a:defRPr/>
            </a:pPr>
            <a:r>
              <a:rPr lang="ar-SA" dirty="0"/>
              <a:t> </a:t>
            </a:r>
            <a:r>
              <a:rPr lang="ar-SA" sz="2800" b="1" dirty="0">
                <a:solidFill>
                  <a:srgbClr val="C00000"/>
                </a:solidFill>
                <a:cs typeface="+mj-cs"/>
              </a:rPr>
              <a:t>تكلفة الفرصة البديلة: </a:t>
            </a:r>
            <a:r>
              <a:rPr lang="ar-SA" sz="2800" b="1" dirty="0">
                <a:solidFill>
                  <a:srgbClr val="1B0C8E"/>
                </a:solidFill>
                <a:cs typeface="+mj-cs"/>
              </a:rPr>
              <a:t>معدل العائد أو الفائدة على الأوراق المالية عالية السيولة* متوسط الرصيد النقدي اليومي المتوقع</a:t>
            </a:r>
          </a:p>
          <a:p>
            <a:pPr marL="457200" indent="-457200" algn="just" rtl="1">
              <a:buClr>
                <a:srgbClr val="C00000"/>
              </a:buClr>
              <a:buFont typeface="Wingdings" pitchFamily="2" charset="2"/>
              <a:buChar char="Ø"/>
              <a:defRPr/>
            </a:pPr>
            <a:r>
              <a:rPr lang="ar-SA" sz="2800" b="1" dirty="0">
                <a:solidFill>
                  <a:srgbClr val="1B0C8E"/>
                </a:solidFill>
                <a:cs typeface="+mj-cs"/>
              </a:rPr>
              <a:t>يعتمد النموذج على التباين كمقياس لتشتت التدفقات النقدية مع الأخذ في الاعتبار احتمالات تحقق هذه التدفقات.</a:t>
            </a:r>
          </a:p>
          <a:p>
            <a:pPr marL="457200" indent="-457200" algn="just" rtl="1">
              <a:buClr>
                <a:srgbClr val="C00000"/>
              </a:buClr>
              <a:buFont typeface="Wingdings" pitchFamily="2" charset="2"/>
              <a:buChar char="Ø"/>
              <a:defRPr/>
            </a:pPr>
            <a:r>
              <a:rPr lang="ar-SA" sz="2800" b="1" dirty="0">
                <a:solidFill>
                  <a:srgbClr val="1B0C8E"/>
                </a:solidFill>
                <a:cs typeface="+mj-cs"/>
              </a:rPr>
              <a:t>الحد الأقصى لطلب الرصيد النقدي </a:t>
            </a:r>
            <a:r>
              <a:rPr lang="ar-SA" sz="2800" b="1" dirty="0">
                <a:solidFill>
                  <a:srgbClr val="C00000"/>
                </a:solidFill>
                <a:cs typeface="+mj-cs"/>
              </a:rPr>
              <a:t>(</a:t>
            </a:r>
            <a:r>
              <a:rPr lang="en-US" sz="2800" b="1" dirty="0">
                <a:solidFill>
                  <a:srgbClr val="C00000"/>
                </a:solidFill>
                <a:cs typeface="+mj-cs"/>
              </a:rPr>
              <a:t>M</a:t>
            </a:r>
            <a:r>
              <a:rPr lang="ar-SA" sz="2800" b="1" dirty="0">
                <a:solidFill>
                  <a:srgbClr val="C00000"/>
                </a:solidFill>
                <a:cs typeface="+mj-cs"/>
              </a:rPr>
              <a:t>) </a:t>
            </a:r>
            <a:r>
              <a:rPr lang="ar-SA" sz="2800" b="1" dirty="0">
                <a:solidFill>
                  <a:srgbClr val="1B0C8E"/>
                </a:solidFill>
                <a:cs typeface="+mj-cs"/>
              </a:rPr>
              <a:t>في حالة عدم وجود حد أدنى من الرصيد النقدي يعادل </a:t>
            </a:r>
            <a:r>
              <a:rPr lang="ar-SA" sz="2800" b="1" dirty="0">
                <a:solidFill>
                  <a:srgbClr val="C00000"/>
                </a:solidFill>
                <a:cs typeface="+mj-cs"/>
              </a:rPr>
              <a:t>(</a:t>
            </a:r>
            <a:r>
              <a:rPr lang="en-US" sz="2800" b="1" dirty="0">
                <a:solidFill>
                  <a:srgbClr val="C00000"/>
                </a:solidFill>
                <a:cs typeface="+mj-cs"/>
              </a:rPr>
              <a:t>3T</a:t>
            </a:r>
            <a:r>
              <a:rPr lang="ar-SA" sz="2800" b="1" dirty="0">
                <a:solidFill>
                  <a:srgbClr val="C00000"/>
                </a:solidFill>
                <a:cs typeface="+mj-cs"/>
              </a:rPr>
              <a:t>) </a:t>
            </a:r>
            <a:r>
              <a:rPr lang="ar-SA" sz="2800" b="1" dirty="0">
                <a:solidFill>
                  <a:srgbClr val="1B0C8E"/>
                </a:solidFill>
                <a:cs typeface="+mj-cs"/>
              </a:rPr>
              <a:t>ويعتبر هذه صحيحا في حالة أن احتمال زيادة الأرصدة النقدية يساوي احتمال انخفاضها (الاحتمال لكل منهما = 0.50).</a:t>
            </a:r>
          </a:p>
        </p:txBody>
      </p:sp>
      <p:pic>
        <p:nvPicPr>
          <p:cNvPr id="60421"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6800" y="1676400"/>
            <a:ext cx="5932488"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9024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13B9F048-EA6D-42D4-9095-7BB75266CC32}" type="slidenum">
              <a:rPr lang="ar-SA" altLang="en-US">
                <a:solidFill>
                  <a:schemeClr val="bg1"/>
                </a:solidFill>
                <a:latin typeface="Calibri" pitchFamily="34" charset="0"/>
              </a:rPr>
              <a:pPr algn="ctr" rtl="0" eaLnBrk="1" hangingPunct="1"/>
              <a:t>48</a:t>
            </a:fld>
            <a:endParaRPr lang="en-US" altLang="en-US">
              <a:solidFill>
                <a:schemeClr val="bg1"/>
              </a:solidFill>
              <a:latin typeface="Calibri" pitchFamily="34" charset="0"/>
            </a:endParaRPr>
          </a:p>
        </p:txBody>
      </p:sp>
      <p:sp>
        <p:nvSpPr>
          <p:cNvPr id="6144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
        <p:nvSpPr>
          <p:cNvPr id="61444" name="عنصر نائب للمحتوى 2"/>
          <p:cNvSpPr>
            <a:spLocks noGrp="1"/>
          </p:cNvSpPr>
          <p:nvPr>
            <p:ph idx="1"/>
          </p:nvPr>
        </p:nvSpPr>
        <p:spPr>
          <a:xfrm>
            <a:off x="381000" y="1433513"/>
            <a:ext cx="9277350" cy="4692650"/>
          </a:xfrm>
        </p:spPr>
        <p:txBody>
          <a:bodyPr/>
          <a:lstStyle/>
          <a:p>
            <a:endParaRPr lang="ar-SA" altLang="en-US">
              <a:cs typeface="Arial" pitchFamily="34" charset="0"/>
            </a:endParaRPr>
          </a:p>
          <a:p>
            <a:pPr rtl="1"/>
            <a:r>
              <a:rPr lang="ar-SA" altLang="en-US" sz="2800">
                <a:cs typeface="Simplified Arabic" pitchFamily="18" charset="-78"/>
              </a:rPr>
              <a:t> </a:t>
            </a:r>
            <a:r>
              <a:rPr lang="ar-SA" altLang="en-US" sz="2800" b="1">
                <a:solidFill>
                  <a:srgbClr val="1B0C8E"/>
                </a:solidFill>
                <a:cs typeface="Simplified Arabic" pitchFamily="18" charset="-78"/>
              </a:rPr>
              <a:t>نقطة العودة أو الرصيد النقدي الأمثل</a:t>
            </a:r>
            <a:r>
              <a:rPr lang="ar-SA" altLang="en-US" sz="2800" b="1">
                <a:solidFill>
                  <a:srgbClr val="C00000"/>
                </a:solidFill>
                <a:cs typeface="Simplified Arabic" pitchFamily="18" charset="-78"/>
              </a:rPr>
              <a:t>(</a:t>
            </a:r>
            <a:r>
              <a:rPr lang="en-US" altLang="en-US" sz="2800" b="1">
                <a:solidFill>
                  <a:srgbClr val="C00000"/>
                </a:solidFill>
                <a:cs typeface="Simplified Arabic" pitchFamily="18" charset="-78"/>
              </a:rPr>
              <a:t>T</a:t>
            </a:r>
            <a:r>
              <a:rPr lang="ar-SA" altLang="en-US" sz="2800" b="1">
                <a:solidFill>
                  <a:srgbClr val="C00000"/>
                </a:solidFill>
                <a:cs typeface="Simplified Arabic" pitchFamily="18" charset="-78"/>
              </a:rPr>
              <a:t>) </a:t>
            </a:r>
            <a:r>
              <a:rPr lang="ar-SA" altLang="en-US" sz="2800" b="1">
                <a:solidFill>
                  <a:srgbClr val="FF0000"/>
                </a:solidFill>
                <a:cs typeface="Simplified Arabic" pitchFamily="18" charset="-78"/>
              </a:rPr>
              <a:t>=</a:t>
            </a:r>
            <a:endParaRPr lang="ar-SA" altLang="en-US" sz="2800" b="1">
              <a:cs typeface="Arial" pitchFamily="34" charset="0"/>
            </a:endParaRPr>
          </a:p>
          <a:p>
            <a:r>
              <a:rPr lang="ar-SA" altLang="en-US" b="1">
                <a:solidFill>
                  <a:srgbClr val="C00000"/>
                </a:solidFill>
                <a:cs typeface="Arial" pitchFamily="34" charset="0"/>
              </a:rPr>
              <a:t>حيث:</a:t>
            </a:r>
          </a:p>
          <a:p>
            <a:pPr rtl="1"/>
            <a:r>
              <a:rPr lang="ar-SA" altLang="en-US" b="1">
                <a:solidFill>
                  <a:srgbClr val="FF0000"/>
                </a:solidFill>
                <a:cs typeface="Arial" pitchFamily="34" charset="0"/>
              </a:rPr>
              <a:t> </a:t>
            </a:r>
            <a:r>
              <a:rPr lang="ar-SA" altLang="en-US" b="1">
                <a:solidFill>
                  <a:srgbClr val="C00000"/>
                </a:solidFill>
                <a:cs typeface="Arial" pitchFamily="34" charset="0"/>
              </a:rPr>
              <a:t> </a:t>
            </a:r>
            <a:r>
              <a:rPr lang="en-US" altLang="en-US" b="1">
                <a:solidFill>
                  <a:srgbClr val="FF0000"/>
                </a:solidFill>
                <a:cs typeface="Arial" pitchFamily="34" charset="0"/>
              </a:rPr>
              <a:t>T</a:t>
            </a:r>
            <a:r>
              <a:rPr lang="ar-SA" altLang="en-US" b="1">
                <a:solidFill>
                  <a:srgbClr val="C00000"/>
                </a:solidFill>
                <a:cs typeface="Arial" pitchFamily="34" charset="0"/>
              </a:rPr>
              <a:t> </a:t>
            </a:r>
            <a:r>
              <a:rPr lang="ar-SA" altLang="en-US" sz="2800" b="1">
                <a:solidFill>
                  <a:srgbClr val="C00000"/>
                </a:solidFill>
                <a:cs typeface="Arial" pitchFamily="34" charset="0"/>
              </a:rPr>
              <a:t>=</a:t>
            </a:r>
            <a:r>
              <a:rPr lang="ar-SA" altLang="en-US" sz="2800" b="1">
                <a:cs typeface="Arial" pitchFamily="34" charset="0"/>
              </a:rPr>
              <a:t> </a:t>
            </a:r>
            <a:r>
              <a:rPr lang="ar-SA" altLang="en-US" sz="2800" b="1">
                <a:solidFill>
                  <a:srgbClr val="1B0C8E"/>
                </a:solidFill>
                <a:cs typeface="Arial" pitchFamily="34" charset="0"/>
              </a:rPr>
              <a:t>نقطة العودة أو الرصيد النقدي الأمثل</a:t>
            </a:r>
          </a:p>
          <a:p>
            <a:pPr rtl="1"/>
            <a:r>
              <a:rPr lang="ar-SA" altLang="en-US" sz="2800" b="1">
                <a:solidFill>
                  <a:srgbClr val="1B0C8E"/>
                </a:solidFill>
                <a:cs typeface="Arial" pitchFamily="34" charset="0"/>
              </a:rPr>
              <a:t>  </a:t>
            </a:r>
            <a:r>
              <a:rPr lang="en-US" altLang="en-US" sz="2800" b="1">
                <a:solidFill>
                  <a:srgbClr val="FF0000"/>
                </a:solidFill>
                <a:cs typeface="Arial" pitchFamily="34" charset="0"/>
              </a:rPr>
              <a:t>O</a:t>
            </a:r>
            <a:r>
              <a:rPr lang="ar-SA" altLang="en-US" sz="2800" b="1">
                <a:solidFill>
                  <a:srgbClr val="FF0000"/>
                </a:solidFill>
                <a:cs typeface="Arial" pitchFamily="34" charset="0"/>
              </a:rPr>
              <a:t> </a:t>
            </a:r>
            <a:r>
              <a:rPr lang="ar-SA" altLang="en-US" sz="2800" b="1">
                <a:solidFill>
                  <a:srgbClr val="C00000"/>
                </a:solidFill>
                <a:cs typeface="Arial" pitchFamily="34" charset="0"/>
              </a:rPr>
              <a:t>=</a:t>
            </a:r>
            <a:r>
              <a:rPr lang="ar-SA" altLang="en-US" sz="2800" b="1">
                <a:solidFill>
                  <a:srgbClr val="1B0C8E"/>
                </a:solidFill>
                <a:cs typeface="Arial" pitchFamily="34" charset="0"/>
              </a:rPr>
              <a:t> تكلفة السمسرة ( تكلفة أوامر بيع الاستثمارات المؤقتة)</a:t>
            </a:r>
          </a:p>
          <a:p>
            <a:pPr rtl="1"/>
            <a:r>
              <a:rPr lang="ar-SA" altLang="en-US" sz="2800" b="1">
                <a:solidFill>
                  <a:srgbClr val="1B0C8E"/>
                </a:solidFill>
                <a:cs typeface="Arial" pitchFamily="34" charset="0"/>
              </a:rPr>
              <a:t>      </a:t>
            </a:r>
            <a:r>
              <a:rPr lang="ar-SA" altLang="en-US" sz="2800" b="1">
                <a:solidFill>
                  <a:srgbClr val="C00000"/>
                </a:solidFill>
                <a:cs typeface="Arial" pitchFamily="34" charset="0"/>
              </a:rPr>
              <a:t>=</a:t>
            </a:r>
            <a:r>
              <a:rPr lang="ar-SA" altLang="en-US" sz="2800" b="1">
                <a:solidFill>
                  <a:srgbClr val="1B0C8E"/>
                </a:solidFill>
                <a:cs typeface="Arial" pitchFamily="34" charset="0"/>
              </a:rPr>
              <a:t> تباين التدفقات اليومية</a:t>
            </a:r>
          </a:p>
          <a:p>
            <a:pPr rtl="1"/>
            <a:r>
              <a:rPr lang="ar-SA" altLang="en-US" sz="2800" b="1">
                <a:solidFill>
                  <a:srgbClr val="1B0C8E"/>
                </a:solidFill>
                <a:cs typeface="Arial" pitchFamily="34" charset="0"/>
              </a:rPr>
              <a:t>      </a:t>
            </a:r>
            <a:r>
              <a:rPr lang="ar-SA" altLang="en-US" sz="2800" b="1">
                <a:solidFill>
                  <a:srgbClr val="C00000"/>
                </a:solidFill>
                <a:cs typeface="Arial" pitchFamily="34" charset="0"/>
              </a:rPr>
              <a:t>=</a:t>
            </a:r>
            <a:r>
              <a:rPr lang="ar-SA" altLang="en-US" sz="2800" b="1">
                <a:solidFill>
                  <a:srgbClr val="1B0C8E"/>
                </a:solidFill>
                <a:cs typeface="Arial" pitchFamily="34" charset="0"/>
              </a:rPr>
              <a:t> معدل العائد (الفائدة) على الاستثمارات المؤقتة  على 360يوم</a:t>
            </a:r>
          </a:p>
          <a:p>
            <a:pPr rtl="1"/>
            <a:r>
              <a:rPr lang="ar-SA" altLang="en-US" sz="2800" b="1">
                <a:solidFill>
                  <a:srgbClr val="1B0C8E"/>
                </a:solidFill>
                <a:cs typeface="Arial" pitchFamily="34" charset="0"/>
              </a:rPr>
              <a:t>  </a:t>
            </a:r>
            <a:r>
              <a:rPr lang="en-US" altLang="en-US" sz="2800" b="1">
                <a:solidFill>
                  <a:srgbClr val="FF0000"/>
                </a:solidFill>
                <a:cs typeface="Arial" pitchFamily="34" charset="0"/>
              </a:rPr>
              <a:t>L</a:t>
            </a:r>
            <a:r>
              <a:rPr lang="en-US" altLang="en-US" sz="2800" b="1">
                <a:solidFill>
                  <a:srgbClr val="1B0C8E"/>
                </a:solidFill>
                <a:cs typeface="Arial" pitchFamily="34" charset="0"/>
              </a:rPr>
              <a:t> </a:t>
            </a:r>
            <a:r>
              <a:rPr lang="ar-SA" altLang="en-US" sz="2800" b="1">
                <a:solidFill>
                  <a:srgbClr val="FF0000"/>
                </a:solidFill>
                <a:cs typeface="Arial" pitchFamily="34" charset="0"/>
              </a:rPr>
              <a:t>  </a:t>
            </a:r>
            <a:r>
              <a:rPr lang="ar-SA" altLang="en-US" sz="2800" b="1">
                <a:solidFill>
                  <a:srgbClr val="C00000"/>
                </a:solidFill>
                <a:cs typeface="Arial" pitchFamily="34" charset="0"/>
              </a:rPr>
              <a:t>=</a:t>
            </a:r>
            <a:r>
              <a:rPr lang="ar-SA" altLang="en-US" sz="2800" b="1">
                <a:solidFill>
                  <a:srgbClr val="1B0C8E"/>
                </a:solidFill>
                <a:cs typeface="Arial" pitchFamily="34" charset="0"/>
              </a:rPr>
              <a:t> الحد الأدنى من النقدية</a:t>
            </a:r>
          </a:p>
        </p:txBody>
      </p:sp>
      <p:graphicFrame>
        <p:nvGraphicFramePr>
          <p:cNvPr id="61445" name="Object 1"/>
          <p:cNvGraphicFramePr>
            <a:graphicFrameLocks noChangeAspect="1"/>
          </p:cNvGraphicFramePr>
          <p:nvPr/>
        </p:nvGraphicFramePr>
        <p:xfrm>
          <a:off x="1447800" y="1524000"/>
          <a:ext cx="2965450" cy="1368425"/>
        </p:xfrm>
        <a:graphic>
          <a:graphicData uri="http://schemas.openxmlformats.org/presentationml/2006/ole">
            <mc:AlternateContent xmlns:mc="http://schemas.openxmlformats.org/markup-compatibility/2006">
              <mc:Choice xmlns:v="urn:schemas-microsoft-com:vml" Requires="v">
                <p:oleObj spid="_x0000_s6147" name="Equation" r:id="rId3" imgW="990600" imgH="457200" progId="Equation.3">
                  <p:embed/>
                </p:oleObj>
              </mc:Choice>
              <mc:Fallback>
                <p:oleObj name="Equation" r:id="rId3" imgW="9906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524000"/>
                        <a:ext cx="29654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1446"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39225" y="4262438"/>
            <a:ext cx="6397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7013" y="4872038"/>
            <a:ext cx="4746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7848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C8EB5A39-24ED-4BA9-AD3A-D888F5E6C58A}" type="slidenum">
              <a:rPr lang="ar-SA" altLang="en-US">
                <a:solidFill>
                  <a:schemeClr val="bg1"/>
                </a:solidFill>
                <a:latin typeface="Calibri" pitchFamily="34" charset="0"/>
              </a:rPr>
              <a:pPr algn="ctr" rtl="0" eaLnBrk="1" hangingPunct="1"/>
              <a:t>49</a:t>
            </a:fld>
            <a:endParaRPr lang="en-US" altLang="en-US">
              <a:solidFill>
                <a:schemeClr val="bg1"/>
              </a:solidFill>
              <a:latin typeface="Calibri" pitchFamily="34" charset="0"/>
            </a:endParaRPr>
          </a:p>
        </p:txBody>
      </p:sp>
      <p:sp>
        <p:nvSpPr>
          <p:cNvPr id="62467"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النقدية والاستثمارات المؤقتة</a:t>
            </a:r>
            <a:br>
              <a:rPr lang="ar-SA" altLang="en-US" b="1">
                <a:solidFill>
                  <a:srgbClr val="A6A6A6"/>
                </a:solidFill>
              </a:rPr>
            </a:br>
            <a:endParaRPr lang="ar-SA" altLang="en-US" b="1">
              <a:solidFill>
                <a:srgbClr val="A6A6A6"/>
              </a:solidFill>
              <a:cs typeface="Simplified Arabic" pitchFamily="18" charset="-78"/>
            </a:endParaRPr>
          </a:p>
        </p:txBody>
      </p:sp>
      <p:sp>
        <p:nvSpPr>
          <p:cNvPr id="6" name="عنصر نائب للمحتوى 2"/>
          <p:cNvSpPr>
            <a:spLocks noGrp="1"/>
          </p:cNvSpPr>
          <p:nvPr>
            <p:ph idx="1"/>
          </p:nvPr>
        </p:nvSpPr>
        <p:spPr>
          <a:xfrm>
            <a:off x="495300" y="1295400"/>
            <a:ext cx="8915400" cy="4572000"/>
          </a:xfrm>
        </p:spPr>
        <p:txBody>
          <a:bodyPr/>
          <a:lstStyle/>
          <a:p>
            <a:pPr rtl="1">
              <a:defRPr/>
            </a:pPr>
            <a:r>
              <a:rPr lang="ar-SA" sz="2800" b="1" dirty="0">
                <a:solidFill>
                  <a:srgbClr val="C00000"/>
                </a:solidFill>
                <a:cs typeface="+mj-cs"/>
              </a:rPr>
              <a:t>الحد الأقصى (</a:t>
            </a:r>
            <a:r>
              <a:rPr lang="en-US" sz="2800" b="1" dirty="0">
                <a:solidFill>
                  <a:srgbClr val="C00000"/>
                </a:solidFill>
                <a:cs typeface="+mj-cs"/>
              </a:rPr>
              <a:t>M</a:t>
            </a:r>
            <a:r>
              <a:rPr lang="ar-SA" sz="2800" b="1" dirty="0">
                <a:solidFill>
                  <a:srgbClr val="C00000"/>
                </a:solidFill>
                <a:cs typeface="+mj-cs"/>
              </a:rPr>
              <a:t>):</a:t>
            </a:r>
            <a:endParaRPr lang="ar-SA" sz="2800" baseline="-25000" dirty="0">
              <a:solidFill>
                <a:srgbClr val="C00000"/>
              </a:solidFill>
              <a:cs typeface="+mj-cs"/>
            </a:endParaRPr>
          </a:p>
          <a:p>
            <a:pPr rtl="1">
              <a:buFont typeface="Arial" charset="0"/>
              <a:buNone/>
              <a:defRPr/>
            </a:pPr>
            <a:endParaRPr lang="ar-SA" sz="2800" dirty="0">
              <a:solidFill>
                <a:srgbClr val="C00000"/>
              </a:solidFill>
              <a:cs typeface="+mj-cs"/>
            </a:endParaRPr>
          </a:p>
          <a:p>
            <a:pPr rtl="1">
              <a:buFont typeface="Arial" charset="0"/>
              <a:buNone/>
              <a:defRPr/>
            </a:pPr>
            <a:endParaRPr lang="ar-SA" sz="2800" b="1" dirty="0">
              <a:solidFill>
                <a:srgbClr val="C00000"/>
              </a:solidFill>
              <a:cs typeface="+mj-cs"/>
            </a:endParaRPr>
          </a:p>
          <a:p>
            <a:pPr rtl="1">
              <a:buFont typeface="Arial" charset="0"/>
              <a:buNone/>
              <a:defRPr/>
            </a:pPr>
            <a:r>
              <a:rPr lang="ar-SA" sz="2800" b="1" dirty="0">
                <a:solidFill>
                  <a:srgbClr val="C00000"/>
                </a:solidFill>
                <a:cs typeface="+mj-cs"/>
              </a:rPr>
              <a:t>متوسط النقدية(</a:t>
            </a:r>
            <a:r>
              <a:rPr lang="en-US" sz="2800" b="1" dirty="0">
                <a:solidFill>
                  <a:srgbClr val="C00000"/>
                </a:solidFill>
                <a:cs typeface="+mj-cs"/>
              </a:rPr>
              <a:t>A</a:t>
            </a:r>
            <a:r>
              <a:rPr lang="ar-SA" sz="2800" b="1" dirty="0">
                <a:solidFill>
                  <a:srgbClr val="C00000"/>
                </a:solidFill>
                <a:cs typeface="+mj-cs"/>
              </a:rPr>
              <a:t>):</a:t>
            </a:r>
          </a:p>
          <a:p>
            <a:pPr rtl="1">
              <a:buFont typeface="Arial" charset="0"/>
              <a:buNone/>
              <a:defRPr/>
            </a:pPr>
            <a:endParaRPr lang="ar-SA" sz="2800" b="1" dirty="0">
              <a:solidFill>
                <a:srgbClr val="1B0C8E"/>
              </a:solidFill>
              <a:cs typeface="+mj-cs"/>
            </a:endParaRPr>
          </a:p>
          <a:p>
            <a:pPr rtl="1">
              <a:buFont typeface="Arial" charset="0"/>
              <a:buNone/>
              <a:defRPr/>
            </a:pPr>
            <a:r>
              <a:rPr lang="ar-SA" sz="2800" b="1" dirty="0">
                <a:solidFill>
                  <a:srgbClr val="1B0C8E"/>
                </a:solidFill>
                <a:cs typeface="+mj-cs"/>
              </a:rPr>
              <a:t>تباين التدفقات النقدية اليومية:</a:t>
            </a:r>
          </a:p>
          <a:p>
            <a:pPr rtl="1">
              <a:buFont typeface="Arial" charset="0"/>
              <a:buNone/>
              <a:defRPr/>
            </a:pPr>
            <a:endParaRPr lang="en-US" sz="2800" b="1" dirty="0">
              <a:solidFill>
                <a:srgbClr val="FF0000"/>
              </a:solidFill>
              <a:cs typeface="+mj-cs"/>
            </a:endParaRPr>
          </a:p>
          <a:p>
            <a:pPr marL="0" indent="0" algn="just" rtl="1">
              <a:buFont typeface="Arial" charset="0"/>
              <a:buNone/>
              <a:defRPr/>
            </a:pPr>
            <a:r>
              <a:rPr lang="ar-SA" sz="2800" b="1" dirty="0">
                <a:solidFill>
                  <a:srgbClr val="C00000"/>
                </a:solidFill>
                <a:cs typeface="+mj-cs"/>
              </a:rPr>
              <a:t>التباين = </a:t>
            </a:r>
            <a:r>
              <a:rPr lang="ar-SA" sz="2800" b="1" dirty="0">
                <a:solidFill>
                  <a:srgbClr val="1B0C8E"/>
                </a:solidFill>
                <a:cs typeface="+mj-cs"/>
              </a:rPr>
              <a:t>احتمالات التحقق × مربع انحرافات الأرصدة النقدية عن القيمة المتوقعة لهذه الأرصدة.</a:t>
            </a:r>
          </a:p>
        </p:txBody>
      </p:sp>
      <p:graphicFrame>
        <p:nvGraphicFramePr>
          <p:cNvPr id="62469" name="Object 1"/>
          <p:cNvGraphicFramePr>
            <a:graphicFrameLocks noChangeAspect="1"/>
          </p:cNvGraphicFramePr>
          <p:nvPr/>
        </p:nvGraphicFramePr>
        <p:xfrm>
          <a:off x="2857500" y="1371600"/>
          <a:ext cx="3695700" cy="784225"/>
        </p:xfrm>
        <a:graphic>
          <a:graphicData uri="http://schemas.openxmlformats.org/presentationml/2006/ole">
            <mc:AlternateContent xmlns:mc="http://schemas.openxmlformats.org/markup-compatibility/2006">
              <mc:Choice xmlns:v="urn:schemas-microsoft-com:vml" Requires="v">
                <p:oleObj spid="_x0000_s7173" name="Equation" r:id="rId3" imgW="837836" imgH="177723" progId="Equation.3">
                  <p:embed/>
                </p:oleObj>
              </mc:Choice>
              <mc:Fallback>
                <p:oleObj name="Equation" r:id="rId3" imgW="837836" imgH="17772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0" y="1371600"/>
                        <a:ext cx="36957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70" name="Object 2"/>
          <p:cNvGraphicFramePr>
            <a:graphicFrameLocks noChangeAspect="1"/>
          </p:cNvGraphicFramePr>
          <p:nvPr/>
        </p:nvGraphicFramePr>
        <p:xfrm>
          <a:off x="2978150" y="2438400"/>
          <a:ext cx="2120900" cy="1133475"/>
        </p:xfrm>
        <a:graphic>
          <a:graphicData uri="http://schemas.openxmlformats.org/presentationml/2006/ole">
            <mc:AlternateContent xmlns:mc="http://schemas.openxmlformats.org/markup-compatibility/2006">
              <mc:Choice xmlns:v="urn:schemas-microsoft-com:vml" Requires="v">
                <p:oleObj spid="_x0000_s7174" name="Equation" r:id="rId5" imgW="736280" imgH="393529" progId="Equation.3">
                  <p:embed/>
                </p:oleObj>
              </mc:Choice>
              <mc:Fallback>
                <p:oleObj name="Equation" r:id="rId5" imgW="736280" imgH="393529"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8150" y="2438400"/>
                        <a:ext cx="21209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2471" name="Object 3"/>
          <p:cNvGraphicFramePr>
            <a:graphicFrameLocks noChangeAspect="1"/>
          </p:cNvGraphicFramePr>
          <p:nvPr/>
        </p:nvGraphicFramePr>
        <p:xfrm>
          <a:off x="1190625" y="3657600"/>
          <a:ext cx="4078288" cy="1065213"/>
        </p:xfrm>
        <a:graphic>
          <a:graphicData uri="http://schemas.openxmlformats.org/presentationml/2006/ole">
            <mc:AlternateContent xmlns:mc="http://schemas.openxmlformats.org/markup-compatibility/2006">
              <mc:Choice xmlns:v="urn:schemas-microsoft-com:vml" Requires="v">
                <p:oleObj spid="_x0000_s7175" name="معادلة" r:id="rId7" imgW="1117440" imgH="291960" progId="Equation.3">
                  <p:embed/>
                </p:oleObj>
              </mc:Choice>
              <mc:Fallback>
                <p:oleObj name="معادلة" r:id="rId7" imgW="1117440" imgH="2919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0625" y="3657600"/>
                        <a:ext cx="4078288"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22423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endParaRPr lang="en-US" altLang="en-US">
              <a:cs typeface="Arial" pitchFamily="34" charset="0"/>
            </a:endParaRPr>
          </a:p>
        </p:txBody>
      </p:sp>
      <p:sp>
        <p:nvSpPr>
          <p:cNvPr id="63491" name="Content Placeholder 2"/>
          <p:cNvSpPr>
            <a:spLocks noGrp="1"/>
          </p:cNvSpPr>
          <p:nvPr>
            <p:ph idx="1"/>
          </p:nvPr>
        </p:nvSpPr>
        <p:spPr/>
        <p:txBody>
          <a:bodyPr/>
          <a:lstStyle/>
          <a:p>
            <a:pPr rtl="1" eaLnBrk="0" hangingPunct="0"/>
            <a:r>
              <a:rPr lang="ar-SA" altLang="en-US" b="1">
                <a:solidFill>
                  <a:srgbClr val="000000"/>
                </a:solidFill>
                <a:cs typeface="Simplified Arabic" pitchFamily="18" charset="-78"/>
              </a:rPr>
              <a:t>تبلغ التكاليف الثابتة لتحويل الأوراق المالية إلى نقدية 16 ريالا، وأن معدل العائد على الاستثمارات المؤقتة 14.4%، وأن الانحراف المعياري للتدفقات النقدية اليومية 4000 ريال، وأن الحد الأدنى المطلوب من الرصيد النقدي 200 ريالا.</a:t>
            </a:r>
          </a:p>
          <a:p>
            <a:pPr rtl="1" eaLnBrk="0" hangingPunct="0"/>
            <a:r>
              <a:rPr lang="ar-SA" altLang="en-US" b="1">
                <a:solidFill>
                  <a:srgbClr val="000000"/>
                </a:solidFill>
                <a:cs typeface="Simplified Arabic" pitchFamily="18" charset="-78"/>
              </a:rPr>
              <a:t> </a:t>
            </a:r>
            <a:r>
              <a:rPr lang="ar-SA" altLang="en-US" b="1">
                <a:solidFill>
                  <a:srgbClr val="FF0000"/>
                </a:solidFill>
                <a:cs typeface="Simplified Arabic" pitchFamily="18" charset="-78"/>
              </a:rPr>
              <a:t>المطلوب: </a:t>
            </a:r>
          </a:p>
          <a:p>
            <a:pPr rtl="1" eaLnBrk="0" hangingPunct="0"/>
            <a:r>
              <a:rPr lang="ar-SA" altLang="en-US" b="1">
                <a:solidFill>
                  <a:srgbClr val="000000"/>
                </a:solidFill>
                <a:cs typeface="Simplified Arabic" pitchFamily="18" charset="-78"/>
              </a:rPr>
              <a:t>  </a:t>
            </a:r>
            <a:r>
              <a:rPr lang="ar-SA" altLang="en-US" b="1">
                <a:solidFill>
                  <a:srgbClr val="FF0000"/>
                </a:solidFill>
                <a:cs typeface="Simplified Arabic" pitchFamily="18" charset="-78"/>
              </a:rPr>
              <a:t>1-</a:t>
            </a:r>
            <a:r>
              <a:rPr lang="ar-SA" altLang="en-US" b="1">
                <a:solidFill>
                  <a:srgbClr val="000000"/>
                </a:solidFill>
                <a:cs typeface="Simplified Arabic" pitchFamily="18" charset="-78"/>
              </a:rPr>
              <a:t>حساب الرصيد النقدي الأمثل (</a:t>
            </a:r>
            <a:r>
              <a:rPr lang="en-US" altLang="en-US" b="1">
                <a:solidFill>
                  <a:srgbClr val="000000"/>
                </a:solidFill>
                <a:cs typeface="Simplified Arabic" pitchFamily="18" charset="-78"/>
              </a:rPr>
              <a:t>T</a:t>
            </a:r>
            <a:r>
              <a:rPr lang="ar-SA" altLang="en-US" b="1">
                <a:solidFill>
                  <a:srgbClr val="000000"/>
                </a:solidFill>
                <a:cs typeface="Simplified Arabic" pitchFamily="18" charset="-78"/>
              </a:rPr>
              <a:t>).</a:t>
            </a:r>
          </a:p>
          <a:p>
            <a:pPr rtl="1" eaLnBrk="0" hangingPunct="0"/>
            <a:r>
              <a:rPr lang="ar-SA" altLang="en-US" b="1">
                <a:solidFill>
                  <a:srgbClr val="000000"/>
                </a:solidFill>
                <a:cs typeface="Simplified Arabic" pitchFamily="18" charset="-78"/>
              </a:rPr>
              <a:t>  </a:t>
            </a:r>
            <a:r>
              <a:rPr lang="ar-SA" altLang="en-US" b="1">
                <a:solidFill>
                  <a:srgbClr val="FF0000"/>
                </a:solidFill>
                <a:cs typeface="Simplified Arabic" pitchFamily="18" charset="-78"/>
              </a:rPr>
              <a:t>2-</a:t>
            </a:r>
            <a:r>
              <a:rPr lang="ar-SA" altLang="en-US" b="1">
                <a:solidFill>
                  <a:srgbClr val="000000"/>
                </a:solidFill>
                <a:cs typeface="Simplified Arabic" pitchFamily="18" charset="-78"/>
              </a:rPr>
              <a:t>حساب الحد الأقصى من النقدية (</a:t>
            </a:r>
            <a:r>
              <a:rPr lang="en-US" altLang="en-US" b="1">
                <a:solidFill>
                  <a:srgbClr val="000000"/>
                </a:solidFill>
                <a:cs typeface="Simplified Arabic" pitchFamily="18" charset="-78"/>
              </a:rPr>
              <a:t>M</a:t>
            </a:r>
            <a:r>
              <a:rPr lang="ar-SA" altLang="en-US" b="1">
                <a:solidFill>
                  <a:srgbClr val="000000"/>
                </a:solidFill>
                <a:cs typeface="Simplified Arabic" pitchFamily="18" charset="-78"/>
              </a:rPr>
              <a:t>).</a:t>
            </a:r>
          </a:p>
          <a:p>
            <a:pPr rtl="1" eaLnBrk="0" hangingPunct="0"/>
            <a:r>
              <a:rPr lang="ar-SA" altLang="en-US" b="1">
                <a:solidFill>
                  <a:srgbClr val="000000"/>
                </a:solidFill>
                <a:cs typeface="Simplified Arabic" pitchFamily="18" charset="-78"/>
              </a:rPr>
              <a:t>  </a:t>
            </a:r>
            <a:r>
              <a:rPr lang="ar-SA" altLang="en-US" b="1">
                <a:solidFill>
                  <a:srgbClr val="FF0000"/>
                </a:solidFill>
                <a:cs typeface="Simplified Arabic" pitchFamily="18" charset="-78"/>
              </a:rPr>
              <a:t>3-</a:t>
            </a:r>
            <a:r>
              <a:rPr lang="ar-SA" altLang="en-US" b="1">
                <a:solidFill>
                  <a:srgbClr val="000000"/>
                </a:solidFill>
                <a:cs typeface="Simplified Arabic" pitchFamily="18" charset="-78"/>
              </a:rPr>
              <a:t> حساب متوسط النقدية(</a:t>
            </a:r>
            <a:r>
              <a:rPr lang="en-US" altLang="en-US" b="1">
                <a:solidFill>
                  <a:srgbClr val="000000"/>
                </a:solidFill>
                <a:cs typeface="Simplified Arabic" pitchFamily="18" charset="-78"/>
              </a:rPr>
              <a:t>A</a:t>
            </a:r>
            <a:r>
              <a:rPr lang="ar-SA" altLang="en-US" b="1">
                <a:solidFill>
                  <a:srgbClr val="000000"/>
                </a:solidFill>
                <a:cs typeface="Simplified Arabic" pitchFamily="18" charset="-78"/>
              </a:rPr>
              <a:t>).</a:t>
            </a:r>
          </a:p>
          <a:p>
            <a:endParaRPr lang="en-US" altLang="en-US">
              <a:cs typeface="Arial" pitchFamily="34" charset="0"/>
            </a:endParaRPr>
          </a:p>
        </p:txBody>
      </p:sp>
      <p:sp>
        <p:nvSpPr>
          <p:cNvPr id="6349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9CD03B8A-E4C3-4640-9837-CE97B2E86CEF}" type="slidenum">
              <a:rPr lang="ar-SA" altLang="en-US">
                <a:solidFill>
                  <a:schemeClr val="bg1"/>
                </a:solidFill>
                <a:latin typeface="Calibri" pitchFamily="34" charset="0"/>
              </a:rPr>
              <a:pPr algn="ctr" rtl="0" eaLnBrk="1" hangingPunct="1"/>
              <a:t>50</a:t>
            </a:fld>
            <a:endParaRPr lang="en-US" altLang="en-US">
              <a:solidFill>
                <a:schemeClr val="bg1"/>
              </a:solidFill>
              <a:latin typeface="Calibri" pitchFamily="34" charset="0"/>
            </a:endParaRPr>
          </a:p>
        </p:txBody>
      </p:sp>
    </p:spTree>
    <p:extLst>
      <p:ext uri="{BB962C8B-B14F-4D97-AF65-F5344CB8AC3E}">
        <p14:creationId xmlns:p14="http://schemas.microsoft.com/office/powerpoint/2010/main" val="24994582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endParaRPr lang="en-US" altLang="en-US">
              <a:cs typeface="Arial" pitchFamily="34" charset="0"/>
            </a:endParaRPr>
          </a:p>
        </p:txBody>
      </p:sp>
      <p:sp>
        <p:nvSpPr>
          <p:cNvPr id="64515" name="Content Placeholder 2"/>
          <p:cNvSpPr>
            <a:spLocks noGrp="1"/>
          </p:cNvSpPr>
          <p:nvPr>
            <p:ph idx="1"/>
          </p:nvPr>
        </p:nvSpPr>
        <p:spPr/>
        <p:txBody>
          <a:bodyPr/>
          <a:lstStyle/>
          <a:p>
            <a:r>
              <a:rPr lang="ar-SA" altLang="en-US">
                <a:cs typeface="Arial" pitchFamily="34" charset="0"/>
              </a:rPr>
              <a:t>الرصيد النقدي </a:t>
            </a:r>
          </a:p>
          <a:p>
            <a:endParaRPr lang="ar-SA" altLang="en-US">
              <a:cs typeface="Arial" pitchFamily="34" charset="0"/>
            </a:endParaRPr>
          </a:p>
          <a:p>
            <a:endParaRPr lang="ar-SA" altLang="en-US">
              <a:cs typeface="Arial" pitchFamily="34" charset="0"/>
            </a:endParaRPr>
          </a:p>
          <a:p>
            <a:endParaRPr lang="ar-SA" altLang="en-US">
              <a:cs typeface="Arial" pitchFamily="34" charset="0"/>
            </a:endParaRPr>
          </a:p>
          <a:p>
            <a:endParaRPr lang="en-US" altLang="en-US">
              <a:cs typeface="Arial" pitchFamily="34" charset="0"/>
            </a:endParaRPr>
          </a:p>
        </p:txBody>
      </p:sp>
      <p:sp>
        <p:nvSpPr>
          <p:cNvPr id="645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2DB05896-BEDB-4C0B-ADCD-6E6B3412573B}" type="slidenum">
              <a:rPr lang="ar-SA" altLang="en-US">
                <a:solidFill>
                  <a:schemeClr val="bg1"/>
                </a:solidFill>
                <a:latin typeface="Calibri" pitchFamily="34" charset="0"/>
              </a:rPr>
              <a:pPr algn="ctr" rtl="0" eaLnBrk="1" hangingPunct="1"/>
              <a:t>51</a:t>
            </a:fld>
            <a:endParaRPr lang="en-US" altLang="en-US">
              <a:solidFill>
                <a:schemeClr val="bg1"/>
              </a:solidFill>
              <a:latin typeface="Calibri" pitchFamily="34" charset="0"/>
            </a:endParaRPr>
          </a:p>
        </p:txBody>
      </p:sp>
      <p:pic>
        <p:nvPicPr>
          <p:cNvPr id="64517"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 y="1600200"/>
            <a:ext cx="49053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 y="3048000"/>
            <a:ext cx="628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4725" y="4343400"/>
            <a:ext cx="47117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295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C6D08753-BC2B-433C-BA6D-D33504D8F263}" type="slidenum">
              <a:rPr lang="ar-SA" altLang="en-US">
                <a:solidFill>
                  <a:schemeClr val="bg1"/>
                </a:solidFill>
                <a:latin typeface="Calibri" pitchFamily="34" charset="0"/>
              </a:rPr>
              <a:pPr algn="ctr" rtl="0" eaLnBrk="1" hangingPunct="1"/>
              <a:t>52</a:t>
            </a:fld>
            <a:endParaRPr lang="en-US" altLang="en-US">
              <a:solidFill>
                <a:schemeClr val="bg1"/>
              </a:solidFill>
              <a:latin typeface="Calibri" pitchFamily="34" charset="0"/>
            </a:endParaRPr>
          </a:p>
        </p:txBody>
      </p:sp>
      <p:sp>
        <p:nvSpPr>
          <p:cNvPr id="6553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الذمم المدينة</a:t>
            </a:r>
            <a:br>
              <a:rPr lang="ar-SA" altLang="en-US" b="1">
                <a:solidFill>
                  <a:srgbClr val="A6A6A6"/>
                </a:solidFill>
              </a:rPr>
            </a:br>
            <a:endParaRPr lang="ar-SA" altLang="en-US" b="1">
              <a:solidFill>
                <a:srgbClr val="A6A6A6"/>
              </a:solidFill>
              <a:cs typeface="Simplified Arabic" pitchFamily="18" charset="-78"/>
            </a:endParaRPr>
          </a:p>
        </p:txBody>
      </p:sp>
      <p:graphicFrame>
        <p:nvGraphicFramePr>
          <p:cNvPr id="65540" name="Object 1"/>
          <p:cNvGraphicFramePr>
            <a:graphicFrameLocks noChangeAspect="1"/>
          </p:cNvGraphicFramePr>
          <p:nvPr/>
        </p:nvGraphicFramePr>
        <p:xfrm>
          <a:off x="1371600" y="2286000"/>
          <a:ext cx="1752600" cy="533400"/>
        </p:xfrm>
        <a:graphic>
          <a:graphicData uri="http://schemas.openxmlformats.org/presentationml/2006/ole">
            <mc:AlternateContent xmlns:mc="http://schemas.openxmlformats.org/markup-compatibility/2006">
              <mc:Choice xmlns:v="urn:schemas-microsoft-com:vml" Requires="v">
                <p:oleObj spid="_x0000_s8195" name="معادلة" r:id="rId3" imgW="583920" imgH="177480" progId="Equation.3">
                  <p:embed/>
                </p:oleObj>
              </mc:Choice>
              <mc:Fallback>
                <p:oleObj name="معادلة" r:id="rId3" imgW="583920" imgH="177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286000"/>
                        <a:ext cx="1752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عنصر نائب للمحتوى 2"/>
          <p:cNvSpPr>
            <a:spLocks noGrp="1"/>
          </p:cNvSpPr>
          <p:nvPr>
            <p:ph idx="1"/>
          </p:nvPr>
        </p:nvSpPr>
        <p:spPr>
          <a:xfrm>
            <a:off x="0" y="1600200"/>
            <a:ext cx="9906000" cy="4724400"/>
          </a:xfrm>
        </p:spPr>
        <p:txBody>
          <a:bodyPr/>
          <a:lstStyle/>
          <a:p>
            <a:pPr marL="0" indent="0" algn="just" rtl="1">
              <a:defRPr/>
            </a:pPr>
            <a:r>
              <a:rPr lang="ar-SA" sz="2800" b="1" dirty="0">
                <a:solidFill>
                  <a:srgbClr val="1B0C8E"/>
                </a:solidFill>
                <a:cs typeface="+mj-cs"/>
              </a:rPr>
              <a:t>تحسب </a:t>
            </a:r>
            <a:r>
              <a:rPr lang="ar-SA" sz="2800" b="1" dirty="0">
                <a:solidFill>
                  <a:srgbClr val="FF0000"/>
                </a:solidFill>
                <a:cs typeface="+mj-cs"/>
              </a:rPr>
              <a:t>قيمة الاستثمار في الذمم المدينة </a:t>
            </a:r>
            <a:r>
              <a:rPr lang="ar-SA" sz="2800" b="1" dirty="0">
                <a:solidFill>
                  <a:srgbClr val="1B0C8E"/>
                </a:solidFill>
                <a:cs typeface="+mj-cs"/>
              </a:rPr>
              <a:t>لنهاية اليوم العاشر هو:</a:t>
            </a:r>
          </a:p>
          <a:p>
            <a:pPr marL="0" indent="0" algn="just" rtl="1">
              <a:defRPr/>
            </a:pPr>
            <a:endParaRPr lang="ar-SA" sz="2800" b="1" dirty="0">
              <a:solidFill>
                <a:srgbClr val="1B0C8E"/>
              </a:solidFill>
              <a:cs typeface="+mj-cs"/>
            </a:endParaRPr>
          </a:p>
          <a:p>
            <a:pPr marL="0" indent="0" algn="just" rtl="1">
              <a:defRPr/>
            </a:pPr>
            <a:endParaRPr lang="ar-SA" sz="2800" b="1" dirty="0">
              <a:solidFill>
                <a:srgbClr val="1B0C8E"/>
              </a:solidFill>
              <a:cs typeface="+mj-cs"/>
            </a:endParaRPr>
          </a:p>
          <a:p>
            <a:pPr marL="0" indent="0" algn="just" rtl="1">
              <a:defRPr/>
            </a:pPr>
            <a:r>
              <a:rPr lang="en-US" sz="2800" b="1" dirty="0">
                <a:solidFill>
                  <a:srgbClr val="1B0C8E"/>
                </a:solidFill>
                <a:cs typeface="+mj-cs"/>
              </a:rPr>
              <a:t>I</a:t>
            </a:r>
            <a:r>
              <a:rPr lang="ar-SA" sz="2800" b="1" dirty="0">
                <a:solidFill>
                  <a:srgbClr val="1B0C8E"/>
                </a:solidFill>
                <a:cs typeface="+mj-cs"/>
              </a:rPr>
              <a:t>= </a:t>
            </a:r>
            <a:r>
              <a:rPr lang="en-US" sz="2800" b="1" dirty="0">
                <a:solidFill>
                  <a:srgbClr val="1B0C8E"/>
                </a:solidFill>
                <a:cs typeface="+mj-cs"/>
              </a:rPr>
              <a:t> </a:t>
            </a:r>
            <a:r>
              <a:rPr lang="ar-SA" sz="2800" b="1" dirty="0">
                <a:solidFill>
                  <a:srgbClr val="1B0C8E"/>
                </a:solidFill>
                <a:cs typeface="+mj-cs"/>
              </a:rPr>
              <a:t>قيمة الذمم المدينة.</a:t>
            </a:r>
          </a:p>
          <a:p>
            <a:pPr marL="0" indent="0" algn="just" rtl="1">
              <a:defRPr/>
            </a:pPr>
            <a:r>
              <a:rPr lang="en-US" sz="2800" b="1" dirty="0">
                <a:solidFill>
                  <a:srgbClr val="1B0C8E"/>
                </a:solidFill>
                <a:cs typeface="+mj-cs"/>
              </a:rPr>
              <a:t>S</a:t>
            </a:r>
            <a:r>
              <a:rPr lang="ar-SA" sz="2800" b="1" dirty="0">
                <a:solidFill>
                  <a:srgbClr val="1B0C8E"/>
                </a:solidFill>
                <a:cs typeface="+mj-cs"/>
              </a:rPr>
              <a:t> = المعدل اليومي للمبيعات الآجلة.</a:t>
            </a:r>
          </a:p>
          <a:p>
            <a:pPr algn="just" rtl="1">
              <a:defRPr/>
            </a:pPr>
            <a:r>
              <a:rPr lang="en-US" sz="2800" b="1" dirty="0">
                <a:solidFill>
                  <a:srgbClr val="1B0C8E"/>
                </a:solidFill>
                <a:cs typeface="+mj-cs"/>
              </a:rPr>
              <a:t>P</a:t>
            </a:r>
            <a:r>
              <a:rPr lang="ar-SA" sz="2800" b="1" dirty="0">
                <a:solidFill>
                  <a:srgbClr val="1B0C8E"/>
                </a:solidFill>
                <a:cs typeface="+mj-cs"/>
              </a:rPr>
              <a:t> = متوسط فترة التحصيل.</a:t>
            </a:r>
          </a:p>
        </p:txBody>
      </p:sp>
      <p:sp>
        <p:nvSpPr>
          <p:cNvPr id="65542" name="مستطيل 10"/>
          <p:cNvSpPr>
            <a:spLocks noChangeArrowheads="1"/>
          </p:cNvSpPr>
          <p:nvPr/>
        </p:nvSpPr>
        <p:spPr bwMode="auto">
          <a:xfrm>
            <a:off x="533400" y="5105400"/>
            <a:ext cx="906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altLang="en-US" sz="2400" b="1">
                <a:solidFill>
                  <a:srgbClr val="FF0000"/>
                </a:solidFill>
                <a:ea typeface="AL-Mohanad Bold"/>
                <a:cs typeface="AL-Mohanad Bold"/>
              </a:rPr>
              <a:t>المعدل اليومي للمبيعات الآجلة </a:t>
            </a:r>
            <a:r>
              <a:rPr lang="ar-SA" altLang="en-US" sz="2400" b="1">
                <a:solidFill>
                  <a:srgbClr val="000066"/>
                </a:solidFill>
                <a:ea typeface="AL-Mohanad Bold"/>
                <a:cs typeface="AL-Mohanad Bold"/>
              </a:rPr>
              <a:t>= (المبيعات الآجلة / 360 يوم)  ×  (فترة التحصيل)</a:t>
            </a:r>
            <a:endParaRPr lang="en-US" altLang="en-US" sz="2400" b="1">
              <a:solidFill>
                <a:srgbClr val="000066"/>
              </a:solidFill>
              <a:ea typeface="AL-Mohanad Bold"/>
              <a:cs typeface="AL-Mohanad Bold"/>
            </a:endParaRPr>
          </a:p>
        </p:txBody>
      </p:sp>
    </p:spTree>
    <p:extLst>
      <p:ext uri="{BB962C8B-B14F-4D97-AF65-F5344CB8AC3E}">
        <p14:creationId xmlns:p14="http://schemas.microsoft.com/office/powerpoint/2010/main" val="41712477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EB50400D-2C20-4D89-AB56-498C146088F2}" type="slidenum">
              <a:rPr lang="ar-SA" altLang="en-US">
                <a:solidFill>
                  <a:schemeClr val="bg1"/>
                </a:solidFill>
                <a:latin typeface="Calibri" pitchFamily="34" charset="0"/>
              </a:rPr>
              <a:pPr algn="ctr" rtl="0" eaLnBrk="1" hangingPunct="1"/>
              <a:t>53</a:t>
            </a:fld>
            <a:endParaRPr lang="en-US" altLang="en-US">
              <a:solidFill>
                <a:schemeClr val="bg1"/>
              </a:solidFill>
              <a:latin typeface="Calibri" pitchFamily="34" charset="0"/>
            </a:endParaRPr>
          </a:p>
        </p:txBody>
      </p:sp>
      <p:sp>
        <p:nvSpPr>
          <p:cNvPr id="66563"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الذمم المدينة</a:t>
            </a:r>
            <a:br>
              <a:rPr lang="ar-SA" altLang="en-US" b="1">
                <a:solidFill>
                  <a:srgbClr val="A6A6A6"/>
                </a:solidFill>
              </a:rPr>
            </a:br>
            <a:endParaRPr lang="ar-SA" altLang="en-US" b="1">
              <a:solidFill>
                <a:srgbClr val="A6A6A6"/>
              </a:solidFill>
              <a:cs typeface="Simplified Arabic" pitchFamily="18" charset="-78"/>
            </a:endParaRPr>
          </a:p>
        </p:txBody>
      </p:sp>
      <p:sp>
        <p:nvSpPr>
          <p:cNvPr id="8" name="عنصر نائب للمحتوى 2"/>
          <p:cNvSpPr>
            <a:spLocks noGrp="1"/>
          </p:cNvSpPr>
          <p:nvPr>
            <p:ph idx="1"/>
          </p:nvPr>
        </p:nvSpPr>
        <p:spPr>
          <a:xfrm>
            <a:off x="495300" y="1371600"/>
            <a:ext cx="8915400" cy="4754563"/>
          </a:xfrm>
        </p:spPr>
        <p:txBody>
          <a:bodyPr/>
          <a:lstStyle/>
          <a:p>
            <a:pPr algn="just" rtl="1">
              <a:defRPr/>
            </a:pPr>
            <a:r>
              <a:rPr lang="ar-SA" sz="2800" b="1" dirty="0">
                <a:solidFill>
                  <a:srgbClr val="C00000"/>
                </a:solidFill>
                <a:cs typeface="Simplified Arabic" pitchFamily="18" charset="-78"/>
              </a:rPr>
              <a:t>الصيغة المبسطة للتعبير عن الائتمان التجاري:</a:t>
            </a:r>
          </a:p>
          <a:p>
            <a:pPr marL="0" indent="0" algn="just" rtl="1">
              <a:defRPr/>
            </a:pPr>
            <a:endParaRPr lang="ar-SA" sz="2800" b="1" dirty="0">
              <a:solidFill>
                <a:srgbClr val="1B0C8E"/>
              </a:solidFill>
            </a:endParaRPr>
          </a:p>
          <a:p>
            <a:pPr marL="0" indent="0" algn="just" rtl="1">
              <a:defRPr/>
            </a:pPr>
            <a:r>
              <a:rPr lang="ar-SA" sz="2800" b="1" dirty="0">
                <a:solidFill>
                  <a:srgbClr val="1B0C8E"/>
                </a:solidFill>
              </a:rPr>
              <a:t>يعبر عن </a:t>
            </a:r>
            <a:r>
              <a:rPr lang="ar-SA" sz="2800" b="1" dirty="0">
                <a:solidFill>
                  <a:srgbClr val="FF0000"/>
                </a:solidFill>
              </a:rPr>
              <a:t>الائتمان التجاري </a:t>
            </a:r>
            <a:r>
              <a:rPr lang="ar-SA" sz="2800" b="1" dirty="0">
                <a:solidFill>
                  <a:srgbClr val="1B0C8E"/>
                </a:solidFill>
              </a:rPr>
              <a:t>بالصيغة المبسطة التالية:</a:t>
            </a:r>
          </a:p>
          <a:p>
            <a:pPr marL="0" indent="0" algn="just">
              <a:defRPr/>
            </a:pPr>
            <a:r>
              <a:rPr lang="en-US" sz="2800" b="1" dirty="0">
                <a:solidFill>
                  <a:srgbClr val="1B0C8E"/>
                </a:solidFill>
              </a:rPr>
              <a:t>				1/10/net 30</a:t>
            </a:r>
          </a:p>
          <a:p>
            <a:pPr marL="0" indent="0" algn="just" rtl="1">
              <a:defRPr/>
            </a:pPr>
            <a:r>
              <a:rPr lang="ar-SA" sz="2800" b="1" dirty="0">
                <a:solidFill>
                  <a:srgbClr val="C00000"/>
                </a:solidFill>
              </a:rPr>
              <a:t>وتعني هذه الصيغة: </a:t>
            </a:r>
            <a:endParaRPr lang="ar-SA" sz="2800" dirty="0">
              <a:solidFill>
                <a:srgbClr val="C00000"/>
              </a:solidFill>
            </a:endParaRPr>
          </a:p>
          <a:p>
            <a:pPr marL="0" indent="0" algn="just" rtl="1">
              <a:defRPr/>
            </a:pPr>
            <a:r>
              <a:rPr lang="ar-SA" sz="2000" b="1" dirty="0">
                <a:solidFill>
                  <a:srgbClr val="C00000"/>
                </a:solidFill>
              </a:rPr>
              <a:t>- </a:t>
            </a:r>
            <a:r>
              <a:rPr lang="ar-SA" sz="2800" b="1" dirty="0">
                <a:solidFill>
                  <a:srgbClr val="1B0C8E"/>
                </a:solidFill>
              </a:rPr>
              <a:t>حصول العميل على خصم 1%   إذا قام بالسداد في فترة 10 أيام من تاريخ الشراء، وإذا لم يتمكن من الدفع خلال 10 أيام عليه تسديد المبلغ كاملاً في 30 يوم من تاريخ الشراء.</a:t>
            </a:r>
          </a:p>
          <a:p>
            <a:pPr algn="just" rtl="1">
              <a:defRPr/>
            </a:pPr>
            <a:endParaRPr lang="ar-SA" sz="2000" b="1" dirty="0">
              <a:solidFill>
                <a:srgbClr val="C00000"/>
              </a:solidFill>
              <a:cs typeface="Simplified Arabic" pitchFamily="18" charset="-78"/>
            </a:endParaRPr>
          </a:p>
          <a:p>
            <a:pPr algn="just" rtl="1">
              <a:defRPr/>
            </a:pPr>
            <a:endParaRPr lang="ar-SA" dirty="0">
              <a:solidFill>
                <a:srgbClr val="C00000"/>
              </a:solidFill>
            </a:endParaRPr>
          </a:p>
        </p:txBody>
      </p:sp>
    </p:spTree>
    <p:extLst>
      <p:ext uri="{BB962C8B-B14F-4D97-AF65-F5344CB8AC3E}">
        <p14:creationId xmlns:p14="http://schemas.microsoft.com/office/powerpoint/2010/main" val="4259653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63C904DB-5DC0-415F-96D6-838F8D0A55CB}" type="slidenum">
              <a:rPr lang="ar-SA" altLang="en-US">
                <a:solidFill>
                  <a:schemeClr val="bg1"/>
                </a:solidFill>
                <a:latin typeface="Calibri" pitchFamily="34" charset="0"/>
              </a:rPr>
              <a:pPr algn="ctr" rtl="0" eaLnBrk="1" hangingPunct="1"/>
              <a:t>54</a:t>
            </a:fld>
            <a:endParaRPr lang="en-US" altLang="en-US">
              <a:solidFill>
                <a:schemeClr val="bg1"/>
              </a:solidFill>
              <a:latin typeface="Calibri" pitchFamily="34" charset="0"/>
            </a:endParaRPr>
          </a:p>
        </p:txBody>
      </p:sp>
      <p:sp>
        <p:nvSpPr>
          <p:cNvPr id="67587"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المخزون</a:t>
            </a:r>
            <a:br>
              <a:rPr lang="ar-SA" altLang="en-US" b="1">
                <a:solidFill>
                  <a:srgbClr val="A6A6A6"/>
                </a:solidFill>
              </a:rPr>
            </a:br>
            <a:endParaRPr lang="ar-SA" altLang="en-US" b="1">
              <a:solidFill>
                <a:srgbClr val="A6A6A6"/>
              </a:solidFill>
              <a:cs typeface="Simplified Arabic" pitchFamily="18" charset="-78"/>
            </a:endParaRPr>
          </a:p>
        </p:txBody>
      </p:sp>
      <p:sp>
        <p:nvSpPr>
          <p:cNvPr id="67588" name="عنصر نائب للمحتوى 2"/>
          <p:cNvSpPr>
            <a:spLocks noGrp="1"/>
          </p:cNvSpPr>
          <p:nvPr>
            <p:ph idx="1"/>
          </p:nvPr>
        </p:nvSpPr>
        <p:spPr>
          <a:xfrm>
            <a:off x="495300" y="1371600"/>
            <a:ext cx="8915400" cy="4754563"/>
          </a:xfrm>
        </p:spPr>
        <p:txBody>
          <a:bodyPr/>
          <a:lstStyle/>
          <a:p>
            <a:pPr rtl="1"/>
            <a:r>
              <a:rPr lang="ar-SA" altLang="en-US" b="1">
                <a:solidFill>
                  <a:srgbClr val="C00000"/>
                </a:solidFill>
                <a:cs typeface="Simplified Arabic" pitchFamily="18" charset="-78"/>
              </a:rPr>
              <a:t>نموذج الحجم الاقتصادي للطلبية لإدارة المخزون:</a:t>
            </a:r>
            <a:endParaRPr lang="en-US" altLang="en-US">
              <a:solidFill>
                <a:srgbClr val="C00000"/>
              </a:solidFill>
              <a:cs typeface="Arial" pitchFamily="34" charset="0"/>
            </a:endParaRPr>
          </a:p>
          <a:p>
            <a:pPr rtl="1"/>
            <a:endParaRPr lang="ar-SA" altLang="en-US">
              <a:cs typeface="Arial" pitchFamily="34" charset="0"/>
            </a:endParaRPr>
          </a:p>
          <a:p>
            <a:endParaRPr lang="ar-SA" altLang="en-US" sz="2800" b="1">
              <a:solidFill>
                <a:srgbClr val="1B0C8E"/>
              </a:solidFill>
              <a:cs typeface="Simplified Arabic" pitchFamily="18" charset="-78"/>
            </a:endParaRPr>
          </a:p>
        </p:txBody>
      </p:sp>
      <p:sp>
        <p:nvSpPr>
          <p:cNvPr id="67589" name="عنصر نائب للمحتوى 2"/>
          <p:cNvSpPr txBox="1">
            <a:spLocks/>
          </p:cNvSpPr>
          <p:nvPr/>
        </p:nvSpPr>
        <p:spPr bwMode="auto">
          <a:xfrm>
            <a:off x="495300" y="1524000"/>
            <a:ext cx="90805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rtl="1">
              <a:buFont typeface="Arial" pitchFamily="34" charset="0"/>
              <a:buNone/>
            </a:pPr>
            <a:endParaRPr lang="ar-SA" altLang="en-US" b="1">
              <a:solidFill>
                <a:srgbClr val="C00000"/>
              </a:solidFill>
            </a:endParaRPr>
          </a:p>
          <a:p>
            <a:pPr rtl="1">
              <a:buFont typeface="Arial" pitchFamily="34" charset="0"/>
              <a:buNone/>
            </a:pPr>
            <a:r>
              <a:rPr lang="ar-SA" altLang="en-US" b="1">
                <a:solidFill>
                  <a:srgbClr val="C00000"/>
                </a:solidFill>
              </a:rPr>
              <a:t>متغيرات النموذج:</a:t>
            </a:r>
          </a:p>
          <a:p>
            <a:pPr rtl="1">
              <a:buFont typeface="Arial" pitchFamily="34" charset="0"/>
              <a:buNone/>
            </a:pPr>
            <a:r>
              <a:rPr lang="ar-SA" altLang="en-US"/>
              <a:t> </a:t>
            </a:r>
            <a:r>
              <a:rPr lang="en-US" altLang="en-US" b="1">
                <a:solidFill>
                  <a:srgbClr val="C00000"/>
                </a:solidFill>
                <a:cs typeface="Simplified Arabic" pitchFamily="18" charset="-78"/>
              </a:rPr>
              <a:t>D</a:t>
            </a:r>
            <a:r>
              <a:rPr lang="ar-SA" altLang="en-US" b="1">
                <a:solidFill>
                  <a:srgbClr val="C00000"/>
                </a:solidFill>
                <a:cs typeface="Simplified Arabic" pitchFamily="18" charset="-78"/>
              </a:rPr>
              <a:t> = </a:t>
            </a:r>
            <a:r>
              <a:rPr lang="ar-SA" altLang="en-US" sz="2800" b="1">
                <a:solidFill>
                  <a:srgbClr val="1B0C8E"/>
                </a:solidFill>
                <a:cs typeface="Simplified Arabic" pitchFamily="18" charset="-78"/>
              </a:rPr>
              <a:t>الاحتياجات الكلية للمنشأة خلال السنة.</a:t>
            </a:r>
          </a:p>
          <a:p>
            <a:pPr rtl="1">
              <a:buFont typeface="Arial" pitchFamily="34" charset="0"/>
              <a:buNone/>
            </a:pPr>
            <a:r>
              <a:rPr lang="ar-SA" altLang="en-US" sz="2800" b="1">
                <a:cs typeface="Simplified Arabic" pitchFamily="18" charset="-78"/>
              </a:rPr>
              <a:t> </a:t>
            </a:r>
            <a:r>
              <a:rPr lang="en-US" altLang="en-US" sz="2800" b="1">
                <a:solidFill>
                  <a:srgbClr val="C00000"/>
                </a:solidFill>
                <a:cs typeface="Simplified Arabic" pitchFamily="18" charset="-78"/>
              </a:rPr>
              <a:t>n</a:t>
            </a:r>
            <a:r>
              <a:rPr lang="ar-SA" altLang="en-US" sz="2800" b="1">
                <a:solidFill>
                  <a:srgbClr val="C00000"/>
                </a:solidFill>
                <a:cs typeface="Simplified Arabic" pitchFamily="18" charset="-78"/>
              </a:rPr>
              <a:t> = </a:t>
            </a:r>
            <a:r>
              <a:rPr lang="ar-SA" altLang="en-US" sz="2800" b="1">
                <a:solidFill>
                  <a:srgbClr val="1B0C8E"/>
                </a:solidFill>
                <a:cs typeface="Simplified Arabic" pitchFamily="18" charset="-78"/>
              </a:rPr>
              <a:t>عدد الطلبيات</a:t>
            </a:r>
          </a:p>
          <a:p>
            <a:pPr rtl="1">
              <a:buFont typeface="Arial" pitchFamily="34" charset="0"/>
              <a:buNone/>
            </a:pPr>
            <a:r>
              <a:rPr lang="ar-SA" altLang="en-US" sz="2800" b="1">
                <a:cs typeface="Simplified Arabic" pitchFamily="18" charset="-78"/>
              </a:rPr>
              <a:t> </a:t>
            </a:r>
            <a:r>
              <a:rPr lang="en-US" altLang="en-US" sz="2800" b="1">
                <a:solidFill>
                  <a:srgbClr val="C00000"/>
                </a:solidFill>
                <a:cs typeface="Simplified Arabic" pitchFamily="18" charset="-78"/>
              </a:rPr>
              <a:t>Q</a:t>
            </a:r>
            <a:r>
              <a:rPr lang="ar-SA" altLang="en-US" sz="2800" b="1">
                <a:solidFill>
                  <a:srgbClr val="C00000"/>
                </a:solidFill>
                <a:cs typeface="Simplified Arabic" pitchFamily="18" charset="-78"/>
              </a:rPr>
              <a:t> = </a:t>
            </a:r>
            <a:r>
              <a:rPr lang="ar-SA" altLang="en-US" sz="2800" b="1">
                <a:solidFill>
                  <a:srgbClr val="1B0C8E"/>
                </a:solidFill>
                <a:cs typeface="Simplified Arabic" pitchFamily="18" charset="-78"/>
              </a:rPr>
              <a:t>الكمية التي تطلبها المنشأة في كل مرة.</a:t>
            </a:r>
          </a:p>
          <a:p>
            <a:pPr rtl="1">
              <a:buFont typeface="Arial" pitchFamily="34" charset="0"/>
              <a:buNone/>
            </a:pPr>
            <a:r>
              <a:rPr lang="ar-SA" altLang="en-US" sz="2800" b="1">
                <a:solidFill>
                  <a:srgbClr val="C00000"/>
                </a:solidFill>
                <a:cs typeface="Simplified Arabic" pitchFamily="18" charset="-78"/>
              </a:rPr>
              <a:t> </a:t>
            </a:r>
            <a:r>
              <a:rPr lang="en-US" altLang="en-US" sz="2800" b="1">
                <a:solidFill>
                  <a:srgbClr val="C00000"/>
                </a:solidFill>
                <a:cs typeface="Simplified Arabic" pitchFamily="18" charset="-78"/>
              </a:rPr>
              <a:t>H</a:t>
            </a:r>
            <a:r>
              <a:rPr lang="ar-SA" altLang="en-US" sz="2800" b="1">
                <a:solidFill>
                  <a:srgbClr val="C00000"/>
                </a:solidFill>
                <a:cs typeface="Simplified Arabic" pitchFamily="18" charset="-78"/>
              </a:rPr>
              <a:t> =</a:t>
            </a:r>
            <a:r>
              <a:rPr lang="ar-SA" altLang="en-US" sz="2800" b="1">
                <a:solidFill>
                  <a:srgbClr val="FF0000"/>
                </a:solidFill>
                <a:cs typeface="Simplified Arabic" pitchFamily="18" charset="-78"/>
              </a:rPr>
              <a:t> </a:t>
            </a:r>
            <a:r>
              <a:rPr lang="ar-SA" altLang="en-US" sz="2800" b="1">
                <a:solidFill>
                  <a:srgbClr val="1B0C8E"/>
                </a:solidFill>
                <a:cs typeface="Simplified Arabic" pitchFamily="18" charset="-78"/>
              </a:rPr>
              <a:t>تكلفة الاحتفاظ بالوحدة الواحدة من المخزون.</a:t>
            </a:r>
          </a:p>
          <a:p>
            <a:pPr rtl="1">
              <a:buFont typeface="Arial" pitchFamily="34" charset="0"/>
              <a:buNone/>
            </a:pPr>
            <a:r>
              <a:rPr lang="ar-SA" altLang="en-US" sz="2800" b="1">
                <a:solidFill>
                  <a:srgbClr val="C00000"/>
                </a:solidFill>
                <a:cs typeface="Simplified Arabic" pitchFamily="18" charset="-78"/>
              </a:rPr>
              <a:t> </a:t>
            </a:r>
            <a:r>
              <a:rPr lang="en-US" altLang="en-US" sz="2800" b="1">
                <a:solidFill>
                  <a:srgbClr val="C00000"/>
                </a:solidFill>
                <a:cs typeface="Simplified Arabic" pitchFamily="18" charset="-78"/>
              </a:rPr>
              <a:t>O</a:t>
            </a:r>
            <a:r>
              <a:rPr lang="ar-SA" altLang="en-US" sz="2800" b="1">
                <a:solidFill>
                  <a:srgbClr val="C00000"/>
                </a:solidFill>
                <a:cs typeface="Simplified Arabic" pitchFamily="18" charset="-78"/>
              </a:rPr>
              <a:t> =</a:t>
            </a:r>
            <a:r>
              <a:rPr lang="ar-SA" altLang="en-US" sz="2800" b="1">
                <a:solidFill>
                  <a:srgbClr val="FF0000"/>
                </a:solidFill>
                <a:cs typeface="Simplified Arabic" pitchFamily="18" charset="-78"/>
              </a:rPr>
              <a:t> </a:t>
            </a:r>
            <a:r>
              <a:rPr lang="ar-SA" altLang="en-US" sz="2800" b="1">
                <a:solidFill>
                  <a:srgbClr val="1B0C8E"/>
                </a:solidFill>
                <a:cs typeface="Simplified Arabic" pitchFamily="18" charset="-78"/>
              </a:rPr>
              <a:t>تكلفة الأمر الواحد أو الطلبية الواحدة.</a:t>
            </a:r>
          </a:p>
        </p:txBody>
      </p:sp>
    </p:spTree>
    <p:extLst>
      <p:ext uri="{BB962C8B-B14F-4D97-AF65-F5344CB8AC3E}">
        <p14:creationId xmlns:p14="http://schemas.microsoft.com/office/powerpoint/2010/main" val="23338800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9DAD9722-C00D-4CFA-B169-AAC064762EFF}" type="slidenum">
              <a:rPr lang="ar-SA" altLang="en-US">
                <a:solidFill>
                  <a:schemeClr val="bg1"/>
                </a:solidFill>
                <a:latin typeface="Calibri" pitchFamily="34" charset="0"/>
              </a:rPr>
              <a:pPr algn="ctr" rtl="0" eaLnBrk="1" hangingPunct="1"/>
              <a:t>55</a:t>
            </a:fld>
            <a:endParaRPr lang="en-US" altLang="en-US">
              <a:solidFill>
                <a:schemeClr val="bg1"/>
              </a:solidFill>
              <a:latin typeface="Calibri" pitchFamily="34" charset="0"/>
            </a:endParaRPr>
          </a:p>
        </p:txBody>
      </p:sp>
      <p:sp>
        <p:nvSpPr>
          <p:cNvPr id="68611" name="عنصر نائب للمحتوى 2"/>
          <p:cNvSpPr>
            <a:spLocks noGrp="1"/>
          </p:cNvSpPr>
          <p:nvPr>
            <p:ph idx="1"/>
          </p:nvPr>
        </p:nvSpPr>
        <p:spPr>
          <a:xfrm>
            <a:off x="495300" y="1752600"/>
            <a:ext cx="8915400" cy="4373563"/>
          </a:xfrm>
        </p:spPr>
        <p:txBody>
          <a:bodyPr/>
          <a:lstStyle/>
          <a:p>
            <a:pPr rtl="1"/>
            <a:r>
              <a:rPr lang="ar-SA" altLang="en-US">
                <a:solidFill>
                  <a:srgbClr val="1B0C8E"/>
                </a:solidFill>
                <a:cs typeface="Arial" pitchFamily="34" charset="0"/>
              </a:rPr>
              <a:t> </a:t>
            </a:r>
            <a:r>
              <a:rPr lang="ar-SA" altLang="en-US" b="1">
                <a:solidFill>
                  <a:srgbClr val="1B0C8E"/>
                </a:solidFill>
                <a:cs typeface="Simplified Arabic" pitchFamily="18" charset="-78"/>
              </a:rPr>
              <a:t>متوسط المخزون:</a:t>
            </a:r>
            <a:endParaRPr lang="en-US" altLang="en-US">
              <a:solidFill>
                <a:srgbClr val="1B0C8E"/>
              </a:solidFill>
              <a:cs typeface="Arial" pitchFamily="34" charset="0"/>
            </a:endParaRPr>
          </a:p>
          <a:p>
            <a:endParaRPr lang="en-US" altLang="en-US">
              <a:cs typeface="Arial" pitchFamily="34" charset="0"/>
            </a:endParaRPr>
          </a:p>
          <a:p>
            <a:pPr rtl="1"/>
            <a:r>
              <a:rPr lang="ar-SA" altLang="en-US">
                <a:cs typeface="Arial" pitchFamily="34" charset="0"/>
              </a:rPr>
              <a:t>   </a:t>
            </a:r>
            <a:r>
              <a:rPr lang="ar-SA" altLang="en-US" b="1">
                <a:solidFill>
                  <a:srgbClr val="C00000"/>
                </a:solidFill>
                <a:cs typeface="Simplified Arabic" pitchFamily="18" charset="-78"/>
              </a:rPr>
              <a:t>تكلفة الاحتفـاظ:</a:t>
            </a:r>
          </a:p>
          <a:p>
            <a:endParaRPr lang="ar-SA" altLang="en-US" b="1">
              <a:solidFill>
                <a:srgbClr val="FF0000"/>
              </a:solidFill>
              <a:cs typeface="Simplified Arabic" pitchFamily="18" charset="-78"/>
            </a:endParaRPr>
          </a:p>
          <a:p>
            <a:pPr algn="just" rtl="1"/>
            <a:r>
              <a:rPr lang="ar-SA" altLang="en-US" sz="2800" b="1">
                <a:solidFill>
                  <a:srgbClr val="C00000"/>
                </a:solidFill>
                <a:cs typeface="Simplified Arabic" pitchFamily="18" charset="-78"/>
              </a:rPr>
              <a:t>ملاحظة: </a:t>
            </a:r>
            <a:r>
              <a:rPr lang="ar-SA" altLang="en-US" sz="2800" b="1">
                <a:solidFill>
                  <a:srgbClr val="1B0C8E"/>
                </a:solidFill>
                <a:cs typeface="Simplified Arabic" pitchFamily="18" charset="-78"/>
              </a:rPr>
              <a:t>العلاقة طردية بين تكلفة الاحتفاظ بالمخزون والكمية المطلوبة. </a:t>
            </a:r>
            <a:endParaRPr lang="ar-SA" altLang="en-US" b="1">
              <a:solidFill>
                <a:srgbClr val="FF0000"/>
              </a:solidFill>
              <a:cs typeface="Simplified Arabic" pitchFamily="18" charset="-78"/>
            </a:endParaRPr>
          </a:p>
          <a:p>
            <a:r>
              <a:rPr lang="ar-SA" altLang="en-US" b="1">
                <a:solidFill>
                  <a:srgbClr val="FF0000"/>
                </a:solidFill>
                <a:cs typeface="Simplified Arabic" pitchFamily="18" charset="-78"/>
              </a:rPr>
              <a:t> </a:t>
            </a:r>
          </a:p>
        </p:txBody>
      </p:sp>
      <p:graphicFrame>
        <p:nvGraphicFramePr>
          <p:cNvPr id="68612" name="Object 1"/>
          <p:cNvGraphicFramePr>
            <a:graphicFrameLocks noChangeAspect="1"/>
          </p:cNvGraphicFramePr>
          <p:nvPr/>
        </p:nvGraphicFramePr>
        <p:xfrm>
          <a:off x="5181600" y="1828800"/>
          <a:ext cx="762000" cy="838200"/>
        </p:xfrm>
        <a:graphic>
          <a:graphicData uri="http://schemas.openxmlformats.org/presentationml/2006/ole">
            <mc:AlternateContent xmlns:mc="http://schemas.openxmlformats.org/markup-compatibility/2006">
              <mc:Choice xmlns:v="urn:schemas-microsoft-com:vml" Requires="v">
                <p:oleObj spid="_x0000_s9220" name="Equation" r:id="rId3" imgW="177646" imgH="393359" progId="Equation.3">
                  <p:embed/>
                </p:oleObj>
              </mc:Choice>
              <mc:Fallback>
                <p:oleObj name="Equation" r:id="rId3" imgW="177646" imgH="39335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828800"/>
                        <a:ext cx="76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8613" name="Object 2"/>
          <p:cNvGraphicFramePr>
            <a:graphicFrameLocks noChangeAspect="1"/>
          </p:cNvGraphicFramePr>
          <p:nvPr/>
        </p:nvGraphicFramePr>
        <p:xfrm>
          <a:off x="4610100" y="2895600"/>
          <a:ext cx="1905000" cy="838200"/>
        </p:xfrm>
        <a:graphic>
          <a:graphicData uri="http://schemas.openxmlformats.org/presentationml/2006/ole">
            <mc:AlternateContent xmlns:mc="http://schemas.openxmlformats.org/markup-compatibility/2006">
              <mc:Choice xmlns:v="urn:schemas-microsoft-com:vml" Requires="v">
                <p:oleObj spid="_x0000_s9221" name="Equation" r:id="rId5" imgW="444307" imgH="393529" progId="Equation.3">
                  <p:embed/>
                </p:oleObj>
              </mc:Choice>
              <mc:Fallback>
                <p:oleObj name="Equation" r:id="rId5" imgW="444307" imgH="393529"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100" y="2895600"/>
                        <a:ext cx="1905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8614"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المخزون</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1168024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321373D0-A976-4FEF-A83A-00AF806E6A53}" type="slidenum">
              <a:rPr lang="ar-SA" altLang="en-US">
                <a:solidFill>
                  <a:schemeClr val="bg1"/>
                </a:solidFill>
                <a:latin typeface="Calibri" pitchFamily="34" charset="0"/>
              </a:rPr>
              <a:pPr algn="ctr" rtl="0" eaLnBrk="1" hangingPunct="1"/>
              <a:t>56</a:t>
            </a:fld>
            <a:endParaRPr lang="en-US" altLang="en-US">
              <a:solidFill>
                <a:schemeClr val="bg1"/>
              </a:solidFill>
              <a:latin typeface="Calibri" pitchFamily="34" charset="0"/>
            </a:endParaRPr>
          </a:p>
        </p:txBody>
      </p:sp>
      <p:sp>
        <p:nvSpPr>
          <p:cNvPr id="5" name="عنصر نائب للمحتوى 2"/>
          <p:cNvSpPr>
            <a:spLocks noGrp="1"/>
          </p:cNvSpPr>
          <p:nvPr>
            <p:ph idx="1"/>
          </p:nvPr>
        </p:nvSpPr>
        <p:spPr>
          <a:xfrm>
            <a:off x="495300" y="1447800"/>
            <a:ext cx="8915400" cy="4678363"/>
          </a:xfrm>
        </p:spPr>
        <p:txBody>
          <a:bodyPr/>
          <a:lstStyle/>
          <a:p>
            <a:pPr rtl="1">
              <a:defRPr/>
            </a:pPr>
            <a:r>
              <a:rPr lang="ar-SA" b="1" dirty="0">
                <a:solidFill>
                  <a:srgbClr val="C00000"/>
                </a:solidFill>
                <a:cs typeface="Simplified Arabic" pitchFamily="2" charset="-78"/>
              </a:rPr>
              <a:t>حساب تكلفة طلب المخزون:</a:t>
            </a:r>
          </a:p>
          <a:p>
            <a:pPr rtl="1">
              <a:defRPr/>
            </a:pPr>
            <a:r>
              <a:rPr lang="ar-SA" b="1" dirty="0">
                <a:solidFill>
                  <a:srgbClr val="C00000"/>
                </a:solidFill>
                <a:cs typeface="+mj-cs"/>
              </a:rPr>
              <a:t>-</a:t>
            </a:r>
            <a:r>
              <a:rPr lang="ar-SA" b="1" dirty="0">
                <a:solidFill>
                  <a:srgbClr val="C00000"/>
                </a:solidFill>
                <a:cs typeface="Simplified Arabic" pitchFamily="2" charset="-78"/>
              </a:rPr>
              <a:t> عدد طلبيات المخزون= </a:t>
            </a:r>
            <a:endParaRPr lang="en-US" dirty="0">
              <a:solidFill>
                <a:srgbClr val="C00000"/>
              </a:solidFill>
            </a:endParaRPr>
          </a:p>
          <a:p>
            <a:pPr rtl="1">
              <a:buFont typeface="Arial" charset="0"/>
              <a:buNone/>
              <a:defRPr/>
            </a:pPr>
            <a:endParaRPr lang="ar-SA" dirty="0"/>
          </a:p>
          <a:p>
            <a:pPr rtl="1">
              <a:buFont typeface="Arial" charset="0"/>
              <a:buNone/>
              <a:defRPr/>
            </a:pPr>
            <a:r>
              <a:rPr lang="ar-SA" dirty="0">
                <a:solidFill>
                  <a:srgbClr val="C00000"/>
                </a:solidFill>
              </a:rPr>
              <a:t>-   </a:t>
            </a:r>
            <a:r>
              <a:rPr lang="ar-SA" b="1" dirty="0">
                <a:solidFill>
                  <a:srgbClr val="C00000"/>
                </a:solidFill>
                <a:cs typeface="Simplified Arabic" pitchFamily="2" charset="-78"/>
              </a:rPr>
              <a:t>تكلفة طلب المخزون = </a:t>
            </a:r>
          </a:p>
          <a:p>
            <a:pPr marL="0" indent="0" rtl="1">
              <a:defRPr/>
            </a:pPr>
            <a:endParaRPr lang="ar-SA" sz="2800" b="1" dirty="0">
              <a:solidFill>
                <a:srgbClr val="1B0C8E"/>
              </a:solidFill>
              <a:cs typeface="Simplified Arabic" pitchFamily="2" charset="-78"/>
            </a:endParaRPr>
          </a:p>
          <a:p>
            <a:pPr marL="0" indent="0" rtl="1">
              <a:defRPr/>
            </a:pPr>
            <a:r>
              <a:rPr lang="ar-SA" sz="2800" b="1" dirty="0">
                <a:solidFill>
                  <a:srgbClr val="C00000"/>
                </a:solidFill>
                <a:cs typeface="+mj-cs"/>
              </a:rPr>
              <a:t>-</a:t>
            </a:r>
            <a:r>
              <a:rPr lang="ar-SA" sz="2800" b="1" dirty="0">
                <a:solidFill>
                  <a:srgbClr val="C00000"/>
                </a:solidFill>
                <a:cs typeface="Simplified Arabic" pitchFamily="2" charset="-78"/>
              </a:rPr>
              <a:t> مجموع تكاليف المخزون:</a:t>
            </a:r>
            <a:endParaRPr lang="ar-SA" b="1" dirty="0">
              <a:solidFill>
                <a:srgbClr val="FF0000"/>
              </a:solidFill>
              <a:cs typeface="Simplified Arabic" pitchFamily="2" charset="-78"/>
            </a:endParaRPr>
          </a:p>
        </p:txBody>
      </p:sp>
      <p:graphicFrame>
        <p:nvGraphicFramePr>
          <p:cNvPr id="69636" name="Object 1"/>
          <p:cNvGraphicFramePr>
            <a:graphicFrameLocks noChangeAspect="1"/>
          </p:cNvGraphicFramePr>
          <p:nvPr/>
        </p:nvGraphicFramePr>
        <p:xfrm>
          <a:off x="4773613" y="1960563"/>
          <a:ext cx="815975" cy="728662"/>
        </p:xfrm>
        <a:graphic>
          <a:graphicData uri="http://schemas.openxmlformats.org/presentationml/2006/ole">
            <mc:AlternateContent xmlns:mc="http://schemas.openxmlformats.org/markup-compatibility/2006">
              <mc:Choice xmlns:v="urn:schemas-microsoft-com:vml" Requires="v">
                <p:oleObj spid="_x0000_s10245" name="Equation" r:id="rId3" imgW="190500" imgH="419100" progId="Equation.3">
                  <p:embed/>
                </p:oleObj>
              </mc:Choice>
              <mc:Fallback>
                <p:oleObj name="Equation" r:id="rId3" imgW="190500" imgH="4191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3613" y="1960563"/>
                        <a:ext cx="815975"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9637" name="Object 2"/>
          <p:cNvGraphicFramePr>
            <a:graphicFrameLocks noChangeAspect="1"/>
          </p:cNvGraphicFramePr>
          <p:nvPr/>
        </p:nvGraphicFramePr>
        <p:xfrm>
          <a:off x="3657600" y="3124200"/>
          <a:ext cx="1851025" cy="892175"/>
        </p:xfrm>
        <a:graphic>
          <a:graphicData uri="http://schemas.openxmlformats.org/presentationml/2006/ole">
            <mc:AlternateContent xmlns:mc="http://schemas.openxmlformats.org/markup-compatibility/2006">
              <mc:Choice xmlns:v="urn:schemas-microsoft-com:vml" Requires="v">
                <p:oleObj spid="_x0000_s10246" name="Equation" r:id="rId5" imgW="431613" imgH="418918" progId="Equation.3">
                  <p:embed/>
                </p:oleObj>
              </mc:Choice>
              <mc:Fallback>
                <p:oleObj name="Equation" r:id="rId5" imgW="431613" imgH="418918"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124200"/>
                        <a:ext cx="18510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9638" name="Object 4"/>
          <p:cNvGraphicFramePr>
            <a:graphicFrameLocks noChangeAspect="1"/>
          </p:cNvGraphicFramePr>
          <p:nvPr/>
        </p:nvGraphicFramePr>
        <p:xfrm>
          <a:off x="2057400" y="4267200"/>
          <a:ext cx="4191000" cy="892175"/>
        </p:xfrm>
        <a:graphic>
          <a:graphicData uri="http://schemas.openxmlformats.org/presentationml/2006/ole">
            <mc:AlternateContent xmlns:mc="http://schemas.openxmlformats.org/markup-compatibility/2006">
              <mc:Choice xmlns:v="urn:schemas-microsoft-com:vml" Requires="v">
                <p:oleObj spid="_x0000_s10247" name="Equation" r:id="rId7" imgW="977900" imgH="419100" progId="Equation.3">
                  <p:embed/>
                </p:oleObj>
              </mc:Choice>
              <mc:Fallback>
                <p:oleObj name="Equation" r:id="rId7" imgW="9779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4267200"/>
                        <a:ext cx="4191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المخزون</a:t>
            </a:r>
            <a:br>
              <a:rPr lang="ar-SA" altLang="en-US" b="1">
                <a:solidFill>
                  <a:srgbClr val="A6A6A6"/>
                </a:solidFill>
              </a:rPr>
            </a:br>
            <a:endParaRPr lang="ar-SA" altLang="en-US" b="1">
              <a:solidFill>
                <a:srgbClr val="A6A6A6"/>
              </a:solidFill>
              <a:cs typeface="Simplified Arabic" pitchFamily="18" charset="-78"/>
            </a:endParaRPr>
          </a:p>
        </p:txBody>
      </p:sp>
    </p:spTree>
    <p:extLst>
      <p:ext uri="{BB962C8B-B14F-4D97-AF65-F5344CB8AC3E}">
        <p14:creationId xmlns:p14="http://schemas.microsoft.com/office/powerpoint/2010/main" val="3908028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6341668D-512B-48A6-BAE8-A57DDC971C66}" type="slidenum">
              <a:rPr lang="ar-SA" altLang="en-US">
                <a:solidFill>
                  <a:schemeClr val="bg1"/>
                </a:solidFill>
                <a:latin typeface="Calibri" pitchFamily="34" charset="0"/>
              </a:rPr>
              <a:pPr algn="ctr" rtl="0" eaLnBrk="1" hangingPunct="1"/>
              <a:t>57</a:t>
            </a:fld>
            <a:endParaRPr lang="en-US" altLang="en-US">
              <a:solidFill>
                <a:schemeClr val="bg1"/>
              </a:solidFill>
              <a:latin typeface="Calibri" pitchFamily="34" charset="0"/>
            </a:endParaRPr>
          </a:p>
        </p:txBody>
      </p:sp>
      <p:sp>
        <p:nvSpPr>
          <p:cNvPr id="70659" name="عنوان 1"/>
          <p:cNvSpPr txBox="1">
            <a:spLocks/>
          </p:cNvSpPr>
          <p:nvPr/>
        </p:nvSpPr>
        <p:spPr bwMode="auto">
          <a:xfrm>
            <a:off x="457200" y="223838"/>
            <a:ext cx="891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itchFamily="34" charset="0"/>
              <a:buChar char="•"/>
              <a:defRPr sz="3200">
                <a:solidFill>
                  <a:srgbClr val="013E36"/>
                </a:solidFill>
                <a:latin typeface="Calibri" pitchFamily="34" charset="0"/>
                <a:cs typeface="Arial" pitchFamily="34" charset="0"/>
              </a:defRPr>
            </a:lvl1pPr>
            <a:lvl2pPr marL="742950" indent="-285750" algn="r">
              <a:spcBef>
                <a:spcPct val="20000"/>
              </a:spcBef>
              <a:buFont typeface="Arial" pitchFamily="34" charset="0"/>
              <a:buChar char="–"/>
              <a:defRPr sz="2800">
                <a:solidFill>
                  <a:srgbClr val="013E36"/>
                </a:solidFill>
                <a:latin typeface="Calibri" pitchFamily="34" charset="0"/>
                <a:cs typeface="Arial" pitchFamily="34" charset="0"/>
              </a:defRPr>
            </a:lvl2pPr>
            <a:lvl3pPr marL="1143000" indent="-228600" algn="r">
              <a:spcBef>
                <a:spcPct val="20000"/>
              </a:spcBef>
              <a:buFont typeface="Arial" pitchFamily="34" charset="0"/>
              <a:buChar char="•"/>
              <a:defRPr sz="2400">
                <a:solidFill>
                  <a:srgbClr val="013E36"/>
                </a:solidFill>
                <a:latin typeface="Calibri" pitchFamily="34" charset="0"/>
                <a:cs typeface="Arial" pitchFamily="34" charset="0"/>
              </a:defRPr>
            </a:lvl3pPr>
            <a:lvl4pPr marL="1600200" indent="-228600" algn="r">
              <a:spcBef>
                <a:spcPct val="20000"/>
              </a:spcBef>
              <a:buFont typeface="Arial" pitchFamily="34" charset="0"/>
              <a:buChar char="–"/>
              <a:defRPr sz="2000">
                <a:solidFill>
                  <a:srgbClr val="013E36"/>
                </a:solidFill>
                <a:latin typeface="Calibri" pitchFamily="34" charset="0"/>
                <a:cs typeface="Arial" pitchFamily="34" charset="0"/>
              </a:defRPr>
            </a:lvl4pPr>
            <a:lvl5pPr marL="2057400" indent="-228600" algn="r">
              <a:spcBef>
                <a:spcPct val="20000"/>
              </a:spcBef>
              <a:buFont typeface="Arial" pitchFamily="34" charset="0"/>
              <a:buChar char="»"/>
              <a:defRPr sz="2000">
                <a:solidFill>
                  <a:srgbClr val="013E36"/>
                </a:solidFill>
                <a:latin typeface="Calibri" pitchFamily="34" charset="0"/>
                <a:cs typeface="Arial" pitchFamily="34" charset="0"/>
              </a:defRPr>
            </a:lvl5pPr>
            <a:lvl6pPr marL="25146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6pPr>
            <a:lvl7pPr marL="29718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7pPr>
            <a:lvl8pPr marL="34290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8pPr>
            <a:lvl9pPr marL="3886200" indent="-228600" algn="r" fontAlgn="base">
              <a:spcBef>
                <a:spcPct val="20000"/>
              </a:spcBef>
              <a:spcAft>
                <a:spcPct val="0"/>
              </a:spcAft>
              <a:buFont typeface="Arial" pitchFamily="34" charset="0"/>
              <a:buChar char="»"/>
              <a:defRPr sz="2000">
                <a:solidFill>
                  <a:srgbClr val="013E36"/>
                </a:solidFill>
                <a:latin typeface="Calibri" pitchFamily="34" charset="0"/>
                <a:cs typeface="Arial" pitchFamily="34" charset="0"/>
              </a:defRPr>
            </a:lvl9pPr>
          </a:lstStyle>
          <a:p>
            <a:pPr>
              <a:spcBef>
                <a:spcPct val="0"/>
              </a:spcBef>
              <a:buFontTx/>
              <a:buNone/>
            </a:pPr>
            <a:br>
              <a:rPr lang="ar-SA" altLang="en-US" b="1">
                <a:solidFill>
                  <a:srgbClr val="C00000"/>
                </a:solidFill>
              </a:rPr>
            </a:br>
            <a:r>
              <a:rPr lang="ar-SA" altLang="en-US" sz="3600" b="1">
                <a:solidFill>
                  <a:srgbClr val="C00000"/>
                </a:solidFill>
                <a:cs typeface="Simplified Arabic" pitchFamily="18" charset="-78"/>
              </a:rPr>
              <a:t>إدارة المخزون</a:t>
            </a:r>
            <a:br>
              <a:rPr lang="ar-SA" altLang="en-US" b="1">
                <a:solidFill>
                  <a:srgbClr val="A6A6A6"/>
                </a:solidFill>
              </a:rPr>
            </a:br>
            <a:endParaRPr lang="ar-SA" altLang="en-US" b="1">
              <a:solidFill>
                <a:srgbClr val="A6A6A6"/>
              </a:solidFill>
              <a:cs typeface="Simplified Arabic" pitchFamily="18" charset="-78"/>
            </a:endParaRPr>
          </a:p>
        </p:txBody>
      </p:sp>
      <p:sp>
        <p:nvSpPr>
          <p:cNvPr id="70660" name="عنصر نائب للمحتوى 2"/>
          <p:cNvSpPr>
            <a:spLocks noGrp="1"/>
          </p:cNvSpPr>
          <p:nvPr>
            <p:ph idx="1"/>
          </p:nvPr>
        </p:nvSpPr>
        <p:spPr>
          <a:xfrm>
            <a:off x="495300" y="1447800"/>
            <a:ext cx="8915400" cy="4678363"/>
          </a:xfrm>
        </p:spPr>
        <p:txBody>
          <a:bodyPr/>
          <a:lstStyle/>
          <a:p>
            <a:pPr marL="0" indent="0" algn="just" rtl="1"/>
            <a:r>
              <a:rPr lang="ar-SA" altLang="en-US" sz="2800" b="1">
                <a:solidFill>
                  <a:srgbClr val="1B0C8E"/>
                </a:solidFill>
                <a:cs typeface="Simplified Arabic" pitchFamily="18" charset="-78"/>
              </a:rPr>
              <a:t>بما أن نموذج الحجم الاقتصادي للطلبة يهدف إلى تحديد كمية الطلبية </a:t>
            </a:r>
            <a:r>
              <a:rPr lang="ar-SA" altLang="en-US" sz="2800" b="1">
                <a:solidFill>
                  <a:srgbClr val="C00000"/>
                </a:solidFill>
                <a:cs typeface="Simplified Arabic" pitchFamily="18" charset="-78"/>
              </a:rPr>
              <a:t>(</a:t>
            </a:r>
            <a:r>
              <a:rPr lang="en-US" altLang="en-US" sz="2800" b="1">
                <a:solidFill>
                  <a:srgbClr val="C00000"/>
                </a:solidFill>
                <a:cs typeface="Simplified Arabic" pitchFamily="18" charset="-78"/>
              </a:rPr>
              <a:t>Q</a:t>
            </a:r>
            <a:r>
              <a:rPr lang="ar-SA" altLang="en-US" sz="2800" b="1">
                <a:solidFill>
                  <a:srgbClr val="C00000"/>
                </a:solidFill>
                <a:cs typeface="Simplified Arabic" pitchFamily="18" charset="-78"/>
              </a:rPr>
              <a:t>) </a:t>
            </a:r>
            <a:r>
              <a:rPr lang="ar-SA" altLang="en-US" sz="2800" b="1">
                <a:solidFill>
                  <a:srgbClr val="1B0C8E"/>
                </a:solidFill>
                <a:cs typeface="Simplified Arabic" pitchFamily="18" charset="-78"/>
              </a:rPr>
              <a:t>التي تعمل تؤدي إلى تخفيض مجموع التكاليف عند حدها الأدنى، والتي تتحقق رياضيا عند النقطة التي تتساوى عندها التكلفتين:</a:t>
            </a:r>
          </a:p>
          <a:p>
            <a:pPr marL="0" indent="0" algn="just" rtl="1"/>
            <a:endParaRPr lang="ar-SA" altLang="en-US" sz="2800" b="1">
              <a:solidFill>
                <a:srgbClr val="1B0C8E"/>
              </a:solidFill>
              <a:cs typeface="Simplified Arabic" pitchFamily="18" charset="-78"/>
            </a:endParaRPr>
          </a:p>
          <a:p>
            <a:pPr marL="0" indent="0" algn="just" rtl="1"/>
            <a:r>
              <a:rPr lang="ar-SA" altLang="en-US" sz="2400" b="1">
                <a:solidFill>
                  <a:srgbClr val="1B0C8E"/>
                </a:solidFill>
                <a:cs typeface="Simplified Arabic" pitchFamily="18" charset="-78"/>
              </a:rPr>
              <a:t>تكلفة الاحتفاظ بالمخزون  =  تكلفة  طلب المخزون</a:t>
            </a:r>
            <a:endParaRPr lang="ar-SA" altLang="en-US" sz="2400">
              <a:solidFill>
                <a:srgbClr val="1B0C8E"/>
              </a:solidFill>
              <a:cs typeface="Arial" pitchFamily="34" charset="0"/>
            </a:endParaRPr>
          </a:p>
          <a:p>
            <a:pPr marL="0" indent="0" rtl="1"/>
            <a:endParaRPr lang="ar-SA" altLang="en-US" sz="2800" b="1">
              <a:solidFill>
                <a:srgbClr val="1B0C8E"/>
              </a:solidFill>
              <a:cs typeface="Simplified Arabic" pitchFamily="18" charset="-78"/>
            </a:endParaRPr>
          </a:p>
          <a:p>
            <a:pPr marL="0" indent="0" rtl="1"/>
            <a:r>
              <a:rPr lang="ar-SA" altLang="en-US" sz="2800" b="1">
                <a:solidFill>
                  <a:srgbClr val="1B0C8E"/>
                </a:solidFill>
                <a:cs typeface="Simplified Arabic" pitchFamily="18" charset="-78"/>
              </a:rPr>
              <a:t>بحل المعادلة السابقة نحصل على: </a:t>
            </a:r>
          </a:p>
          <a:p>
            <a:pPr marL="0" indent="0" rtl="1"/>
            <a:endParaRPr lang="ar-SA" altLang="en-US" sz="2800" b="1">
              <a:solidFill>
                <a:srgbClr val="1B0C8E"/>
              </a:solidFill>
              <a:cs typeface="Simplified Arabic" pitchFamily="18" charset="-78"/>
            </a:endParaRPr>
          </a:p>
          <a:p>
            <a:pPr marL="0" indent="0" rtl="1"/>
            <a:r>
              <a:rPr lang="ar-SA" altLang="en-US" sz="2800" b="1">
                <a:solidFill>
                  <a:srgbClr val="1B0C8E"/>
                </a:solidFill>
                <a:cs typeface="Simplified Arabic" pitchFamily="18" charset="-78"/>
              </a:rPr>
              <a:t>			     ومنه:</a:t>
            </a:r>
          </a:p>
        </p:txBody>
      </p:sp>
      <p:graphicFrame>
        <p:nvGraphicFramePr>
          <p:cNvPr id="70661" name="Object 4"/>
          <p:cNvGraphicFramePr>
            <a:graphicFrameLocks noChangeAspect="1"/>
          </p:cNvGraphicFramePr>
          <p:nvPr/>
        </p:nvGraphicFramePr>
        <p:xfrm>
          <a:off x="457200" y="3276600"/>
          <a:ext cx="3813175" cy="892175"/>
        </p:xfrm>
        <a:graphic>
          <a:graphicData uri="http://schemas.openxmlformats.org/presentationml/2006/ole">
            <mc:AlternateContent xmlns:mc="http://schemas.openxmlformats.org/markup-compatibility/2006">
              <mc:Choice xmlns:v="urn:schemas-microsoft-com:vml" Requires="v">
                <p:oleObj spid="_x0000_s11269" name="Equation" r:id="rId3" imgW="990600" imgH="419100" progId="Equation.3">
                  <p:embed/>
                </p:oleObj>
              </mc:Choice>
              <mc:Fallback>
                <p:oleObj name="Equation" r:id="rId3" imgW="990600" imgH="4191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76600"/>
                        <a:ext cx="38131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2" name="Object 5"/>
          <p:cNvGraphicFramePr>
            <a:graphicFrameLocks noChangeAspect="1"/>
          </p:cNvGraphicFramePr>
          <p:nvPr/>
        </p:nvGraphicFramePr>
        <p:xfrm>
          <a:off x="457200" y="4343400"/>
          <a:ext cx="3079750" cy="487363"/>
        </p:xfrm>
        <a:graphic>
          <a:graphicData uri="http://schemas.openxmlformats.org/presentationml/2006/ole">
            <mc:AlternateContent xmlns:mc="http://schemas.openxmlformats.org/markup-compatibility/2006">
              <mc:Choice xmlns:v="urn:schemas-microsoft-com:vml" Requires="v">
                <p:oleObj spid="_x0000_s11270" name="Equation" r:id="rId5" imgW="800100" imgH="228600" progId="Equation.3">
                  <p:embed/>
                </p:oleObj>
              </mc:Choice>
              <mc:Fallback>
                <p:oleObj name="Equation" r:id="rId5" imgW="8001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343400"/>
                        <a:ext cx="307975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3" name="Object 3"/>
          <p:cNvGraphicFramePr>
            <a:graphicFrameLocks noChangeAspect="1"/>
          </p:cNvGraphicFramePr>
          <p:nvPr/>
        </p:nvGraphicFramePr>
        <p:xfrm>
          <a:off x="609600" y="4876800"/>
          <a:ext cx="1887538" cy="1119188"/>
        </p:xfrm>
        <a:graphic>
          <a:graphicData uri="http://schemas.openxmlformats.org/presentationml/2006/ole">
            <mc:AlternateContent xmlns:mc="http://schemas.openxmlformats.org/markup-compatibility/2006">
              <mc:Choice xmlns:v="urn:schemas-microsoft-com:vml" Requires="v">
                <p:oleObj spid="_x0000_s11271" name="Equation" r:id="rId7" imgW="748975" imgH="444307" progId="Equation.3">
                  <p:embed/>
                </p:oleObj>
              </mc:Choice>
              <mc:Fallback>
                <p:oleObj name="Equation" r:id="rId7" imgW="748975" imgH="444307"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4876800"/>
                        <a:ext cx="1887538"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056784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ar-SA" altLang="en-US">
                <a:cs typeface="Arial" pitchFamily="34" charset="0"/>
              </a:rPr>
              <a:t>تمارين </a:t>
            </a:r>
            <a:endParaRPr lang="en-US" altLang="en-US">
              <a:cs typeface="Arial" pitchFamily="34" charset="0"/>
            </a:endParaRPr>
          </a:p>
        </p:txBody>
      </p:sp>
      <p:sp>
        <p:nvSpPr>
          <p:cNvPr id="7168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884C13F5-1555-4404-A2E9-0D65A2D75586}" type="slidenum">
              <a:rPr lang="ar-SA" altLang="en-US">
                <a:solidFill>
                  <a:schemeClr val="bg1"/>
                </a:solidFill>
                <a:latin typeface="Calibri" pitchFamily="34" charset="0"/>
              </a:rPr>
              <a:pPr algn="ctr" rtl="0" eaLnBrk="1" hangingPunct="1"/>
              <a:t>58</a:t>
            </a:fld>
            <a:endParaRPr lang="en-US" altLang="en-US">
              <a:solidFill>
                <a:schemeClr val="bg1"/>
              </a:solidFill>
              <a:latin typeface="Calibri" pitchFamily="34" charset="0"/>
            </a:endParaRPr>
          </a:p>
        </p:txBody>
      </p:sp>
      <p:pic>
        <p:nvPicPr>
          <p:cNvPr id="7168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981200" y="1600200"/>
            <a:ext cx="670560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8690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endParaRPr lang="en-US" altLang="en-US">
              <a:cs typeface="Arial" pitchFamily="34" charset="0"/>
            </a:endParaRPr>
          </a:p>
        </p:txBody>
      </p:sp>
      <p:sp>
        <p:nvSpPr>
          <p:cNvPr id="72707"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defRPr>
                <a:solidFill>
                  <a:schemeClr val="tx1"/>
                </a:solidFill>
                <a:latin typeface="Arial" pitchFamily="34" charset="0"/>
                <a:cs typeface="Arial" pitchFamily="34" charset="0"/>
              </a:defRPr>
            </a:lvl1pPr>
            <a:lvl2pPr marL="742950" indent="-285750" algn="r" rtl="1" eaLnBrk="0" hangingPunct="0">
              <a:defRPr>
                <a:solidFill>
                  <a:schemeClr val="tx1"/>
                </a:solidFill>
                <a:latin typeface="Arial" pitchFamily="34" charset="0"/>
                <a:cs typeface="Arial" pitchFamily="34" charset="0"/>
              </a:defRPr>
            </a:lvl2pPr>
            <a:lvl3pPr marL="1143000" indent="-228600" algn="r" rtl="1" eaLnBrk="0" hangingPunct="0">
              <a:defRPr>
                <a:solidFill>
                  <a:schemeClr val="tx1"/>
                </a:solidFill>
                <a:latin typeface="Arial" pitchFamily="34" charset="0"/>
                <a:cs typeface="Arial" pitchFamily="34" charset="0"/>
              </a:defRPr>
            </a:lvl3pPr>
            <a:lvl4pPr marL="1600200" indent="-228600" algn="r" rtl="1" eaLnBrk="0" hangingPunct="0">
              <a:defRPr>
                <a:solidFill>
                  <a:schemeClr val="tx1"/>
                </a:solidFill>
                <a:latin typeface="Arial" pitchFamily="34" charset="0"/>
                <a:cs typeface="Arial" pitchFamily="34" charset="0"/>
              </a:defRPr>
            </a:lvl4pPr>
            <a:lvl5pPr marL="2057400" indent="-228600" algn="r" rtl="1"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A9DB55E9-8622-4B31-9BBE-985301D31421}" type="slidenum">
              <a:rPr lang="ar-SA" altLang="en-US">
                <a:solidFill>
                  <a:schemeClr val="bg1"/>
                </a:solidFill>
                <a:latin typeface="Calibri" pitchFamily="34" charset="0"/>
              </a:rPr>
              <a:pPr algn="ctr" rtl="0" eaLnBrk="1" hangingPunct="1"/>
              <a:t>59</a:t>
            </a:fld>
            <a:endParaRPr lang="en-US" altLang="en-US">
              <a:solidFill>
                <a:schemeClr val="bg1"/>
              </a:solidFill>
              <a:latin typeface="Calibri" pitchFamily="34" charset="0"/>
            </a:endParaRPr>
          </a:p>
        </p:txBody>
      </p:sp>
      <p:pic>
        <p:nvPicPr>
          <p:cNvPr id="7270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071688" y="1524000"/>
            <a:ext cx="5762625" cy="1219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0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1850" y="2590800"/>
            <a:ext cx="5745163" cy="214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00" y="4800600"/>
            <a:ext cx="6019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0072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67</TotalTime>
  <Words>2709</Words>
  <Application>Microsoft Office PowerPoint</Application>
  <PresentationFormat>A4 Paper (210x297 mm)‎</PresentationFormat>
  <Paragraphs>608</Paragraphs>
  <Slides>60</Slides>
  <Notes>0</Notes>
  <HiddenSlides>0</HiddenSlides>
  <MMClips>0</MMClips>
  <ScaleCrop>false</ScaleCrop>
  <HeadingPairs>
    <vt:vector size="8" baseType="variant">
      <vt:variant>
        <vt:lpstr>الخطوط المستخدمة</vt:lpstr>
      </vt:variant>
      <vt:variant>
        <vt:i4>10</vt:i4>
      </vt:variant>
      <vt:variant>
        <vt:lpstr>نسق</vt:lpstr>
      </vt:variant>
      <vt:variant>
        <vt:i4>1</vt:i4>
      </vt:variant>
      <vt:variant>
        <vt:lpstr>خوادم OLE مضمنة</vt:lpstr>
      </vt:variant>
      <vt:variant>
        <vt:i4>2</vt:i4>
      </vt:variant>
      <vt:variant>
        <vt:lpstr>عناوين الشرائح</vt:lpstr>
      </vt:variant>
      <vt:variant>
        <vt:i4>60</vt:i4>
      </vt:variant>
    </vt:vector>
  </HeadingPairs>
  <TitlesOfParts>
    <vt:vector size="73" baseType="lpstr">
      <vt:lpstr>AL-Mohanad Bold</vt:lpstr>
      <vt:lpstr>Arial</vt:lpstr>
      <vt:lpstr>AYM Wadiy S_U normal.</vt:lpstr>
      <vt:lpstr>Calibri</vt:lpstr>
      <vt:lpstr>PT Bold Heading</vt:lpstr>
      <vt:lpstr>Sakkal Majalla</vt:lpstr>
      <vt:lpstr>Simplified Arabic</vt:lpstr>
      <vt:lpstr>Times New Roman</vt:lpstr>
      <vt:lpstr>Vrinda</vt:lpstr>
      <vt:lpstr>Wingdings</vt:lpstr>
      <vt:lpstr>Office Theme</vt:lpstr>
      <vt:lpstr>Equation</vt:lpstr>
      <vt:lpstr>معادلة</vt:lpstr>
      <vt:lpstr>عرض تقديمي في PowerPoint</vt:lpstr>
      <vt:lpstr>المحاضرة الرابعة عشر</vt:lpstr>
      <vt:lpstr>عرض تقديمي في PowerPoint</vt:lpstr>
      <vt:lpstr>عرض تقديمي في PowerPoint</vt:lpstr>
      <vt:lpstr>عرض تقديمي في PowerPoint</vt:lpstr>
      <vt:lpstr>عرض تقديمي في PowerPoint</vt:lpstr>
      <vt:lpstr>وظائف الإدارة المالية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طرق معالجة الاختلال في الميزانية العمومية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تمارين </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عبدالله الشايع</cp:lastModifiedBy>
  <cp:revision>9</cp:revision>
  <dcterms:created xsi:type="dcterms:W3CDTF">2014-09-11T06:47:01Z</dcterms:created>
  <dcterms:modified xsi:type="dcterms:W3CDTF">2017-04-10T18:15:15Z</dcterms:modified>
</cp:coreProperties>
</file>