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27" r:id="rId3"/>
    <p:sldId id="328" r:id="rId4"/>
    <p:sldId id="329" r:id="rId5"/>
    <p:sldId id="330" r:id="rId6"/>
    <p:sldId id="331" r:id="rId7"/>
    <p:sldId id="332" r:id="rId8"/>
    <p:sldId id="333" r:id="rId9"/>
    <p:sldId id="334" r:id="rId10"/>
    <p:sldId id="335" r:id="rId11"/>
    <p:sldId id="336" r:id="rId12"/>
    <p:sldId id="337" r:id="rId13"/>
    <p:sldId id="338" r:id="rId14"/>
    <p:sldId id="311" r:id="rId15"/>
    <p:sldId id="312" r:id="rId16"/>
    <p:sldId id="314" r:id="rId17"/>
    <p:sldId id="313" r:id="rId18"/>
    <p:sldId id="315" r:id="rId19"/>
    <p:sldId id="316" r:id="rId20"/>
    <p:sldId id="317" r:id="rId21"/>
    <p:sldId id="318" r:id="rId22"/>
    <p:sldId id="319" r:id="rId23"/>
    <p:sldId id="320" r:id="rId24"/>
    <p:sldId id="321" r:id="rId25"/>
    <p:sldId id="322" r:id="rId26"/>
    <p:sldId id="323" r:id="rId27"/>
    <p:sldId id="324" r:id="rId28"/>
    <p:sldId id="325" r:id="rId29"/>
    <p:sldId id="339" r:id="rId30"/>
    <p:sldId id="340" r:id="rId31"/>
    <p:sldId id="341" r:id="rId32"/>
    <p:sldId id="342" r:id="rId33"/>
    <p:sldId id="343"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7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4/17/2017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مالية </a:t>
            </a:r>
            <a:r>
              <a:rPr lang="en-US" sz="2800" b="1" dirty="0" smtClean="0">
                <a:solidFill>
                  <a:srgbClr val="7F7F7F"/>
                </a:solidFill>
                <a:latin typeface="Calibri" pitchFamily="34" charset="0"/>
                <a:cs typeface="Times New Roman" pitchFamily="18" charset="0"/>
              </a:rPr>
              <a:t>1</a:t>
            </a:r>
          </a:p>
          <a:p>
            <a:pPr algn="ctr"/>
            <a:r>
              <a:rPr lang="ar-SA" sz="3700" b="1" dirty="0">
                <a:solidFill>
                  <a:srgbClr val="AB1A25"/>
                </a:solidFill>
                <a:latin typeface="AYM Wadiy S_U normal."/>
                <a:cs typeface="Times New Roman" pitchFamily="18" charset="0"/>
              </a:rPr>
              <a:t>استاذ </a:t>
            </a:r>
            <a:r>
              <a:rPr lang="ar-SA" sz="3700" b="1" dirty="0" smtClean="0">
                <a:solidFill>
                  <a:srgbClr val="AB1A25"/>
                </a:solidFill>
                <a:latin typeface="AYM Wadiy S_U normal."/>
                <a:cs typeface="Times New Roman" pitchFamily="18" charset="0"/>
              </a:rPr>
              <a:t>المقرر</a:t>
            </a:r>
            <a:endParaRPr lang="ar-SA" sz="3700" b="1" dirty="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د. عبدالعزيز </a:t>
            </a:r>
            <a:r>
              <a:rPr lang="ar-SA" sz="2800" b="1" dirty="0" err="1" smtClean="0">
                <a:solidFill>
                  <a:srgbClr val="7F7F7F"/>
                </a:solidFill>
                <a:latin typeface="Calibri" pitchFamily="34" charset="0"/>
                <a:cs typeface="Times New Roman" pitchFamily="18" charset="0"/>
              </a:rPr>
              <a:t>السهلاوي</a:t>
            </a:r>
            <a:endParaRPr lang="ar-SA"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الموازنة الرأسمالية وتحليل الخطر</a:t>
            </a: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Wingdings" panose="05000000000000000000" pitchFamily="2" charset="2"/>
              <a:buChar char="q"/>
            </a:pPr>
            <a:r>
              <a:rPr lang="ar-SA" sz="2800" dirty="0"/>
              <a:t>إن افتراض عنصر التأكد التام في </a:t>
            </a:r>
            <a:r>
              <a:rPr lang="ar-SA" sz="2800" dirty="0" smtClean="0"/>
              <a:t>تحصيل </a:t>
            </a:r>
            <a:r>
              <a:rPr lang="ar-SA" sz="2800" dirty="0"/>
              <a:t>التدفقات </a:t>
            </a:r>
            <a:r>
              <a:rPr lang="ar-SA" sz="2800" dirty="0" smtClean="0"/>
              <a:t>النقدية وتقويم المشروعات</a:t>
            </a:r>
            <a:r>
              <a:rPr lang="ar-SA" sz="2800" dirty="0"/>
              <a:t> </a:t>
            </a:r>
            <a:r>
              <a:rPr lang="ar-SA" sz="2800" dirty="0" smtClean="0"/>
              <a:t>الاستثمارية </a:t>
            </a:r>
            <a:r>
              <a:rPr lang="ar-SA" sz="2800" dirty="0"/>
              <a:t>یعتبر افتراضا غیر </a:t>
            </a:r>
            <a:r>
              <a:rPr lang="ar-SA" sz="2800" dirty="0" smtClean="0"/>
              <a:t>عملي، نظراً </a:t>
            </a:r>
            <a:r>
              <a:rPr lang="ar-SA" sz="2800" dirty="0"/>
              <a:t>لأن التدفقات </a:t>
            </a:r>
            <a:r>
              <a:rPr lang="ar-SA" sz="2800" dirty="0" smtClean="0"/>
              <a:t>النقدیة المرتقبة من المشروعات الاستثمارية </a:t>
            </a:r>
            <a:r>
              <a:rPr lang="ar-SA" sz="2800" dirty="0"/>
              <a:t>تتعلق بالمستقبل وتتوقف على عدد كبیر من العوامل </a:t>
            </a:r>
            <a:r>
              <a:rPr lang="ar-SA" sz="2800" dirty="0" smtClean="0"/>
              <a:t>التي</a:t>
            </a:r>
            <a:r>
              <a:rPr lang="ar-SA" sz="2800" dirty="0"/>
              <a:t> </a:t>
            </a:r>
            <a:r>
              <a:rPr lang="ar-SA" sz="2800" dirty="0" smtClean="0"/>
              <a:t>تؤثر </a:t>
            </a:r>
            <a:r>
              <a:rPr lang="ar-SA" sz="2800" dirty="0"/>
              <a:t>في تقدیر التدفقات </a:t>
            </a:r>
            <a:r>
              <a:rPr lang="ar-SA" sz="2800" dirty="0" smtClean="0"/>
              <a:t>النقدیة </a:t>
            </a:r>
            <a:r>
              <a:rPr lang="ar-SA" sz="2800" dirty="0"/>
              <a:t>وبالتالي في قرار </a:t>
            </a:r>
            <a:r>
              <a:rPr lang="ar-SA" sz="2800" dirty="0" smtClean="0"/>
              <a:t>الاستثمار.</a:t>
            </a:r>
          </a:p>
          <a:p>
            <a:pPr marL="457200" indent="-457200" rtl="1">
              <a:buFont typeface="Wingdings" panose="05000000000000000000" pitchFamily="2" charset="2"/>
              <a:buChar char="q"/>
            </a:pPr>
            <a:r>
              <a:rPr lang="ar-SA" sz="2800" dirty="0"/>
              <a:t>إن أسالیب تقویم المشروعات </a:t>
            </a:r>
            <a:r>
              <a:rPr lang="ar-SA" sz="2800" dirty="0" smtClean="0"/>
              <a:t>الاستثمارية </a:t>
            </a:r>
            <a:r>
              <a:rPr lang="ar-SA" sz="2800" dirty="0"/>
              <a:t>التي تم التطرق إلیھا سابقا لا تأخذ </a:t>
            </a:r>
            <a:r>
              <a:rPr lang="ar-SA" sz="2800" dirty="0" smtClean="0"/>
              <a:t>بعین الإعتبارعنصر المخاطرة.</a:t>
            </a:r>
            <a:endParaRPr lang="ar-SA" sz="2800" dirty="0"/>
          </a:p>
          <a:p>
            <a:pPr marL="457200" indent="-457200" rtl="1">
              <a:buFont typeface="Wingdings" panose="05000000000000000000" pitchFamily="2" charset="2"/>
              <a:buChar char="q"/>
            </a:pPr>
            <a:r>
              <a:rPr lang="ar-SA" sz="2800" dirty="0" smtClean="0"/>
              <a:t> </a:t>
            </a:r>
            <a:r>
              <a:rPr lang="ar-SA" sz="2800" dirty="0" err="1" smtClean="0"/>
              <a:t>یُركز </a:t>
            </a:r>
            <a:r>
              <a:rPr lang="ar-SA" sz="2800" dirty="0"/>
              <a:t>ھذا الفصل على التعرف على أسالیب التقویم التي تأخذ بعین </a:t>
            </a:r>
            <a:r>
              <a:rPr lang="ar-SA" sz="2800" dirty="0" smtClean="0"/>
              <a:t>الاعتبار عنصر المخاطرة.</a:t>
            </a:r>
            <a:endParaRPr lang="ar-SA" sz="2800" dirty="0"/>
          </a:p>
        </p:txBody>
      </p:sp>
      <p:sp>
        <p:nvSpPr>
          <p:cNvPr id="2" name="Title 1"/>
          <p:cNvSpPr>
            <a:spLocks noGrp="1"/>
          </p:cNvSpPr>
          <p:nvPr>
            <p:ph type="title"/>
          </p:nvPr>
        </p:nvSpPr>
        <p:spPr/>
        <p:txBody>
          <a:bodyPr/>
          <a:lstStyle/>
          <a:p>
            <a:pPr rtl="1"/>
            <a:r>
              <a:rPr lang="ar-SA" dirty="0" smtClean="0"/>
              <a:t>الموازنة الرأسمالية وتحليل الخطر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ar-SA" dirty="0" smtClean="0"/>
              <a:t>أولا: طريقة معامل معادل التأكد </a:t>
            </a:r>
            <a:endParaRPr lang="en-US" dirty="0"/>
          </a:p>
        </p:txBody>
      </p:sp>
      <p:sp>
        <p:nvSpPr>
          <p:cNvPr id="6" name="Content Placeholder 5"/>
          <p:cNvSpPr>
            <a:spLocks noGrp="1"/>
          </p:cNvSpPr>
          <p:nvPr>
            <p:ph sz="half" idx="13"/>
          </p:nvPr>
        </p:nvSpPr>
        <p:spPr>
          <a:xfrm>
            <a:off x="533400" y="1600201"/>
            <a:ext cx="8880962" cy="4525963"/>
          </a:xfrm>
        </p:spPr>
        <p:txBody>
          <a:bodyPr/>
          <a:lstStyle/>
          <a:p>
            <a:pPr marL="342900" indent="-457200">
              <a:buFont typeface="Wingdings" panose="05000000000000000000" pitchFamily="2" charset="2"/>
              <a:buChar char="q"/>
            </a:pPr>
            <a:r>
              <a:rPr lang="ar-SA" dirty="0"/>
              <a:t>تعمل ھ</a:t>
            </a:r>
            <a:r>
              <a:rPr lang="ar-SA" dirty="0" err="1"/>
              <a:t>ذه</a:t>
            </a:r>
            <a:r>
              <a:rPr lang="ar-SA" dirty="0"/>
              <a:t> </a:t>
            </a:r>
            <a:r>
              <a:rPr lang="ar-SA" dirty="0" smtClean="0"/>
              <a:t>الطریقة على </a:t>
            </a:r>
            <a:r>
              <a:rPr lang="ar-SA" dirty="0"/>
              <a:t>معالجة المخاطر عند تقویم </a:t>
            </a:r>
            <a:r>
              <a:rPr lang="ar-SA" dirty="0" smtClean="0"/>
              <a:t>المشروعات الاستثمارية من خلال </a:t>
            </a:r>
            <a:r>
              <a:rPr lang="ar-SA" dirty="0"/>
              <a:t>تعدیل التدفقات </a:t>
            </a:r>
            <a:r>
              <a:rPr lang="ar-SA" dirty="0" smtClean="0"/>
              <a:t>النقدیة الغیر مؤكدة </a:t>
            </a:r>
            <a:r>
              <a:rPr lang="ar-SA" dirty="0"/>
              <a:t>لتصبح </a:t>
            </a:r>
            <a:r>
              <a:rPr lang="ar-SA" dirty="0" smtClean="0"/>
              <a:t>مؤكدة.</a:t>
            </a:r>
          </a:p>
          <a:p>
            <a:pPr marL="0" indent="0"/>
            <a:endParaRPr lang="ar-SA" dirty="0"/>
          </a:p>
          <a:p>
            <a:r>
              <a:rPr lang="ar-SA" b="1" dirty="0"/>
              <a:t>مثال :</a:t>
            </a:r>
          </a:p>
          <a:p>
            <a:r>
              <a:rPr lang="ar-SA" dirty="0"/>
              <a:t>إذا توفرت لدى أحد المستثمرین فرصة </a:t>
            </a:r>
            <a:r>
              <a:rPr lang="ar-SA" dirty="0" smtClean="0"/>
              <a:t>الاستثمار </a:t>
            </a:r>
            <a:r>
              <a:rPr lang="ar-SA" dirty="0"/>
              <a:t>في مشروع استثماري </a:t>
            </a:r>
            <a:r>
              <a:rPr lang="ar-SA" dirty="0" smtClean="0"/>
              <a:t>يُمَّكنه من أن یحقق </a:t>
            </a:r>
            <a:r>
              <a:rPr lang="ar-SA" dirty="0"/>
              <a:t>عوائد </a:t>
            </a:r>
            <a:r>
              <a:rPr lang="ar-SA" dirty="0" smtClean="0"/>
              <a:t>محتملة </a:t>
            </a:r>
            <a:r>
              <a:rPr lang="ar-SA" dirty="0"/>
              <a:t>إما </a:t>
            </a:r>
            <a:r>
              <a:rPr lang="ar-SA" dirty="0" err="1" smtClean="0"/>
              <a:t>20,000 </a:t>
            </a:r>
            <a:r>
              <a:rPr lang="ar-SA" dirty="0"/>
              <a:t>﷼ أو صفر ﷼ باحتمالات </a:t>
            </a:r>
            <a:r>
              <a:rPr lang="ar-SA" dirty="0" err="1" smtClean="0"/>
              <a:t>متساویة (50%</a:t>
            </a:r>
            <a:r>
              <a:rPr lang="ar-SA" dirty="0" smtClean="0"/>
              <a:t>)</a:t>
            </a:r>
            <a:endParaRPr lang="en-US"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a:t>
            </a:r>
            <a:endParaRPr lang="en-US" dirty="0"/>
          </a:p>
        </p:txBody>
      </p:sp>
      <p:sp>
        <p:nvSpPr>
          <p:cNvPr id="3" name="Content Placeholder 2"/>
          <p:cNvSpPr>
            <a:spLocks noGrp="1"/>
          </p:cNvSpPr>
          <p:nvPr>
            <p:ph idx="1"/>
          </p:nvPr>
        </p:nvSpPr>
        <p:spPr/>
        <p:txBody>
          <a:bodyPr/>
          <a:lstStyle/>
          <a:p>
            <a:pPr rtl="1"/>
            <a:r>
              <a:rPr lang="ar-SA" sz="2800" dirty="0"/>
              <a:t>العائد المتوقع من ھذا </a:t>
            </a:r>
            <a:r>
              <a:rPr lang="ar-SA" sz="2800" dirty="0" err="1" smtClean="0"/>
              <a:t>الاستثمار </a:t>
            </a:r>
            <a:r>
              <a:rPr lang="ar-SA" sz="2800" dirty="0" smtClean="0"/>
              <a:t>(غیر مؤكد</a:t>
            </a:r>
            <a:r>
              <a:rPr lang="ar-SA" sz="2800" dirty="0" err="1" smtClean="0"/>
              <a:t>):</a:t>
            </a:r>
            <a:endParaRPr lang="ar-SA" sz="2800" dirty="0" smtClean="0"/>
          </a:p>
          <a:p>
            <a:pPr rtl="1"/>
            <a:r>
              <a:rPr lang="ar-SA" sz="2800" dirty="0" smtClean="0"/>
              <a:t> </a:t>
            </a:r>
            <a:r>
              <a:rPr lang="ar-SA" sz="2800" dirty="0"/>
              <a:t>العائد المتوقع من </a:t>
            </a:r>
            <a:r>
              <a:rPr lang="ar-SA" sz="2800" dirty="0" err="1" smtClean="0"/>
              <a:t>الاستثمار </a:t>
            </a:r>
            <a:r>
              <a:rPr lang="ar-SA" sz="2800" dirty="0"/>
              <a:t>= </a:t>
            </a:r>
            <a:r>
              <a:rPr lang="ar-SA" sz="2800" dirty="0" smtClean="0"/>
              <a:t>(20,000×0.5)+(0×0.5)= 10,000 ريال</a:t>
            </a:r>
          </a:p>
          <a:p>
            <a:pPr rtl="1"/>
            <a:endParaRPr lang="ar-SA" sz="2800" dirty="0" smtClean="0"/>
          </a:p>
          <a:p>
            <a:pPr rtl="1"/>
            <a:endParaRPr lang="ar-SA" sz="2800" dirty="0"/>
          </a:p>
          <a:p>
            <a:pPr rtl="1"/>
            <a:r>
              <a:rPr lang="ar-SA" sz="2800" dirty="0" smtClean="0"/>
              <a:t>لو </a:t>
            </a:r>
            <a:r>
              <a:rPr lang="ar-SA" sz="2800" dirty="0"/>
              <a:t>تصورنا أن ھذا المستثمر تتساوى عنده منفعة تحقیق مبلغ 8000 ﷼ مؤكده </a:t>
            </a:r>
            <a:r>
              <a:rPr lang="ar-SA" sz="2800" dirty="0" smtClean="0"/>
              <a:t>مع تحقیق مبلغ </a:t>
            </a:r>
            <a:r>
              <a:rPr lang="en-US" sz="2800" dirty="0" smtClean="0"/>
              <a:t>10,000</a:t>
            </a:r>
            <a:r>
              <a:rPr lang="ar-SA" sz="2800" dirty="0" smtClean="0"/>
              <a:t> </a:t>
            </a:r>
            <a:r>
              <a:rPr lang="ar-SA" sz="2800" dirty="0"/>
              <a:t>غیر </a:t>
            </a:r>
            <a:r>
              <a:rPr lang="ar-SA" sz="2800" dirty="0" smtClean="0"/>
              <a:t>مؤكدة، فإنه </a:t>
            </a:r>
            <a:r>
              <a:rPr lang="ar-SA" sz="2800" dirty="0"/>
              <a:t>یمكن القول </a:t>
            </a:r>
            <a:r>
              <a:rPr lang="ar-SA" sz="2800" dirty="0" err="1" smtClean="0"/>
              <a:t>أن:</a:t>
            </a:r>
            <a:r>
              <a:rPr lang="ar-SA" sz="2800" dirty="0" smtClean="0"/>
              <a:t> </a:t>
            </a:r>
          </a:p>
          <a:p>
            <a:pPr algn="ctr" rtl="1"/>
            <a:r>
              <a:rPr lang="ar-SA" sz="2800" dirty="0" err="1" smtClean="0"/>
              <a:t>8,000 </a:t>
            </a:r>
            <a:r>
              <a:rPr lang="ar-SA" sz="2800" dirty="0" err="1"/>
              <a:t>﷼ </a:t>
            </a:r>
            <a:r>
              <a:rPr lang="ar-SA" sz="2800" dirty="0" smtClean="0"/>
              <a:t>(مؤكدة</a:t>
            </a:r>
            <a:r>
              <a:rPr lang="ar-SA" sz="2800" dirty="0" err="1" smtClean="0"/>
              <a:t>) </a:t>
            </a:r>
            <a:r>
              <a:rPr lang="ar-SA" sz="2800" dirty="0" err="1"/>
              <a:t>=</a:t>
            </a:r>
            <a:r>
              <a:rPr lang="ar-SA" sz="2800" dirty="0"/>
              <a:t> </a:t>
            </a:r>
            <a:r>
              <a:rPr lang="en-US" sz="2800" dirty="0" smtClean="0"/>
              <a:t>10,000</a:t>
            </a:r>
            <a:r>
              <a:rPr lang="ar-SA" sz="2800" dirty="0" smtClean="0"/>
              <a:t> </a:t>
            </a:r>
            <a:r>
              <a:rPr lang="ar-SA" sz="2800" dirty="0" err="1" smtClean="0"/>
              <a:t>﷼ </a:t>
            </a:r>
            <a:r>
              <a:rPr lang="ar-SA" sz="2800" dirty="0" smtClean="0"/>
              <a:t>(غیر مؤكدة</a:t>
            </a:r>
            <a:r>
              <a:rPr lang="ar-SA" sz="2800" dirty="0" err="1" smtClean="0"/>
              <a:t>)</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375951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ar-SA" dirty="0" smtClean="0"/>
              <a:t>تابع:</a:t>
            </a:r>
            <a:endParaRPr lang="en-US" dirty="0"/>
          </a:p>
        </p:txBody>
      </p:sp>
      <p:sp>
        <p:nvSpPr>
          <p:cNvPr id="6" name="Content Placeholder 5"/>
          <p:cNvSpPr>
            <a:spLocks noGrp="1"/>
          </p:cNvSpPr>
          <p:nvPr>
            <p:ph sz="half" idx="13"/>
          </p:nvPr>
        </p:nvSpPr>
        <p:spPr>
          <a:xfrm>
            <a:off x="609600" y="1600201"/>
            <a:ext cx="8804762" cy="4525963"/>
          </a:xfrm>
        </p:spPr>
        <p:txBody>
          <a:bodyPr/>
          <a:lstStyle/>
          <a:p>
            <a:r>
              <a:rPr lang="ar-SA" sz="2400" dirty="0" smtClean="0"/>
              <a:t>من خلال التحليل السابق يمكن حساب معامل معادل التأكد كالتالي: </a:t>
            </a:r>
          </a:p>
          <a:p>
            <a:endParaRPr lang="ar-SA" sz="2400" dirty="0" smtClean="0"/>
          </a:p>
          <a:p>
            <a:endParaRPr lang="ar-SA" sz="2400" dirty="0"/>
          </a:p>
          <a:p>
            <a:r>
              <a:rPr lang="ar-SA" sz="2400" b="1" dirty="0" err="1"/>
              <a:t>حیث</a:t>
            </a:r>
            <a:r>
              <a:rPr lang="ar-SA" sz="2400" b="1" dirty="0"/>
              <a:t> :</a:t>
            </a:r>
          </a:p>
          <a:p>
            <a:r>
              <a:rPr lang="ar-SA" sz="2400" dirty="0" smtClean="0"/>
              <a:t>      = </a:t>
            </a:r>
            <a:r>
              <a:rPr lang="ar-SA" sz="2400" dirty="0"/>
              <a:t>معامل معادل التأكد وتتراوح </a:t>
            </a:r>
            <a:r>
              <a:rPr lang="ar-SA" sz="2400" dirty="0" err="1"/>
              <a:t>قیمتھا</a:t>
            </a:r>
            <a:r>
              <a:rPr lang="ar-SA" sz="2400" dirty="0"/>
              <a:t> </a:t>
            </a:r>
            <a:r>
              <a:rPr lang="ar-SA" sz="2400" dirty="0" err="1"/>
              <a:t>بین</a:t>
            </a:r>
            <a:r>
              <a:rPr lang="ar-SA" sz="2400" dirty="0"/>
              <a:t> الصفر والواحد </a:t>
            </a:r>
            <a:r>
              <a:rPr lang="ar-SA" sz="2400" dirty="0" err="1"/>
              <a:t>الصحیح</a:t>
            </a:r>
            <a:endParaRPr lang="ar-SA" sz="2400" dirty="0"/>
          </a:p>
          <a:p>
            <a:r>
              <a:rPr lang="en-US" sz="2400" dirty="0" err="1" smtClean="0"/>
              <a:t>CCFi</a:t>
            </a:r>
            <a:r>
              <a:rPr lang="ar-SA" sz="2400" dirty="0" smtClean="0"/>
              <a:t>= </a:t>
            </a:r>
            <a:r>
              <a:rPr lang="ar-SA" sz="2400" dirty="0"/>
              <a:t>التدفقات النقدیة </a:t>
            </a:r>
            <a:r>
              <a:rPr lang="ar-SA" sz="2400" dirty="0" smtClean="0"/>
              <a:t>المؤكدة للفترة </a:t>
            </a:r>
            <a:r>
              <a:rPr lang="en-US" sz="2400" dirty="0" err="1" smtClean="0"/>
              <a:t>i</a:t>
            </a:r>
            <a:endParaRPr lang="en-US" sz="2400" dirty="0"/>
          </a:p>
          <a:p>
            <a:r>
              <a:rPr lang="en-US" sz="2400" dirty="0" err="1" smtClean="0"/>
              <a:t>RCFi</a:t>
            </a:r>
            <a:r>
              <a:rPr lang="ar-SA" sz="2400" dirty="0" smtClean="0"/>
              <a:t>= التدفقات النقدیة الغیر مؤكدة للفترة </a:t>
            </a:r>
            <a:r>
              <a:rPr lang="en-US" sz="2400" dirty="0" smtClean="0"/>
              <a:t>I</a:t>
            </a:r>
          </a:p>
          <a:p>
            <a:endParaRPr lang="en-US" sz="2400" dirty="0" smtClean="0"/>
          </a:p>
          <a:p>
            <a:r>
              <a:rPr lang="ar-SA" sz="2400" dirty="0" smtClean="0"/>
              <a:t>وعلی</a:t>
            </a:r>
            <a:r>
              <a:rPr lang="ar-SA" sz="2400" dirty="0"/>
              <a:t>ه</a:t>
            </a:r>
            <a:r>
              <a:rPr lang="ar-SA" sz="2400" dirty="0" smtClean="0"/>
              <a:t> </a:t>
            </a:r>
            <a:r>
              <a:rPr lang="ar-SA" sz="2400" dirty="0"/>
              <a:t>یمكن حساب التدفقات </a:t>
            </a:r>
            <a:r>
              <a:rPr lang="ar-SA" sz="2400" dirty="0" smtClean="0"/>
              <a:t>النقدیة </a:t>
            </a:r>
            <a:r>
              <a:rPr lang="ar-SA" sz="2400" dirty="0" err="1" smtClean="0"/>
              <a:t>المؤكدة </a:t>
            </a:r>
            <a:r>
              <a:rPr lang="ar-SA" sz="2400" dirty="0" smtClean="0"/>
              <a:t>= </a:t>
            </a:r>
            <a:endParaRPr lang="en-US" sz="2400"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6</a:t>
            </a:fld>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2133600"/>
            <a:ext cx="2047875"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5400" y="3352800"/>
            <a:ext cx="390525" cy="41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0" y="5105400"/>
            <a:ext cx="3086100"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4766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a:t>
            </a:r>
            <a:endParaRPr lang="en-US" dirty="0"/>
          </a:p>
        </p:txBody>
      </p:sp>
      <p:sp>
        <p:nvSpPr>
          <p:cNvPr id="3" name="Content Placeholder 2"/>
          <p:cNvSpPr>
            <a:spLocks noGrp="1"/>
          </p:cNvSpPr>
          <p:nvPr>
            <p:ph sz="half" idx="13"/>
          </p:nvPr>
        </p:nvSpPr>
        <p:spPr>
          <a:xfrm>
            <a:off x="685800" y="1600201"/>
            <a:ext cx="8728562" cy="4525963"/>
          </a:xfrm>
        </p:spPr>
        <p:txBody>
          <a:bodyPr/>
          <a:lstStyle/>
          <a:p>
            <a:r>
              <a:rPr lang="ar-SA" sz="2400" dirty="0" smtClean="0">
                <a:solidFill>
                  <a:srgbClr val="FF0000"/>
                </a:solidFill>
              </a:rPr>
              <a:t>ملاحظة: </a:t>
            </a:r>
          </a:p>
          <a:p>
            <a:r>
              <a:rPr lang="ar-SA" sz="2400" dirty="0" smtClean="0"/>
              <a:t>قيمة معامل معادل التأكد تتراوح قيمتها بين 0 و +1</a:t>
            </a:r>
          </a:p>
          <a:p>
            <a:endParaRPr lang="ar-SA" sz="2400" dirty="0"/>
          </a:p>
          <a:p>
            <a:r>
              <a:rPr lang="ar-SA" sz="2400" dirty="0"/>
              <a:t>بالتطبیق على المثال </a:t>
            </a:r>
            <a:r>
              <a:rPr lang="ar-SA" sz="2400" dirty="0" err="1" smtClean="0"/>
              <a:t>السابق:</a:t>
            </a:r>
            <a:endParaRPr lang="ar-SA" sz="2400" dirty="0" smtClean="0"/>
          </a:p>
          <a:p>
            <a:endParaRPr lang="ar-SA" sz="2400" dirty="0" smtClean="0"/>
          </a:p>
          <a:p>
            <a:r>
              <a:rPr lang="ar-SA" sz="2400" dirty="0" smtClean="0">
                <a:solidFill>
                  <a:srgbClr val="FF0000"/>
                </a:solidFill>
              </a:rPr>
              <a:t>ولحساب التدفقات النقدية المؤكدة نطبق هذه </a:t>
            </a:r>
            <a:r>
              <a:rPr lang="ar-SA" sz="2400" dirty="0" err="1" smtClean="0">
                <a:solidFill>
                  <a:srgbClr val="FF0000"/>
                </a:solidFill>
              </a:rPr>
              <a:t>الصيغة:</a:t>
            </a:r>
            <a:endParaRPr lang="ar-SA" sz="2400" dirty="0" smtClean="0">
              <a:solidFill>
                <a:srgbClr val="FF0000"/>
              </a:solidFill>
            </a:endParaRPr>
          </a:p>
          <a:p>
            <a:r>
              <a:rPr lang="ar-SA" sz="2400" dirty="0"/>
              <a:t>وتكون التدفقات </a:t>
            </a:r>
            <a:r>
              <a:rPr lang="ar-SA" sz="2400" dirty="0" smtClean="0"/>
              <a:t>النقدية المؤكدة = 10000*0.8 = 8000 ريال </a:t>
            </a:r>
          </a:p>
          <a:p>
            <a:r>
              <a:rPr lang="ar-SA" sz="2400" dirty="0"/>
              <a:t>ویمكن استخدام </a:t>
            </a:r>
            <a:r>
              <a:rPr lang="ar-SA" sz="2400" dirty="0" smtClean="0"/>
              <a:t>ھ</a:t>
            </a:r>
            <a:r>
              <a:rPr lang="ar-SA" sz="2400" dirty="0" err="1" smtClean="0"/>
              <a:t>ذه</a:t>
            </a:r>
            <a:r>
              <a:rPr lang="ar-SA" sz="2400" dirty="0" smtClean="0"/>
              <a:t> </a:t>
            </a:r>
            <a:r>
              <a:rPr lang="ar-SA" sz="2400" dirty="0"/>
              <a:t>التدفقات </a:t>
            </a:r>
            <a:r>
              <a:rPr lang="ar-SA" sz="2400" dirty="0" smtClean="0"/>
              <a:t>النقدیة المؤكدة </a:t>
            </a:r>
            <a:r>
              <a:rPr lang="ar-SA" sz="2400" dirty="0"/>
              <a:t>في </a:t>
            </a:r>
            <a:r>
              <a:rPr lang="ar-SA" sz="2400" dirty="0" smtClean="0"/>
              <a:t>تقويم </a:t>
            </a:r>
            <a:r>
              <a:rPr lang="ar-SA" sz="2400" dirty="0"/>
              <a:t>المشروعات </a:t>
            </a:r>
            <a:r>
              <a:rPr lang="ar-SA" sz="2400" dirty="0" smtClean="0"/>
              <a:t>الاستثمارية </a:t>
            </a:r>
            <a:r>
              <a:rPr lang="ar-SA" sz="2400" dirty="0"/>
              <a:t>بعد</a:t>
            </a:r>
          </a:p>
          <a:p>
            <a:r>
              <a:rPr lang="ar-SA" sz="2400" dirty="0"/>
              <a:t>التخلص من المخاطر </a:t>
            </a:r>
            <a:r>
              <a:rPr lang="ar-SA" sz="2400" dirty="0" smtClean="0"/>
              <a:t>المرتبطة </a:t>
            </a:r>
            <a:r>
              <a:rPr lang="ar-SA" sz="2400" dirty="0"/>
              <a:t>بالتدفقات </a:t>
            </a:r>
            <a:r>
              <a:rPr lang="ar-SA" sz="2400" dirty="0" smtClean="0"/>
              <a:t>النقدیة </a:t>
            </a:r>
            <a:r>
              <a:rPr lang="ar-SA" sz="2400" dirty="0"/>
              <a:t>الغیر </a:t>
            </a:r>
            <a:r>
              <a:rPr lang="ar-SA" sz="2400" dirty="0" smtClean="0"/>
              <a:t>مؤكدة.</a:t>
            </a:r>
          </a:p>
          <a:p>
            <a:endParaRPr lang="en-US" sz="24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2667000"/>
            <a:ext cx="4305300"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3810000"/>
            <a:ext cx="24384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008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تقويم المشاريع الاستثمارية: </a:t>
            </a:r>
            <a:endParaRPr lang="en-US" dirty="0"/>
          </a:p>
        </p:txBody>
      </p:sp>
      <p:sp>
        <p:nvSpPr>
          <p:cNvPr id="3" name="Content Placeholder 2"/>
          <p:cNvSpPr>
            <a:spLocks noGrp="1"/>
          </p:cNvSpPr>
          <p:nvPr>
            <p:ph sz="half" idx="13"/>
          </p:nvPr>
        </p:nvSpPr>
        <p:spPr>
          <a:xfrm>
            <a:off x="609600" y="1600201"/>
            <a:ext cx="8804762" cy="4525963"/>
          </a:xfrm>
        </p:spPr>
        <p:txBody>
          <a:bodyPr/>
          <a:lstStyle/>
          <a:p>
            <a:pPr marL="342900" indent="-457200">
              <a:buFont typeface="Wingdings" panose="05000000000000000000" pitchFamily="2" charset="2"/>
              <a:buChar char="q"/>
            </a:pPr>
            <a:r>
              <a:rPr lang="ar-SA" dirty="0" smtClean="0"/>
              <a:t> يمكن تقييم المشاريع الاستثمارية بعد تعديل التدفقات النقدية بأكثر من طريقة </a:t>
            </a:r>
            <a:r>
              <a:rPr lang="ar-SA" dirty="0" err="1" smtClean="0"/>
              <a:t>مثل:</a:t>
            </a:r>
            <a:endParaRPr lang="ar-SA" dirty="0" smtClean="0"/>
          </a:p>
          <a:p>
            <a:pPr marL="0" indent="0"/>
            <a:r>
              <a:rPr lang="ar-SA" dirty="0" smtClean="0"/>
              <a:t>1- طريقة صافي القيمة الحالية</a:t>
            </a:r>
          </a:p>
          <a:p>
            <a:pPr marL="0" indent="0"/>
            <a:r>
              <a:rPr lang="ar-SA" dirty="0" smtClean="0"/>
              <a:t>2- معدل العائد الداخلي</a:t>
            </a:r>
          </a:p>
          <a:p>
            <a:pPr marL="0" indent="0"/>
            <a:r>
              <a:rPr lang="ar-SA" dirty="0" smtClean="0"/>
              <a:t>3- مؤشر الربحية </a:t>
            </a:r>
          </a:p>
          <a:p>
            <a:pPr marL="0" indent="0"/>
            <a:r>
              <a:rPr lang="ar-SA" dirty="0" smtClean="0"/>
              <a:t>هنا سوف نعتمد على طريقة صافي القيمة الحالية بعد الحصول على التدفقات النقدية </a:t>
            </a:r>
            <a:r>
              <a:rPr lang="ar-SA" dirty="0" err="1" smtClean="0"/>
              <a:t>المؤكدة </a:t>
            </a:r>
            <a:r>
              <a:rPr lang="ar-SA" dirty="0" smtClean="0"/>
              <a:t>(أي ازالة الخطر المرتبط بالتدفقات النقدية الغير مؤكدة) </a:t>
            </a:r>
            <a:endParaRPr lang="ar-SA"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3326819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258300" cy="1371600"/>
          </a:xfrm>
        </p:spPr>
        <p:txBody>
          <a:bodyPr/>
          <a:lstStyle/>
          <a:p>
            <a:pPr rtl="1"/>
            <a:r>
              <a:rPr lang="ar-SA" sz="3200" dirty="0" smtClean="0"/>
              <a:t>تقویم </a:t>
            </a:r>
            <a:r>
              <a:rPr lang="ar-SA" sz="3200" dirty="0"/>
              <a:t>المشروعات </a:t>
            </a:r>
            <a:r>
              <a:rPr lang="ar-SA" sz="3200" dirty="0" smtClean="0"/>
              <a:t>الاستثمارية </a:t>
            </a:r>
            <a:r>
              <a:rPr lang="ar-SA" sz="3200" dirty="0"/>
              <a:t>بطریقة صافي </a:t>
            </a:r>
            <a:r>
              <a:rPr lang="ar-SA" sz="3200" dirty="0" smtClean="0"/>
              <a:t>القیمة الحالیة مع تطبيق</a:t>
            </a:r>
            <a:r>
              <a:rPr lang="ar-SA" sz="3200" dirty="0"/>
              <a:t> </a:t>
            </a:r>
            <a:r>
              <a:rPr lang="ar-SA" sz="3200" dirty="0" smtClean="0"/>
              <a:t>معامل </a:t>
            </a:r>
            <a:r>
              <a:rPr lang="ar-SA" sz="3200" dirty="0"/>
              <a:t>معادل </a:t>
            </a:r>
            <a:r>
              <a:rPr lang="ar-SA" sz="3200" dirty="0" smtClean="0"/>
              <a:t>التأكد:</a:t>
            </a:r>
            <a:endParaRPr lang="en-US" sz="3200" dirty="0"/>
          </a:p>
        </p:txBody>
      </p:sp>
      <p:sp>
        <p:nvSpPr>
          <p:cNvPr id="3" name="Content Placeholder 2"/>
          <p:cNvSpPr>
            <a:spLocks noGrp="1"/>
          </p:cNvSpPr>
          <p:nvPr>
            <p:ph sz="half" idx="13"/>
          </p:nvPr>
        </p:nvSpPr>
        <p:spPr>
          <a:xfrm>
            <a:off x="228600" y="1447801"/>
            <a:ext cx="9185762" cy="4678364"/>
          </a:xfrm>
        </p:spPr>
        <p:txBody>
          <a:bodyPr/>
          <a:lstStyle/>
          <a:p>
            <a:r>
              <a:rPr lang="ar-SA" sz="2400" dirty="0" smtClean="0"/>
              <a:t>صافي القيمة الحالية = </a:t>
            </a:r>
          </a:p>
          <a:p>
            <a:endParaRPr lang="ar-SA" sz="2400" dirty="0"/>
          </a:p>
          <a:p>
            <a:r>
              <a:rPr lang="ar-SA" sz="2400" dirty="0" smtClean="0"/>
              <a:t>حيث: </a:t>
            </a:r>
          </a:p>
          <a:p>
            <a:r>
              <a:rPr lang="en-US" sz="2400" dirty="0" smtClean="0"/>
              <a:t>NPV</a:t>
            </a:r>
            <a:r>
              <a:rPr lang="ar-SA" sz="2400" dirty="0" smtClean="0"/>
              <a:t>= صافي القيمة الحالية </a:t>
            </a:r>
          </a:p>
          <a:p>
            <a:r>
              <a:rPr lang="ar-SA" sz="2400" dirty="0" smtClean="0"/>
              <a:t>      = معامل معادل التأكد </a:t>
            </a:r>
          </a:p>
          <a:p>
            <a:r>
              <a:rPr lang="en-US" sz="2400" dirty="0" err="1" smtClean="0"/>
              <a:t>RCFi</a:t>
            </a:r>
            <a:r>
              <a:rPr lang="ar-SA" sz="2400" dirty="0" smtClean="0"/>
              <a:t>= التدفقات النقدية </a:t>
            </a:r>
            <a:r>
              <a:rPr lang="ar-SA" sz="2400" dirty="0" err="1" smtClean="0"/>
              <a:t>الغيرمؤكدة</a:t>
            </a:r>
            <a:endParaRPr lang="ar-SA" sz="2400" dirty="0" smtClean="0"/>
          </a:p>
          <a:p>
            <a:r>
              <a:rPr lang="en-US" sz="2400" dirty="0" err="1" smtClean="0"/>
              <a:t>Rf</a:t>
            </a:r>
            <a:r>
              <a:rPr lang="ar-SA" sz="2400" dirty="0" smtClean="0"/>
              <a:t>= معدل العائد على الاستثمارات الخالية من المخاطر (عديمة المخاطرة)</a:t>
            </a:r>
          </a:p>
          <a:p>
            <a:r>
              <a:rPr lang="en-US" sz="2400" dirty="0" smtClean="0"/>
              <a:t>n</a:t>
            </a:r>
            <a:r>
              <a:rPr lang="ar-SA" sz="2400" dirty="0" smtClean="0"/>
              <a:t>= عمر المشروع </a:t>
            </a:r>
          </a:p>
          <a:p>
            <a:r>
              <a:rPr lang="en-US" sz="2400" dirty="0" smtClean="0"/>
              <a:t>K</a:t>
            </a:r>
            <a:r>
              <a:rPr lang="ar-SA" sz="2400" dirty="0" smtClean="0"/>
              <a:t>= القيمة الحالية لتكلفة المشروع </a:t>
            </a:r>
            <a:endParaRPr lang="en-US" sz="24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447800"/>
            <a:ext cx="31337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9200" y="3271838"/>
            <a:ext cx="333375" cy="31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4143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مثال: </a:t>
            </a:r>
            <a:endParaRPr lang="en-US" dirty="0"/>
          </a:p>
        </p:txBody>
      </p:sp>
      <p:sp>
        <p:nvSpPr>
          <p:cNvPr id="3" name="Content Placeholder 2"/>
          <p:cNvSpPr>
            <a:spLocks noGrp="1"/>
          </p:cNvSpPr>
          <p:nvPr>
            <p:ph sz="half" idx="13"/>
          </p:nvPr>
        </p:nvSpPr>
        <p:spPr>
          <a:xfrm>
            <a:off x="533400" y="1447800"/>
            <a:ext cx="8957162" cy="4602164"/>
          </a:xfrm>
        </p:spPr>
        <p:txBody>
          <a:bodyPr/>
          <a:lstStyle/>
          <a:p>
            <a:r>
              <a:rPr lang="ar-SA" sz="2400" dirty="0"/>
              <a:t>تقوم إحدى الشركات بتقویم مشروع استثماري بالمعلومات </a:t>
            </a:r>
            <a:r>
              <a:rPr lang="ar-SA" sz="2400" dirty="0" err="1" smtClean="0"/>
              <a:t>التالیة:</a:t>
            </a:r>
            <a:endParaRPr lang="ar-SA" sz="2400" dirty="0" smtClean="0"/>
          </a:p>
          <a:p>
            <a:r>
              <a:rPr lang="ar-SA" sz="2400" dirty="0" smtClean="0"/>
              <a:t>تكلفة </a:t>
            </a:r>
            <a:r>
              <a:rPr lang="ar-SA" sz="2400" dirty="0"/>
              <a:t>المشروع = </a:t>
            </a:r>
            <a:r>
              <a:rPr lang="ar-SA" sz="2400" dirty="0" smtClean="0"/>
              <a:t>130,</a:t>
            </a:r>
            <a:r>
              <a:rPr lang="ar-SA" sz="2400" dirty="0" err="1" smtClean="0"/>
              <a:t>000ريال</a:t>
            </a:r>
            <a:endParaRPr lang="ar-SA" sz="2400" dirty="0"/>
          </a:p>
          <a:p>
            <a:r>
              <a:rPr lang="ar-SA" sz="2400" dirty="0" smtClean="0"/>
              <a:t>معدل </a:t>
            </a:r>
            <a:r>
              <a:rPr lang="ar-SA" sz="2400" dirty="0"/>
              <a:t>العائد المطلوب = </a:t>
            </a:r>
            <a:r>
              <a:rPr lang="ar-SA" sz="2400" dirty="0" smtClean="0"/>
              <a:t>12%</a:t>
            </a:r>
            <a:endParaRPr lang="ar-SA" sz="2400" dirty="0"/>
          </a:p>
          <a:p>
            <a:r>
              <a:rPr lang="ar-SA" sz="2400" dirty="0" smtClean="0"/>
              <a:t>معدل </a:t>
            </a:r>
            <a:r>
              <a:rPr lang="ar-SA" sz="2400" dirty="0"/>
              <a:t>العائد على الاستثمارات </a:t>
            </a:r>
            <a:r>
              <a:rPr lang="ar-SA" sz="2400" dirty="0" err="1"/>
              <a:t>عدیمة</a:t>
            </a:r>
            <a:r>
              <a:rPr lang="ar-SA" sz="2400" dirty="0"/>
              <a:t> المخاطر </a:t>
            </a:r>
            <a:r>
              <a:rPr lang="ar-SA" sz="2400" dirty="0" smtClean="0"/>
              <a:t>= 5%</a:t>
            </a:r>
          </a:p>
          <a:p>
            <a:r>
              <a:rPr lang="ar-SA" sz="2400" dirty="0" smtClean="0"/>
              <a:t>التدفقات النقدية المتوقعة من المشروع هي كالتالي: </a:t>
            </a:r>
            <a:endParaRPr lang="en-US" sz="24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899981247"/>
              </p:ext>
            </p:extLst>
          </p:nvPr>
        </p:nvGraphicFramePr>
        <p:xfrm>
          <a:off x="1371600" y="3733800"/>
          <a:ext cx="6603999" cy="2468880"/>
        </p:xfrm>
        <a:graphic>
          <a:graphicData uri="http://schemas.openxmlformats.org/drawingml/2006/table">
            <a:tbl>
              <a:tblPr firstRow="1" bandRow="1">
                <a:tableStyleId>{5C22544A-7EE6-4342-B048-85BDC9FD1C3A}</a:tableStyleId>
              </a:tblPr>
              <a:tblGrid>
                <a:gridCol w="2201333"/>
                <a:gridCol w="2201333"/>
                <a:gridCol w="2201333"/>
              </a:tblGrid>
              <a:tr h="330200">
                <a:tc>
                  <a:txBody>
                    <a:bodyPr/>
                    <a:lstStyle/>
                    <a:p>
                      <a:pPr algn="ctr"/>
                      <a:r>
                        <a:rPr lang="ar-SA" dirty="0" smtClean="0"/>
                        <a:t>قيمة معامل معادل</a:t>
                      </a:r>
                      <a:r>
                        <a:rPr lang="ar-SA" baseline="0" dirty="0" smtClean="0"/>
                        <a:t> التأكد</a:t>
                      </a:r>
                      <a:r>
                        <a:rPr lang="en-US" baseline="0" dirty="0" smtClean="0"/>
                        <a:t> </a:t>
                      </a:r>
                      <a:endParaRPr lang="en-US" dirty="0"/>
                    </a:p>
                  </a:txBody>
                  <a:tcPr/>
                </a:tc>
                <a:tc>
                  <a:txBody>
                    <a:bodyPr/>
                    <a:lstStyle/>
                    <a:p>
                      <a:pPr algn="ctr"/>
                      <a:r>
                        <a:rPr lang="ar-SA" dirty="0" smtClean="0"/>
                        <a:t>التدفقات</a:t>
                      </a:r>
                      <a:r>
                        <a:rPr lang="ar-SA" baseline="0" dirty="0" smtClean="0"/>
                        <a:t> النقدية غير </a:t>
                      </a:r>
                      <a:r>
                        <a:rPr lang="en-US" baseline="0" dirty="0" smtClean="0"/>
                        <a:t>   RCF</a:t>
                      </a:r>
                      <a:r>
                        <a:rPr lang="ar-SA" baseline="0" dirty="0" smtClean="0"/>
                        <a:t>المؤكدة</a:t>
                      </a:r>
                      <a:endParaRPr lang="en-US" dirty="0"/>
                    </a:p>
                  </a:txBody>
                  <a:tcPr/>
                </a:tc>
                <a:tc>
                  <a:txBody>
                    <a:bodyPr/>
                    <a:lstStyle/>
                    <a:p>
                      <a:pPr algn="ctr"/>
                      <a:r>
                        <a:rPr lang="ar-SA" dirty="0" smtClean="0"/>
                        <a:t>السنة </a:t>
                      </a:r>
                      <a:endParaRPr lang="en-US" dirty="0"/>
                    </a:p>
                  </a:txBody>
                  <a:tcPr/>
                </a:tc>
              </a:tr>
              <a:tr h="330200">
                <a:tc>
                  <a:txBody>
                    <a:bodyPr/>
                    <a:lstStyle/>
                    <a:p>
                      <a:pPr algn="ctr"/>
                      <a:r>
                        <a:rPr lang="en-US" dirty="0" smtClean="0"/>
                        <a:t>0.9</a:t>
                      </a:r>
                      <a:endParaRPr lang="en-US" dirty="0"/>
                    </a:p>
                  </a:txBody>
                  <a:tcPr/>
                </a:tc>
                <a:tc>
                  <a:txBody>
                    <a:bodyPr/>
                    <a:lstStyle/>
                    <a:p>
                      <a:pPr algn="ctr"/>
                      <a:r>
                        <a:rPr lang="en-US" dirty="0" smtClean="0"/>
                        <a:t>10000</a:t>
                      </a:r>
                      <a:endParaRPr lang="en-US" dirty="0"/>
                    </a:p>
                  </a:txBody>
                  <a:tcPr/>
                </a:tc>
                <a:tc>
                  <a:txBody>
                    <a:bodyPr/>
                    <a:lstStyle/>
                    <a:p>
                      <a:pPr algn="ctr"/>
                      <a:r>
                        <a:rPr lang="en-US" dirty="0" smtClean="0"/>
                        <a:t>1</a:t>
                      </a:r>
                      <a:endParaRPr lang="en-US" dirty="0"/>
                    </a:p>
                  </a:txBody>
                  <a:tcPr/>
                </a:tc>
              </a:tr>
              <a:tr h="330200">
                <a:tc>
                  <a:txBody>
                    <a:bodyPr/>
                    <a:lstStyle/>
                    <a:p>
                      <a:pPr algn="ctr"/>
                      <a:r>
                        <a:rPr lang="en-US" dirty="0" smtClean="0"/>
                        <a:t>0.9</a:t>
                      </a:r>
                      <a:endParaRPr lang="en-US" dirty="0"/>
                    </a:p>
                  </a:txBody>
                  <a:tcPr/>
                </a:tc>
                <a:tc>
                  <a:txBody>
                    <a:bodyPr/>
                    <a:lstStyle/>
                    <a:p>
                      <a:pPr algn="ctr"/>
                      <a:r>
                        <a:rPr lang="en-US" dirty="0" smtClean="0"/>
                        <a:t>20000</a:t>
                      </a:r>
                      <a:endParaRPr lang="en-US" dirty="0"/>
                    </a:p>
                  </a:txBody>
                  <a:tcPr/>
                </a:tc>
                <a:tc>
                  <a:txBody>
                    <a:bodyPr/>
                    <a:lstStyle/>
                    <a:p>
                      <a:pPr algn="ctr"/>
                      <a:r>
                        <a:rPr lang="en-US" dirty="0" smtClean="0"/>
                        <a:t>2</a:t>
                      </a:r>
                      <a:endParaRPr lang="en-US" dirty="0"/>
                    </a:p>
                  </a:txBody>
                  <a:tcPr/>
                </a:tc>
              </a:tr>
              <a:tr h="330200">
                <a:tc>
                  <a:txBody>
                    <a:bodyPr/>
                    <a:lstStyle/>
                    <a:p>
                      <a:pPr algn="ctr"/>
                      <a:r>
                        <a:rPr lang="en-US" dirty="0" smtClean="0"/>
                        <a:t>0.8</a:t>
                      </a:r>
                    </a:p>
                  </a:txBody>
                  <a:tcPr/>
                </a:tc>
                <a:tc>
                  <a:txBody>
                    <a:bodyPr/>
                    <a:lstStyle/>
                    <a:p>
                      <a:pPr algn="ctr"/>
                      <a:r>
                        <a:rPr lang="en-US" dirty="0" smtClean="0"/>
                        <a:t>40000</a:t>
                      </a:r>
                      <a:endParaRPr lang="en-US" dirty="0"/>
                    </a:p>
                  </a:txBody>
                  <a:tcPr/>
                </a:tc>
                <a:tc>
                  <a:txBody>
                    <a:bodyPr/>
                    <a:lstStyle/>
                    <a:p>
                      <a:pPr algn="ctr"/>
                      <a:r>
                        <a:rPr lang="en-US" dirty="0" smtClean="0"/>
                        <a:t>3</a:t>
                      </a:r>
                      <a:endParaRPr lang="en-US" dirty="0"/>
                    </a:p>
                  </a:txBody>
                  <a:tcPr/>
                </a:tc>
              </a:tr>
              <a:tr h="330200">
                <a:tc>
                  <a:txBody>
                    <a:bodyPr/>
                    <a:lstStyle/>
                    <a:p>
                      <a:pPr algn="ctr"/>
                      <a:r>
                        <a:rPr lang="en-US" dirty="0" smtClean="0"/>
                        <a:t>0.75</a:t>
                      </a:r>
                      <a:endParaRPr lang="en-US" dirty="0"/>
                    </a:p>
                  </a:txBody>
                  <a:tcPr/>
                </a:tc>
                <a:tc>
                  <a:txBody>
                    <a:bodyPr/>
                    <a:lstStyle/>
                    <a:p>
                      <a:pPr algn="ctr"/>
                      <a:r>
                        <a:rPr lang="en-US" dirty="0" smtClean="0"/>
                        <a:t>80000</a:t>
                      </a:r>
                      <a:endParaRPr lang="en-US" dirty="0"/>
                    </a:p>
                  </a:txBody>
                  <a:tcPr/>
                </a:tc>
                <a:tc>
                  <a:txBody>
                    <a:bodyPr/>
                    <a:lstStyle/>
                    <a:p>
                      <a:pPr algn="ctr"/>
                      <a:r>
                        <a:rPr lang="en-US" dirty="0" smtClean="0"/>
                        <a:t>4</a:t>
                      </a:r>
                      <a:endParaRPr lang="en-US" dirty="0"/>
                    </a:p>
                  </a:txBody>
                  <a:tcPr/>
                </a:tc>
              </a:tr>
              <a:tr h="330200">
                <a:tc>
                  <a:txBody>
                    <a:bodyPr/>
                    <a:lstStyle/>
                    <a:p>
                      <a:pPr algn="ctr"/>
                      <a:r>
                        <a:rPr lang="en-US" dirty="0" smtClean="0"/>
                        <a:t>0.6</a:t>
                      </a:r>
                      <a:endParaRPr lang="en-US" dirty="0"/>
                    </a:p>
                  </a:txBody>
                  <a:tcPr/>
                </a:tc>
                <a:tc>
                  <a:txBody>
                    <a:bodyPr/>
                    <a:lstStyle/>
                    <a:p>
                      <a:pPr algn="ctr"/>
                      <a:r>
                        <a:rPr lang="en-US" dirty="0" smtClean="0"/>
                        <a:t>80000</a:t>
                      </a:r>
                      <a:endParaRPr lang="en-US" dirty="0"/>
                    </a:p>
                  </a:txBody>
                  <a:tcPr/>
                </a:tc>
                <a:tc>
                  <a:txBody>
                    <a:bodyPr/>
                    <a:lstStyle/>
                    <a:p>
                      <a:pPr algn="ctr"/>
                      <a:r>
                        <a:rPr lang="en-US" dirty="0" smtClean="0"/>
                        <a:t>5</a:t>
                      </a:r>
                      <a:endParaRPr lang="en-US" dirty="0"/>
                    </a:p>
                  </a:txBody>
                  <a:tcPr/>
                </a:tc>
              </a:tr>
            </a:tbl>
          </a:graphicData>
        </a:graphic>
      </p:graphicFrame>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6820" y="4030436"/>
            <a:ext cx="333375" cy="31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1751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 </a:t>
            </a:r>
            <a:endParaRPr lang="en-US" dirty="0"/>
          </a:p>
        </p:txBody>
      </p:sp>
      <p:sp>
        <p:nvSpPr>
          <p:cNvPr id="3" name="Content Placeholder 2"/>
          <p:cNvSpPr>
            <a:spLocks noGrp="1"/>
          </p:cNvSpPr>
          <p:nvPr>
            <p:ph sz="half" idx="13"/>
          </p:nvPr>
        </p:nvSpPr>
        <p:spPr>
          <a:xfrm>
            <a:off x="304800" y="1524000"/>
            <a:ext cx="9109562" cy="4602164"/>
          </a:xfrm>
        </p:spPr>
        <p:txBody>
          <a:bodyPr/>
          <a:lstStyle/>
          <a:p>
            <a:pPr marL="342900" indent="-457200">
              <a:buFont typeface="Wingdings" panose="05000000000000000000" pitchFamily="2" charset="2"/>
              <a:buChar char="q"/>
            </a:pPr>
            <a:r>
              <a:rPr lang="ar-SA" dirty="0" smtClean="0"/>
              <a:t> المطلوب : ما هي صافي القيمة الحالية بطريقة معامل معادل التأكد؟ </a:t>
            </a:r>
          </a:p>
          <a:p>
            <a:pPr marL="457200" indent="-457200">
              <a:buFont typeface="Arial" panose="020B0604020202020204" pitchFamily="34" charset="0"/>
              <a:buChar char="•"/>
            </a:pPr>
            <a:r>
              <a:rPr lang="ar-SA" dirty="0" smtClean="0"/>
              <a:t> أولا: حساب التدفقات النقدية المؤكدة للمشروع: </a:t>
            </a:r>
          </a:p>
          <a:p>
            <a:pPr marL="0" indent="0"/>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2590800"/>
            <a:ext cx="413385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303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63562"/>
          </a:xfrm>
        </p:spPr>
        <p:txBody>
          <a:bodyPr/>
          <a:lstStyle/>
          <a:p>
            <a:pPr rtl="1"/>
            <a:r>
              <a:rPr lang="ar-SA" dirty="0" smtClean="0"/>
              <a:t>تابع: </a:t>
            </a:r>
            <a:endParaRPr lang="en-US" dirty="0"/>
          </a:p>
        </p:txBody>
      </p:sp>
      <p:sp>
        <p:nvSpPr>
          <p:cNvPr id="3" name="Content Placeholder 2"/>
          <p:cNvSpPr>
            <a:spLocks noGrp="1"/>
          </p:cNvSpPr>
          <p:nvPr>
            <p:ph sz="half" idx="13"/>
          </p:nvPr>
        </p:nvSpPr>
        <p:spPr>
          <a:xfrm>
            <a:off x="609600" y="838201"/>
            <a:ext cx="8804762" cy="5287964"/>
          </a:xfrm>
        </p:spPr>
        <p:txBody>
          <a:bodyPr/>
          <a:lstStyle/>
          <a:p>
            <a:r>
              <a:rPr lang="ar-SA" dirty="0" smtClean="0"/>
              <a:t>ثانيا: حساب صافي القيمة الحالية بتطبيق المعادلة :</a:t>
            </a:r>
          </a:p>
          <a:p>
            <a:endParaRPr lang="ar-SA" dirty="0"/>
          </a:p>
          <a:p>
            <a:r>
              <a:rPr lang="ar-SA" dirty="0" smtClean="0">
                <a:solidFill>
                  <a:srgbClr val="FF0000"/>
                </a:solidFill>
              </a:rPr>
              <a:t>ملاحظات</a:t>
            </a:r>
            <a:r>
              <a:rPr lang="ar-SA" dirty="0" smtClean="0"/>
              <a:t> </a:t>
            </a:r>
            <a:r>
              <a:rPr lang="ar-SA" dirty="0" smtClean="0">
                <a:solidFill>
                  <a:srgbClr val="FF0000"/>
                </a:solidFill>
              </a:rPr>
              <a:t>:</a:t>
            </a:r>
            <a:r>
              <a:rPr lang="ar-SA" dirty="0" smtClean="0"/>
              <a:t> </a:t>
            </a:r>
          </a:p>
          <a:p>
            <a:r>
              <a:rPr lang="ar-SA" sz="2400" dirty="0" smtClean="0"/>
              <a:t>اذا كانت نتيجة صافي </a:t>
            </a:r>
          </a:p>
          <a:p>
            <a:r>
              <a:rPr lang="ar-SA" sz="2400" dirty="0" smtClean="0"/>
              <a:t>القيمة الحالية موجبة</a:t>
            </a:r>
          </a:p>
          <a:p>
            <a:r>
              <a:rPr lang="ar-SA" sz="2400" dirty="0" smtClean="0"/>
              <a:t>فإن المشروع مقبول </a:t>
            </a:r>
          </a:p>
          <a:p>
            <a:r>
              <a:rPr lang="ar-SA" sz="2400" dirty="0" smtClean="0"/>
              <a:t>واذا كانت سالبة فإن المشروع </a:t>
            </a:r>
          </a:p>
          <a:p>
            <a:r>
              <a:rPr lang="ar-SA" sz="2400" dirty="0" smtClean="0"/>
              <a:t>مرفوض </a:t>
            </a:r>
            <a:endParaRPr lang="en-US" sz="24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821724"/>
            <a:ext cx="31337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032984"/>
            <a:ext cx="5486400" cy="3986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80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a:t>
            </a:r>
            <a:endParaRPr lang="en-US" dirty="0"/>
          </a:p>
        </p:txBody>
      </p:sp>
      <p:sp>
        <p:nvSpPr>
          <p:cNvPr id="3" name="Content Placeholder 2"/>
          <p:cNvSpPr>
            <a:spLocks noGrp="1"/>
          </p:cNvSpPr>
          <p:nvPr>
            <p:ph sz="half" idx="13"/>
          </p:nvPr>
        </p:nvSpPr>
        <p:spPr>
          <a:xfrm>
            <a:off x="381000" y="1600201"/>
            <a:ext cx="9033362" cy="4525963"/>
          </a:xfrm>
        </p:spPr>
        <p:txBody>
          <a:bodyPr/>
          <a:lstStyle/>
          <a:p>
            <a:r>
              <a:rPr lang="ar-SA" dirty="0" smtClean="0"/>
              <a:t>الخطوة </a:t>
            </a:r>
            <a:r>
              <a:rPr lang="ar-SA" dirty="0"/>
              <a:t>1 و 2 بنفس </a:t>
            </a:r>
            <a:r>
              <a:rPr lang="ar-SA" dirty="0" err="1" smtClean="0"/>
              <a:t>الجدول:</a:t>
            </a:r>
            <a:endParaRPr lang="ar-SA" dirty="0" smtClean="0"/>
          </a:p>
          <a:p>
            <a:endParaRPr lang="ar-SA" dirty="0"/>
          </a:p>
          <a:p>
            <a:r>
              <a:rPr lang="ar-SA" dirty="0" smtClean="0"/>
              <a:t> </a:t>
            </a:r>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2133600"/>
            <a:ext cx="8001000"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1374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rtl="1">
              <a:buFont typeface="Wingdings" pitchFamily="2" charset="2"/>
              <a:buChar char="q"/>
            </a:pPr>
            <a:r>
              <a:rPr lang="ar-SA" sz="2400" dirty="0" smtClean="0"/>
              <a:t> یقوم أسلوب معدل الخصم المعدل على تعدیل معدل الخصم لمعالجة المخاطر،على عكس الطریقة الأولى التي تقوم على تعدیل التدفقات النقدیة لمعالجة المخاطر.</a:t>
            </a:r>
          </a:p>
          <a:p>
            <a:pPr rtl="1">
              <a:buFont typeface="Wingdings" pitchFamily="2" charset="2"/>
              <a:buChar char="q"/>
            </a:pPr>
            <a:r>
              <a:rPr lang="ar-SA" sz="2400" dirty="0" smtClean="0"/>
              <a:t>یھدف أسلوب معدل الخصم المعدل إلى تحدید معدل الخصم الذي یعكس درجة </a:t>
            </a:r>
          </a:p>
          <a:p>
            <a:pPr rtl="1"/>
            <a:r>
              <a:rPr lang="ar-SA" sz="2400" dirty="0" smtClean="0"/>
              <a:t>المخاطر التي ینطوي علیھا الاستثمار.</a:t>
            </a:r>
          </a:p>
          <a:p>
            <a:pPr rtl="1">
              <a:buFont typeface="Wingdings" pitchFamily="2" charset="2"/>
              <a:buChar char="q"/>
            </a:pPr>
            <a:r>
              <a:rPr lang="ar-SA" sz="2400" dirty="0" smtClean="0"/>
              <a:t>وفقا </a:t>
            </a:r>
            <a:r>
              <a:rPr lang="ar-SA" sz="2400" dirty="0" err="1" smtClean="0"/>
              <a:t>لھذه</a:t>
            </a:r>
            <a:r>
              <a:rPr lang="ar-SA" sz="2400" dirty="0" smtClean="0"/>
              <a:t> الطریقة، كلما كان المشروع أكثر مخاطره كلما ارتفع معدل الخصم </a:t>
            </a:r>
          </a:p>
          <a:p>
            <a:pPr rtl="1"/>
            <a:r>
              <a:rPr lang="ar-SA" sz="2400" dirty="0" smtClean="0"/>
              <a:t>المعدل وكلما تدنت صافي القیمة الحالیة.</a:t>
            </a:r>
          </a:p>
          <a:p>
            <a:pPr rtl="1">
              <a:buFont typeface="Wingdings" pitchFamily="2" charset="2"/>
              <a:buChar char="q"/>
            </a:pPr>
            <a:r>
              <a:rPr lang="ar-SA" sz="2400" dirty="0" smtClean="0"/>
              <a:t>یقوم </a:t>
            </a:r>
            <a:r>
              <a:rPr lang="ar-SA" sz="2400" dirty="0" err="1" smtClean="0"/>
              <a:t>مف</a:t>
            </a:r>
            <a:r>
              <a:rPr lang="ar-SA" sz="2400" dirty="0" smtClean="0"/>
              <a:t>ھ</a:t>
            </a:r>
            <a:r>
              <a:rPr lang="ar-SA" sz="2400" dirty="0" err="1" smtClean="0"/>
              <a:t>وم</a:t>
            </a:r>
            <a:r>
              <a:rPr lang="ar-SA" sz="2400" dirty="0" smtClean="0"/>
              <a:t> تعدیل معدل الخصم على أن المستثمر یطالب بعائد أعلى في حالة</a:t>
            </a:r>
          </a:p>
          <a:p>
            <a:pPr rtl="1"/>
            <a:r>
              <a:rPr lang="ar-SA" sz="2400" dirty="0" smtClean="0"/>
              <a:t>الاستثمار في مشروعات تواجه مخاطر أعلى.</a:t>
            </a:r>
            <a:endParaRPr lang="ar-SA" sz="2400" dirty="0"/>
          </a:p>
        </p:txBody>
      </p:sp>
      <p:sp>
        <p:nvSpPr>
          <p:cNvPr id="2" name="Title 1"/>
          <p:cNvSpPr>
            <a:spLocks noGrp="1"/>
          </p:cNvSpPr>
          <p:nvPr>
            <p:ph type="title"/>
          </p:nvPr>
        </p:nvSpPr>
        <p:spPr/>
        <p:txBody>
          <a:bodyPr/>
          <a:lstStyle/>
          <a:p>
            <a:pPr rtl="1"/>
            <a:r>
              <a:rPr lang="ar-SA" dirty="0" smtClean="0"/>
              <a:t>ثانيا: طريقة معدل الخصم المعدل </a:t>
            </a:r>
            <a:r>
              <a:rPr lang="ar-SA" dirty="0" err="1" smtClean="0"/>
              <a:t>للمخاطرة:</a:t>
            </a:r>
            <a:r>
              <a:rPr lang="ar-SA" dirty="0" smtClean="0"/>
              <a:t>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ar-SA" dirty="0" err="1" smtClean="0"/>
              <a:t>تابع:</a:t>
            </a:r>
            <a:r>
              <a:rPr lang="ar-SA" dirty="0" smtClean="0"/>
              <a:t> </a:t>
            </a:r>
            <a:endParaRPr lang="en-US" dirty="0"/>
          </a:p>
        </p:txBody>
      </p:sp>
      <p:sp>
        <p:nvSpPr>
          <p:cNvPr id="6" name="Content Placeholder 5"/>
          <p:cNvSpPr>
            <a:spLocks noGrp="1"/>
          </p:cNvSpPr>
          <p:nvPr>
            <p:ph sz="half" idx="13"/>
          </p:nvPr>
        </p:nvSpPr>
        <p:spPr>
          <a:xfrm>
            <a:off x="914400" y="1600201"/>
            <a:ext cx="8499962" cy="4525963"/>
          </a:xfrm>
        </p:spPr>
        <p:txBody>
          <a:bodyPr/>
          <a:lstStyle/>
          <a:p>
            <a:pPr>
              <a:buFont typeface="Wingdings" pitchFamily="2" charset="2"/>
              <a:buChar char="q"/>
            </a:pPr>
            <a:r>
              <a:rPr lang="ar-SA" sz="2400" dirty="0" smtClean="0"/>
              <a:t>وفقا لھذا </a:t>
            </a:r>
            <a:r>
              <a:rPr lang="ar-SA" sz="2400" dirty="0" err="1" smtClean="0"/>
              <a:t>المف</a:t>
            </a:r>
            <a:r>
              <a:rPr lang="ar-SA" sz="2400" dirty="0" smtClean="0"/>
              <a:t>ھ</a:t>
            </a:r>
            <a:r>
              <a:rPr lang="ar-SA" sz="2400" dirty="0" err="1" smtClean="0"/>
              <a:t>وم</a:t>
            </a:r>
            <a:r>
              <a:rPr lang="ar-SA" sz="2400" dirty="0" smtClean="0"/>
              <a:t> فإن معدل العائد المطلوب من الاستثمار یحسب على النحو </a:t>
            </a:r>
            <a:r>
              <a:rPr lang="ar-SA" sz="2400" dirty="0" err="1" smtClean="0"/>
              <a:t>التالي:</a:t>
            </a:r>
            <a:endParaRPr lang="ar-SA" sz="2400" dirty="0" smtClean="0"/>
          </a:p>
          <a:p>
            <a:r>
              <a:rPr lang="ar-SA" sz="2400" dirty="0" smtClean="0"/>
              <a:t>معدل العائد المطلوب من </a:t>
            </a:r>
            <a:r>
              <a:rPr lang="ar-SA" sz="2400" dirty="0" err="1" smtClean="0"/>
              <a:t>الاستثمار </a:t>
            </a:r>
            <a:r>
              <a:rPr lang="ar-SA" sz="2400" dirty="0" smtClean="0"/>
              <a:t>= العائد الخالي من </a:t>
            </a:r>
            <a:r>
              <a:rPr lang="ar-SA" sz="2400" dirty="0" err="1" smtClean="0"/>
              <a:t>المخاطرة </a:t>
            </a:r>
            <a:r>
              <a:rPr lang="ar-SA" sz="2400" dirty="0" smtClean="0"/>
              <a:t>+ علاوة</a:t>
            </a:r>
          </a:p>
          <a:p>
            <a:r>
              <a:rPr lang="ar-SA" sz="2400" dirty="0" smtClean="0"/>
              <a:t>المخاطرة</a:t>
            </a:r>
          </a:p>
          <a:p>
            <a:pPr>
              <a:buFont typeface="Wingdings" pitchFamily="2" charset="2"/>
              <a:buChar char="q"/>
            </a:pPr>
            <a:r>
              <a:rPr lang="ar-SA" sz="2400" dirty="0" smtClean="0"/>
              <a:t>بعد تحدید معدل الخصم المعدل یتم تقویم المشروعات الاستثمارية باستخدام طرق</a:t>
            </a:r>
          </a:p>
          <a:p>
            <a:r>
              <a:rPr lang="ar-SA" sz="2400" dirty="0" smtClean="0"/>
              <a:t>التقییم المعتادة على سبیل المثال تقییم المشروعات الاستثمارية باستخدام صافي</a:t>
            </a:r>
          </a:p>
          <a:p>
            <a:r>
              <a:rPr lang="ar-SA" sz="2400" dirty="0" smtClean="0"/>
              <a:t>القیمة </a:t>
            </a:r>
            <a:r>
              <a:rPr lang="ar-SA" sz="2400" dirty="0" err="1" smtClean="0"/>
              <a:t>الحالیة:</a:t>
            </a:r>
            <a:r>
              <a:rPr lang="ar-SA" sz="2400" dirty="0" smtClean="0"/>
              <a:t>    </a:t>
            </a:r>
          </a:p>
          <a:p>
            <a:r>
              <a:rPr lang="ar-SA" sz="2400" dirty="0" err="1" smtClean="0"/>
              <a:t>حيث:</a:t>
            </a:r>
            <a:endParaRPr lang="ar-SA" sz="2400" dirty="0" smtClean="0"/>
          </a:p>
          <a:p>
            <a:r>
              <a:rPr lang="en-US" sz="2400" dirty="0" smtClean="0"/>
              <a:t>NPV</a:t>
            </a:r>
            <a:r>
              <a:rPr lang="ar-SA" sz="2400" dirty="0" smtClean="0"/>
              <a:t>= صافي القيمة الحالية                    </a:t>
            </a:r>
            <a:r>
              <a:rPr lang="en-US" sz="2400" dirty="0" smtClean="0"/>
              <a:t>CF</a:t>
            </a:r>
            <a:r>
              <a:rPr lang="ar-SA" sz="2400" dirty="0" smtClean="0"/>
              <a:t>= التدفقات النقدية المتوقعة </a:t>
            </a:r>
          </a:p>
          <a:p>
            <a:r>
              <a:rPr lang="en-US" sz="2400" dirty="0" smtClean="0"/>
              <a:t>(RADR) </a:t>
            </a:r>
            <a:r>
              <a:rPr lang="en-GB" sz="2400" dirty="0" smtClean="0"/>
              <a:t>Risk-Adjusted </a:t>
            </a:r>
            <a:r>
              <a:rPr lang="en-GB" sz="2400" dirty="0"/>
              <a:t>Discount Rate</a:t>
            </a:r>
            <a:r>
              <a:rPr lang="ar-SA" sz="2400" dirty="0" smtClean="0"/>
              <a:t>= معدل الخصم المعدل للمخاطرة       </a:t>
            </a:r>
            <a:r>
              <a:rPr lang="en-US" sz="2400" dirty="0" smtClean="0"/>
              <a:t>K</a:t>
            </a:r>
            <a:r>
              <a:rPr lang="ar-SA" sz="2400" dirty="0" smtClean="0"/>
              <a:t>= تكلفة المشروع </a:t>
            </a:r>
            <a:endParaRPr lang="en-US" sz="2400"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15</a:t>
            </a:fld>
            <a:endParaRPr lang="en-US" dirty="0"/>
          </a:p>
        </p:txBody>
      </p:sp>
      <p:pic>
        <p:nvPicPr>
          <p:cNvPr id="1028" name="Picture 4"/>
          <p:cNvPicPr>
            <a:picLocks noChangeAspect="1" noChangeArrowheads="1"/>
          </p:cNvPicPr>
          <p:nvPr/>
        </p:nvPicPr>
        <p:blipFill>
          <a:blip r:embed="rId2" cstate="print"/>
          <a:srcRect/>
          <a:stretch>
            <a:fillRect/>
          </a:stretch>
        </p:blipFill>
        <p:spPr bwMode="auto">
          <a:xfrm>
            <a:off x="3200400" y="3810000"/>
            <a:ext cx="3352800" cy="533401"/>
          </a:xfrm>
          <a:prstGeom prst="rect">
            <a:avLst/>
          </a:prstGeom>
          <a:noFill/>
          <a:ln w="9525">
            <a:noFill/>
            <a:miter lim="800000"/>
            <a:headEnd/>
            <a:tailEnd/>
          </a:ln>
        </p:spPr>
      </p:pic>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الحكم على </a:t>
            </a:r>
            <a:r>
              <a:rPr lang="ar-SA" dirty="0" err="1" smtClean="0"/>
              <a:t>المشاريع:</a:t>
            </a:r>
            <a:r>
              <a:rPr lang="ar-SA" dirty="0" smtClean="0"/>
              <a:t> </a:t>
            </a:r>
            <a:endParaRPr lang="en-US" dirty="0"/>
          </a:p>
        </p:txBody>
      </p:sp>
      <p:sp>
        <p:nvSpPr>
          <p:cNvPr id="3" name="Content Placeholder 2"/>
          <p:cNvSpPr>
            <a:spLocks noGrp="1"/>
          </p:cNvSpPr>
          <p:nvPr>
            <p:ph idx="1"/>
          </p:nvPr>
        </p:nvSpPr>
        <p:spPr/>
        <p:txBody>
          <a:bodyPr/>
          <a:lstStyle/>
          <a:p>
            <a:pPr rtl="1"/>
            <a:r>
              <a:rPr lang="ar-SA" sz="2400" dirty="0" smtClean="0"/>
              <a:t>ویتم الحكم على المشروع وفق القواعد </a:t>
            </a:r>
            <a:r>
              <a:rPr lang="ar-SA" sz="2400" dirty="0" err="1" smtClean="0"/>
              <a:t>التالیة:</a:t>
            </a:r>
            <a:endParaRPr lang="ar-SA" sz="2400" dirty="0" smtClean="0"/>
          </a:p>
          <a:p>
            <a:pPr rtl="1"/>
            <a:r>
              <a:rPr lang="ar-SA" sz="2400" dirty="0" smtClean="0"/>
              <a:t>١- باستخدام معیار صافي القیمة الحالیة: تقبل المشروعات </a:t>
            </a:r>
            <a:r>
              <a:rPr lang="ar-SA" sz="2400" dirty="0" err="1" smtClean="0"/>
              <a:t>الإستثماراذا</a:t>
            </a:r>
            <a:r>
              <a:rPr lang="ar-SA" sz="2400" dirty="0" smtClean="0"/>
              <a:t> </a:t>
            </a:r>
          </a:p>
          <a:p>
            <a:pPr rtl="1"/>
            <a:r>
              <a:rPr lang="en-US" sz="2400" dirty="0" smtClean="0"/>
              <a:t>NPV &gt; 0</a:t>
            </a:r>
            <a:r>
              <a:rPr lang="ar-SA" sz="2400" dirty="0" smtClean="0"/>
              <a:t>كانت صافي </a:t>
            </a:r>
            <a:r>
              <a:rPr lang="ar-SA" sz="2400" dirty="0" err="1" smtClean="0"/>
              <a:t>القیمة</a:t>
            </a:r>
            <a:r>
              <a:rPr lang="ar-SA" sz="2400" dirty="0" smtClean="0"/>
              <a:t> </a:t>
            </a:r>
            <a:r>
              <a:rPr lang="ar-SA" sz="2400" dirty="0" err="1" smtClean="0"/>
              <a:t>الحالیة</a:t>
            </a:r>
            <a:r>
              <a:rPr lang="ar-SA" sz="2400" dirty="0" smtClean="0"/>
              <a:t> موجبة </a:t>
            </a:r>
          </a:p>
          <a:p>
            <a:pPr rtl="1"/>
            <a:r>
              <a:rPr lang="ar-SA" sz="2400" dirty="0" smtClean="0"/>
              <a:t>٢- باستخدام معیار مؤشر الربحیة: تقبل المشروعات الاستثمارية إذا كان</a:t>
            </a:r>
          </a:p>
          <a:p>
            <a:pPr rtl="1"/>
            <a:r>
              <a:rPr lang="en-US" sz="2400" dirty="0" smtClean="0"/>
              <a:t>PI &gt; 1 </a:t>
            </a:r>
            <a:r>
              <a:rPr lang="ar-SA" sz="2400" dirty="0" smtClean="0"/>
              <a:t>مؤشر الربحیة أكبر من</a:t>
            </a:r>
          </a:p>
          <a:p>
            <a:pPr rtl="1"/>
            <a:r>
              <a:rPr lang="ar-SA" sz="2400" dirty="0" smtClean="0"/>
              <a:t>٣- باستخدام معیار معدل العائد الداخلي : تقبل المشروعات الاستثمارية إذا كان</a:t>
            </a:r>
          </a:p>
          <a:p>
            <a:pPr rtl="1"/>
            <a:r>
              <a:rPr lang="en-US" sz="2400" dirty="0" smtClean="0"/>
              <a:t>IRR &gt; RADR </a:t>
            </a:r>
            <a:r>
              <a:rPr lang="ar-SA" sz="2400" dirty="0" smtClean="0"/>
              <a:t>معدل العائد الداخلي أكبر من معدل الخصم المعدل</a:t>
            </a:r>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3759512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ar-SA" dirty="0" err="1" smtClean="0"/>
              <a:t>تابع:</a:t>
            </a:r>
            <a:r>
              <a:rPr lang="ar-SA" dirty="0" smtClean="0"/>
              <a:t> </a:t>
            </a:r>
            <a:endParaRPr lang="en-US" dirty="0"/>
          </a:p>
        </p:txBody>
      </p:sp>
      <p:sp>
        <p:nvSpPr>
          <p:cNvPr id="6" name="Content Placeholder 5"/>
          <p:cNvSpPr>
            <a:spLocks noGrp="1"/>
          </p:cNvSpPr>
          <p:nvPr>
            <p:ph sz="half" idx="13"/>
          </p:nvPr>
        </p:nvSpPr>
        <p:spPr>
          <a:xfrm>
            <a:off x="609600" y="1447801"/>
            <a:ext cx="8804762" cy="4678364"/>
          </a:xfrm>
        </p:spPr>
        <p:txBody>
          <a:bodyPr/>
          <a:lstStyle/>
          <a:p>
            <a:pPr>
              <a:buFont typeface="Wingdings" pitchFamily="2" charset="2"/>
              <a:buChar char="q"/>
            </a:pPr>
            <a:r>
              <a:rPr lang="ar-SA" dirty="0" smtClean="0"/>
              <a:t> يمكن تحدید معدل العائد المطلوب باستخدام نموذج تسعیر </a:t>
            </a:r>
            <a:r>
              <a:rPr lang="ar-SA" dirty="0" err="1" smtClean="0"/>
              <a:t>الأصول:</a:t>
            </a:r>
            <a:endParaRPr lang="ar-SA" dirty="0" smtClean="0"/>
          </a:p>
          <a:p>
            <a:r>
              <a:rPr lang="ar-SA" dirty="0" smtClean="0"/>
              <a:t>العائد </a:t>
            </a:r>
            <a:r>
              <a:rPr lang="ar-SA" dirty="0" err="1" smtClean="0"/>
              <a:t>المتوقع =</a:t>
            </a:r>
            <a:endParaRPr lang="ar-SA" dirty="0" smtClean="0"/>
          </a:p>
          <a:p>
            <a:r>
              <a:rPr lang="en-US" dirty="0" smtClean="0"/>
              <a:t>E(R) </a:t>
            </a:r>
            <a:r>
              <a:rPr lang="ar-SA" dirty="0" smtClean="0"/>
              <a:t>= العائد المطلوب </a:t>
            </a:r>
          </a:p>
          <a:p>
            <a:r>
              <a:rPr lang="en-US" dirty="0" err="1" smtClean="0"/>
              <a:t>Rf</a:t>
            </a:r>
            <a:r>
              <a:rPr lang="ar-SA" dirty="0" smtClean="0"/>
              <a:t>= العائد الخالي من المخاطرة </a:t>
            </a:r>
          </a:p>
          <a:p>
            <a:r>
              <a:rPr lang="en-US" dirty="0" err="1" smtClean="0"/>
              <a:t>Rm</a:t>
            </a:r>
            <a:r>
              <a:rPr lang="ar-SA" dirty="0" smtClean="0"/>
              <a:t>= عائد السوق </a:t>
            </a:r>
          </a:p>
          <a:p>
            <a:r>
              <a:rPr lang="en-US" dirty="0" smtClean="0"/>
              <a:t>B</a:t>
            </a:r>
            <a:r>
              <a:rPr lang="ar-SA" dirty="0" smtClean="0"/>
              <a:t>= معامل بيتا  </a:t>
            </a:r>
            <a:endParaRPr lang="en-US"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17</a:t>
            </a:fld>
            <a:endParaRPr lang="en-US" dirty="0"/>
          </a:p>
        </p:txBody>
      </p:sp>
      <p:pic>
        <p:nvPicPr>
          <p:cNvPr id="2052" name="Picture 4"/>
          <p:cNvPicPr>
            <a:picLocks noChangeAspect="1" noChangeArrowheads="1"/>
          </p:cNvPicPr>
          <p:nvPr/>
        </p:nvPicPr>
        <p:blipFill>
          <a:blip r:embed="rId2" cstate="print"/>
          <a:srcRect/>
          <a:stretch>
            <a:fillRect/>
          </a:stretch>
        </p:blipFill>
        <p:spPr bwMode="auto">
          <a:xfrm>
            <a:off x="3581400" y="1981200"/>
            <a:ext cx="3695700" cy="533400"/>
          </a:xfrm>
          <a:prstGeom prst="rect">
            <a:avLst/>
          </a:prstGeom>
          <a:noFill/>
          <a:ln w="9525">
            <a:noFill/>
            <a:miter lim="800000"/>
            <a:headEnd/>
            <a:tailEnd/>
          </a:ln>
        </p:spPr>
      </p:pic>
    </p:spTree>
    <p:extLst>
      <p:ext uri="{BB962C8B-B14F-4D97-AF65-F5344CB8AC3E}">
        <p14:creationId xmlns:p14="http://schemas.microsoft.com/office/powerpoint/2010/main" val="35547665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err="1" smtClean="0"/>
              <a:t>مثال:</a:t>
            </a:r>
            <a:r>
              <a:rPr lang="ar-SA" dirty="0" smtClean="0"/>
              <a:t> </a:t>
            </a:r>
            <a:endParaRPr lang="en-US" dirty="0"/>
          </a:p>
        </p:txBody>
      </p:sp>
      <p:sp>
        <p:nvSpPr>
          <p:cNvPr id="3" name="عنصر نائب للمحتوى 2"/>
          <p:cNvSpPr>
            <a:spLocks noGrp="1"/>
          </p:cNvSpPr>
          <p:nvPr>
            <p:ph sz="half" idx="13"/>
          </p:nvPr>
        </p:nvSpPr>
        <p:spPr>
          <a:xfrm>
            <a:off x="609600" y="1524001"/>
            <a:ext cx="8804762" cy="4602164"/>
          </a:xfrm>
        </p:spPr>
        <p:txBody>
          <a:bodyPr/>
          <a:lstStyle/>
          <a:p>
            <a:r>
              <a:rPr lang="ar-SA" sz="2400" dirty="0" smtClean="0"/>
              <a:t>إذا توفرت لدیك البیانات التالیة عن الاستثمار في سھم إحدى </a:t>
            </a:r>
            <a:r>
              <a:rPr lang="ar-SA" sz="2400" dirty="0" err="1" smtClean="0"/>
              <a:t>الشركات:</a:t>
            </a:r>
            <a:endParaRPr lang="ar-SA" sz="2400" dirty="0" smtClean="0"/>
          </a:p>
          <a:p>
            <a:r>
              <a:rPr lang="ar-SA" sz="2400" dirty="0" smtClean="0"/>
              <a:t>معدل بیتا </a:t>
            </a:r>
            <a:r>
              <a:rPr lang="ar-SA" sz="2400" dirty="0" err="1" smtClean="0"/>
              <a:t>للشركة </a:t>
            </a:r>
            <a:r>
              <a:rPr lang="ar-SA" sz="2400" dirty="0" smtClean="0"/>
              <a:t>= 1.2</a:t>
            </a:r>
          </a:p>
          <a:p>
            <a:r>
              <a:rPr lang="ar-SA" sz="2400" dirty="0" smtClean="0"/>
              <a:t>معدل العائد الخالي من </a:t>
            </a:r>
            <a:r>
              <a:rPr lang="ar-SA" sz="2400" dirty="0" err="1" smtClean="0"/>
              <a:t>المخاطره </a:t>
            </a:r>
            <a:r>
              <a:rPr lang="ar-SA" sz="2400" dirty="0" smtClean="0"/>
              <a:t>= </a:t>
            </a:r>
            <a:r>
              <a:rPr lang="ar-SA" sz="2400" dirty="0" err="1" smtClean="0"/>
              <a:t>9%</a:t>
            </a:r>
            <a:endParaRPr lang="ar-SA" sz="2400" dirty="0" smtClean="0"/>
          </a:p>
          <a:p>
            <a:r>
              <a:rPr lang="ar-SA" sz="2400" dirty="0" smtClean="0"/>
              <a:t>عائد </a:t>
            </a:r>
            <a:r>
              <a:rPr lang="ar-SA" sz="2400" dirty="0" err="1" smtClean="0"/>
              <a:t>السوق </a:t>
            </a:r>
            <a:r>
              <a:rPr lang="ar-SA" sz="2400" dirty="0" smtClean="0"/>
              <a:t>= </a:t>
            </a:r>
            <a:r>
              <a:rPr lang="ar-SA" sz="2400" dirty="0" err="1" smtClean="0"/>
              <a:t>19%</a:t>
            </a:r>
            <a:endParaRPr lang="ar-SA" sz="2400" dirty="0" smtClean="0"/>
          </a:p>
          <a:p>
            <a:r>
              <a:rPr lang="ar-SA" sz="2400" dirty="0" smtClean="0"/>
              <a:t>ھ</a:t>
            </a:r>
            <a:r>
              <a:rPr lang="ar-SA" sz="2400" dirty="0" err="1" smtClean="0"/>
              <a:t>ناك</a:t>
            </a:r>
            <a:r>
              <a:rPr lang="ar-SA" sz="2400" dirty="0" smtClean="0"/>
              <a:t> احتمال 90% بعد سنة من الاستثمار أن یرتفع سعر </a:t>
            </a:r>
            <a:r>
              <a:rPr lang="ar-SA" sz="2400" dirty="0" err="1" smtClean="0"/>
              <a:t>الس</a:t>
            </a:r>
            <a:r>
              <a:rPr lang="ar-SA" sz="2400" dirty="0" smtClean="0"/>
              <a:t>ھم إلى </a:t>
            </a:r>
            <a:r>
              <a:rPr lang="ar-SA" sz="2400" dirty="0" err="1" smtClean="0"/>
              <a:t>10 </a:t>
            </a:r>
            <a:r>
              <a:rPr lang="ar-SA" sz="2400" dirty="0" smtClean="0"/>
              <a:t>﷼ وھ</a:t>
            </a:r>
            <a:r>
              <a:rPr lang="ar-SA" sz="2400" dirty="0" err="1" smtClean="0"/>
              <a:t>ناك</a:t>
            </a:r>
            <a:r>
              <a:rPr lang="ar-SA" sz="2400" dirty="0" smtClean="0"/>
              <a:t> احتمال 10% بعد سنة من </a:t>
            </a:r>
            <a:r>
              <a:rPr lang="ar-SA" sz="2400" dirty="0" err="1" smtClean="0"/>
              <a:t>الإستثمار</a:t>
            </a:r>
            <a:r>
              <a:rPr lang="ar-SA" sz="2400" dirty="0" smtClean="0"/>
              <a:t> أن یرتفع سعر </a:t>
            </a:r>
            <a:r>
              <a:rPr lang="ar-SA" sz="2400" dirty="0" err="1" smtClean="0"/>
              <a:t>الس</a:t>
            </a:r>
            <a:r>
              <a:rPr lang="ar-SA" sz="2400" dirty="0" smtClean="0"/>
              <a:t>ھم إلى 20 ريال </a:t>
            </a:r>
          </a:p>
          <a:p>
            <a:r>
              <a:rPr lang="ar-SA" sz="2400" b="1" dirty="0" smtClean="0"/>
              <a:t>المطلوب: ماھي القیمة الحالیة </a:t>
            </a:r>
            <a:r>
              <a:rPr lang="ar-SA" sz="2400" b="1" dirty="0" err="1" smtClean="0"/>
              <a:t>لس</a:t>
            </a:r>
            <a:r>
              <a:rPr lang="ar-SA" sz="2400" b="1" dirty="0" smtClean="0"/>
              <a:t>ھم </a:t>
            </a:r>
            <a:r>
              <a:rPr lang="ar-SA" sz="2400" b="1" dirty="0" err="1" smtClean="0"/>
              <a:t>الشركة </a:t>
            </a:r>
            <a:r>
              <a:rPr lang="ar-SA" sz="2400" b="1" dirty="0" smtClean="0"/>
              <a:t>(على اعتبار عدم وجود أرباح موزعة</a:t>
            </a:r>
            <a:r>
              <a:rPr lang="ar-SA" sz="2400" dirty="0" err="1" smtClean="0"/>
              <a:t>)؟</a:t>
            </a:r>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الحل:</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r>
              <a:rPr lang="ar-SA" dirty="0" smtClean="0"/>
              <a:t>1-حساب التدفقات النقدیة المتوقعة للفترة القادمة على النحو </a:t>
            </a:r>
            <a:r>
              <a:rPr lang="ar-SA" dirty="0" err="1" smtClean="0"/>
              <a:t>التالي:</a:t>
            </a:r>
            <a:endParaRPr lang="ar-SA" dirty="0" smtClean="0"/>
          </a:p>
          <a:p>
            <a:r>
              <a:rPr lang="ar-SA" dirty="0" smtClean="0"/>
              <a:t>التدفقات النقدیة </a:t>
            </a:r>
            <a:r>
              <a:rPr lang="ar-SA" dirty="0" err="1" smtClean="0"/>
              <a:t>المتوقعة = (0.9 </a:t>
            </a:r>
            <a:r>
              <a:rPr lang="ar-SA" dirty="0" smtClean="0"/>
              <a:t>× 10</a:t>
            </a:r>
            <a:r>
              <a:rPr lang="ar-SA" dirty="0" err="1" smtClean="0"/>
              <a:t>) + (0.1 </a:t>
            </a:r>
            <a:r>
              <a:rPr lang="ar-SA" dirty="0" smtClean="0"/>
              <a:t>× 20</a:t>
            </a:r>
            <a:r>
              <a:rPr lang="ar-SA" dirty="0" err="1" smtClean="0"/>
              <a:t>) </a:t>
            </a:r>
            <a:r>
              <a:rPr lang="ar-SA" dirty="0" smtClean="0"/>
              <a:t>= 11 ريال </a:t>
            </a:r>
          </a:p>
          <a:p>
            <a:r>
              <a:rPr lang="ar-SA" dirty="0" smtClean="0"/>
              <a:t>2-حساب العائد المتوقع </a:t>
            </a:r>
            <a:r>
              <a:rPr lang="ar-SA" dirty="0" err="1" smtClean="0"/>
              <a:t>للس</a:t>
            </a:r>
            <a:r>
              <a:rPr lang="ar-SA" dirty="0" smtClean="0"/>
              <a:t>ھم بتطبیق </a:t>
            </a:r>
            <a:r>
              <a:rPr lang="ar-SA" dirty="0" err="1" smtClean="0"/>
              <a:t>المعادلة:</a:t>
            </a:r>
            <a:endParaRPr lang="ar-SA" dirty="0" smtClean="0"/>
          </a:p>
          <a:p>
            <a:endParaRPr lang="ar-SA" dirty="0" smtClean="0"/>
          </a:p>
          <a:p>
            <a:r>
              <a:rPr lang="ar-SA" dirty="0" smtClean="0"/>
              <a:t>3- حساب القیمة الحالیة للتدفقات النقدیة المحسوبة في الخطوة </a:t>
            </a:r>
            <a:r>
              <a:rPr lang="ar-SA" dirty="0" err="1" smtClean="0"/>
              <a:t>1:</a:t>
            </a:r>
            <a:r>
              <a:rPr lang="ar-SA" dirty="0" smtClean="0"/>
              <a:t> </a:t>
            </a:r>
          </a:p>
          <a:p>
            <a:endParaRPr lang="ar-SA" dirty="0" smtClean="0"/>
          </a:p>
          <a:p>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1524000" y="3200400"/>
            <a:ext cx="7162800" cy="381000"/>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762000" y="4267200"/>
            <a:ext cx="8258175" cy="13716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533400" y="1447800"/>
            <a:ext cx="8880962" cy="4525963"/>
          </a:xfrm>
        </p:spPr>
        <p:txBody>
          <a:bodyPr/>
          <a:lstStyle/>
          <a:p>
            <a:pPr>
              <a:buFont typeface="Wingdings" pitchFamily="2" charset="2"/>
              <a:buChar char="q"/>
            </a:pPr>
            <a:r>
              <a:rPr lang="ar-SA" sz="2400" dirty="0" smtClean="0"/>
              <a:t>أيضا من الطرق المستخدمة للحصول على معدل الخصم المعدل هي طريقة معامل </a:t>
            </a:r>
            <a:r>
              <a:rPr lang="ar-SA" sz="2400" dirty="0" err="1" smtClean="0"/>
              <a:t>الاختلاف.</a:t>
            </a:r>
            <a:r>
              <a:rPr lang="ar-SA" sz="2400" dirty="0" smtClean="0"/>
              <a:t> </a:t>
            </a:r>
          </a:p>
          <a:p>
            <a:pPr>
              <a:buFont typeface="Wingdings" pitchFamily="2" charset="2"/>
              <a:buChar char="q"/>
            </a:pPr>
            <a:r>
              <a:rPr lang="ar-SA" sz="2400" dirty="0" smtClean="0"/>
              <a:t> تقوم هذه الطريقة على الاخذ بالحسبان معامل الاختلاف لحساب معامل الخصم المعدل.</a:t>
            </a:r>
          </a:p>
          <a:p>
            <a:pPr>
              <a:buFont typeface="Wingdings" pitchFamily="2" charset="2"/>
              <a:buChar char="q"/>
            </a:pPr>
            <a:r>
              <a:rPr lang="ar-SA" sz="2400" dirty="0" smtClean="0"/>
              <a:t>يمكن حساب صافي القيمة الحالية باستخدام طريقة معدل الخصم المعدل للمخاطرة باتباع الخطوات التالية: </a:t>
            </a:r>
          </a:p>
          <a:p>
            <a:r>
              <a:rPr lang="ar-SA" sz="2400" dirty="0" smtClean="0"/>
              <a:t>1- حساب معامل الاختلاف لكل مشروع. </a:t>
            </a:r>
          </a:p>
          <a:p>
            <a:pPr>
              <a:buFont typeface="Wingdings" pitchFamily="2" charset="2"/>
              <a:buChar char="q"/>
            </a:pPr>
            <a:r>
              <a:rPr lang="ar-SA" sz="2400" dirty="0" smtClean="0"/>
              <a:t> يمكن استخدام هذه الصيغة لحساب معامل الاختلاف لكل مشروع: </a:t>
            </a:r>
          </a:p>
          <a:p>
            <a:r>
              <a:rPr lang="ar-SA" sz="2400" dirty="0" smtClean="0"/>
              <a:t>معامل الاختلاف = </a:t>
            </a:r>
            <a:r>
              <a:rPr lang="el-GR" sz="2400" dirty="0" smtClean="0"/>
              <a:t>σ</a:t>
            </a:r>
            <a:r>
              <a:rPr lang="ar-SA" sz="2400" dirty="0" smtClean="0"/>
              <a:t>/ </a:t>
            </a:r>
            <a:r>
              <a:rPr lang="en-US" sz="2400" dirty="0" smtClean="0"/>
              <a:t>E (R) </a:t>
            </a:r>
          </a:p>
          <a:p>
            <a:r>
              <a:rPr lang="ar-SA" sz="2400" dirty="0" smtClean="0"/>
              <a:t>حيث: </a:t>
            </a:r>
          </a:p>
          <a:p>
            <a:r>
              <a:rPr lang="ar-SA" sz="2400" dirty="0" smtClean="0"/>
              <a:t>σ= الانحراف المعياري للمشروع </a:t>
            </a:r>
          </a:p>
          <a:p>
            <a:r>
              <a:rPr lang="en-US" sz="2400" dirty="0" smtClean="0"/>
              <a:t>E(R)</a:t>
            </a:r>
            <a:r>
              <a:rPr lang="ar-SA" sz="2400" dirty="0" smtClean="0"/>
              <a:t>= العائد المتوقع من المشروع </a:t>
            </a:r>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838200" y="1600201"/>
            <a:ext cx="8576162" cy="4525963"/>
          </a:xfrm>
        </p:spPr>
        <p:txBody>
          <a:bodyPr/>
          <a:lstStyle/>
          <a:p>
            <a:r>
              <a:rPr lang="ar-SA" sz="2400" dirty="0" smtClean="0"/>
              <a:t>2- تحديد علاوة مخاطر الأوراق </a:t>
            </a:r>
            <a:r>
              <a:rPr lang="ar-SA" sz="2400" dirty="0" err="1" smtClean="0"/>
              <a:t>المالية:</a:t>
            </a:r>
            <a:r>
              <a:rPr lang="ar-SA" sz="2400" dirty="0" smtClean="0"/>
              <a:t> </a:t>
            </a:r>
          </a:p>
          <a:p>
            <a:pPr>
              <a:buFont typeface="Wingdings" pitchFamily="2" charset="2"/>
              <a:buChar char="q"/>
            </a:pPr>
            <a:r>
              <a:rPr lang="ar-SA" sz="2400" dirty="0" smtClean="0"/>
              <a:t> بما أن معدل العائد </a:t>
            </a:r>
            <a:r>
              <a:rPr lang="ar-SA" sz="2400" dirty="0" err="1" smtClean="0"/>
              <a:t>المطلوب </a:t>
            </a:r>
            <a:r>
              <a:rPr lang="ar-SA" sz="2400" dirty="0" smtClean="0"/>
              <a:t>= علاوة مخاطر </a:t>
            </a:r>
            <a:r>
              <a:rPr lang="ar-SA" sz="2400" dirty="0" err="1" smtClean="0"/>
              <a:t>السهم </a:t>
            </a:r>
            <a:r>
              <a:rPr lang="ar-SA" sz="2400" dirty="0" smtClean="0"/>
              <a:t>+ معدل العائد الخالي من المخاطر.</a:t>
            </a:r>
          </a:p>
          <a:p>
            <a:pPr>
              <a:buFont typeface="Wingdings" pitchFamily="2" charset="2"/>
              <a:buChar char="q"/>
            </a:pPr>
            <a:r>
              <a:rPr lang="ar-SA" sz="2400" dirty="0" smtClean="0"/>
              <a:t> اذا نستطيع الحصول على علاوة مخاطر الأوراق المالية عن طريق الصيغة </a:t>
            </a:r>
            <a:r>
              <a:rPr lang="ar-SA" sz="2400" dirty="0" err="1" smtClean="0"/>
              <a:t>التالية:</a:t>
            </a:r>
            <a:r>
              <a:rPr lang="ar-SA" sz="2400" dirty="0" smtClean="0"/>
              <a:t>   </a:t>
            </a:r>
          </a:p>
          <a:p>
            <a:r>
              <a:rPr lang="ar-SA" sz="2400" dirty="0" smtClean="0"/>
              <a:t> علاوة مخاطر الاوراق </a:t>
            </a:r>
            <a:r>
              <a:rPr lang="ar-SA" sz="2400" dirty="0" err="1" smtClean="0"/>
              <a:t>المالية=</a:t>
            </a:r>
            <a:r>
              <a:rPr lang="ar-SA" sz="2400" dirty="0" smtClean="0"/>
              <a:t>( معدل العائد </a:t>
            </a:r>
            <a:r>
              <a:rPr lang="ar-SA" sz="2400" dirty="0" err="1" smtClean="0"/>
              <a:t>المطلوب </a:t>
            </a:r>
            <a:r>
              <a:rPr lang="ar-SA" sz="2400" dirty="0" smtClean="0"/>
              <a:t>– معدل العائد الخالي من المخاطرة</a:t>
            </a:r>
            <a:r>
              <a:rPr lang="ar-SA" sz="2400" dirty="0" err="1" smtClean="0"/>
              <a:t>)</a:t>
            </a:r>
            <a:endParaRPr lang="ar-SA" sz="2400" dirty="0" smtClean="0"/>
          </a:p>
          <a:p>
            <a:r>
              <a:rPr lang="ar-SA" sz="2400" dirty="0" smtClean="0"/>
              <a:t>3- تحديد علاوة المخاطر لكل </a:t>
            </a:r>
            <a:r>
              <a:rPr lang="ar-SA" sz="2400" dirty="0" err="1" smtClean="0"/>
              <a:t>مشروع:</a:t>
            </a:r>
            <a:r>
              <a:rPr lang="ar-SA" sz="2400" dirty="0" smtClean="0"/>
              <a:t> </a:t>
            </a:r>
          </a:p>
          <a:p>
            <a:pPr>
              <a:buFont typeface="Wingdings" pitchFamily="2" charset="2"/>
              <a:buChar char="q"/>
            </a:pPr>
            <a:r>
              <a:rPr lang="ar-SA" sz="2400" dirty="0" smtClean="0"/>
              <a:t>نستطيع تحديد علاوة المخاطرة لكل مشروع بتطبيق الصيغة </a:t>
            </a:r>
            <a:r>
              <a:rPr lang="ar-SA" sz="2400" dirty="0" err="1" smtClean="0"/>
              <a:t>التالية:</a:t>
            </a:r>
            <a:r>
              <a:rPr lang="ar-SA" sz="2400" dirty="0" smtClean="0"/>
              <a:t> </a:t>
            </a:r>
          </a:p>
          <a:p>
            <a:r>
              <a:rPr lang="ar-SA" sz="2400" dirty="0" smtClean="0"/>
              <a:t>علاوة مخاطر </a:t>
            </a:r>
            <a:r>
              <a:rPr lang="ar-SA" sz="2400" dirty="0" err="1" smtClean="0"/>
              <a:t>المشروع= </a:t>
            </a:r>
            <a:r>
              <a:rPr lang="ar-SA" sz="2400" dirty="0" smtClean="0"/>
              <a:t>(معامل الاختلاف الخاص بالمشروع/ معامل الاختلاف للشركة ككل)×علاوة مخاطر الأوراق المالية  </a:t>
            </a:r>
          </a:p>
          <a:p>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381000" y="1600201"/>
            <a:ext cx="9033362" cy="4525963"/>
          </a:xfrm>
        </p:spPr>
        <p:txBody>
          <a:bodyPr/>
          <a:lstStyle/>
          <a:p>
            <a:r>
              <a:rPr lang="ar-SA" dirty="0" smtClean="0"/>
              <a:t>4- حساب معدل الخصم المعدل لكل </a:t>
            </a:r>
            <a:r>
              <a:rPr lang="ar-SA" dirty="0" err="1" smtClean="0"/>
              <a:t>مشروع.</a:t>
            </a:r>
            <a:r>
              <a:rPr lang="ar-SA" dirty="0" smtClean="0"/>
              <a:t> </a:t>
            </a:r>
          </a:p>
          <a:p>
            <a:pPr>
              <a:buFont typeface="Wingdings" pitchFamily="2" charset="2"/>
              <a:buChar char="q"/>
            </a:pPr>
            <a:r>
              <a:rPr lang="ar-SA" dirty="0" smtClean="0"/>
              <a:t> يمكن تطبيق الصيغة التالية للحساب= علاوة مخاطر </a:t>
            </a:r>
            <a:r>
              <a:rPr lang="ar-SA" dirty="0" err="1" smtClean="0"/>
              <a:t>المشروع </a:t>
            </a:r>
            <a:r>
              <a:rPr lang="ar-SA" dirty="0" smtClean="0"/>
              <a:t>+ معدل العائد الخالي من المخاطرة.</a:t>
            </a:r>
          </a:p>
          <a:p>
            <a:r>
              <a:rPr lang="ar-SA" dirty="0" smtClean="0"/>
              <a:t>5- حساب صافي القيمة الحالية مع استخدام معدل الخصم المعدل.</a:t>
            </a:r>
          </a:p>
          <a:p>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pic>
        <p:nvPicPr>
          <p:cNvPr id="6" name="Picture 4"/>
          <p:cNvPicPr>
            <a:picLocks noChangeAspect="1" noChangeArrowheads="1"/>
          </p:cNvPicPr>
          <p:nvPr/>
        </p:nvPicPr>
        <p:blipFill>
          <a:blip r:embed="rId2" cstate="print"/>
          <a:srcRect/>
          <a:stretch>
            <a:fillRect/>
          </a:stretch>
        </p:blipFill>
        <p:spPr bwMode="auto">
          <a:xfrm>
            <a:off x="762000" y="3733800"/>
            <a:ext cx="5181600" cy="824347"/>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err="1" smtClean="0"/>
              <a:t>مثال:</a:t>
            </a:r>
            <a:r>
              <a:rPr lang="ar-SA" dirty="0" smtClean="0"/>
              <a:t> </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pPr lvl="0">
              <a:buFont typeface="Wingdings" pitchFamily="2" charset="2"/>
              <a:buChar char="q"/>
            </a:pPr>
            <a:r>
              <a:rPr lang="ar-SA" sz="2400" dirty="0" smtClean="0"/>
              <a:t> تفكر شركة القحطاني للتنمية الدخول في أحد المشروعين الاستثماريين الذي يحل كل واحد منهم محل الآخر، ويتطلب كل من المشروعين استثمارا رأسماليا قدره 30000 ريال، وأن الحياة الاقتصادية لكل من المشروعين متساوية وتقدر بعشر سنوات. ينتج عن المشروع الأول تدفق نقدي سنوي متوقع مقداره </a:t>
            </a:r>
            <a:r>
              <a:rPr lang="ar-SA" sz="2400" dirty="0" err="1" smtClean="0"/>
              <a:t>7200ريالا</a:t>
            </a:r>
            <a:r>
              <a:rPr lang="ar-SA" sz="2400" dirty="0" smtClean="0"/>
              <a:t>، وانحراف معياري للتدفق النقدي وقدره </a:t>
            </a:r>
            <a:r>
              <a:rPr lang="ar-SA" sz="2400" dirty="0" err="1" smtClean="0"/>
              <a:t>2880ريالا</a:t>
            </a:r>
            <a:r>
              <a:rPr lang="ar-SA" sz="2400" dirty="0" smtClean="0"/>
              <a:t>، وينتج عن المشروع الثاني تدفق نقدي سنوي متوقع وقدره </a:t>
            </a:r>
            <a:r>
              <a:rPr lang="ar-SA" sz="2400" dirty="0" err="1" smtClean="0"/>
              <a:t>6800ريالا</a:t>
            </a:r>
            <a:r>
              <a:rPr lang="ar-SA" sz="2400" dirty="0" smtClean="0"/>
              <a:t>، وانحراف معياري للتدفق النقدي قدره </a:t>
            </a:r>
            <a:r>
              <a:rPr lang="ar-SA" sz="2400" dirty="0" err="1" smtClean="0"/>
              <a:t>1700ريالا.</a:t>
            </a:r>
            <a:r>
              <a:rPr lang="ar-SA" sz="2400" dirty="0" smtClean="0"/>
              <a:t> يقدر العائد على الاستثمارات عديمة المخاطرة ب 3% وأن تكلفة رأس المال بالنسبة للشركة يعادل 8% وأن معامل الاختلاف للتدفقات النقدية ككل هو 0.2، ما هو معامل الخصم المعدل </a:t>
            </a:r>
            <a:r>
              <a:rPr lang="ar-SA" sz="2400" dirty="0" err="1" smtClean="0"/>
              <a:t>للمشروعين؟</a:t>
            </a:r>
            <a:r>
              <a:rPr lang="ar-SA" sz="2400" dirty="0" smtClean="0"/>
              <a:t> </a:t>
            </a:r>
            <a:endParaRPr lang="en-US" sz="2400" dirty="0" smtClean="0"/>
          </a:p>
          <a:p>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الحل: </a:t>
            </a:r>
            <a:endParaRPr lang="en-US" dirty="0"/>
          </a:p>
        </p:txBody>
      </p:sp>
      <p:sp>
        <p:nvSpPr>
          <p:cNvPr id="3" name="Content Placeholder 2"/>
          <p:cNvSpPr>
            <a:spLocks noGrp="1"/>
          </p:cNvSpPr>
          <p:nvPr>
            <p:ph sz="half" idx="13"/>
          </p:nvPr>
        </p:nvSpPr>
        <p:spPr>
          <a:xfrm>
            <a:off x="304800" y="1524001"/>
            <a:ext cx="9109562" cy="4602164"/>
          </a:xfrm>
        </p:spPr>
        <p:txBody>
          <a:bodyPr/>
          <a:lstStyle/>
          <a:p>
            <a:r>
              <a:rPr lang="ar-SA" dirty="0" smtClean="0"/>
              <a:t>لتوضيح تأثير التعديل في معدل الخصم: سوف نقوم أولا بحساب صافي القيمة الحالية قبل التعديل، أي عند معامل خصم 8%: </a:t>
            </a:r>
          </a:p>
          <a:p>
            <a:r>
              <a:rPr lang="ar-SA" dirty="0" smtClean="0"/>
              <a:t>المشروع أ: ( 7200×6.71)- 30000= 18312 ريال</a:t>
            </a:r>
          </a:p>
          <a:p>
            <a:r>
              <a:rPr lang="ar-SA" dirty="0" smtClean="0"/>
              <a:t>المشروع ب: (6800×6.71)- 30000= 15628 ريال </a:t>
            </a:r>
          </a:p>
          <a:p>
            <a:r>
              <a:rPr lang="ar-SA" dirty="0" smtClean="0"/>
              <a:t>ملاحظة: </a:t>
            </a:r>
          </a:p>
          <a:p>
            <a:r>
              <a:rPr lang="ar-SA" dirty="0" smtClean="0"/>
              <a:t>نلاحظ بأن الدفعات في هذه المسألة هي دفعات متساوية لذلك نستخدم جدول رقم </a:t>
            </a:r>
            <a:r>
              <a:rPr lang="en-US" dirty="0" smtClean="0"/>
              <a:t>)</a:t>
            </a:r>
            <a:r>
              <a:rPr lang="ar-SA" dirty="0" smtClean="0"/>
              <a:t>4</a:t>
            </a:r>
            <a:r>
              <a:rPr lang="en-US" dirty="0"/>
              <a:t>(</a:t>
            </a:r>
            <a:r>
              <a:rPr lang="ar-SA" dirty="0" smtClean="0"/>
              <a:t> لحساب القيمة الحالية لدفعات متساوية. </a:t>
            </a:r>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3008742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a:t>
            </a:r>
            <a:endParaRPr lang="en-US" dirty="0"/>
          </a:p>
        </p:txBody>
      </p:sp>
      <p:sp>
        <p:nvSpPr>
          <p:cNvPr id="3" name="Content Placeholder 2"/>
          <p:cNvSpPr>
            <a:spLocks noGrp="1"/>
          </p:cNvSpPr>
          <p:nvPr>
            <p:ph sz="half" idx="13"/>
          </p:nvPr>
        </p:nvSpPr>
        <p:spPr>
          <a:xfrm>
            <a:off x="457200" y="1524001"/>
            <a:ext cx="8957162" cy="4602164"/>
          </a:xfrm>
        </p:spPr>
        <p:txBody>
          <a:bodyPr/>
          <a:lstStyle/>
          <a:p>
            <a:pPr marL="342900" indent="-457200">
              <a:buFont typeface="Wingdings" panose="05000000000000000000" pitchFamily="2" charset="2"/>
              <a:buChar char="§"/>
            </a:pPr>
            <a:r>
              <a:rPr lang="ar-SA" dirty="0" smtClean="0"/>
              <a:t> لحساب صافي القيمة الحالية باستخدام معدل الخصم المعدل: </a:t>
            </a:r>
          </a:p>
          <a:p>
            <a:pPr marL="342900" indent="-457200">
              <a:buFont typeface="Wingdings" panose="05000000000000000000" pitchFamily="2" charset="2"/>
              <a:buChar char="§"/>
            </a:pPr>
            <a:r>
              <a:rPr lang="ar-SA" dirty="0" smtClean="0"/>
              <a:t>أولا: حساب معامل الاختلاف لكل مشروع: </a:t>
            </a:r>
          </a:p>
          <a:p>
            <a:pPr marL="514350" indent="-514350">
              <a:buFont typeface="Arial" pitchFamily="34" charset="0"/>
              <a:buAutoNum type="arabic1Minus"/>
            </a:pPr>
            <a:r>
              <a:rPr lang="ar-SA" dirty="0" smtClean="0"/>
              <a:t>معامل الاختلاف للمشروع أ=  7200/2880= 0.4</a:t>
            </a:r>
          </a:p>
          <a:p>
            <a:pPr marL="514350" indent="-514350">
              <a:buFont typeface="Arial" pitchFamily="34" charset="0"/>
              <a:buAutoNum type="arabic1Minus"/>
            </a:pPr>
            <a:r>
              <a:rPr lang="ar-SA" dirty="0" smtClean="0"/>
              <a:t>معامل الاختلاف للمشروع ب= 8600/1700 = 0.25</a:t>
            </a:r>
          </a:p>
          <a:p>
            <a:pPr marL="0" indent="0"/>
            <a:r>
              <a:rPr lang="ar-SA" dirty="0" smtClean="0"/>
              <a:t>ثانيا: حساب علاوة مخاطر الأوراق المالية= ( 8%-3%)=5%</a:t>
            </a:r>
          </a:p>
          <a:p>
            <a:pPr marL="0" indent="0"/>
            <a:r>
              <a:rPr lang="ar-SA" dirty="0" smtClean="0"/>
              <a:t>ثالثا: تحديد علاوة مخاطر كل مشروع: </a:t>
            </a:r>
          </a:p>
          <a:p>
            <a:pPr marL="514350" indent="-514350">
              <a:buAutoNum type="arabic1Minus"/>
            </a:pPr>
            <a:r>
              <a:rPr lang="ar-SA" dirty="0" smtClean="0"/>
              <a:t>علاوة مخاطر المشروع أ= (0.2/0.4)×0.05= 10%</a:t>
            </a:r>
          </a:p>
          <a:p>
            <a:pPr marL="514350" indent="-514350">
              <a:buAutoNum type="arabic1Minus"/>
            </a:pPr>
            <a:r>
              <a:rPr lang="ar-SA" dirty="0" smtClean="0"/>
              <a:t>علاوة مخاطر المشروع ب= ( 0.2/0.25)×0.05=6% تقريبا  </a:t>
            </a:r>
            <a:endParaRPr lang="en-US" dirty="0"/>
          </a:p>
          <a:p>
            <a:pPr marL="0" indent="0"/>
            <a:endParaRPr lang="ar-SA" dirty="0" smtClean="0"/>
          </a:p>
          <a:p>
            <a:pPr marL="0" indent="0"/>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3847627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a:t>
            </a:r>
            <a:endParaRPr lang="en-US" dirty="0"/>
          </a:p>
        </p:txBody>
      </p:sp>
      <p:sp>
        <p:nvSpPr>
          <p:cNvPr id="3" name="Content Placeholder 2"/>
          <p:cNvSpPr>
            <a:spLocks noGrp="1"/>
          </p:cNvSpPr>
          <p:nvPr>
            <p:ph sz="half" idx="13"/>
          </p:nvPr>
        </p:nvSpPr>
        <p:spPr>
          <a:xfrm>
            <a:off x="304800" y="1524001"/>
            <a:ext cx="9296400" cy="4602164"/>
          </a:xfrm>
        </p:spPr>
        <p:txBody>
          <a:bodyPr/>
          <a:lstStyle/>
          <a:p>
            <a:r>
              <a:rPr lang="ar-SA" dirty="0" smtClean="0"/>
              <a:t>رابعا: حساب معدل الخصم المعدل: (علاوة مخاطر المشروع</a:t>
            </a:r>
            <a:r>
              <a:rPr lang="en-US" dirty="0" smtClean="0"/>
              <a:t> </a:t>
            </a:r>
            <a:r>
              <a:rPr lang="ar-SA" dirty="0" smtClean="0"/>
              <a:t>+</a:t>
            </a:r>
            <a:r>
              <a:rPr lang="en-US" dirty="0" smtClean="0"/>
              <a:t> </a:t>
            </a:r>
            <a:r>
              <a:rPr lang="ar-SA" dirty="0" smtClean="0"/>
              <a:t>العائد الخالي من المخاطر) </a:t>
            </a:r>
          </a:p>
          <a:p>
            <a:r>
              <a:rPr lang="ar-SA" dirty="0" smtClean="0"/>
              <a:t>المشروع أ= (10%+3%)= 13%</a:t>
            </a:r>
          </a:p>
          <a:p>
            <a:r>
              <a:rPr lang="ar-SA" dirty="0" smtClean="0"/>
              <a:t>المشروع ب= ( 6%+3%) = 9% </a:t>
            </a:r>
          </a:p>
          <a:p>
            <a:r>
              <a:rPr lang="ar-SA" dirty="0" smtClean="0"/>
              <a:t>خامسا: حساب صافي القيمة الحالية بعد تعديل معدل الخصم: </a:t>
            </a:r>
          </a:p>
          <a:p>
            <a:r>
              <a:rPr lang="ar-SA" dirty="0" smtClean="0"/>
              <a:t>المشروع أ(عند معامل خصم 13%)= (7200×5.426)-30000= 9067.2 </a:t>
            </a:r>
          </a:p>
          <a:p>
            <a:r>
              <a:rPr lang="ar-SA" dirty="0" smtClean="0"/>
              <a:t>المشروع ب (عند معامل خصم 9%= (6800×6.418)-30000=13642.4  </a:t>
            </a:r>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1631384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تابع:</a:t>
            </a:r>
            <a:endParaRPr lang="en-US" dirty="0"/>
          </a:p>
        </p:txBody>
      </p:sp>
      <p:sp>
        <p:nvSpPr>
          <p:cNvPr id="3" name="Content Placeholder 2"/>
          <p:cNvSpPr>
            <a:spLocks noGrp="1"/>
          </p:cNvSpPr>
          <p:nvPr>
            <p:ph sz="half" idx="13"/>
          </p:nvPr>
        </p:nvSpPr>
        <p:spPr>
          <a:xfrm>
            <a:off x="381000" y="1524001"/>
            <a:ext cx="9033362" cy="4602164"/>
          </a:xfrm>
        </p:spPr>
        <p:txBody>
          <a:bodyPr/>
          <a:lstStyle/>
          <a:p>
            <a:r>
              <a:rPr lang="ar-SA" dirty="0" smtClean="0"/>
              <a:t>ملاحظات: </a:t>
            </a:r>
          </a:p>
          <a:p>
            <a:r>
              <a:rPr lang="ar-SA" dirty="0" smtClean="0"/>
              <a:t>1- نلاحظ انخفاض صافي القيمة الحالية للمشروع أ وب بعد ارتفاع ( تعديل ) معدل الخصم. </a:t>
            </a:r>
          </a:p>
          <a:p>
            <a:r>
              <a:rPr lang="ar-SA" dirty="0" smtClean="0"/>
              <a:t>2- قبل التعديل المشروع الافضل هو المشروع أ ( صافي قيمة حالية أعلى)</a:t>
            </a:r>
          </a:p>
          <a:p>
            <a:r>
              <a:rPr lang="ar-SA" dirty="0" smtClean="0"/>
              <a:t>3- بعد التعديل المشروع الافضل هو المشروع ب ( صافي قيمة حالية أعلى)</a:t>
            </a:r>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3926944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200" dirty="0" smtClean="0"/>
              <a:t>مقارنة </a:t>
            </a:r>
            <a:r>
              <a:rPr lang="ar-SA" sz="3200" dirty="0" err="1"/>
              <a:t>بین</a:t>
            </a:r>
            <a:r>
              <a:rPr lang="ar-SA" sz="3200" dirty="0"/>
              <a:t> </a:t>
            </a:r>
            <a:r>
              <a:rPr lang="ar-SA" sz="3200" dirty="0" err="1"/>
              <a:t>طریقة</a:t>
            </a:r>
            <a:r>
              <a:rPr lang="ar-SA" sz="3200" dirty="0"/>
              <a:t> معامل معادل التأكد </a:t>
            </a:r>
            <a:r>
              <a:rPr lang="ar-SA" sz="3200" dirty="0" err="1"/>
              <a:t>وطریقة</a:t>
            </a:r>
            <a:r>
              <a:rPr lang="ar-SA" sz="3200" dirty="0"/>
              <a:t> </a:t>
            </a:r>
            <a:r>
              <a:rPr lang="ar-SA" sz="3200" dirty="0" smtClean="0"/>
              <a:t>معدل </a:t>
            </a:r>
            <a:r>
              <a:rPr lang="ar-SA" sz="3200" dirty="0"/>
              <a:t>الخصم </a:t>
            </a:r>
            <a:r>
              <a:rPr lang="ar-SA" sz="3200" dirty="0" smtClean="0"/>
              <a:t>المعدل:</a:t>
            </a:r>
            <a:endParaRPr lang="en-US" sz="32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463" y="1895475"/>
            <a:ext cx="6315075"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9863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شجرة القرار</a:t>
            </a:r>
            <a:endParaRPr lang="ar-SA" dirty="0"/>
          </a:p>
        </p:txBody>
      </p:sp>
      <p:sp>
        <p:nvSpPr>
          <p:cNvPr id="6" name="عنصر نائب للمحتوى 5"/>
          <p:cNvSpPr>
            <a:spLocks noGrp="1"/>
          </p:cNvSpPr>
          <p:nvPr>
            <p:ph idx="1"/>
          </p:nvPr>
        </p:nvSpPr>
        <p:spPr/>
        <p:txBody>
          <a:bodyPr/>
          <a:lstStyle/>
          <a:p>
            <a:r>
              <a:rPr lang="ar-SA" dirty="0" smtClean="0"/>
              <a:t>تعتبر هذه الطريقة أسلوب قائم على الاحتمالات، وبالتالي يهدف إلى إيجاد القيمة المتوقعة للتدفقات النقدية آخذين في الاعتبار الاحتمالات والعائدات.</a:t>
            </a:r>
          </a:p>
          <a:p>
            <a:r>
              <a:rPr lang="ar-SA" dirty="0" smtClean="0"/>
              <a:t>مثال: تفكر شركة الرواسي الاستثمارية في مشروع لإنتاج اللحوم عمره الاقتصادي سنتان، وتكلفته الاستثمارية 600000 ريال ومعدل العائد على الاستثمارات عديمة المخاطرة 12%، والتدفقات النقدية التي يمكن الحصول عليها خلال السنتين مبينة في </a:t>
            </a:r>
            <a:r>
              <a:rPr lang="ar-SA" dirty="0" err="1" smtClean="0"/>
              <a:t>الجدوالآتي</a:t>
            </a:r>
            <a:r>
              <a:rPr lang="ar-SA" dirty="0"/>
              <a:t>:</a:t>
            </a: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4154542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76200"/>
            <a:ext cx="8915400" cy="914400"/>
          </a:xfrm>
        </p:spPr>
        <p:txBody>
          <a:bodyPr/>
          <a:lstStyle/>
          <a:p>
            <a:r>
              <a:rPr lang="ar-SA" dirty="0" smtClean="0"/>
              <a:t>التدفقات النقدية المحتملة لمشروع شركة الرواسي</a:t>
            </a:r>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01710389"/>
              </p:ext>
            </p:extLst>
          </p:nvPr>
        </p:nvGraphicFramePr>
        <p:xfrm>
          <a:off x="495300" y="1371600"/>
          <a:ext cx="8915400" cy="4399280"/>
        </p:xfrm>
        <a:graphic>
          <a:graphicData uri="http://schemas.openxmlformats.org/drawingml/2006/table">
            <a:tbl>
              <a:tblPr rtl="1" firstRow="1" bandRow="1">
                <a:tableStyleId>{5C22544A-7EE6-4342-B048-85BDC9FD1C3A}</a:tableStyleId>
              </a:tblPr>
              <a:tblGrid>
                <a:gridCol w="5120846"/>
                <a:gridCol w="2395152"/>
                <a:gridCol w="1399402"/>
              </a:tblGrid>
              <a:tr h="370840">
                <a:tc>
                  <a:txBody>
                    <a:bodyPr/>
                    <a:lstStyle/>
                    <a:p>
                      <a:pPr algn="ctr" rtl="1"/>
                      <a:r>
                        <a:rPr lang="ar-SA" dirty="0" smtClean="0"/>
                        <a:t>السنة الأولى </a:t>
                      </a:r>
                      <a:endParaRPr lang="ar-SA" dirty="0"/>
                    </a:p>
                  </a:txBody>
                  <a:tcPr/>
                </a:tc>
                <a:tc>
                  <a:txBody>
                    <a:bodyPr/>
                    <a:lstStyle/>
                    <a:p>
                      <a:pPr algn="ctr" rtl="1"/>
                      <a:r>
                        <a:rPr lang="ar-SA" dirty="0" smtClean="0"/>
                        <a:t>التدفق النقدي (الف</a:t>
                      </a:r>
                      <a:r>
                        <a:rPr lang="ar-SA" baseline="0" dirty="0" smtClean="0"/>
                        <a:t> ريال)</a:t>
                      </a:r>
                      <a:endParaRPr lang="ar-SA" dirty="0"/>
                    </a:p>
                  </a:txBody>
                  <a:tcPr/>
                </a:tc>
                <a:tc>
                  <a:txBody>
                    <a:bodyPr/>
                    <a:lstStyle/>
                    <a:p>
                      <a:pPr algn="ctr" rtl="1"/>
                      <a:r>
                        <a:rPr lang="ar-SA" dirty="0" smtClean="0"/>
                        <a:t>الاحتمال</a:t>
                      </a:r>
                      <a:endParaRPr lang="ar-SA" dirty="0"/>
                    </a:p>
                  </a:txBody>
                  <a:tcPr/>
                </a:tc>
              </a:tr>
              <a:tr h="370840">
                <a:tc>
                  <a:txBody>
                    <a:bodyPr/>
                    <a:lstStyle/>
                    <a:p>
                      <a:pPr algn="ctr" rtl="1"/>
                      <a:endParaRPr lang="ar-SA" dirty="0"/>
                    </a:p>
                  </a:txBody>
                  <a:tcPr/>
                </a:tc>
                <a:tc>
                  <a:txBody>
                    <a:bodyPr/>
                    <a:lstStyle/>
                    <a:p>
                      <a:pPr algn="ctr" rtl="1"/>
                      <a:r>
                        <a:rPr lang="ar-SA" dirty="0" smtClean="0"/>
                        <a:t>300</a:t>
                      </a:r>
                    </a:p>
                    <a:p>
                      <a:pPr algn="ctr" rtl="1"/>
                      <a:r>
                        <a:rPr lang="ar-SA" dirty="0" smtClean="0"/>
                        <a:t>350</a:t>
                      </a:r>
                    </a:p>
                    <a:p>
                      <a:pPr algn="ctr" rtl="1"/>
                      <a:r>
                        <a:rPr lang="ar-SA" dirty="0" smtClean="0"/>
                        <a:t>450</a:t>
                      </a:r>
                      <a:endParaRPr lang="ar-SA" dirty="0"/>
                    </a:p>
                  </a:txBody>
                  <a:tcPr/>
                </a:tc>
                <a:tc>
                  <a:txBody>
                    <a:bodyPr/>
                    <a:lstStyle/>
                    <a:p>
                      <a:pPr algn="ctr" rtl="1"/>
                      <a:r>
                        <a:rPr lang="ar-SA" dirty="0" smtClean="0"/>
                        <a:t>0.4</a:t>
                      </a:r>
                    </a:p>
                    <a:p>
                      <a:pPr algn="ctr" rtl="1"/>
                      <a:r>
                        <a:rPr lang="ar-SA" dirty="0" smtClean="0"/>
                        <a:t>0.4</a:t>
                      </a:r>
                    </a:p>
                    <a:p>
                      <a:pPr algn="ctr" rtl="1"/>
                      <a:r>
                        <a:rPr lang="ar-SA" dirty="0" smtClean="0"/>
                        <a:t>0.2</a:t>
                      </a:r>
                      <a:endParaRPr lang="ar-SA" dirty="0"/>
                    </a:p>
                  </a:txBody>
                  <a:tcPr/>
                </a:tc>
              </a:tr>
              <a:tr h="370840">
                <a:tc>
                  <a:txBody>
                    <a:bodyPr/>
                    <a:lstStyle/>
                    <a:p>
                      <a:pPr algn="ctr" rtl="1"/>
                      <a:r>
                        <a:rPr lang="ar-SA" dirty="0" smtClean="0"/>
                        <a:t>السنة الثانية</a:t>
                      </a:r>
                      <a:endParaRPr lang="ar-SA" dirty="0"/>
                    </a:p>
                  </a:txBody>
                  <a:tcPr/>
                </a:tc>
                <a:tc>
                  <a:txBody>
                    <a:bodyPr/>
                    <a:lstStyle/>
                    <a:p>
                      <a:pPr algn="ctr" rtl="1"/>
                      <a:r>
                        <a:rPr lang="ar-SA" dirty="0" smtClean="0"/>
                        <a:t>التدفق النقدي (الف</a:t>
                      </a:r>
                      <a:r>
                        <a:rPr lang="ar-SA" baseline="0" dirty="0" smtClean="0"/>
                        <a:t> ريال)</a:t>
                      </a:r>
                      <a:endParaRPr lang="ar-SA" dirty="0"/>
                    </a:p>
                  </a:txBody>
                  <a:tcPr/>
                </a:tc>
                <a:tc>
                  <a:txBody>
                    <a:bodyPr/>
                    <a:lstStyle/>
                    <a:p>
                      <a:pPr algn="ctr" rtl="1"/>
                      <a:r>
                        <a:rPr lang="ar-SA" dirty="0" smtClean="0"/>
                        <a:t>الاحتمال</a:t>
                      </a:r>
                      <a:endParaRPr lang="ar-SA" dirty="0"/>
                    </a:p>
                  </a:txBody>
                  <a:tcPr/>
                </a:tc>
              </a:tr>
              <a:tr h="370840">
                <a:tc>
                  <a:txBody>
                    <a:bodyPr/>
                    <a:lstStyle/>
                    <a:p>
                      <a:pPr algn="ctr" rtl="1"/>
                      <a:r>
                        <a:rPr lang="ar-SA" dirty="0" smtClean="0"/>
                        <a:t>في حالة حدوث الاحتمال الأول من السنة الأولى</a:t>
                      </a:r>
                      <a:endParaRPr lang="ar-SA" dirty="0"/>
                    </a:p>
                  </a:txBody>
                  <a:tcPr/>
                </a:tc>
                <a:tc>
                  <a:txBody>
                    <a:bodyPr/>
                    <a:lstStyle/>
                    <a:p>
                      <a:pPr algn="ctr" rtl="1"/>
                      <a:r>
                        <a:rPr lang="ar-SA" dirty="0" smtClean="0"/>
                        <a:t>200</a:t>
                      </a:r>
                    </a:p>
                    <a:p>
                      <a:pPr algn="ctr" rtl="1"/>
                      <a:r>
                        <a:rPr lang="ar-SA" dirty="0" smtClean="0"/>
                        <a:t>300</a:t>
                      </a:r>
                      <a:endParaRPr lang="ar-SA" dirty="0"/>
                    </a:p>
                  </a:txBody>
                  <a:tcPr/>
                </a:tc>
                <a:tc>
                  <a:txBody>
                    <a:bodyPr/>
                    <a:lstStyle/>
                    <a:p>
                      <a:pPr algn="ctr" rtl="1"/>
                      <a:r>
                        <a:rPr lang="ar-SA" dirty="0" smtClean="0"/>
                        <a:t>0.3</a:t>
                      </a:r>
                    </a:p>
                    <a:p>
                      <a:pPr algn="ctr" rtl="1"/>
                      <a:r>
                        <a:rPr lang="ar-SA" dirty="0" smtClean="0"/>
                        <a:t>0.7</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في حالة حدوث الاحتمال الثاني من السنة الأولى</a:t>
                      </a:r>
                    </a:p>
                  </a:txBody>
                  <a:tcPr/>
                </a:tc>
                <a:tc>
                  <a:txBody>
                    <a:bodyPr/>
                    <a:lstStyle/>
                    <a:p>
                      <a:pPr algn="ctr" rtl="1"/>
                      <a:r>
                        <a:rPr lang="ar-SA" dirty="0" smtClean="0"/>
                        <a:t>250</a:t>
                      </a:r>
                    </a:p>
                    <a:p>
                      <a:pPr algn="ctr" rtl="1"/>
                      <a:r>
                        <a:rPr lang="ar-SA" dirty="0" smtClean="0"/>
                        <a:t>450</a:t>
                      </a:r>
                    </a:p>
                    <a:p>
                      <a:pPr algn="ctr" rtl="1"/>
                      <a:r>
                        <a:rPr lang="ar-SA" dirty="0" smtClean="0"/>
                        <a:t>650</a:t>
                      </a:r>
                      <a:endParaRPr lang="ar-SA" dirty="0"/>
                    </a:p>
                  </a:txBody>
                  <a:tcPr/>
                </a:tc>
                <a:tc>
                  <a:txBody>
                    <a:bodyPr/>
                    <a:lstStyle/>
                    <a:p>
                      <a:pPr algn="ctr" rtl="1"/>
                      <a:r>
                        <a:rPr lang="ar-SA" dirty="0" smtClean="0"/>
                        <a:t>0.2</a:t>
                      </a:r>
                    </a:p>
                    <a:p>
                      <a:pPr algn="ctr" rtl="1"/>
                      <a:r>
                        <a:rPr lang="ar-SA" dirty="0" smtClean="0"/>
                        <a:t>0.5</a:t>
                      </a:r>
                    </a:p>
                    <a:p>
                      <a:pPr algn="ctr" rtl="1"/>
                      <a:r>
                        <a:rPr lang="ar-SA" dirty="0" smtClean="0"/>
                        <a:t>0.3</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في حالة حدوث الاحتمال الثالث من السنة الأولى</a:t>
                      </a:r>
                    </a:p>
                    <a:p>
                      <a:pPr algn="ctr" rtl="1"/>
                      <a:endParaRPr lang="ar-SA" dirty="0"/>
                    </a:p>
                  </a:txBody>
                  <a:tcPr/>
                </a:tc>
                <a:tc>
                  <a:txBody>
                    <a:bodyPr/>
                    <a:lstStyle/>
                    <a:p>
                      <a:pPr algn="ctr" rtl="1"/>
                      <a:r>
                        <a:rPr lang="ar-SA" dirty="0" smtClean="0"/>
                        <a:t>300</a:t>
                      </a:r>
                    </a:p>
                    <a:p>
                      <a:pPr algn="ctr" rtl="1"/>
                      <a:r>
                        <a:rPr lang="ar-SA" dirty="0" smtClean="0"/>
                        <a:t>500</a:t>
                      </a:r>
                    </a:p>
                    <a:p>
                      <a:pPr algn="ctr" rtl="1"/>
                      <a:r>
                        <a:rPr lang="ar-SA" dirty="0" smtClean="0"/>
                        <a:t>700</a:t>
                      </a:r>
                    </a:p>
                    <a:p>
                      <a:pPr algn="ctr" rtl="1"/>
                      <a:r>
                        <a:rPr lang="ar-SA" dirty="0" smtClean="0"/>
                        <a:t>100</a:t>
                      </a:r>
                      <a:endParaRPr lang="ar-SA" dirty="0"/>
                    </a:p>
                  </a:txBody>
                  <a:tcPr/>
                </a:tc>
                <a:tc>
                  <a:txBody>
                    <a:bodyPr/>
                    <a:lstStyle/>
                    <a:p>
                      <a:pPr algn="ctr" rtl="1"/>
                      <a:r>
                        <a:rPr lang="ar-SA" dirty="0" smtClean="0"/>
                        <a:t>0.2</a:t>
                      </a:r>
                    </a:p>
                    <a:p>
                      <a:pPr algn="ctr" rtl="1"/>
                      <a:r>
                        <a:rPr lang="ar-SA" dirty="0" smtClean="0"/>
                        <a:t>0.5</a:t>
                      </a:r>
                    </a:p>
                    <a:p>
                      <a:pPr algn="ctr" rtl="1"/>
                      <a:r>
                        <a:rPr lang="ar-SA" dirty="0" smtClean="0"/>
                        <a:t>0.2</a:t>
                      </a:r>
                    </a:p>
                    <a:p>
                      <a:pPr algn="ctr" rtl="1"/>
                      <a:r>
                        <a:rPr lang="ar-SA" dirty="0" smtClean="0"/>
                        <a:t>0.1</a:t>
                      </a:r>
                      <a:endParaRPr lang="ar-SA" dirty="0"/>
                    </a:p>
                  </a:txBody>
                  <a:tcPr/>
                </a:tc>
              </a:tr>
            </a:tbl>
          </a:graphicData>
        </a:graphic>
      </p:graphicFrame>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extLst>
      <p:ext uri="{BB962C8B-B14F-4D97-AF65-F5344CB8AC3E}">
        <p14:creationId xmlns:p14="http://schemas.microsoft.com/office/powerpoint/2010/main" val="2196577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المطلوب:</a:t>
            </a:r>
          </a:p>
          <a:p>
            <a:r>
              <a:rPr lang="ar-SA" dirty="0" smtClean="0"/>
              <a:t>أ. رسم شجرة القرارات.</a:t>
            </a:r>
          </a:p>
          <a:p>
            <a:r>
              <a:rPr lang="ar-SA" dirty="0" smtClean="0"/>
              <a:t>ب. حساب صافي القيمة الحالية المتوقعة للمشروع.</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extLst>
      <p:ext uri="{BB962C8B-B14F-4D97-AF65-F5344CB8AC3E}">
        <p14:creationId xmlns:p14="http://schemas.microsoft.com/office/powerpoint/2010/main" val="952900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16756" y="1623218"/>
            <a:ext cx="8915400" cy="4525963"/>
          </a:xfrm>
        </p:spPr>
        <p:txBody>
          <a:bodyPr/>
          <a:lstStyle/>
          <a:p>
            <a:r>
              <a:rPr lang="ar-SA" dirty="0" smtClean="0"/>
              <a:t>                                           0.3</a:t>
            </a:r>
          </a:p>
          <a:p>
            <a:r>
              <a:rPr lang="ar-SA" dirty="0" smtClean="0"/>
              <a:t>                 0.4                      0.7</a:t>
            </a:r>
          </a:p>
          <a:p>
            <a:r>
              <a:rPr lang="ar-SA" dirty="0" smtClean="0"/>
              <a:t>                                           0.2</a:t>
            </a:r>
            <a:endParaRPr lang="ar-SA" dirty="0"/>
          </a:p>
          <a:p>
            <a:r>
              <a:rPr lang="ar-SA" dirty="0" smtClean="0"/>
              <a:t>                 0.4                     0.5</a:t>
            </a:r>
          </a:p>
          <a:p>
            <a:r>
              <a:rPr lang="ar-SA" dirty="0" smtClean="0"/>
              <a:t>                                           0.3</a:t>
            </a:r>
            <a:endParaRPr lang="ar-SA" dirty="0"/>
          </a:p>
          <a:p>
            <a:r>
              <a:rPr lang="ar-SA" dirty="0" smtClean="0"/>
              <a:t>                                       </a:t>
            </a:r>
            <a:r>
              <a:rPr lang="ar-SA" sz="2000" dirty="0" smtClean="0"/>
              <a:t>0.2</a:t>
            </a:r>
          </a:p>
          <a:p>
            <a:r>
              <a:rPr lang="ar-SA" sz="2000" dirty="0"/>
              <a:t> </a:t>
            </a:r>
            <a:r>
              <a:rPr lang="ar-SA" sz="2000" dirty="0" smtClean="0"/>
              <a:t>                          0.2                               0.5</a:t>
            </a:r>
          </a:p>
          <a:p>
            <a:r>
              <a:rPr lang="ar-SA" sz="2000" dirty="0" smtClean="0"/>
              <a:t>                                                               0.2</a:t>
            </a:r>
          </a:p>
          <a:p>
            <a:r>
              <a:rPr lang="ar-SA" sz="2000" dirty="0"/>
              <a:t> </a:t>
            </a:r>
            <a:r>
              <a:rPr lang="ar-SA" sz="2000" dirty="0" smtClean="0"/>
              <a:t>                                                              0.1</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5" name="مستطيل 4"/>
          <p:cNvSpPr/>
          <p:nvPr/>
        </p:nvSpPr>
        <p:spPr>
          <a:xfrm>
            <a:off x="7924800" y="35814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- 600</a:t>
            </a:r>
            <a:endParaRPr lang="ar-SA" dirty="0"/>
          </a:p>
        </p:txBody>
      </p:sp>
      <p:cxnSp>
        <p:nvCxnSpPr>
          <p:cNvPr id="7" name="رابط كسهم مستقيم 6"/>
          <p:cNvCxnSpPr/>
          <p:nvPr/>
        </p:nvCxnSpPr>
        <p:spPr>
          <a:xfrm flipH="1" flipV="1">
            <a:off x="6629400" y="2344330"/>
            <a:ext cx="1295400" cy="1237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مستطيل 8"/>
          <p:cNvSpPr/>
          <p:nvPr/>
        </p:nvSpPr>
        <p:spPr>
          <a:xfrm>
            <a:off x="5657850" y="1790700"/>
            <a:ext cx="9144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300</a:t>
            </a:r>
            <a:endParaRPr lang="ar-SA" dirty="0"/>
          </a:p>
        </p:txBody>
      </p:sp>
      <p:cxnSp>
        <p:nvCxnSpPr>
          <p:cNvPr id="11" name="رابط كسهم مستقيم 10"/>
          <p:cNvCxnSpPr/>
          <p:nvPr/>
        </p:nvCxnSpPr>
        <p:spPr>
          <a:xfrm flipH="1">
            <a:off x="6781800" y="3886200"/>
            <a:ext cx="1143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مستطيل 11"/>
          <p:cNvSpPr/>
          <p:nvPr/>
        </p:nvSpPr>
        <p:spPr>
          <a:xfrm>
            <a:off x="5648325" y="3230832"/>
            <a:ext cx="9525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350</a:t>
            </a:r>
            <a:endParaRPr lang="ar-SA" dirty="0"/>
          </a:p>
        </p:txBody>
      </p:sp>
      <p:sp>
        <p:nvSpPr>
          <p:cNvPr id="13" name="مستطيل 12"/>
          <p:cNvSpPr/>
          <p:nvPr/>
        </p:nvSpPr>
        <p:spPr>
          <a:xfrm>
            <a:off x="5638800" y="4800600"/>
            <a:ext cx="9144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450</a:t>
            </a:r>
            <a:endParaRPr lang="ar-SA" dirty="0"/>
          </a:p>
        </p:txBody>
      </p:sp>
      <p:cxnSp>
        <p:nvCxnSpPr>
          <p:cNvPr id="15" name="رابط كسهم مستقيم 14"/>
          <p:cNvCxnSpPr/>
          <p:nvPr/>
        </p:nvCxnSpPr>
        <p:spPr>
          <a:xfrm flipH="1">
            <a:off x="6629400" y="4191000"/>
            <a:ext cx="1295400" cy="1490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flipH="1" flipV="1">
            <a:off x="3371850" y="1859757"/>
            <a:ext cx="2286000" cy="30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flipH="1">
            <a:off x="3371850" y="2514600"/>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مستطيل 21"/>
          <p:cNvSpPr/>
          <p:nvPr/>
        </p:nvSpPr>
        <p:spPr>
          <a:xfrm>
            <a:off x="2305050" y="1557633"/>
            <a:ext cx="1066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200</a:t>
            </a:r>
            <a:endParaRPr lang="ar-SA" dirty="0"/>
          </a:p>
        </p:txBody>
      </p:sp>
      <p:sp>
        <p:nvSpPr>
          <p:cNvPr id="23" name="مستطيل 22"/>
          <p:cNvSpPr/>
          <p:nvPr/>
        </p:nvSpPr>
        <p:spPr>
          <a:xfrm>
            <a:off x="2286000" y="2257288"/>
            <a:ext cx="1066800" cy="448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300</a:t>
            </a:r>
            <a:endParaRPr lang="ar-SA" dirty="0"/>
          </a:p>
        </p:txBody>
      </p:sp>
      <p:sp>
        <p:nvSpPr>
          <p:cNvPr id="24" name="مستطيل 23"/>
          <p:cNvSpPr/>
          <p:nvPr/>
        </p:nvSpPr>
        <p:spPr>
          <a:xfrm>
            <a:off x="2356452" y="3226450"/>
            <a:ext cx="9906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250</a:t>
            </a:r>
            <a:endParaRPr lang="ar-SA" dirty="0"/>
          </a:p>
        </p:txBody>
      </p:sp>
      <p:sp>
        <p:nvSpPr>
          <p:cNvPr id="25" name="مستطيل 24"/>
          <p:cNvSpPr/>
          <p:nvPr/>
        </p:nvSpPr>
        <p:spPr>
          <a:xfrm>
            <a:off x="2356452" y="3661480"/>
            <a:ext cx="990600" cy="266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450</a:t>
            </a:r>
            <a:endParaRPr lang="ar-SA" dirty="0"/>
          </a:p>
        </p:txBody>
      </p:sp>
      <p:sp>
        <p:nvSpPr>
          <p:cNvPr id="26" name="مستطيل 25"/>
          <p:cNvSpPr/>
          <p:nvPr/>
        </p:nvSpPr>
        <p:spPr>
          <a:xfrm>
            <a:off x="2356452" y="4052147"/>
            <a:ext cx="990600" cy="301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650</a:t>
            </a:r>
            <a:endParaRPr lang="ar-SA" dirty="0"/>
          </a:p>
        </p:txBody>
      </p:sp>
      <p:sp>
        <p:nvSpPr>
          <p:cNvPr id="27" name="مستطيل 26"/>
          <p:cNvSpPr/>
          <p:nvPr/>
        </p:nvSpPr>
        <p:spPr>
          <a:xfrm>
            <a:off x="3039678" y="4802508"/>
            <a:ext cx="1066800" cy="267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300</a:t>
            </a:r>
            <a:endParaRPr lang="ar-SA" dirty="0"/>
          </a:p>
        </p:txBody>
      </p:sp>
      <p:sp>
        <p:nvSpPr>
          <p:cNvPr id="28" name="مستطيل 27"/>
          <p:cNvSpPr/>
          <p:nvPr/>
        </p:nvSpPr>
        <p:spPr>
          <a:xfrm>
            <a:off x="3033752" y="5247660"/>
            <a:ext cx="10668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500</a:t>
            </a:r>
            <a:endParaRPr lang="ar-SA" dirty="0"/>
          </a:p>
        </p:txBody>
      </p:sp>
      <p:sp>
        <p:nvSpPr>
          <p:cNvPr id="29" name="مستطيل 28"/>
          <p:cNvSpPr/>
          <p:nvPr/>
        </p:nvSpPr>
        <p:spPr>
          <a:xfrm>
            <a:off x="3022383" y="5593611"/>
            <a:ext cx="1066800" cy="2512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700</a:t>
            </a:r>
            <a:endParaRPr lang="ar-SA" dirty="0"/>
          </a:p>
        </p:txBody>
      </p:sp>
      <p:sp>
        <p:nvSpPr>
          <p:cNvPr id="30" name="مستطيل 29"/>
          <p:cNvSpPr/>
          <p:nvPr/>
        </p:nvSpPr>
        <p:spPr>
          <a:xfrm>
            <a:off x="3022383" y="5944085"/>
            <a:ext cx="1066800" cy="252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100</a:t>
            </a:r>
            <a:endParaRPr lang="ar-SA" dirty="0"/>
          </a:p>
        </p:txBody>
      </p:sp>
      <p:cxnSp>
        <p:nvCxnSpPr>
          <p:cNvPr id="32" name="رابط كسهم مستقيم 31"/>
          <p:cNvCxnSpPr>
            <a:endCxn id="24" idx="3"/>
          </p:cNvCxnSpPr>
          <p:nvPr/>
        </p:nvCxnSpPr>
        <p:spPr>
          <a:xfrm flipH="1">
            <a:off x="3347052" y="3378850"/>
            <a:ext cx="2291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a:endCxn id="25" idx="3"/>
          </p:cNvCxnSpPr>
          <p:nvPr/>
        </p:nvCxnSpPr>
        <p:spPr>
          <a:xfrm flipH="1">
            <a:off x="3347052" y="3793032"/>
            <a:ext cx="2291748" cy="17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رابط كسهم مستقيم 36"/>
          <p:cNvCxnSpPr>
            <a:endCxn id="26" idx="3"/>
          </p:cNvCxnSpPr>
          <p:nvPr/>
        </p:nvCxnSpPr>
        <p:spPr>
          <a:xfrm flipH="1">
            <a:off x="3347052" y="4191000"/>
            <a:ext cx="2291748" cy="120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رابط كسهم مستقيم 38"/>
          <p:cNvCxnSpPr/>
          <p:nvPr/>
        </p:nvCxnSpPr>
        <p:spPr>
          <a:xfrm flipH="1">
            <a:off x="4100552" y="4953000"/>
            <a:ext cx="15382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رابط كسهم مستقيم 40"/>
          <p:cNvCxnSpPr/>
          <p:nvPr/>
        </p:nvCxnSpPr>
        <p:spPr>
          <a:xfrm flipH="1">
            <a:off x="4119602" y="5334000"/>
            <a:ext cx="15382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رابط كسهم مستقيم 42"/>
          <p:cNvCxnSpPr>
            <a:endCxn id="29" idx="3"/>
          </p:cNvCxnSpPr>
          <p:nvPr/>
        </p:nvCxnSpPr>
        <p:spPr>
          <a:xfrm flipH="1">
            <a:off x="4089183" y="5715000"/>
            <a:ext cx="1549617" cy="4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رابط كسهم مستقيم 44"/>
          <p:cNvCxnSpPr/>
          <p:nvPr/>
        </p:nvCxnSpPr>
        <p:spPr>
          <a:xfrm flipH="1">
            <a:off x="4100552" y="6096000"/>
            <a:ext cx="153824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245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782338856"/>
              </p:ext>
            </p:extLst>
          </p:nvPr>
        </p:nvGraphicFramePr>
        <p:xfrm>
          <a:off x="1" y="76199"/>
          <a:ext cx="9906000" cy="6645281"/>
        </p:xfrm>
        <a:graphic>
          <a:graphicData uri="http://schemas.openxmlformats.org/drawingml/2006/table">
            <a:tbl>
              <a:tblPr rtl="1" firstRow="1" bandRow="1">
                <a:tableStyleId>{5C22544A-7EE6-4342-B048-85BDC9FD1C3A}</a:tableStyleId>
              </a:tblPr>
              <a:tblGrid>
                <a:gridCol w="629584"/>
                <a:gridCol w="792730"/>
                <a:gridCol w="805281"/>
                <a:gridCol w="805281"/>
                <a:gridCol w="1094624"/>
                <a:gridCol w="825500"/>
                <a:gridCol w="825500"/>
                <a:gridCol w="912685"/>
                <a:gridCol w="776416"/>
                <a:gridCol w="809368"/>
                <a:gridCol w="792892"/>
                <a:gridCol w="836139"/>
              </a:tblGrid>
              <a:tr h="978161">
                <a:tc>
                  <a:txBody>
                    <a:bodyPr/>
                    <a:lstStyle/>
                    <a:p>
                      <a:pPr algn="r" rtl="1"/>
                      <a:r>
                        <a:rPr lang="ar-SA" sz="1400" dirty="0" smtClean="0"/>
                        <a:t>الفرع1</a:t>
                      </a:r>
                    </a:p>
                    <a:p>
                      <a:pPr algn="r" rtl="1"/>
                      <a:endParaRPr lang="ar-SA" sz="1400" dirty="0"/>
                    </a:p>
                  </a:txBody>
                  <a:tcPr/>
                </a:tc>
                <a:tc>
                  <a:txBody>
                    <a:bodyPr/>
                    <a:lstStyle/>
                    <a:p>
                      <a:pPr algn="r" rtl="1"/>
                      <a:r>
                        <a:rPr lang="ar-SA" sz="1400" dirty="0" smtClean="0"/>
                        <a:t>(2) التدفق النقدي</a:t>
                      </a:r>
                      <a:endParaRPr lang="ar-SA" sz="1400" dirty="0"/>
                    </a:p>
                  </a:txBody>
                  <a:tcPr/>
                </a:tc>
                <a:tc>
                  <a:txBody>
                    <a:bodyPr/>
                    <a:lstStyle/>
                    <a:p>
                      <a:pPr algn="r" rtl="1"/>
                      <a:r>
                        <a:rPr lang="ar-SA" sz="1400" dirty="0" smtClean="0"/>
                        <a:t>(3) معامل الخصم 12%</a:t>
                      </a:r>
                      <a:endParaRPr lang="ar-SA" sz="1400" dirty="0"/>
                    </a:p>
                  </a:txBody>
                  <a:tcPr/>
                </a:tc>
                <a:tc>
                  <a:txBody>
                    <a:bodyPr/>
                    <a:lstStyle/>
                    <a:p>
                      <a:pPr algn="r" rtl="1"/>
                      <a:r>
                        <a:rPr lang="ar-SA" sz="1400" dirty="0" smtClean="0"/>
                        <a:t>(4) القيمة الحالية</a:t>
                      </a:r>
                    </a:p>
                    <a:p>
                      <a:pPr algn="r" rtl="1"/>
                      <a:r>
                        <a:rPr lang="ar-SA" sz="1400" dirty="0" smtClean="0"/>
                        <a:t>2*3</a:t>
                      </a:r>
                      <a:endParaRPr lang="ar-SA" sz="1400" dirty="0"/>
                    </a:p>
                  </a:txBody>
                  <a:tcPr/>
                </a:tc>
                <a:tc>
                  <a:txBody>
                    <a:bodyPr/>
                    <a:lstStyle/>
                    <a:p>
                      <a:pPr algn="r" rtl="1"/>
                      <a:r>
                        <a:rPr lang="ar-SA" sz="1400" dirty="0" smtClean="0"/>
                        <a:t>(5) التدفق النقدي السنة الثانية</a:t>
                      </a:r>
                      <a:endParaRPr lang="ar-SA" sz="1400" dirty="0"/>
                    </a:p>
                  </a:txBody>
                  <a:tcPr/>
                </a:tc>
                <a:tc>
                  <a:txBody>
                    <a:bodyPr/>
                    <a:lstStyle/>
                    <a:p>
                      <a:pPr algn="r" rtl="1"/>
                      <a:r>
                        <a:rPr lang="ar-SA" sz="1400" dirty="0" smtClean="0"/>
                        <a:t>(6) معامل خصم12%</a:t>
                      </a:r>
                      <a:endParaRPr lang="ar-SA" sz="1400" dirty="0"/>
                    </a:p>
                  </a:txBody>
                  <a:tcPr/>
                </a:tc>
                <a:tc>
                  <a:txBody>
                    <a:bodyPr/>
                    <a:lstStyle/>
                    <a:p>
                      <a:pPr algn="r" rtl="1"/>
                      <a:r>
                        <a:rPr lang="ar-SA" sz="1400" dirty="0" smtClean="0"/>
                        <a:t>(7) القيمة الحالية</a:t>
                      </a:r>
                    </a:p>
                    <a:p>
                      <a:pPr algn="r" rtl="1"/>
                      <a:r>
                        <a:rPr lang="ar-SA" sz="1400" dirty="0" smtClean="0"/>
                        <a:t>5*6</a:t>
                      </a:r>
                      <a:endParaRPr lang="ar-SA" sz="1400" dirty="0"/>
                    </a:p>
                  </a:txBody>
                  <a:tcPr/>
                </a:tc>
                <a:tc>
                  <a:txBody>
                    <a:bodyPr/>
                    <a:lstStyle/>
                    <a:p>
                      <a:pPr algn="r" rtl="1"/>
                      <a:r>
                        <a:rPr lang="ar-SA" sz="1400" dirty="0" smtClean="0"/>
                        <a:t>(8)</a:t>
                      </a:r>
                      <a:r>
                        <a:rPr lang="ar-SA" sz="1400" baseline="0" dirty="0" smtClean="0"/>
                        <a:t> </a:t>
                      </a:r>
                      <a:r>
                        <a:rPr lang="ar-SA" sz="1400" dirty="0" smtClean="0"/>
                        <a:t>مجموع القيم</a:t>
                      </a:r>
                      <a:r>
                        <a:rPr lang="ar-SA" sz="1400" baseline="0" dirty="0" smtClean="0"/>
                        <a:t> </a:t>
                      </a:r>
                      <a:r>
                        <a:rPr lang="ar-SA" sz="1400" dirty="0" smtClean="0"/>
                        <a:t>الحالية</a:t>
                      </a:r>
                      <a:r>
                        <a:rPr lang="ar-SA" sz="1400" baseline="0" dirty="0" smtClean="0"/>
                        <a:t>4+7</a:t>
                      </a:r>
                      <a:endParaRPr lang="ar-SA" sz="1400" dirty="0" smtClean="0"/>
                    </a:p>
                  </a:txBody>
                  <a:tcPr/>
                </a:tc>
                <a:tc>
                  <a:txBody>
                    <a:bodyPr/>
                    <a:lstStyle/>
                    <a:p>
                      <a:pPr algn="r" rtl="1"/>
                      <a:r>
                        <a:rPr lang="ar-SA" sz="1400" dirty="0" smtClean="0"/>
                        <a:t>9</a:t>
                      </a:r>
                      <a:r>
                        <a:rPr lang="ar-SA" sz="1400" baseline="0" dirty="0" smtClean="0"/>
                        <a:t> تكلفة الاستثمار</a:t>
                      </a:r>
                      <a:endParaRPr lang="ar-SA" sz="1400" dirty="0"/>
                    </a:p>
                  </a:txBody>
                  <a:tcPr/>
                </a:tc>
                <a:tc>
                  <a:txBody>
                    <a:bodyPr/>
                    <a:lstStyle/>
                    <a:p>
                      <a:pPr algn="r" rtl="1"/>
                      <a:r>
                        <a:rPr lang="ar-SA" sz="1400" dirty="0" smtClean="0"/>
                        <a:t>(10)</a:t>
                      </a:r>
                      <a:r>
                        <a:rPr lang="ar-SA" sz="1400" baseline="0" dirty="0" smtClean="0"/>
                        <a:t> </a:t>
                      </a:r>
                      <a:r>
                        <a:rPr lang="ar-SA" sz="1400" baseline="0" dirty="0" err="1" smtClean="0"/>
                        <a:t>ص.ق.ح</a:t>
                      </a:r>
                      <a:r>
                        <a:rPr lang="ar-SA" sz="1400" baseline="0" dirty="0" smtClean="0"/>
                        <a:t> </a:t>
                      </a:r>
                    </a:p>
                    <a:p>
                      <a:pPr algn="r" rtl="1"/>
                      <a:r>
                        <a:rPr lang="ar-SA" sz="1400" baseline="0" dirty="0" smtClean="0"/>
                        <a:t>8-9</a:t>
                      </a:r>
                      <a:endParaRPr lang="ar-SA" sz="1400" dirty="0"/>
                    </a:p>
                  </a:txBody>
                  <a:tcPr/>
                </a:tc>
                <a:tc>
                  <a:txBody>
                    <a:bodyPr/>
                    <a:lstStyle/>
                    <a:p>
                      <a:pPr algn="r" rtl="1"/>
                      <a:r>
                        <a:rPr lang="ar-SA" sz="1400" dirty="0" smtClean="0"/>
                        <a:t>11</a:t>
                      </a:r>
                      <a:r>
                        <a:rPr lang="ar-SA" sz="1400" baseline="0" dirty="0" smtClean="0"/>
                        <a:t> الاحتمال المشترك</a:t>
                      </a:r>
                    </a:p>
                    <a:p>
                      <a:pPr algn="r" rtl="1"/>
                      <a:endParaRPr lang="ar-SA" sz="1400" dirty="0"/>
                    </a:p>
                  </a:txBody>
                  <a:tcPr/>
                </a:tc>
                <a:tc>
                  <a:txBody>
                    <a:bodyPr/>
                    <a:lstStyle/>
                    <a:p>
                      <a:pPr algn="r" rtl="1"/>
                      <a:r>
                        <a:rPr lang="ar-SA" sz="1400" dirty="0" smtClean="0"/>
                        <a:t>12 </a:t>
                      </a:r>
                      <a:r>
                        <a:rPr lang="ar-SA" sz="1400" dirty="0" err="1" smtClean="0"/>
                        <a:t>ص.ق.ح</a:t>
                      </a:r>
                      <a:r>
                        <a:rPr lang="ar-SA" sz="1400" baseline="0" dirty="0" smtClean="0"/>
                        <a:t> المتوقعة</a:t>
                      </a:r>
                    </a:p>
                    <a:p>
                      <a:pPr algn="r" rtl="1"/>
                      <a:r>
                        <a:rPr lang="ar-SA" sz="1400" baseline="0" dirty="0" smtClean="0"/>
                        <a:t>10*11</a:t>
                      </a:r>
                      <a:endParaRPr lang="ar-SA" sz="1400" dirty="0"/>
                    </a:p>
                  </a:txBody>
                  <a:tcPr/>
                </a:tc>
              </a:tr>
              <a:tr h="566712">
                <a:tc>
                  <a:txBody>
                    <a:bodyPr/>
                    <a:lstStyle/>
                    <a:p>
                      <a:pPr algn="r" rtl="1"/>
                      <a:r>
                        <a:rPr lang="ar-SA" sz="1400" dirty="0" smtClean="0"/>
                        <a:t>الأول</a:t>
                      </a:r>
                      <a:endParaRPr lang="ar-SA" sz="1400" dirty="0"/>
                    </a:p>
                  </a:txBody>
                  <a:tcPr/>
                </a:tc>
                <a:tc>
                  <a:txBody>
                    <a:bodyPr/>
                    <a:lstStyle/>
                    <a:p>
                      <a:pPr algn="r" rtl="1"/>
                      <a:r>
                        <a:rPr lang="ar-SA" sz="1400" dirty="0" smtClean="0"/>
                        <a:t>300000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267900</a:t>
                      </a:r>
                      <a:endParaRPr lang="ar-SA" sz="1400" dirty="0"/>
                    </a:p>
                  </a:txBody>
                  <a:tcPr/>
                </a:tc>
                <a:tc>
                  <a:txBody>
                    <a:bodyPr/>
                    <a:lstStyle/>
                    <a:p>
                      <a:pPr algn="r" rtl="1"/>
                      <a:r>
                        <a:rPr lang="ar-SA" sz="1400" dirty="0" smtClean="0"/>
                        <a:t>200000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t>159400</a:t>
                      </a:r>
                      <a:endParaRPr lang="ar-SA" sz="1400" dirty="0"/>
                    </a:p>
                  </a:txBody>
                  <a:tcPr/>
                </a:tc>
                <a:tc>
                  <a:txBody>
                    <a:bodyPr/>
                    <a:lstStyle/>
                    <a:p>
                      <a:pPr algn="r" rtl="1"/>
                      <a:r>
                        <a:rPr lang="ar-SA" sz="1400" dirty="0" smtClean="0"/>
                        <a:t>427300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-172700</a:t>
                      </a:r>
                      <a:endParaRPr lang="ar-SA" sz="1400" dirty="0"/>
                    </a:p>
                  </a:txBody>
                  <a:tcPr/>
                </a:tc>
                <a:tc>
                  <a:txBody>
                    <a:bodyPr/>
                    <a:lstStyle/>
                    <a:p>
                      <a:pPr algn="r" rtl="1"/>
                      <a:r>
                        <a:rPr lang="ar-SA" sz="1400" dirty="0" smtClean="0"/>
                        <a:t>0.12</a:t>
                      </a:r>
                    </a:p>
                    <a:p>
                      <a:pPr algn="r" rtl="1"/>
                      <a:r>
                        <a:rPr lang="ar-SA" sz="1400" dirty="0" smtClean="0"/>
                        <a:t>0.3*0.4</a:t>
                      </a:r>
                      <a:endParaRPr lang="ar-SA" sz="1400" dirty="0"/>
                    </a:p>
                  </a:txBody>
                  <a:tcPr/>
                </a:tc>
                <a:tc>
                  <a:txBody>
                    <a:bodyPr/>
                    <a:lstStyle/>
                    <a:p>
                      <a:pPr algn="r" rtl="1"/>
                      <a:r>
                        <a:rPr lang="ar-SA" sz="1400" dirty="0" smtClean="0"/>
                        <a:t>-20724</a:t>
                      </a:r>
                      <a:endParaRPr lang="ar-SA" sz="1400" dirty="0"/>
                    </a:p>
                  </a:txBody>
                  <a:tcPr/>
                </a:tc>
              </a:tr>
              <a:tr h="566712">
                <a:tc>
                  <a:txBody>
                    <a:bodyPr/>
                    <a:lstStyle/>
                    <a:p>
                      <a:pPr algn="r" rtl="1"/>
                      <a:r>
                        <a:rPr lang="ar-SA" sz="1400" dirty="0" smtClean="0"/>
                        <a:t>الثاني</a:t>
                      </a:r>
                      <a:endParaRPr lang="ar-SA" sz="1400" dirty="0"/>
                    </a:p>
                  </a:txBody>
                  <a:tcPr/>
                </a:tc>
                <a:tc>
                  <a:txBody>
                    <a:bodyPr/>
                    <a:lstStyle/>
                    <a:p>
                      <a:pPr algn="r" rtl="1"/>
                      <a:r>
                        <a:rPr lang="ar-SA" sz="1400" dirty="0" smtClean="0"/>
                        <a:t>300000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267900</a:t>
                      </a:r>
                      <a:endParaRPr lang="ar-SA" sz="1400" dirty="0"/>
                    </a:p>
                  </a:txBody>
                  <a:tcPr/>
                </a:tc>
                <a:tc>
                  <a:txBody>
                    <a:bodyPr/>
                    <a:lstStyle/>
                    <a:p>
                      <a:pPr algn="r" rtl="1"/>
                      <a:r>
                        <a:rPr lang="ar-SA" sz="1400" dirty="0" smtClean="0"/>
                        <a:t>300000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solidFill>
                            <a:srgbClr val="FF0000"/>
                          </a:solidFill>
                        </a:rPr>
                        <a:t>239100</a:t>
                      </a:r>
                      <a:endParaRPr lang="ar-SA" sz="1400" dirty="0">
                        <a:solidFill>
                          <a:srgbClr val="FF0000"/>
                        </a:solidFill>
                      </a:endParaRPr>
                    </a:p>
                  </a:txBody>
                  <a:tcPr/>
                </a:tc>
                <a:tc>
                  <a:txBody>
                    <a:bodyPr/>
                    <a:lstStyle/>
                    <a:p>
                      <a:pPr algn="r" rtl="1"/>
                      <a:r>
                        <a:rPr lang="ar-SA" sz="1400" dirty="0" smtClean="0"/>
                        <a:t>507000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-93000</a:t>
                      </a:r>
                      <a:endParaRPr lang="ar-SA" sz="1400" dirty="0"/>
                    </a:p>
                  </a:txBody>
                  <a:tcPr/>
                </a:tc>
                <a:tc>
                  <a:txBody>
                    <a:bodyPr/>
                    <a:lstStyle/>
                    <a:p>
                      <a:pPr algn="r" rtl="1"/>
                      <a:r>
                        <a:rPr lang="ar-SA" sz="1400" dirty="0" smtClean="0"/>
                        <a:t>0.28</a:t>
                      </a:r>
                      <a:endParaRPr lang="ar-SA" sz="1400" dirty="0"/>
                    </a:p>
                  </a:txBody>
                  <a:tcPr/>
                </a:tc>
                <a:tc>
                  <a:txBody>
                    <a:bodyPr/>
                    <a:lstStyle/>
                    <a:p>
                      <a:pPr algn="r" rtl="1"/>
                      <a:r>
                        <a:rPr lang="ar-SA" sz="1400" dirty="0" smtClean="0"/>
                        <a:t>-26040</a:t>
                      </a:r>
                      <a:endParaRPr lang="ar-SA" sz="1400" dirty="0"/>
                    </a:p>
                  </a:txBody>
                  <a:tcPr/>
                </a:tc>
              </a:tr>
              <a:tr h="566712">
                <a:tc>
                  <a:txBody>
                    <a:bodyPr/>
                    <a:lstStyle/>
                    <a:p>
                      <a:pPr algn="r" rtl="1"/>
                      <a:r>
                        <a:rPr lang="ar-SA" sz="1400" dirty="0" smtClean="0"/>
                        <a:t>الثالث</a:t>
                      </a:r>
                      <a:endParaRPr lang="ar-SA" sz="1400" dirty="0"/>
                    </a:p>
                  </a:txBody>
                  <a:tcPr/>
                </a:tc>
                <a:tc>
                  <a:txBody>
                    <a:bodyPr/>
                    <a:lstStyle/>
                    <a:p>
                      <a:pPr algn="r" rtl="1"/>
                      <a:r>
                        <a:rPr lang="ar-SA" sz="1400" dirty="0" smtClean="0"/>
                        <a:t>350000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312550</a:t>
                      </a:r>
                      <a:endParaRPr lang="ar-SA" sz="1400" dirty="0"/>
                    </a:p>
                  </a:txBody>
                  <a:tcPr/>
                </a:tc>
                <a:tc>
                  <a:txBody>
                    <a:bodyPr/>
                    <a:lstStyle/>
                    <a:p>
                      <a:pPr algn="r" rtl="1"/>
                      <a:r>
                        <a:rPr lang="ar-SA" sz="1400" dirty="0" smtClean="0">
                          <a:solidFill>
                            <a:srgbClr val="FF0000"/>
                          </a:solidFill>
                        </a:rPr>
                        <a:t>250000</a:t>
                      </a:r>
                      <a:endParaRPr lang="ar-SA" sz="1400" dirty="0">
                        <a:solidFill>
                          <a:srgbClr val="FF0000"/>
                        </a:solidFill>
                      </a:endParaRPr>
                    </a:p>
                  </a:txBody>
                  <a:tcPr/>
                </a:tc>
                <a:tc>
                  <a:txBody>
                    <a:bodyPr/>
                    <a:lstStyle/>
                    <a:p>
                      <a:pPr algn="r" rtl="1"/>
                      <a:r>
                        <a:rPr lang="ar-SA" sz="1400" dirty="0" smtClean="0"/>
                        <a:t>0.797</a:t>
                      </a:r>
                      <a:endParaRPr lang="ar-SA" sz="1400" dirty="0"/>
                    </a:p>
                  </a:txBody>
                  <a:tcPr/>
                </a:tc>
                <a:tc>
                  <a:txBody>
                    <a:bodyPr/>
                    <a:lstStyle/>
                    <a:p>
                      <a:pPr algn="r" rtl="1"/>
                      <a:r>
                        <a:rPr lang="ar-SA" sz="1400" dirty="0" smtClean="0">
                          <a:solidFill>
                            <a:srgbClr val="FF0000"/>
                          </a:solidFill>
                        </a:rPr>
                        <a:t>199250</a:t>
                      </a:r>
                      <a:endParaRPr lang="ar-SA" sz="1400" dirty="0">
                        <a:solidFill>
                          <a:srgbClr val="FF0000"/>
                        </a:solidFill>
                      </a:endParaRPr>
                    </a:p>
                  </a:txBody>
                  <a:tcPr/>
                </a:tc>
                <a:tc>
                  <a:txBody>
                    <a:bodyPr/>
                    <a:lstStyle/>
                    <a:p>
                      <a:pPr algn="r" rtl="1"/>
                      <a:r>
                        <a:rPr lang="ar-SA" sz="1400" dirty="0" smtClean="0"/>
                        <a:t>511800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-88200</a:t>
                      </a:r>
                      <a:endParaRPr lang="ar-SA" sz="1400" dirty="0"/>
                    </a:p>
                  </a:txBody>
                  <a:tcPr/>
                </a:tc>
                <a:tc>
                  <a:txBody>
                    <a:bodyPr/>
                    <a:lstStyle/>
                    <a:p>
                      <a:pPr algn="r" rtl="1"/>
                      <a:r>
                        <a:rPr lang="ar-SA" sz="1400" dirty="0" smtClean="0"/>
                        <a:t>0.08</a:t>
                      </a:r>
                      <a:endParaRPr lang="ar-SA" sz="1400" dirty="0"/>
                    </a:p>
                  </a:txBody>
                  <a:tcPr/>
                </a:tc>
                <a:tc>
                  <a:txBody>
                    <a:bodyPr/>
                    <a:lstStyle/>
                    <a:p>
                      <a:pPr algn="r" rtl="1"/>
                      <a:r>
                        <a:rPr lang="ar-SA" sz="1400" dirty="0" smtClean="0"/>
                        <a:t>-7056</a:t>
                      </a:r>
                      <a:endParaRPr lang="ar-SA" sz="1400" dirty="0"/>
                    </a:p>
                  </a:txBody>
                  <a:tcPr/>
                </a:tc>
              </a:tr>
              <a:tr h="566712">
                <a:tc>
                  <a:txBody>
                    <a:bodyPr/>
                    <a:lstStyle/>
                    <a:p>
                      <a:pPr algn="r" rtl="1"/>
                      <a:r>
                        <a:rPr lang="ar-SA" sz="1400" dirty="0" smtClean="0"/>
                        <a:t>الرابع</a:t>
                      </a:r>
                      <a:endParaRPr lang="ar-SA" sz="1400" dirty="0"/>
                    </a:p>
                  </a:txBody>
                  <a:tcPr/>
                </a:tc>
                <a:tc>
                  <a:txBody>
                    <a:bodyPr/>
                    <a:lstStyle/>
                    <a:p>
                      <a:pPr algn="r" rtl="1"/>
                      <a:r>
                        <a:rPr lang="ar-SA" sz="1400" dirty="0" smtClean="0"/>
                        <a:t>350000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312550</a:t>
                      </a:r>
                      <a:endParaRPr lang="ar-SA" sz="1400" dirty="0"/>
                    </a:p>
                  </a:txBody>
                  <a:tcPr/>
                </a:tc>
                <a:tc>
                  <a:txBody>
                    <a:bodyPr/>
                    <a:lstStyle/>
                    <a:p>
                      <a:pPr algn="r" rtl="1"/>
                      <a:r>
                        <a:rPr lang="ar-SA" sz="1400" dirty="0" smtClean="0"/>
                        <a:t>450000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solidFill>
                            <a:srgbClr val="FF0000"/>
                          </a:solidFill>
                        </a:rPr>
                        <a:t>358650</a:t>
                      </a:r>
                      <a:endParaRPr lang="ar-SA" sz="1400" dirty="0">
                        <a:solidFill>
                          <a:srgbClr val="FF0000"/>
                        </a:solidFill>
                      </a:endParaRPr>
                    </a:p>
                  </a:txBody>
                  <a:tcPr/>
                </a:tc>
                <a:tc>
                  <a:txBody>
                    <a:bodyPr/>
                    <a:lstStyle/>
                    <a:p>
                      <a:pPr algn="r" rtl="1"/>
                      <a:r>
                        <a:rPr lang="ar-SA" sz="1400" dirty="0" smtClean="0"/>
                        <a:t>671200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71200</a:t>
                      </a:r>
                      <a:endParaRPr lang="ar-SA" sz="1400" dirty="0"/>
                    </a:p>
                  </a:txBody>
                  <a:tcPr/>
                </a:tc>
                <a:tc>
                  <a:txBody>
                    <a:bodyPr/>
                    <a:lstStyle/>
                    <a:p>
                      <a:pPr algn="r" rtl="1"/>
                      <a:r>
                        <a:rPr lang="ar-SA" sz="1400" dirty="0" smtClean="0"/>
                        <a:t>0.2</a:t>
                      </a:r>
                      <a:endParaRPr lang="ar-SA" sz="1400" dirty="0"/>
                    </a:p>
                  </a:txBody>
                  <a:tcPr/>
                </a:tc>
                <a:tc>
                  <a:txBody>
                    <a:bodyPr/>
                    <a:lstStyle/>
                    <a:p>
                      <a:pPr algn="r" rtl="1"/>
                      <a:r>
                        <a:rPr lang="ar-SA" sz="1400" dirty="0" smtClean="0"/>
                        <a:t>14240</a:t>
                      </a:r>
                      <a:endParaRPr lang="ar-SA" sz="1400" dirty="0"/>
                    </a:p>
                  </a:txBody>
                  <a:tcPr/>
                </a:tc>
              </a:tr>
              <a:tr h="566712">
                <a:tc>
                  <a:txBody>
                    <a:bodyPr/>
                    <a:lstStyle/>
                    <a:p>
                      <a:pPr algn="r" rtl="1"/>
                      <a:r>
                        <a:rPr lang="ar-SA" sz="1400" dirty="0" smtClean="0"/>
                        <a:t>الخامس</a:t>
                      </a:r>
                      <a:endParaRPr lang="ar-SA" sz="1400" dirty="0"/>
                    </a:p>
                  </a:txBody>
                  <a:tcPr/>
                </a:tc>
                <a:tc>
                  <a:txBody>
                    <a:bodyPr/>
                    <a:lstStyle/>
                    <a:p>
                      <a:pPr algn="r" rtl="1"/>
                      <a:r>
                        <a:rPr lang="ar-SA" sz="1400" dirty="0" smtClean="0"/>
                        <a:t>350000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312550</a:t>
                      </a:r>
                      <a:endParaRPr lang="ar-SA" sz="1400" dirty="0"/>
                    </a:p>
                  </a:txBody>
                  <a:tcPr/>
                </a:tc>
                <a:tc>
                  <a:txBody>
                    <a:bodyPr/>
                    <a:lstStyle/>
                    <a:p>
                      <a:pPr algn="r" rtl="1"/>
                      <a:r>
                        <a:rPr lang="ar-SA" sz="1400" dirty="0" smtClean="0"/>
                        <a:t>650000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t>518050</a:t>
                      </a:r>
                      <a:endParaRPr lang="ar-SA" sz="1400" dirty="0"/>
                    </a:p>
                  </a:txBody>
                  <a:tcPr/>
                </a:tc>
                <a:tc>
                  <a:txBody>
                    <a:bodyPr/>
                    <a:lstStyle/>
                    <a:p>
                      <a:pPr algn="r" rtl="1"/>
                      <a:r>
                        <a:rPr lang="ar-SA" sz="1400" dirty="0" smtClean="0"/>
                        <a:t>830600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230600</a:t>
                      </a:r>
                      <a:endParaRPr lang="ar-SA" sz="1400" dirty="0"/>
                    </a:p>
                  </a:txBody>
                  <a:tcPr/>
                </a:tc>
                <a:tc>
                  <a:txBody>
                    <a:bodyPr/>
                    <a:lstStyle/>
                    <a:p>
                      <a:pPr algn="r" rtl="1"/>
                      <a:r>
                        <a:rPr lang="ar-SA" sz="1400" dirty="0" smtClean="0"/>
                        <a:t>0.12</a:t>
                      </a:r>
                      <a:endParaRPr lang="ar-SA" sz="1400" dirty="0"/>
                    </a:p>
                  </a:txBody>
                  <a:tcPr/>
                </a:tc>
                <a:tc>
                  <a:txBody>
                    <a:bodyPr/>
                    <a:lstStyle/>
                    <a:p>
                      <a:pPr algn="r" rtl="1"/>
                      <a:r>
                        <a:rPr lang="ar-SA" sz="1400" dirty="0" smtClean="0"/>
                        <a:t>27672</a:t>
                      </a:r>
                      <a:endParaRPr lang="ar-SA" sz="1400" dirty="0"/>
                    </a:p>
                  </a:txBody>
                  <a:tcPr/>
                </a:tc>
              </a:tr>
              <a:tr h="566712">
                <a:tc>
                  <a:txBody>
                    <a:bodyPr/>
                    <a:lstStyle/>
                    <a:p>
                      <a:pPr algn="r" rtl="1"/>
                      <a:r>
                        <a:rPr lang="ar-SA" sz="1400" dirty="0" smtClean="0"/>
                        <a:t>السادس</a:t>
                      </a:r>
                      <a:endParaRPr lang="ar-SA" sz="1400" dirty="0"/>
                    </a:p>
                  </a:txBody>
                  <a:tcPr/>
                </a:tc>
                <a:tc>
                  <a:txBody>
                    <a:bodyPr/>
                    <a:lstStyle/>
                    <a:p>
                      <a:pPr algn="r" rtl="1"/>
                      <a:r>
                        <a:rPr lang="ar-SA" sz="1400" dirty="0" smtClean="0"/>
                        <a:t>450000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401850</a:t>
                      </a:r>
                      <a:endParaRPr lang="ar-SA" sz="1400" dirty="0"/>
                    </a:p>
                  </a:txBody>
                  <a:tcPr/>
                </a:tc>
                <a:tc>
                  <a:txBody>
                    <a:bodyPr/>
                    <a:lstStyle/>
                    <a:p>
                      <a:pPr algn="r" rtl="1"/>
                      <a:r>
                        <a:rPr lang="ar-SA" sz="1400" dirty="0" smtClean="0"/>
                        <a:t>300000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t>239100</a:t>
                      </a:r>
                      <a:endParaRPr lang="ar-SA" sz="1400" dirty="0"/>
                    </a:p>
                  </a:txBody>
                  <a:tcPr/>
                </a:tc>
                <a:tc>
                  <a:txBody>
                    <a:bodyPr/>
                    <a:lstStyle/>
                    <a:p>
                      <a:pPr algn="r" rtl="1"/>
                      <a:r>
                        <a:rPr lang="ar-SA" sz="1400" dirty="0" smtClean="0"/>
                        <a:t>640950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40950</a:t>
                      </a:r>
                      <a:endParaRPr lang="ar-SA" sz="1400" dirty="0"/>
                    </a:p>
                  </a:txBody>
                  <a:tcPr/>
                </a:tc>
                <a:tc>
                  <a:txBody>
                    <a:bodyPr/>
                    <a:lstStyle/>
                    <a:p>
                      <a:pPr algn="r" rtl="1"/>
                      <a:r>
                        <a:rPr lang="ar-SA" sz="1400" dirty="0" smtClean="0"/>
                        <a:t>0.04</a:t>
                      </a:r>
                      <a:endParaRPr lang="ar-SA" sz="1400" dirty="0"/>
                    </a:p>
                  </a:txBody>
                  <a:tcPr/>
                </a:tc>
                <a:tc>
                  <a:txBody>
                    <a:bodyPr/>
                    <a:lstStyle/>
                    <a:p>
                      <a:pPr algn="r" rtl="1"/>
                      <a:r>
                        <a:rPr lang="ar-SA" sz="1400" dirty="0" smtClean="0"/>
                        <a:t>1638</a:t>
                      </a:r>
                      <a:endParaRPr lang="ar-SA" sz="1400" dirty="0"/>
                    </a:p>
                  </a:txBody>
                  <a:tcPr/>
                </a:tc>
              </a:tr>
              <a:tr h="566712">
                <a:tc>
                  <a:txBody>
                    <a:bodyPr/>
                    <a:lstStyle/>
                    <a:p>
                      <a:pPr algn="r" rtl="1"/>
                      <a:r>
                        <a:rPr lang="ar-SA" sz="1400" dirty="0" smtClean="0"/>
                        <a:t>السابع</a:t>
                      </a:r>
                      <a:endParaRPr lang="ar-SA" sz="1400" dirty="0"/>
                    </a:p>
                  </a:txBody>
                  <a:tcPr/>
                </a:tc>
                <a:tc>
                  <a:txBody>
                    <a:bodyPr/>
                    <a:lstStyle/>
                    <a:p>
                      <a:pPr algn="r" rtl="1"/>
                      <a:r>
                        <a:rPr lang="ar-SA" sz="1400" dirty="0" smtClean="0"/>
                        <a:t>450000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401850</a:t>
                      </a:r>
                      <a:endParaRPr lang="ar-SA" sz="1400" dirty="0"/>
                    </a:p>
                  </a:txBody>
                  <a:tcPr/>
                </a:tc>
                <a:tc>
                  <a:txBody>
                    <a:bodyPr/>
                    <a:lstStyle/>
                    <a:p>
                      <a:pPr algn="r" rtl="1"/>
                      <a:r>
                        <a:rPr lang="ar-SA" sz="1400" dirty="0" smtClean="0"/>
                        <a:t>500000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t>398500</a:t>
                      </a:r>
                      <a:endParaRPr lang="ar-SA" sz="1400" dirty="0"/>
                    </a:p>
                  </a:txBody>
                  <a:tcPr/>
                </a:tc>
                <a:tc>
                  <a:txBody>
                    <a:bodyPr/>
                    <a:lstStyle/>
                    <a:p>
                      <a:pPr algn="r" rtl="1"/>
                      <a:r>
                        <a:rPr lang="ar-SA" sz="1400" dirty="0" smtClean="0"/>
                        <a:t>800350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200350</a:t>
                      </a:r>
                      <a:endParaRPr lang="ar-SA" sz="1400" dirty="0"/>
                    </a:p>
                  </a:txBody>
                  <a:tcPr/>
                </a:tc>
                <a:tc>
                  <a:txBody>
                    <a:bodyPr/>
                    <a:lstStyle/>
                    <a:p>
                      <a:pPr algn="r" rtl="1"/>
                      <a:r>
                        <a:rPr lang="ar-SA" sz="1400" dirty="0" smtClean="0"/>
                        <a:t>0.1</a:t>
                      </a:r>
                      <a:endParaRPr lang="ar-SA" sz="1400" dirty="0"/>
                    </a:p>
                  </a:txBody>
                  <a:tcPr/>
                </a:tc>
                <a:tc>
                  <a:txBody>
                    <a:bodyPr/>
                    <a:lstStyle/>
                    <a:p>
                      <a:pPr algn="r" rtl="1"/>
                      <a:r>
                        <a:rPr lang="ar-SA" sz="1400" dirty="0" smtClean="0"/>
                        <a:t>20035</a:t>
                      </a:r>
                      <a:endParaRPr lang="ar-SA" sz="1400" dirty="0"/>
                    </a:p>
                  </a:txBody>
                  <a:tcPr/>
                </a:tc>
              </a:tr>
              <a:tr h="566712">
                <a:tc>
                  <a:txBody>
                    <a:bodyPr/>
                    <a:lstStyle/>
                    <a:p>
                      <a:pPr algn="r" rtl="1"/>
                      <a:r>
                        <a:rPr lang="ar-SA" sz="1400" dirty="0" smtClean="0"/>
                        <a:t>الثامن</a:t>
                      </a:r>
                      <a:endParaRPr lang="ar-SA" sz="1400" dirty="0"/>
                    </a:p>
                  </a:txBody>
                  <a:tcPr/>
                </a:tc>
                <a:tc>
                  <a:txBody>
                    <a:bodyPr/>
                    <a:lstStyle/>
                    <a:p>
                      <a:pPr algn="r" rtl="1"/>
                      <a:r>
                        <a:rPr lang="ar-SA" sz="1400" dirty="0" smtClean="0"/>
                        <a:t>450000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401850</a:t>
                      </a:r>
                      <a:endParaRPr lang="ar-SA" sz="1400" dirty="0"/>
                    </a:p>
                  </a:txBody>
                  <a:tcPr/>
                </a:tc>
                <a:tc>
                  <a:txBody>
                    <a:bodyPr/>
                    <a:lstStyle/>
                    <a:p>
                      <a:pPr algn="r" rtl="1"/>
                      <a:r>
                        <a:rPr lang="ar-SA" sz="1400" dirty="0" smtClean="0"/>
                        <a:t>700000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t>557900</a:t>
                      </a:r>
                      <a:endParaRPr lang="ar-SA" sz="1400" dirty="0"/>
                    </a:p>
                  </a:txBody>
                  <a:tcPr/>
                </a:tc>
                <a:tc>
                  <a:txBody>
                    <a:bodyPr/>
                    <a:lstStyle/>
                    <a:p>
                      <a:pPr algn="r" rtl="1"/>
                      <a:r>
                        <a:rPr lang="ar-SA" sz="1400" dirty="0" smtClean="0"/>
                        <a:t>959750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359750</a:t>
                      </a:r>
                      <a:endParaRPr lang="ar-SA" sz="1400" dirty="0"/>
                    </a:p>
                  </a:txBody>
                  <a:tcPr/>
                </a:tc>
                <a:tc>
                  <a:txBody>
                    <a:bodyPr/>
                    <a:lstStyle/>
                    <a:p>
                      <a:pPr algn="r" rtl="1"/>
                      <a:r>
                        <a:rPr lang="ar-SA" sz="1400" dirty="0" smtClean="0"/>
                        <a:t>0.04</a:t>
                      </a:r>
                      <a:endParaRPr lang="ar-SA" sz="1400" dirty="0"/>
                    </a:p>
                  </a:txBody>
                  <a:tcPr/>
                </a:tc>
                <a:tc>
                  <a:txBody>
                    <a:bodyPr/>
                    <a:lstStyle/>
                    <a:p>
                      <a:pPr algn="r" rtl="1"/>
                      <a:r>
                        <a:rPr lang="ar-SA" sz="1400" dirty="0" smtClean="0"/>
                        <a:t>14390</a:t>
                      </a:r>
                      <a:endParaRPr lang="ar-SA" sz="1400" dirty="0"/>
                    </a:p>
                  </a:txBody>
                  <a:tcPr/>
                </a:tc>
              </a:tr>
              <a:tr h="566712">
                <a:tc>
                  <a:txBody>
                    <a:bodyPr/>
                    <a:lstStyle/>
                    <a:p>
                      <a:pPr algn="r" rtl="1"/>
                      <a:r>
                        <a:rPr lang="ar-SA" sz="1400" dirty="0" smtClean="0"/>
                        <a:t>التاسع</a:t>
                      </a:r>
                      <a:endParaRPr lang="ar-SA" sz="1400" dirty="0"/>
                    </a:p>
                  </a:txBody>
                  <a:tcPr/>
                </a:tc>
                <a:tc>
                  <a:txBody>
                    <a:bodyPr/>
                    <a:lstStyle/>
                    <a:p>
                      <a:pPr algn="r" rtl="1"/>
                      <a:r>
                        <a:rPr lang="ar-SA" sz="1400" dirty="0" smtClean="0"/>
                        <a:t>450000</a:t>
                      </a:r>
                      <a:endParaRPr lang="ar-SA" sz="1400" dirty="0"/>
                    </a:p>
                  </a:txBody>
                  <a:tcPr/>
                </a:tc>
                <a:tc>
                  <a:txBody>
                    <a:bodyPr/>
                    <a:lstStyle/>
                    <a:p>
                      <a:pPr algn="r" rtl="1"/>
                      <a:r>
                        <a:rPr lang="ar-SA" sz="1400" dirty="0" smtClean="0"/>
                        <a:t>0.893</a:t>
                      </a:r>
                      <a:endParaRPr lang="ar-SA" sz="1400" dirty="0"/>
                    </a:p>
                  </a:txBody>
                  <a:tcPr/>
                </a:tc>
                <a:tc>
                  <a:txBody>
                    <a:bodyPr/>
                    <a:lstStyle/>
                    <a:p>
                      <a:pPr algn="r" rtl="1"/>
                      <a:r>
                        <a:rPr lang="ar-SA" sz="1400" dirty="0" smtClean="0"/>
                        <a:t>401850</a:t>
                      </a:r>
                      <a:endParaRPr lang="ar-SA" sz="1400" dirty="0"/>
                    </a:p>
                  </a:txBody>
                  <a:tcPr/>
                </a:tc>
                <a:tc>
                  <a:txBody>
                    <a:bodyPr/>
                    <a:lstStyle/>
                    <a:p>
                      <a:pPr algn="r" rtl="1"/>
                      <a:r>
                        <a:rPr lang="ar-SA" sz="1400" dirty="0" smtClean="0"/>
                        <a:t>100000</a:t>
                      </a:r>
                      <a:endParaRPr lang="ar-SA" sz="1400" dirty="0"/>
                    </a:p>
                  </a:txBody>
                  <a:tcPr/>
                </a:tc>
                <a:tc>
                  <a:txBody>
                    <a:bodyPr/>
                    <a:lstStyle/>
                    <a:p>
                      <a:pPr algn="r" rtl="1"/>
                      <a:r>
                        <a:rPr lang="ar-SA" sz="1400" dirty="0" smtClean="0"/>
                        <a:t>0.797</a:t>
                      </a:r>
                      <a:endParaRPr lang="ar-SA" sz="1400" dirty="0"/>
                    </a:p>
                  </a:txBody>
                  <a:tcPr/>
                </a:tc>
                <a:tc>
                  <a:txBody>
                    <a:bodyPr/>
                    <a:lstStyle/>
                    <a:p>
                      <a:pPr algn="r" rtl="1"/>
                      <a:r>
                        <a:rPr lang="ar-SA" sz="1400" dirty="0" smtClean="0"/>
                        <a:t>79700</a:t>
                      </a:r>
                      <a:endParaRPr lang="ar-SA" sz="1400" dirty="0"/>
                    </a:p>
                  </a:txBody>
                  <a:tcPr/>
                </a:tc>
                <a:tc>
                  <a:txBody>
                    <a:bodyPr/>
                    <a:lstStyle/>
                    <a:p>
                      <a:pPr algn="r" rtl="1"/>
                      <a:r>
                        <a:rPr lang="ar-SA" sz="1400" dirty="0" smtClean="0"/>
                        <a:t>481550</a:t>
                      </a:r>
                      <a:endParaRPr lang="ar-SA" sz="1400" dirty="0"/>
                    </a:p>
                  </a:txBody>
                  <a:tcPr/>
                </a:tc>
                <a:tc>
                  <a:txBody>
                    <a:bodyPr/>
                    <a:lstStyle/>
                    <a:p>
                      <a:pPr algn="r" rtl="1"/>
                      <a:r>
                        <a:rPr lang="ar-SA" sz="1400" dirty="0" smtClean="0"/>
                        <a:t>600000</a:t>
                      </a:r>
                      <a:endParaRPr lang="ar-SA" sz="1400" dirty="0"/>
                    </a:p>
                  </a:txBody>
                  <a:tcPr/>
                </a:tc>
                <a:tc>
                  <a:txBody>
                    <a:bodyPr/>
                    <a:lstStyle/>
                    <a:p>
                      <a:pPr algn="r" rtl="1"/>
                      <a:r>
                        <a:rPr lang="ar-SA" sz="1400" dirty="0" smtClean="0"/>
                        <a:t>-118450</a:t>
                      </a:r>
                      <a:endParaRPr lang="ar-SA" sz="1400" dirty="0"/>
                    </a:p>
                  </a:txBody>
                  <a:tcPr/>
                </a:tc>
                <a:tc>
                  <a:txBody>
                    <a:bodyPr/>
                    <a:lstStyle/>
                    <a:p>
                      <a:pPr algn="r" rtl="1"/>
                      <a:r>
                        <a:rPr lang="ar-SA" sz="1400" dirty="0" smtClean="0"/>
                        <a:t>0.02</a:t>
                      </a:r>
                      <a:endParaRPr lang="ar-SA" sz="1400" dirty="0"/>
                    </a:p>
                  </a:txBody>
                  <a:tcPr/>
                </a:tc>
                <a:tc>
                  <a:txBody>
                    <a:bodyPr/>
                    <a:lstStyle/>
                    <a:p>
                      <a:pPr algn="r" rtl="1"/>
                      <a:r>
                        <a:rPr lang="ar-SA" sz="1400" dirty="0" smtClean="0"/>
                        <a:t>-2369</a:t>
                      </a:r>
                      <a:endParaRPr lang="ar-SA" sz="1400" dirty="0"/>
                    </a:p>
                  </a:txBody>
                  <a:tcPr/>
                </a:tc>
              </a:tr>
              <a:tr h="566712">
                <a:tc>
                  <a:txBody>
                    <a:bodyPr/>
                    <a:lstStyle/>
                    <a:p>
                      <a:pPr algn="r" rtl="1"/>
                      <a:endParaRPr lang="ar-SA" sz="1400" dirty="0"/>
                    </a:p>
                  </a:txBody>
                  <a:tcPr/>
                </a:tc>
                <a:tc>
                  <a:txBody>
                    <a:bodyPr/>
                    <a:lstStyle/>
                    <a:p>
                      <a:pPr algn="r" rtl="1"/>
                      <a:endParaRPr lang="ar-SA" sz="1400"/>
                    </a:p>
                  </a:txBody>
                  <a:tcPr/>
                </a:tc>
                <a:tc>
                  <a:txBody>
                    <a:bodyPr/>
                    <a:lstStyle/>
                    <a:p>
                      <a:pPr algn="r" rtl="1"/>
                      <a:endParaRPr lang="ar-SA" sz="1400"/>
                    </a:p>
                  </a:txBody>
                  <a:tcPr/>
                </a:tc>
                <a:tc>
                  <a:txBody>
                    <a:bodyPr/>
                    <a:lstStyle/>
                    <a:p>
                      <a:pPr algn="r" rtl="1"/>
                      <a:endParaRPr lang="ar-SA" sz="1400"/>
                    </a:p>
                  </a:txBody>
                  <a:tcPr/>
                </a:tc>
                <a:tc>
                  <a:txBody>
                    <a:bodyPr/>
                    <a:lstStyle/>
                    <a:p>
                      <a:pPr algn="r" rtl="1"/>
                      <a:endParaRPr lang="ar-SA" sz="1400" dirty="0"/>
                    </a:p>
                  </a:txBody>
                  <a:tcPr/>
                </a:tc>
                <a:tc>
                  <a:txBody>
                    <a:bodyPr/>
                    <a:lstStyle/>
                    <a:p>
                      <a:pPr algn="r" rtl="1"/>
                      <a:endParaRPr lang="ar-SA" sz="1400"/>
                    </a:p>
                  </a:txBody>
                  <a:tcPr/>
                </a:tc>
                <a:tc>
                  <a:txBody>
                    <a:bodyPr/>
                    <a:lstStyle/>
                    <a:p>
                      <a:pPr algn="r" rtl="1"/>
                      <a:endParaRPr lang="ar-SA" sz="1400"/>
                    </a:p>
                  </a:txBody>
                  <a:tcPr/>
                </a:tc>
                <a:tc>
                  <a:txBody>
                    <a:bodyPr/>
                    <a:lstStyle/>
                    <a:p>
                      <a:pPr algn="r" rtl="1"/>
                      <a:endParaRPr lang="ar-SA" sz="1400" dirty="0"/>
                    </a:p>
                  </a:txBody>
                  <a:tcPr/>
                </a:tc>
                <a:tc>
                  <a:txBody>
                    <a:bodyPr/>
                    <a:lstStyle/>
                    <a:p>
                      <a:pPr algn="r" rtl="1"/>
                      <a:endParaRPr lang="ar-SA" sz="1400"/>
                    </a:p>
                  </a:txBody>
                  <a:tcPr/>
                </a:tc>
                <a:tc>
                  <a:txBody>
                    <a:bodyPr/>
                    <a:lstStyle/>
                    <a:p>
                      <a:pPr algn="r" rtl="1"/>
                      <a:endParaRPr lang="ar-SA" sz="1400"/>
                    </a:p>
                  </a:txBody>
                  <a:tcPr/>
                </a:tc>
                <a:tc>
                  <a:txBody>
                    <a:bodyPr/>
                    <a:lstStyle/>
                    <a:p>
                      <a:pPr algn="r" rtl="1"/>
                      <a:endParaRPr lang="ar-SA" sz="1400" dirty="0"/>
                    </a:p>
                  </a:txBody>
                  <a:tcPr/>
                </a:tc>
                <a:tc>
                  <a:txBody>
                    <a:bodyPr/>
                    <a:lstStyle/>
                    <a:p>
                      <a:pPr algn="r" rtl="1"/>
                      <a:r>
                        <a:rPr lang="ar-SA" sz="1400" smtClean="0">
                          <a:solidFill>
                            <a:srgbClr val="FF0000"/>
                          </a:solidFill>
                        </a:rPr>
                        <a:t>21786</a:t>
                      </a:r>
                      <a:endParaRPr lang="ar-SA" sz="1400" dirty="0">
                        <a:solidFill>
                          <a:srgbClr val="FF0000"/>
                        </a:solidFill>
                      </a:endParaRPr>
                    </a:p>
                  </a:txBody>
                  <a:tcPr>
                    <a:solidFill>
                      <a:schemeClr val="accent3">
                        <a:lumMod val="75000"/>
                      </a:schemeClr>
                    </a:solidFill>
                  </a:tcPr>
                </a:tc>
              </a:tr>
            </a:tbl>
          </a:graphicData>
        </a:graphic>
      </p:graphicFrame>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extLst>
      <p:ext uri="{BB962C8B-B14F-4D97-AF65-F5344CB8AC3E}">
        <p14:creationId xmlns:p14="http://schemas.microsoft.com/office/powerpoint/2010/main" val="29127993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629</TotalTime>
  <Words>1974</Words>
  <Application>Microsoft Office PowerPoint</Application>
  <PresentationFormat>A4 Paper (210x297 mm)</PresentationFormat>
  <Paragraphs>424</Paragraphs>
  <Slides>34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AYM Wadiy S_U normal.</vt:lpstr>
      <vt:lpstr>Calibri</vt:lpstr>
      <vt:lpstr>Times New Roman</vt:lpstr>
      <vt:lpstr>Wingdings</vt:lpstr>
      <vt:lpstr>فورم لكلية ادارة الاعمال</vt:lpstr>
      <vt:lpstr>PowerPoint Presentation</vt:lpstr>
      <vt:lpstr>الموازنة الرأسمالية وتحليل الخطر</vt:lpstr>
      <vt:lpstr>الموازنة الرأسمالية وتحليل الخطر </vt:lpstr>
      <vt:lpstr>أولا: طريقة معامل معادل التأكد </vt:lpstr>
      <vt:lpstr>تابع:</vt:lpstr>
      <vt:lpstr>تابع:</vt:lpstr>
      <vt:lpstr>تابع:</vt:lpstr>
      <vt:lpstr>تقويم المشاريع الاستثمارية: </vt:lpstr>
      <vt:lpstr>تقویم المشروعات الاستثمارية بطریقة صافي القیمة الحالیة مع تطبيق معامل معادل التأكد:</vt:lpstr>
      <vt:lpstr>مثال: </vt:lpstr>
      <vt:lpstr>تابع: </vt:lpstr>
      <vt:lpstr>تابع: </vt:lpstr>
      <vt:lpstr>تابع:</vt:lpstr>
      <vt:lpstr>ثانيا: طريقة معدل الخصم المعدل للمخاطرة: </vt:lpstr>
      <vt:lpstr>تابع: </vt:lpstr>
      <vt:lpstr>الحكم على المشاريع: </vt:lpstr>
      <vt:lpstr>تابع: </vt:lpstr>
      <vt:lpstr>مثال: </vt:lpstr>
      <vt:lpstr>الحل:</vt:lpstr>
      <vt:lpstr>تابع: </vt:lpstr>
      <vt:lpstr>تابع: </vt:lpstr>
      <vt:lpstr>تابع: </vt:lpstr>
      <vt:lpstr>مثال: </vt:lpstr>
      <vt:lpstr>الحل: </vt:lpstr>
      <vt:lpstr>تابع:</vt:lpstr>
      <vt:lpstr>تابع:</vt:lpstr>
      <vt:lpstr>تابع:</vt:lpstr>
      <vt:lpstr>مقارنة بین طریقة معامل معادل التأكد وطریقة معدل الخصم المعدل:</vt:lpstr>
      <vt:lpstr>طريقة شجرة القرار</vt:lpstr>
      <vt:lpstr>التدفقات النقدية المحتملة لمشروع شركة الرواسي</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Abdullah</dc:creator>
  <cp:lastModifiedBy>KFU</cp:lastModifiedBy>
  <cp:revision>63</cp:revision>
  <dcterms:created xsi:type="dcterms:W3CDTF">2014-03-09T19:24:13Z</dcterms:created>
  <dcterms:modified xsi:type="dcterms:W3CDTF">2017-04-17T18:15:01Z</dcterms:modified>
</cp:coreProperties>
</file>