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4" r:id="rId2"/>
    <p:sldId id="459" r:id="rId3"/>
    <p:sldId id="460" r:id="rId4"/>
    <p:sldId id="461" r:id="rId5"/>
    <p:sldId id="462" r:id="rId6"/>
    <p:sldId id="463" r:id="rId7"/>
    <p:sldId id="464" r:id="rId8"/>
    <p:sldId id="465" r:id="rId9"/>
    <p:sldId id="466" r:id="rId10"/>
    <p:sldId id="467" r:id="rId11"/>
    <p:sldId id="468" r:id="rId12"/>
    <p:sldId id="469" r:id="rId13"/>
    <p:sldId id="470" r:id="rId14"/>
    <p:sldId id="471" r:id="rId15"/>
    <p:sldId id="472" r:id="rId16"/>
    <p:sldId id="473" r:id="rId17"/>
    <p:sldId id="474" r:id="rId18"/>
    <p:sldId id="475" r:id="rId19"/>
    <p:sldId id="476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81AA52"/>
    <a:srgbClr val="ECA02F"/>
    <a:srgbClr val="D52D26"/>
    <a:srgbClr val="013E36"/>
    <a:srgbClr val="D9791B"/>
    <a:srgbClr val="AB1A25"/>
    <a:srgbClr val="00263A"/>
    <a:srgbClr val="00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7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81AA5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E478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1A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CA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81AA5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1A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CA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 algn="r">
              <a:defRPr baseline="0">
                <a:solidFill>
                  <a:srgbClr val="81AA5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81AA5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E478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E478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E478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E478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E478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81AA52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81AA52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81AA52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81AA52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81AA52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en-US" sz="2585" b="1" dirty="0" smtClean="0">
                <a:solidFill>
                  <a:srgbClr val="313B4A"/>
                </a:solidFill>
                <a:latin typeface="Calibri"/>
                <a:cs typeface="Times New Roman" pitchFamily="18" charset="0"/>
              </a:rPr>
              <a:t>English Language</a:t>
            </a:r>
            <a:endParaRPr lang="en-US" sz="2585" b="1" dirty="0">
              <a:solidFill>
                <a:srgbClr val="313B4A"/>
              </a:solidFill>
              <a:latin typeface="Calibri"/>
              <a:cs typeface="Times New Roman" pitchFamily="18" charset="0"/>
            </a:endParaRPr>
          </a:p>
          <a:p>
            <a:pPr lvl="0" algn="ctr">
              <a:defRPr/>
            </a:pPr>
            <a:r>
              <a:rPr lang="ar-SA" sz="2585" b="1" dirty="0">
                <a:solidFill>
                  <a:srgbClr val="313B4A"/>
                </a:solidFill>
                <a:latin typeface="Calibri"/>
                <a:cs typeface="Times New Roman" pitchFamily="18" charset="0"/>
              </a:rPr>
              <a:t>اللغة </a:t>
            </a:r>
            <a:r>
              <a:rPr lang="ar-SA" sz="2585" b="1" dirty="0" smtClean="0">
                <a:solidFill>
                  <a:srgbClr val="313B4A"/>
                </a:solidFill>
                <a:latin typeface="Calibri"/>
                <a:cs typeface="Times New Roman" pitchFamily="18" charset="0"/>
              </a:rPr>
              <a:t>الإنجليزية</a:t>
            </a:r>
            <a:endParaRPr lang="en-US" sz="2585" b="1" dirty="0">
              <a:solidFill>
                <a:srgbClr val="313B4A"/>
              </a:solidFill>
              <a:latin typeface="Calibri"/>
              <a:cs typeface="Times New Roman" pitchFamily="18" charset="0"/>
            </a:endParaRPr>
          </a:p>
          <a:p>
            <a:pPr lvl="0" algn="ctr">
              <a:defRPr/>
            </a:pPr>
            <a:r>
              <a:rPr lang="en-US" sz="3415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1700-101</a:t>
            </a:r>
            <a:endParaRPr lang="en-US" sz="3415" b="1" dirty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lvl="0" algn="ctr">
              <a:defRPr/>
            </a:pPr>
            <a:r>
              <a:rPr lang="en-US" sz="2585" b="1" dirty="0" smtClean="0">
                <a:solidFill>
                  <a:srgbClr val="313B4A"/>
                </a:solidFill>
                <a:latin typeface="Calibri"/>
                <a:cs typeface="Times New Roman" pitchFamily="18" charset="0"/>
              </a:rPr>
              <a:t>Mohammed Al-</a:t>
            </a:r>
            <a:r>
              <a:rPr lang="en-US" sz="2585" b="1" dirty="0" err="1" smtClean="0">
                <a:solidFill>
                  <a:srgbClr val="313B4A"/>
                </a:solidFill>
                <a:latin typeface="Calibri"/>
                <a:cs typeface="Times New Roman" pitchFamily="18" charset="0"/>
              </a:rPr>
              <a:t>Widyan</a:t>
            </a:r>
            <a:endParaRPr lang="ar-SA" sz="2585" b="1" dirty="0">
              <a:solidFill>
                <a:srgbClr val="313B4A"/>
              </a:solidFill>
              <a:latin typeface="Calibri"/>
              <a:cs typeface="Times New Roman" pitchFamily="18" charset="0"/>
            </a:endParaRPr>
          </a:p>
          <a:p>
            <a:pPr algn="ctr"/>
            <a:endParaRPr lang="ar-SA" sz="2800" b="1" dirty="0" smtClean="0">
              <a:solidFill>
                <a:srgbClr val="0E478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974773" y="5874431"/>
            <a:ext cx="4083050" cy="5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ar-SA" sz="2400" b="1" u="sng" dirty="0">
                <a:solidFill>
                  <a:srgbClr val="0E47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كلية التربية وكلية </a:t>
            </a:r>
            <a:r>
              <a:rPr lang="ar-SA" sz="2400" b="1" u="sng" dirty="0" smtClean="0">
                <a:solidFill>
                  <a:srgbClr val="0E47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إدارة الاعمال</a:t>
            </a:r>
            <a:endParaRPr lang="en-US" sz="2400" b="1" u="sng" dirty="0">
              <a:solidFill>
                <a:srgbClr val="0E47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01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CB3DB8-E7CE-472E-8FF3-007B4B091F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5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Word Study </a:t>
            </a:r>
            <a:br>
              <a:rPr lang="en-US" sz="3575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575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Four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77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7580D91-EE8A-4327-A59F-6330C6D37F7D}"/>
              </a:ext>
            </a:extLst>
          </p:cNvPr>
          <p:cNvSpPr txBox="1"/>
          <p:nvPr/>
        </p:nvSpPr>
        <p:spPr>
          <a:xfrm>
            <a:off x="2556785" y="2541813"/>
            <a:ext cx="65641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Forming Questions in the Past Tense</a:t>
            </a:r>
          </a:p>
        </p:txBody>
      </p:sp>
    </p:spTree>
    <p:extLst>
      <p:ext uri="{BB962C8B-B14F-4D97-AF65-F5344CB8AC3E}">
        <p14:creationId xmlns:p14="http://schemas.microsoft.com/office/powerpoint/2010/main" val="6965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79D9549-11B6-4B57-A981-BC1913A405CF}"/>
              </a:ext>
            </a:extLst>
          </p:cNvPr>
          <p:cNvSpPr txBox="1"/>
          <p:nvPr/>
        </p:nvSpPr>
        <p:spPr>
          <a:xfrm>
            <a:off x="242005" y="260648"/>
            <a:ext cx="8868672" cy="5643853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275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275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Two</a:t>
            </a:r>
            <a:r>
              <a:rPr lang="en-US" sz="2275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Making questions in the simple present tense</a:t>
            </a:r>
          </a:p>
          <a:p>
            <a:pPr algn="l"/>
            <a:endParaRPr lang="en-US" sz="195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Action Verbs: </a:t>
            </a:r>
          </a:p>
          <a:p>
            <a:pPr algn="l"/>
            <a:endParaRPr lang="en-US" sz="195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exercise every day.               </a:t>
            </a:r>
            <a:r>
              <a:rPr lang="en-US" sz="2275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they exercise every day?</a:t>
            </a:r>
          </a:p>
          <a:p>
            <a:pPr algn="l"/>
            <a:endParaRPr lang="en-US" sz="195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studies hard.                            </a:t>
            </a:r>
            <a:r>
              <a:rPr lang="en-US" sz="2275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she study hard? </a:t>
            </a:r>
          </a:p>
          <a:p>
            <a:pPr algn="l"/>
            <a:endParaRPr lang="en-US" sz="195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Verb BE: </a:t>
            </a:r>
          </a:p>
          <a:p>
            <a:pPr algn="l"/>
            <a:endParaRPr lang="en-US" sz="195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test is difficult                            </a:t>
            </a:r>
            <a:r>
              <a:rPr lang="en-US" sz="2275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test difficult?</a:t>
            </a:r>
          </a:p>
          <a:p>
            <a:pPr algn="l"/>
            <a:endParaRPr lang="en-US" sz="195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late                                            </a:t>
            </a:r>
            <a:r>
              <a:rPr lang="en-US" sz="2275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 I late?</a:t>
            </a:r>
          </a:p>
          <a:p>
            <a:pPr algn="l"/>
            <a:endParaRPr lang="en-US" sz="195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mountains are wonderful           </a:t>
            </a:r>
            <a:r>
              <a:rPr lang="en-US" sz="2275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the mountains wonderful?                   </a:t>
            </a:r>
          </a:p>
          <a:p>
            <a:pPr algn="l"/>
            <a:r>
              <a:rPr lang="en-US" sz="195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="" xmlns:a16="http://schemas.microsoft.com/office/drawing/2014/main" id="{06D3659C-DE3B-4778-B60B-C1DD9A029AD2}"/>
              </a:ext>
            </a:extLst>
          </p:cNvPr>
          <p:cNvCxnSpPr/>
          <p:nvPr/>
        </p:nvCxnSpPr>
        <p:spPr>
          <a:xfrm>
            <a:off x="3581985" y="1844824"/>
            <a:ext cx="775253" cy="0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3EA6CF75-6D3C-48E2-9475-6822ACA846A2}"/>
              </a:ext>
            </a:extLst>
          </p:cNvPr>
          <p:cNvCxnSpPr/>
          <p:nvPr/>
        </p:nvCxnSpPr>
        <p:spPr>
          <a:xfrm>
            <a:off x="2704443" y="2420888"/>
            <a:ext cx="1572039" cy="0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5D275955-F6A3-4E67-A72C-8A85F1499E33}"/>
              </a:ext>
            </a:extLst>
          </p:cNvPr>
          <p:cNvCxnSpPr/>
          <p:nvPr/>
        </p:nvCxnSpPr>
        <p:spPr>
          <a:xfrm>
            <a:off x="3008784" y="3789040"/>
            <a:ext cx="1561272" cy="0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150CFC0A-D376-4C35-A8CD-28C4603E5664}"/>
              </a:ext>
            </a:extLst>
          </p:cNvPr>
          <p:cNvCxnSpPr/>
          <p:nvPr/>
        </p:nvCxnSpPr>
        <p:spPr>
          <a:xfrm>
            <a:off x="1746145" y="4365104"/>
            <a:ext cx="2530337" cy="0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51674986-5040-4885-A83D-41A1FCD34719}"/>
              </a:ext>
            </a:extLst>
          </p:cNvPr>
          <p:cNvCxnSpPr/>
          <p:nvPr/>
        </p:nvCxnSpPr>
        <p:spPr>
          <a:xfrm>
            <a:off x="4181041" y="5013176"/>
            <a:ext cx="495300" cy="0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8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52FFCC2-4B8E-42DB-B8D2-56FA2D67735B}"/>
              </a:ext>
            </a:extLst>
          </p:cNvPr>
          <p:cNvSpPr txBox="1"/>
          <p:nvPr/>
        </p:nvSpPr>
        <p:spPr>
          <a:xfrm>
            <a:off x="2603931" y="1021785"/>
            <a:ext cx="6775295" cy="524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75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Forming Questions: Past Tense </a:t>
            </a:r>
          </a:p>
          <a:p>
            <a:pPr algn="l"/>
            <a:endParaRPr lang="en-US" sz="2275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 BE:</a:t>
            </a:r>
          </a:p>
          <a:p>
            <a:pPr marL="371475" indent="-371475" algn="l">
              <a:buAutoNum type="arabicPeriod"/>
            </a:pPr>
            <a:endParaRPr lang="en-US" sz="2275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 </a:t>
            </a:r>
            <a:r>
              <a:rPr lang="en-US" sz="227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275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home last night.</a:t>
            </a:r>
          </a:p>
          <a:p>
            <a:pPr algn="l"/>
            <a:r>
              <a:rPr lang="en-US" sz="2275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students </a:t>
            </a:r>
            <a:r>
              <a:rPr lang="en-US" sz="227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2275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late this morning.</a:t>
            </a:r>
          </a:p>
          <a:p>
            <a:pPr algn="l"/>
            <a:endParaRPr lang="en-US" sz="2275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275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Tom home last night?</a:t>
            </a:r>
          </a:p>
          <a:p>
            <a:pPr algn="l"/>
            <a:r>
              <a:rPr lang="en-US" sz="227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2275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students late this morning?</a:t>
            </a:r>
          </a:p>
          <a:p>
            <a:pPr algn="l"/>
            <a:endParaRPr lang="en-US" sz="2275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</a:t>
            </a:r>
          </a:p>
          <a:p>
            <a:pPr algn="l"/>
            <a:r>
              <a:rPr lang="en-US" sz="227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Sentence</a:t>
            </a:r>
            <a:r>
              <a:rPr lang="en-US" sz="2275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Subject +  BE</a:t>
            </a:r>
          </a:p>
          <a:p>
            <a:pPr algn="l"/>
            <a:r>
              <a:rPr lang="en-US" sz="227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Question:</a:t>
            </a:r>
            <a:r>
              <a:rPr lang="en-US" sz="2275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BE        +  Subject ….?</a:t>
            </a:r>
          </a:p>
          <a:p>
            <a:pPr algn="l"/>
            <a:endParaRPr lang="en-US" sz="195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95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588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C6E7554-9D1D-4DF4-8E11-0B6F06E2FEBC}"/>
              </a:ext>
            </a:extLst>
          </p:cNvPr>
          <p:cNvSpPr txBox="1"/>
          <p:nvPr/>
        </p:nvSpPr>
        <p:spPr>
          <a:xfrm>
            <a:off x="2868931" y="1351598"/>
            <a:ext cx="654938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5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 the following sentences into questions:</a:t>
            </a:r>
          </a:p>
          <a:p>
            <a:pPr algn="l"/>
            <a:endParaRPr lang="en-US" sz="195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95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was heavy. </a:t>
            </a:r>
          </a:p>
          <a:p>
            <a:pPr algn="l"/>
            <a:endParaRPr lang="en-US" sz="195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95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Ahmad and Abdullah were the best in the class.</a:t>
            </a:r>
          </a:p>
          <a:p>
            <a:pPr algn="l"/>
            <a:endParaRPr lang="en-US" sz="195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95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Maram</a:t>
            </a:r>
            <a:r>
              <a:rPr lang="en-US" sz="195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was on holiday.</a:t>
            </a:r>
          </a:p>
          <a:p>
            <a:pPr algn="l"/>
            <a:endParaRPr lang="en-US" sz="195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95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5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A3F5B07-6BAB-41E8-BE6A-7F1F822EE436}"/>
              </a:ext>
            </a:extLst>
          </p:cNvPr>
          <p:cNvSpPr txBox="1"/>
          <p:nvPr/>
        </p:nvSpPr>
        <p:spPr>
          <a:xfrm>
            <a:off x="2833984" y="2334578"/>
            <a:ext cx="2443939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9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the book heavy?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2D088C4-CC83-4102-9E76-949473BD1D5F}"/>
              </a:ext>
            </a:extLst>
          </p:cNvPr>
          <p:cNvSpPr txBox="1"/>
          <p:nvPr/>
        </p:nvSpPr>
        <p:spPr>
          <a:xfrm>
            <a:off x="2833600" y="3476802"/>
            <a:ext cx="5351786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9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Ahmad and Abdullah the best in the class?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710E455-B115-485B-80C5-1FFB6DAEB934}"/>
              </a:ext>
            </a:extLst>
          </p:cNvPr>
          <p:cNvSpPr txBox="1"/>
          <p:nvPr/>
        </p:nvSpPr>
        <p:spPr>
          <a:xfrm>
            <a:off x="2834286" y="4649033"/>
            <a:ext cx="2817438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9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1950" b="1" dirty="0" err="1">
                <a:solidFill>
                  <a:srgbClr val="009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Maram</a:t>
            </a:r>
            <a:r>
              <a:rPr lang="en-US" sz="1950" b="1" dirty="0">
                <a:solidFill>
                  <a:srgbClr val="009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holiday?</a:t>
            </a:r>
          </a:p>
        </p:txBody>
      </p:sp>
    </p:spTree>
    <p:extLst>
      <p:ext uri="{BB962C8B-B14F-4D97-AF65-F5344CB8AC3E}">
        <p14:creationId xmlns:p14="http://schemas.microsoft.com/office/powerpoint/2010/main" val="351117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5173E23-04E9-4432-BF02-17DFC6CB6E70}"/>
              </a:ext>
            </a:extLst>
          </p:cNvPr>
          <p:cNvSpPr txBox="1"/>
          <p:nvPr/>
        </p:nvSpPr>
        <p:spPr>
          <a:xfrm>
            <a:off x="2354580" y="905828"/>
            <a:ext cx="6846570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75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Action Verbs</a:t>
            </a:r>
          </a:p>
          <a:p>
            <a:pPr algn="l"/>
            <a:endParaRPr lang="en-US" sz="195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Mohammad watch</a:t>
            </a:r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movie last night.</a:t>
            </a:r>
          </a:p>
          <a:p>
            <a:pPr algn="l"/>
            <a:r>
              <a:rPr lang="en-US" sz="2275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Hala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play</a:t>
            </a:r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video games.</a:t>
            </a:r>
          </a:p>
          <a:p>
            <a:pPr algn="l"/>
            <a:r>
              <a:rPr lang="en-US" sz="2275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Alaa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taught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her son English.</a:t>
            </a:r>
          </a:p>
          <a:p>
            <a:pPr algn="l"/>
            <a:endParaRPr lang="en-US" sz="2275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Ahmad watch a movie last night?</a:t>
            </a:r>
          </a:p>
          <a:p>
            <a:pPr algn="l"/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75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Hala</a:t>
            </a:r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play video games?</a:t>
            </a:r>
          </a:p>
          <a:p>
            <a:pPr algn="l"/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75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Alaa</a:t>
            </a:r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teach her son English?</a:t>
            </a:r>
          </a:p>
          <a:p>
            <a:pPr algn="l"/>
            <a:endParaRPr lang="en-US" sz="195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950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Rule: </a:t>
            </a:r>
          </a:p>
          <a:p>
            <a:pPr algn="l"/>
            <a:r>
              <a:rPr lang="en-US" sz="195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Sentence:        </a:t>
            </a:r>
            <a:r>
              <a:rPr lang="en-US" sz="19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+ V – </a:t>
            </a:r>
            <a:r>
              <a:rPr lang="en-US" sz="195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US" sz="19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(or irregular form)</a:t>
            </a:r>
          </a:p>
          <a:p>
            <a:pPr algn="l"/>
            <a:r>
              <a:rPr lang="en-US" sz="19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sz="195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Question:        </a:t>
            </a:r>
            <a:r>
              <a:rPr lang="en-US" sz="19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+ S + V (simple form)</a:t>
            </a:r>
            <a:endParaRPr lang="en-US" sz="195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41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AAE0CFB-696B-4D88-9BED-0274E0A7D048}"/>
              </a:ext>
            </a:extLst>
          </p:cNvPr>
          <p:cNvSpPr txBox="1"/>
          <p:nvPr/>
        </p:nvSpPr>
        <p:spPr>
          <a:xfrm flipH="1">
            <a:off x="2297430" y="1157287"/>
            <a:ext cx="7086599" cy="4543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5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 the sentences to past tense questions </a:t>
            </a:r>
          </a:p>
          <a:p>
            <a:pPr algn="l" rtl="0"/>
            <a:r>
              <a:rPr lang="ar-SA" sz="227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en-US" sz="227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dancers listened to the music.</a:t>
            </a: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The orchestra ate dinner after the performance.</a:t>
            </a: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The meat was in the oven for two hours.</a:t>
            </a: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The cowboys raised the cattle in the country.</a:t>
            </a: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E0C90C9-09B5-49B2-BD9A-0A38433BD436}"/>
              </a:ext>
            </a:extLst>
          </p:cNvPr>
          <p:cNvSpPr txBox="1"/>
          <p:nvPr/>
        </p:nvSpPr>
        <p:spPr>
          <a:xfrm>
            <a:off x="2571750" y="2117408"/>
            <a:ext cx="4926330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the dancers listen to the music?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E52B792-018C-451F-AD62-292E12C30AC0}"/>
              </a:ext>
            </a:extLst>
          </p:cNvPr>
          <p:cNvSpPr txBox="1"/>
          <p:nvPr/>
        </p:nvSpPr>
        <p:spPr>
          <a:xfrm>
            <a:off x="2571749" y="3207849"/>
            <a:ext cx="6537960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the orchestra eat dinner after the performance?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6A2B1FB-B0ED-48FC-B9C3-D40A72AF257A}"/>
              </a:ext>
            </a:extLst>
          </p:cNvPr>
          <p:cNvSpPr txBox="1"/>
          <p:nvPr/>
        </p:nvSpPr>
        <p:spPr>
          <a:xfrm>
            <a:off x="2571749" y="4167970"/>
            <a:ext cx="5086349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the meat in the oven for two hours?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2EB3FA9-27EE-4A9A-9047-A74B173A58DF}"/>
              </a:ext>
            </a:extLst>
          </p:cNvPr>
          <p:cNvSpPr txBox="1"/>
          <p:nvPr/>
        </p:nvSpPr>
        <p:spPr>
          <a:xfrm>
            <a:off x="2571750" y="5258411"/>
            <a:ext cx="5840730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the cowboys raise the cattle in the country?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8E6187D-7213-4688-928E-375C44CD7DCF}"/>
              </a:ext>
            </a:extLst>
          </p:cNvPr>
          <p:cNvSpPr txBox="1"/>
          <p:nvPr/>
        </p:nvSpPr>
        <p:spPr>
          <a:xfrm>
            <a:off x="8252113" y="11572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3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24ECEE9-5157-460D-B1F6-935A8D88A0F4}"/>
              </a:ext>
            </a:extLst>
          </p:cNvPr>
          <p:cNvSpPr txBox="1"/>
          <p:nvPr/>
        </p:nvSpPr>
        <p:spPr>
          <a:xfrm>
            <a:off x="344489" y="1253227"/>
            <a:ext cx="9561512" cy="4220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The cook fried some thin pieces of meat.</a:t>
            </a: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The band sold compact discs to fans at the nightclub.</a:t>
            </a: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The blues singers were asleep on the bus.</a:t>
            </a: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Our neighbor went to San Francisco to hear Wynton Marsalis</a:t>
            </a:r>
          </a:p>
          <a:p>
            <a:pPr algn="l"/>
            <a:r>
              <a:rPr lang="en-US" sz="22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6D9CDFB-C146-4222-BD20-BEEA87EFC6C6}"/>
              </a:ext>
            </a:extLst>
          </p:cNvPr>
          <p:cNvSpPr txBox="1"/>
          <p:nvPr/>
        </p:nvSpPr>
        <p:spPr>
          <a:xfrm>
            <a:off x="4126230" y="837248"/>
            <a:ext cx="3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08B35E5-5D3A-4101-A9DB-E5AB95CF3C35}"/>
              </a:ext>
            </a:extLst>
          </p:cNvPr>
          <p:cNvSpPr txBox="1"/>
          <p:nvPr/>
        </p:nvSpPr>
        <p:spPr>
          <a:xfrm>
            <a:off x="776536" y="1694264"/>
            <a:ext cx="5303520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the cook fry some thin pieces of meat?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BAFB76-E0B5-4A8C-AC52-C626F456EA3C}"/>
              </a:ext>
            </a:extLst>
          </p:cNvPr>
          <p:cNvSpPr txBox="1"/>
          <p:nvPr/>
        </p:nvSpPr>
        <p:spPr>
          <a:xfrm>
            <a:off x="722947" y="2651490"/>
            <a:ext cx="6880860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the band sell compact discs to fans at the nightclub?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9968F0B-F82E-4E8D-83E4-BB7583BFD2DB}"/>
              </a:ext>
            </a:extLst>
          </p:cNvPr>
          <p:cNvSpPr txBox="1"/>
          <p:nvPr/>
        </p:nvSpPr>
        <p:spPr>
          <a:xfrm>
            <a:off x="776536" y="3699206"/>
            <a:ext cx="5303520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the blues singers asleep on the bus?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8D27726-6389-4720-9F7B-B6A34731914C}"/>
              </a:ext>
            </a:extLst>
          </p:cNvPr>
          <p:cNvSpPr txBox="1"/>
          <p:nvPr/>
        </p:nvSpPr>
        <p:spPr>
          <a:xfrm>
            <a:off x="200472" y="4769444"/>
            <a:ext cx="7632848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our neighbor go to San Francisco to hear Wynton Marsalis?</a:t>
            </a:r>
          </a:p>
        </p:txBody>
      </p:sp>
    </p:spTree>
    <p:extLst>
      <p:ext uri="{BB962C8B-B14F-4D97-AF65-F5344CB8AC3E}">
        <p14:creationId xmlns:p14="http://schemas.microsoft.com/office/powerpoint/2010/main" val="84807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CC7C56-D20B-421E-80BE-953DA4A2B580}"/>
              </a:ext>
            </a:extLst>
          </p:cNvPr>
          <p:cNvSpPr txBox="1"/>
          <p:nvPr/>
        </p:nvSpPr>
        <p:spPr>
          <a:xfrm>
            <a:off x="1280592" y="908720"/>
            <a:ext cx="31775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Irregular Verbs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517A91A9-5294-49F2-905E-592F71A30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024672"/>
              </p:ext>
            </p:extLst>
          </p:nvPr>
        </p:nvGraphicFramePr>
        <p:xfrm>
          <a:off x="776536" y="1880786"/>
          <a:ext cx="6940550" cy="169926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02907">
                  <a:extLst>
                    <a:ext uri="{9D8B030D-6E8A-4147-A177-3AD203B41FA5}">
                      <a16:colId xmlns="" xmlns:a16="http://schemas.microsoft.com/office/drawing/2014/main" val="3794715825"/>
                    </a:ext>
                  </a:extLst>
                </a:gridCol>
                <a:gridCol w="1745881">
                  <a:extLst>
                    <a:ext uri="{9D8B030D-6E8A-4147-A177-3AD203B41FA5}">
                      <a16:colId xmlns="" xmlns:a16="http://schemas.microsoft.com/office/drawing/2014/main" val="1082697809"/>
                    </a:ext>
                  </a:extLst>
                </a:gridCol>
                <a:gridCol w="1745881">
                  <a:extLst>
                    <a:ext uri="{9D8B030D-6E8A-4147-A177-3AD203B41FA5}">
                      <a16:colId xmlns="" xmlns:a16="http://schemas.microsoft.com/office/drawing/2014/main" val="401334720"/>
                    </a:ext>
                  </a:extLst>
                </a:gridCol>
                <a:gridCol w="1745881">
                  <a:extLst>
                    <a:ext uri="{9D8B030D-6E8A-4147-A177-3AD203B41FA5}">
                      <a16:colId xmlns="" xmlns:a16="http://schemas.microsoft.com/office/drawing/2014/main" val="859927303"/>
                    </a:ext>
                  </a:extLst>
                </a:gridCol>
              </a:tblGrid>
              <a:tr h="421005">
                <a:tc>
                  <a:txBody>
                    <a:bodyPr/>
                    <a:lstStyle/>
                    <a:p>
                      <a:pPr algn="l"/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 Verb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 Tense 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 Verb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 Tense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4228767135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went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2620254701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got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give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gave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3399953204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saw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sell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sold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637131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815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D240046-7F82-4863-877A-AC7AAB9A6C59}"/>
              </a:ext>
            </a:extLst>
          </p:cNvPr>
          <p:cNvSpPr txBox="1"/>
          <p:nvPr/>
        </p:nvSpPr>
        <p:spPr>
          <a:xfrm>
            <a:off x="438519" y="353071"/>
            <a:ext cx="7580243" cy="4969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113" b="1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 page 134:</a:t>
            </a: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1-Carlos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 his homework early yesterday.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(do)</a:t>
            </a: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2-Did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____________ a good grade on your test?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(get)</a:t>
            </a: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3-Helen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 her friends at the Student Union this morning at breakfast time.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(see)</a:t>
            </a: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4-They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 to the football game last Saturday.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(go)</a:t>
            </a: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5-We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 our mother a birthday present every year.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(give)</a:t>
            </a: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6-Did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Browns _________ their house?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113" b="1" dirty="0" smtClean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sell)</a:t>
            </a:r>
            <a:endParaRPr lang="en-US" sz="2113" b="1" dirty="0">
              <a:solidFill>
                <a:srgbClr val="F56C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7-Paul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Robert _________ at home last night.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(BE)</a:t>
            </a: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8-Coffee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 in Brazil.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(grow)</a:t>
            </a: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9-I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 of the answer after the teacher asked someone else.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(think)</a:t>
            </a:r>
          </a:p>
          <a:p>
            <a:pPr algn="l"/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 We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 pizza for lunch yesterday.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(eat) </a:t>
            </a:r>
          </a:p>
          <a:p>
            <a:pPr algn="l"/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11-All </a:t>
            </a:r>
            <a:r>
              <a:rPr lang="en-US" sz="2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students ______________ to the class party last night. </a:t>
            </a:r>
            <a:r>
              <a:rPr lang="en-US" sz="2113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19C46A0-601C-49AB-9D3F-A8A4B176B070}"/>
              </a:ext>
            </a:extLst>
          </p:cNvPr>
          <p:cNvSpPr txBox="1"/>
          <p:nvPr/>
        </p:nvSpPr>
        <p:spPr>
          <a:xfrm>
            <a:off x="2233871" y="692696"/>
            <a:ext cx="622286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did</a:t>
            </a:r>
            <a:r>
              <a:rPr lang="en-US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CE759B4-AF04-4BB1-B431-53298AD59CC7}"/>
              </a:ext>
            </a:extLst>
          </p:cNvPr>
          <p:cNvSpPr txBox="1"/>
          <p:nvPr/>
        </p:nvSpPr>
        <p:spPr>
          <a:xfrm>
            <a:off x="2233871" y="1032321"/>
            <a:ext cx="559770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F81CEAF-476E-4329-91DC-0EFF1DC4769C}"/>
              </a:ext>
            </a:extLst>
          </p:cNvPr>
          <p:cNvSpPr txBox="1"/>
          <p:nvPr/>
        </p:nvSpPr>
        <p:spPr>
          <a:xfrm>
            <a:off x="2216238" y="1382456"/>
            <a:ext cx="657552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saw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85B1C67-025F-4559-887E-539DBF6D4BED}"/>
              </a:ext>
            </a:extLst>
          </p:cNvPr>
          <p:cNvSpPr txBox="1"/>
          <p:nvPr/>
        </p:nvSpPr>
        <p:spPr>
          <a:xfrm>
            <a:off x="1857005" y="2037477"/>
            <a:ext cx="753732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went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79E9171-B07F-4C90-A59B-EA2B49B02416}"/>
              </a:ext>
            </a:extLst>
          </p:cNvPr>
          <p:cNvSpPr txBox="1"/>
          <p:nvPr/>
        </p:nvSpPr>
        <p:spPr>
          <a:xfrm>
            <a:off x="1828952" y="2305512"/>
            <a:ext cx="684804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give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0187B21-F4E4-4DEF-8012-08F274771ED8}"/>
              </a:ext>
            </a:extLst>
          </p:cNvPr>
          <p:cNvSpPr txBox="1"/>
          <p:nvPr/>
        </p:nvSpPr>
        <p:spPr>
          <a:xfrm>
            <a:off x="2975974" y="2641678"/>
            <a:ext cx="601447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sell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438D2DA-B693-4F87-86ED-8B4DFFF30AAD}"/>
              </a:ext>
            </a:extLst>
          </p:cNvPr>
          <p:cNvSpPr txBox="1"/>
          <p:nvPr/>
        </p:nvSpPr>
        <p:spPr>
          <a:xfrm>
            <a:off x="2856157" y="2943240"/>
            <a:ext cx="755336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were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DC376F0-836D-4BA0-9E47-5719E9597B35}"/>
              </a:ext>
            </a:extLst>
          </p:cNvPr>
          <p:cNvSpPr txBox="1"/>
          <p:nvPr/>
        </p:nvSpPr>
        <p:spPr>
          <a:xfrm>
            <a:off x="1873196" y="3263069"/>
            <a:ext cx="920445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grows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75CD431-A646-490C-9A4B-9E9EF2A0AE10}"/>
              </a:ext>
            </a:extLst>
          </p:cNvPr>
          <p:cNvSpPr txBox="1"/>
          <p:nvPr/>
        </p:nvSpPr>
        <p:spPr>
          <a:xfrm>
            <a:off x="1272549" y="3617898"/>
            <a:ext cx="1112805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thought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175AE18-A064-46B0-A3C7-10A6F204E5BD}"/>
              </a:ext>
            </a:extLst>
          </p:cNvPr>
          <p:cNvSpPr txBox="1"/>
          <p:nvPr/>
        </p:nvSpPr>
        <p:spPr>
          <a:xfrm>
            <a:off x="2171354" y="4233628"/>
            <a:ext cx="546945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54834FC-AAF5-4916-A344-439C1AD6F092}"/>
              </a:ext>
            </a:extLst>
          </p:cNvPr>
          <p:cNvSpPr txBox="1"/>
          <p:nvPr/>
        </p:nvSpPr>
        <p:spPr>
          <a:xfrm>
            <a:off x="3233825" y="4517923"/>
            <a:ext cx="825868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0070C0"/>
                </a:solidFill>
              </a:rPr>
              <a:t>came</a:t>
            </a:r>
          </a:p>
        </p:txBody>
      </p:sp>
    </p:spTree>
    <p:extLst>
      <p:ext uri="{BB962C8B-B14F-4D97-AF65-F5344CB8AC3E}">
        <p14:creationId xmlns:p14="http://schemas.microsoft.com/office/powerpoint/2010/main" val="75846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A95DE11-2BF8-429C-87E2-ABA9F3970A26}"/>
              </a:ext>
            </a:extLst>
          </p:cNvPr>
          <p:cNvSpPr txBox="1"/>
          <p:nvPr/>
        </p:nvSpPr>
        <p:spPr>
          <a:xfrm>
            <a:off x="488504" y="34682"/>
            <a:ext cx="7155181" cy="599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b="1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Adverbs</a:t>
            </a:r>
          </a:p>
          <a:p>
            <a:pPr algn="l"/>
            <a:r>
              <a:rPr lang="en-US" sz="19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Adverbs are words that describe verbs</a:t>
            </a:r>
          </a:p>
          <a:p>
            <a:pPr algn="l"/>
            <a:endParaRPr lang="en-US" sz="2275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runs </a:t>
            </a:r>
            <a:r>
              <a:rPr lang="en-US" sz="2275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quickly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speaks </a:t>
            </a:r>
            <a:r>
              <a:rPr lang="en-US" sz="2275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softly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laughs </a:t>
            </a:r>
            <a:r>
              <a:rPr lang="en-US" sz="2275" dirty="0">
                <a:solidFill>
                  <a:srgbClr val="F56C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loudly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en-US" sz="2275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1475" indent="-371475" algn="l">
              <a:buFont typeface="Wingdings" panose="05000000000000000000" pitchFamily="2" charset="2"/>
              <a:buChar char="v"/>
            </a:pP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adverbs end in </a:t>
            </a:r>
            <a:r>
              <a:rPr lang="en-US" sz="2275" b="1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275" b="1" dirty="0" err="1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endParaRPr lang="en-US" sz="2275" b="1" dirty="0">
              <a:solidFill>
                <a:srgbClr val="E218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1475" indent="-371475" algn="l">
              <a:buFont typeface="Wingdings" panose="05000000000000000000" pitchFamily="2" charset="2"/>
              <a:buChar char="v"/>
            </a:pP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can make adverbs by adding </a:t>
            </a:r>
            <a:r>
              <a:rPr lang="en-US" sz="2275" b="1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275" b="1" dirty="0" err="1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lang="en-US" sz="2275" b="1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adjectives</a:t>
            </a:r>
          </a:p>
          <a:p>
            <a:pPr marL="371475" indent="-371475" algn="l">
              <a:buFont typeface="Wingdings" panose="05000000000000000000" pitchFamily="2" charset="2"/>
              <a:buChar char="v"/>
            </a:pPr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Spelling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adjective ends in </a:t>
            </a:r>
            <a:r>
              <a:rPr lang="en-US" sz="227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change the –y to </a:t>
            </a:r>
            <a:r>
              <a:rPr lang="en-US" sz="227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algn="l"/>
            <a:r>
              <a:rPr lang="en-US" sz="2275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easy + -</a:t>
            </a:r>
            <a:r>
              <a:rPr lang="en-US" sz="2275" b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lang="en-US" sz="2275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easily</a:t>
            </a:r>
          </a:p>
          <a:p>
            <a:pPr algn="l"/>
            <a:r>
              <a:rPr lang="en-US" sz="2275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happy + -</a:t>
            </a:r>
            <a:r>
              <a:rPr lang="en-US" sz="2275" b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lang="en-US" sz="2275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happily</a:t>
            </a:r>
          </a:p>
          <a:p>
            <a:pPr algn="l"/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 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adjective ends in </a:t>
            </a:r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27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</a:t>
            </a:r>
            <a:r>
              <a:rPr lang="en-US" sz="2275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drop the </a:t>
            </a:r>
            <a:r>
              <a:rPr lang="en-US" sz="227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-le </a:t>
            </a:r>
          </a:p>
          <a:p>
            <a:pPr algn="l"/>
            <a:r>
              <a:rPr lang="en-US" sz="2275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Possible + -</a:t>
            </a:r>
            <a:r>
              <a:rPr lang="en-US" sz="2275" b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lang="en-US" sz="2275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possibly</a:t>
            </a:r>
          </a:p>
          <a:p>
            <a:pPr algn="l"/>
            <a:r>
              <a:rPr lang="en-US" sz="2275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Probable + -</a:t>
            </a:r>
            <a:r>
              <a:rPr lang="en-US" sz="2275" b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lang="en-US" sz="2275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probably</a:t>
            </a:r>
          </a:p>
          <a:p>
            <a:pPr algn="l"/>
            <a:endParaRPr lang="en-US" sz="2275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950" b="1" dirty="0">
              <a:solidFill>
                <a:srgbClr val="F56C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7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="" xmlns:a16="http://schemas.microsoft.com/office/drawing/2014/main" id="{DE3D094F-0DC8-4178-B87E-8C6125F6ACCF}"/>
              </a:ext>
            </a:extLst>
          </p:cNvPr>
          <p:cNvSpPr txBox="1"/>
          <p:nvPr/>
        </p:nvSpPr>
        <p:spPr>
          <a:xfrm>
            <a:off x="107596" y="2497373"/>
            <a:ext cx="96908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="" xmlns:a16="http://schemas.microsoft.com/office/drawing/2014/main" id="{85BA0604-0FC2-4625-90D8-8B8E55351C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179997"/>
              </p:ext>
            </p:extLst>
          </p:nvPr>
        </p:nvGraphicFramePr>
        <p:xfrm>
          <a:off x="435619" y="2022737"/>
          <a:ext cx="9197113" cy="758192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149639">
                  <a:extLst>
                    <a:ext uri="{9D8B030D-6E8A-4147-A177-3AD203B41FA5}">
                      <a16:colId xmlns="" xmlns:a16="http://schemas.microsoft.com/office/drawing/2014/main" val="736814054"/>
                    </a:ext>
                  </a:extLst>
                </a:gridCol>
                <a:gridCol w="1149639">
                  <a:extLst>
                    <a:ext uri="{9D8B030D-6E8A-4147-A177-3AD203B41FA5}">
                      <a16:colId xmlns="" xmlns:a16="http://schemas.microsoft.com/office/drawing/2014/main" val="1266916200"/>
                    </a:ext>
                  </a:extLst>
                </a:gridCol>
                <a:gridCol w="1149639">
                  <a:extLst>
                    <a:ext uri="{9D8B030D-6E8A-4147-A177-3AD203B41FA5}">
                      <a16:colId xmlns="" xmlns:a16="http://schemas.microsoft.com/office/drawing/2014/main" val="160666522"/>
                    </a:ext>
                  </a:extLst>
                </a:gridCol>
                <a:gridCol w="1133489">
                  <a:extLst>
                    <a:ext uri="{9D8B030D-6E8A-4147-A177-3AD203B41FA5}">
                      <a16:colId xmlns="" xmlns:a16="http://schemas.microsoft.com/office/drawing/2014/main" val="1238978647"/>
                    </a:ext>
                  </a:extLst>
                </a:gridCol>
                <a:gridCol w="1165790">
                  <a:extLst>
                    <a:ext uri="{9D8B030D-6E8A-4147-A177-3AD203B41FA5}">
                      <a16:colId xmlns="" xmlns:a16="http://schemas.microsoft.com/office/drawing/2014/main" val="2235103582"/>
                    </a:ext>
                  </a:extLst>
                </a:gridCol>
                <a:gridCol w="1282642">
                  <a:extLst>
                    <a:ext uri="{9D8B030D-6E8A-4147-A177-3AD203B41FA5}">
                      <a16:colId xmlns="" xmlns:a16="http://schemas.microsoft.com/office/drawing/2014/main" val="3382283740"/>
                    </a:ext>
                  </a:extLst>
                </a:gridCol>
                <a:gridCol w="992543">
                  <a:extLst>
                    <a:ext uri="{9D8B030D-6E8A-4147-A177-3AD203B41FA5}">
                      <a16:colId xmlns="" xmlns:a16="http://schemas.microsoft.com/office/drawing/2014/main" val="3917604012"/>
                    </a:ext>
                  </a:extLst>
                </a:gridCol>
                <a:gridCol w="1173732">
                  <a:extLst>
                    <a:ext uri="{9D8B030D-6E8A-4147-A177-3AD203B41FA5}">
                      <a16:colId xmlns="" xmlns:a16="http://schemas.microsoft.com/office/drawing/2014/main" val="290980825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rtl="1"/>
                      <a:endParaRPr lang="ar-SA" sz="20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Book Antiqua" panose="02040602050305030304" pitchFamily="18" charset="0"/>
                        </a:rPr>
                        <a:t>busy</a:t>
                      </a:r>
                      <a:endParaRPr lang="ar-SA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00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Book Antiqua" panose="02040602050305030304" pitchFamily="18" charset="0"/>
                        </a:rPr>
                        <a:t>cheap</a:t>
                      </a:r>
                      <a:endParaRPr lang="ar-SA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00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Book Antiqua" panose="02040602050305030304" pitchFamily="18" charset="0"/>
                        </a:rPr>
                        <a:t>different</a:t>
                      </a:r>
                      <a:endParaRPr lang="ar-SA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00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Book Antiqua" panose="02040602050305030304" pitchFamily="18" charset="0"/>
                        </a:rPr>
                        <a:t>easy</a:t>
                      </a:r>
                      <a:endParaRPr lang="ar-SA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2037088670"/>
                  </a:ext>
                </a:extLst>
              </a:tr>
              <a:tr h="274419">
                <a:tc>
                  <a:txBody>
                    <a:bodyPr/>
                    <a:lstStyle/>
                    <a:p>
                      <a:pPr rtl="1"/>
                      <a:endParaRPr lang="ar-SA" sz="20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Book Antiqua" panose="02040602050305030304" pitchFamily="18" charset="0"/>
                        </a:rPr>
                        <a:t>warm</a:t>
                      </a:r>
                      <a:endParaRPr lang="ar-SA" sz="20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Book Antiqua" panose="02040602050305030304" pitchFamily="18" charset="0"/>
                        </a:rPr>
                        <a:t>possible</a:t>
                      </a:r>
                      <a:endParaRPr lang="ar-SA" sz="20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Book Antiqua" panose="02040602050305030304" pitchFamily="18" charset="0"/>
                        </a:rPr>
                        <a:t>loud</a:t>
                      </a:r>
                      <a:endParaRPr lang="ar-SA" sz="20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Book Antiqua" panose="02040602050305030304" pitchFamily="18" charset="0"/>
                        </a:rPr>
                        <a:t>happy</a:t>
                      </a:r>
                      <a:endParaRPr lang="ar-SA" sz="20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1105229086"/>
                  </a:ext>
                </a:extLst>
              </a:tr>
            </a:tbl>
          </a:graphicData>
        </a:graphic>
      </p:graphicFrame>
      <p:sp>
        <p:nvSpPr>
          <p:cNvPr id="3" name="مربع نص 2">
            <a:extLst>
              <a:ext uri="{FF2B5EF4-FFF2-40B4-BE49-F238E27FC236}">
                <a16:creationId xmlns="" xmlns:a16="http://schemas.microsoft.com/office/drawing/2014/main" id="{FDD25951-C850-489B-AC79-F5B455DFEDE3}"/>
              </a:ext>
            </a:extLst>
          </p:cNvPr>
          <p:cNvSpPr txBox="1"/>
          <p:nvPr/>
        </p:nvSpPr>
        <p:spPr>
          <a:xfrm>
            <a:off x="263878" y="942420"/>
            <a:ext cx="8793577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950" b="1" dirty="0">
                <a:solidFill>
                  <a:srgbClr val="0070C0"/>
                </a:solidFill>
                <a:latin typeface="Book Antiqua" panose="02040602050305030304" pitchFamily="18" charset="0"/>
              </a:rPr>
              <a:t>Add –</a:t>
            </a:r>
            <a:r>
              <a:rPr lang="en-US" sz="1950" b="1" dirty="0" err="1">
                <a:solidFill>
                  <a:srgbClr val="0070C0"/>
                </a:solidFill>
                <a:latin typeface="Book Antiqua" panose="02040602050305030304" pitchFamily="18" charset="0"/>
              </a:rPr>
              <a:t>ly</a:t>
            </a:r>
            <a:r>
              <a:rPr lang="en-US" sz="1950" b="1" dirty="0">
                <a:solidFill>
                  <a:srgbClr val="0070C0"/>
                </a:solidFill>
                <a:latin typeface="Book Antiqua" panose="02040602050305030304" pitchFamily="18" charset="0"/>
              </a:rPr>
              <a:t> to each adjective. Then use the correct adverb in each blank. Underline the verb.  </a:t>
            </a:r>
            <a:endParaRPr lang="ar-SA" sz="195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="" xmlns:a16="http://schemas.microsoft.com/office/drawing/2014/main" id="{963A2602-6F3C-4F75-B604-0F6C3F6E5B74}"/>
              </a:ext>
            </a:extLst>
          </p:cNvPr>
          <p:cNvSpPr txBox="1"/>
          <p:nvPr/>
        </p:nvSpPr>
        <p:spPr>
          <a:xfrm>
            <a:off x="1537827" y="2086058"/>
            <a:ext cx="1037252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easily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="" xmlns:a16="http://schemas.microsoft.com/office/drawing/2014/main" id="{3797F2C4-D296-4B45-BF5D-1AC4ADEFC1A6}"/>
              </a:ext>
            </a:extLst>
          </p:cNvPr>
          <p:cNvSpPr txBox="1"/>
          <p:nvPr/>
        </p:nvSpPr>
        <p:spPr>
          <a:xfrm>
            <a:off x="1537827" y="2450885"/>
            <a:ext cx="1093688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happily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ADD32769-9349-4870-B66B-0BD1738575C9}"/>
              </a:ext>
            </a:extLst>
          </p:cNvPr>
          <p:cNvSpPr txBox="1"/>
          <p:nvPr/>
        </p:nvSpPr>
        <p:spPr>
          <a:xfrm>
            <a:off x="3553595" y="2014798"/>
            <a:ext cx="149718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differently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="" xmlns:a16="http://schemas.microsoft.com/office/drawing/2014/main" id="{0C5063A3-DBAA-444D-80D0-06F3F134E687}"/>
              </a:ext>
            </a:extLst>
          </p:cNvPr>
          <p:cNvSpPr txBox="1"/>
          <p:nvPr/>
        </p:nvSpPr>
        <p:spPr>
          <a:xfrm>
            <a:off x="3677287" y="2386322"/>
            <a:ext cx="1151447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loudly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="" xmlns:a16="http://schemas.microsoft.com/office/drawing/2014/main" id="{2DB03887-6206-481C-8EB9-EBBE8D9239FA}"/>
              </a:ext>
            </a:extLst>
          </p:cNvPr>
          <p:cNvSpPr txBox="1"/>
          <p:nvPr/>
        </p:nvSpPr>
        <p:spPr>
          <a:xfrm>
            <a:off x="6145428" y="1954324"/>
            <a:ext cx="1119279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cheaply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="" xmlns:a16="http://schemas.microsoft.com/office/drawing/2014/main" id="{8D2D0574-B9E0-418E-B8C3-2C3B3EDF71AB}"/>
              </a:ext>
            </a:extLst>
          </p:cNvPr>
          <p:cNvSpPr txBox="1"/>
          <p:nvPr/>
        </p:nvSpPr>
        <p:spPr>
          <a:xfrm>
            <a:off x="6066942" y="2401833"/>
            <a:ext cx="1197765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possibly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="" xmlns:a16="http://schemas.microsoft.com/office/drawing/2014/main" id="{087BE870-3F72-478D-8227-8D7DAE0DF04D}"/>
              </a:ext>
            </a:extLst>
          </p:cNvPr>
          <p:cNvSpPr txBox="1"/>
          <p:nvPr/>
        </p:nvSpPr>
        <p:spPr>
          <a:xfrm>
            <a:off x="8486205" y="2040076"/>
            <a:ext cx="906017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busily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="" xmlns:a16="http://schemas.microsoft.com/office/drawing/2014/main" id="{D7B1B28F-3FFC-42CC-8234-34E6B3094EAE}"/>
              </a:ext>
            </a:extLst>
          </p:cNvPr>
          <p:cNvSpPr txBox="1"/>
          <p:nvPr/>
        </p:nvSpPr>
        <p:spPr>
          <a:xfrm>
            <a:off x="8387767" y="2405853"/>
            <a:ext cx="1102892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warmly</a:t>
            </a:r>
            <a:endParaRPr lang="ar-SA" sz="19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0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8C5A5A6-5836-4BEB-8FF7-02C9968FE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71" y="894397"/>
            <a:ext cx="8423910" cy="5132070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CFF76477-F2C2-4C03-ACA6-FD1DA899265C}"/>
              </a:ext>
            </a:extLst>
          </p:cNvPr>
          <p:cNvSpPr txBox="1"/>
          <p:nvPr/>
        </p:nvSpPr>
        <p:spPr>
          <a:xfrm>
            <a:off x="3956389" y="2287527"/>
            <a:ext cx="1413769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warmly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="" xmlns:a16="http://schemas.microsoft.com/office/drawing/2014/main" id="{8DDFD776-6B5D-40D9-8597-EB34F003B9F6}"/>
              </a:ext>
            </a:extLst>
          </p:cNvPr>
          <p:cNvSpPr txBox="1"/>
          <p:nvPr/>
        </p:nvSpPr>
        <p:spPr>
          <a:xfrm>
            <a:off x="3155735" y="2954457"/>
            <a:ext cx="1172130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easily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="" xmlns:a16="http://schemas.microsoft.com/office/drawing/2014/main" id="{DBFF5C84-0F00-4A2C-9A64-5F67F68647AB}"/>
              </a:ext>
            </a:extLst>
          </p:cNvPr>
          <p:cNvSpPr/>
          <p:nvPr/>
        </p:nvSpPr>
        <p:spPr>
          <a:xfrm>
            <a:off x="2679669" y="2374084"/>
            <a:ext cx="667213" cy="3751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="" xmlns:a16="http://schemas.microsoft.com/office/drawing/2014/main" id="{E05BFD63-2A4D-4509-B5E1-FB7F21476C39}"/>
              </a:ext>
            </a:extLst>
          </p:cNvPr>
          <p:cNvSpPr/>
          <p:nvPr/>
        </p:nvSpPr>
        <p:spPr>
          <a:xfrm>
            <a:off x="5009281" y="3041015"/>
            <a:ext cx="422189" cy="3320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23A10332-8EDB-4844-A440-4F2301D53796}"/>
              </a:ext>
            </a:extLst>
          </p:cNvPr>
          <p:cNvSpPr txBox="1"/>
          <p:nvPr/>
        </p:nvSpPr>
        <p:spPr>
          <a:xfrm>
            <a:off x="2361990" y="3921263"/>
            <a:ext cx="1907867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differently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="" xmlns:a16="http://schemas.microsoft.com/office/drawing/2014/main" id="{BDF2E796-94BC-4FFD-B1D3-93EF1CF8E139}"/>
              </a:ext>
            </a:extLst>
          </p:cNvPr>
          <p:cNvSpPr/>
          <p:nvPr/>
        </p:nvSpPr>
        <p:spPr>
          <a:xfrm>
            <a:off x="7945237" y="3658016"/>
            <a:ext cx="750163" cy="3967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>
            <a:extLst>
              <a:ext uri="{FF2B5EF4-FFF2-40B4-BE49-F238E27FC236}">
                <a16:creationId xmlns="" xmlns:a16="http://schemas.microsoft.com/office/drawing/2014/main" id="{57BC8EE5-E5DE-49BE-AF04-8E239F3E8C3E}"/>
              </a:ext>
            </a:extLst>
          </p:cNvPr>
          <p:cNvSpPr txBox="1"/>
          <p:nvPr/>
        </p:nvSpPr>
        <p:spPr>
          <a:xfrm>
            <a:off x="2834751" y="4229477"/>
            <a:ext cx="1251474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possibly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="" xmlns:a16="http://schemas.microsoft.com/office/drawing/2014/main" id="{B8F11826-27DA-4F3C-AA84-EEC2AE985A81}"/>
              </a:ext>
            </a:extLst>
          </p:cNvPr>
          <p:cNvSpPr/>
          <p:nvPr/>
        </p:nvSpPr>
        <p:spPr>
          <a:xfrm>
            <a:off x="4919339" y="4256704"/>
            <a:ext cx="1020654" cy="4147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>
            <a:extLst>
              <a:ext uri="{FF2B5EF4-FFF2-40B4-BE49-F238E27FC236}">
                <a16:creationId xmlns="" xmlns:a16="http://schemas.microsoft.com/office/drawing/2014/main" id="{C0E418BE-2AA9-486F-BA06-1A322CD239D9}"/>
              </a:ext>
            </a:extLst>
          </p:cNvPr>
          <p:cNvSpPr txBox="1"/>
          <p:nvPr/>
        </p:nvSpPr>
        <p:spPr>
          <a:xfrm>
            <a:off x="5102972" y="4884245"/>
            <a:ext cx="1345546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loudly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="" xmlns:a16="http://schemas.microsoft.com/office/drawing/2014/main" id="{57B0B2E4-C199-48C8-963B-FD1753AAEAA6}"/>
              </a:ext>
            </a:extLst>
          </p:cNvPr>
          <p:cNvSpPr/>
          <p:nvPr/>
        </p:nvSpPr>
        <p:spPr>
          <a:xfrm>
            <a:off x="2412785" y="4991514"/>
            <a:ext cx="742950" cy="267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ربع نص 15">
            <a:extLst>
              <a:ext uri="{FF2B5EF4-FFF2-40B4-BE49-F238E27FC236}">
                <a16:creationId xmlns="" xmlns:a16="http://schemas.microsoft.com/office/drawing/2014/main" id="{99DF54B8-BC69-4479-B1A7-78A7DCED87AE}"/>
              </a:ext>
            </a:extLst>
          </p:cNvPr>
          <p:cNvSpPr txBox="1"/>
          <p:nvPr/>
        </p:nvSpPr>
        <p:spPr>
          <a:xfrm>
            <a:off x="3523603" y="5202068"/>
            <a:ext cx="1608523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cheaply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="" xmlns:a16="http://schemas.microsoft.com/office/drawing/2014/main" id="{2E165EB0-F313-4A7F-AF36-EC567523003C}"/>
              </a:ext>
            </a:extLst>
          </p:cNvPr>
          <p:cNvSpPr/>
          <p:nvPr/>
        </p:nvSpPr>
        <p:spPr>
          <a:xfrm>
            <a:off x="2484915" y="5313424"/>
            <a:ext cx="512131" cy="2966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607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/>
      <p:bldP spid="10" grpId="0" animBg="1"/>
      <p:bldP spid="11" grpId="0"/>
      <p:bldP spid="13" grpId="0" animBg="1"/>
      <p:bldP spid="14" grpId="0"/>
      <p:bldP spid="15" grpId="0" animBg="1"/>
      <p:bldP spid="16" grpId="0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A8D88A2-83F3-4C91-841C-A8A72E61B322}"/>
              </a:ext>
            </a:extLst>
          </p:cNvPr>
          <p:cNvSpPr txBox="1"/>
          <p:nvPr/>
        </p:nvSpPr>
        <p:spPr>
          <a:xfrm>
            <a:off x="2331719" y="745808"/>
            <a:ext cx="7246620" cy="674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75" b="1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 Forms: Noun and Verb the Same</a:t>
            </a:r>
          </a:p>
          <a:p>
            <a:pPr algn="l"/>
            <a:endParaRPr lang="en-US" sz="2275" b="1" dirty="0">
              <a:solidFill>
                <a:srgbClr val="E218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nouns and verbs have the same form</a:t>
            </a:r>
          </a:p>
          <a:p>
            <a:pPr algn="l"/>
            <a:endParaRPr lang="en-US" sz="2275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(n.) vs. work (v.)</a:t>
            </a:r>
          </a:p>
          <a:p>
            <a:pPr algn="l"/>
            <a:endParaRPr lang="en-US" sz="2275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75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(n): </a:t>
            </a:r>
            <a:r>
              <a:rPr lang="en-US" sz="2275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have so much </a:t>
            </a:r>
            <a:r>
              <a:rPr lang="en-US" sz="2275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n-US" sz="2275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do.</a:t>
            </a:r>
          </a:p>
          <a:p>
            <a:pPr algn="l"/>
            <a:r>
              <a:rPr lang="en-US" sz="2275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(v.): </a:t>
            </a:r>
            <a:r>
              <a:rPr lang="en-US" sz="2275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275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r>
              <a:rPr lang="en-US" sz="2275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the hospital</a:t>
            </a:r>
          </a:p>
          <a:p>
            <a:pPr algn="l"/>
            <a:r>
              <a:rPr lang="en-US" sz="2275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sz="2275" b="1" dirty="0">
                <a:solidFill>
                  <a:srgbClr val="E218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Contexts for nouns and verbs</a:t>
            </a:r>
          </a:p>
          <a:p>
            <a:pPr algn="l"/>
            <a:r>
              <a:rPr lang="en-US" sz="227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 (n.) __________</a:t>
            </a:r>
          </a:p>
          <a:p>
            <a:pPr algn="l"/>
            <a:r>
              <a:rPr lang="en-US" sz="227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________</a:t>
            </a:r>
          </a:p>
          <a:p>
            <a:pPr algn="l"/>
            <a:r>
              <a:rPr lang="en-US" sz="227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adjective __________</a:t>
            </a:r>
          </a:p>
          <a:p>
            <a:pPr algn="l"/>
            <a:r>
              <a:rPr lang="en-US" sz="227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a/an/the __________</a:t>
            </a:r>
          </a:p>
          <a:p>
            <a:pPr algn="l"/>
            <a:endParaRPr lang="en-US" sz="2275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b="1" dirty="0">
              <a:solidFill>
                <a:srgbClr val="E218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75" b="1" dirty="0">
              <a:solidFill>
                <a:srgbClr val="E218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68ABC2A-5618-4A7F-B836-E3BC5E577FB4}"/>
              </a:ext>
            </a:extLst>
          </p:cNvPr>
          <p:cNvSpPr txBox="1"/>
          <p:nvPr/>
        </p:nvSpPr>
        <p:spPr>
          <a:xfrm>
            <a:off x="4322441" y="4203216"/>
            <a:ext cx="727122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Verb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40A71CD-484E-465C-880A-83F909719937}"/>
              </a:ext>
            </a:extLst>
          </p:cNvPr>
          <p:cNvSpPr txBox="1"/>
          <p:nvPr/>
        </p:nvSpPr>
        <p:spPr>
          <a:xfrm>
            <a:off x="2915749" y="4588662"/>
            <a:ext cx="822662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DFBACE8-7148-424C-B1E8-3B93C73EE4AD}"/>
              </a:ext>
            </a:extLst>
          </p:cNvPr>
          <p:cNvSpPr txBox="1"/>
          <p:nvPr/>
        </p:nvSpPr>
        <p:spPr>
          <a:xfrm>
            <a:off x="4088904" y="4983754"/>
            <a:ext cx="822662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5EEDCCA-1B66-4F95-B592-02A313145971}"/>
              </a:ext>
            </a:extLst>
          </p:cNvPr>
          <p:cNvSpPr txBox="1"/>
          <p:nvPr/>
        </p:nvSpPr>
        <p:spPr>
          <a:xfrm>
            <a:off x="4197970" y="5366523"/>
            <a:ext cx="822662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Noun</a:t>
            </a:r>
          </a:p>
        </p:txBody>
      </p:sp>
    </p:spTree>
    <p:extLst>
      <p:ext uri="{BB962C8B-B14F-4D97-AF65-F5344CB8AC3E}">
        <p14:creationId xmlns:p14="http://schemas.microsoft.com/office/powerpoint/2010/main" val="73961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3CA6615-1F76-4FDE-BF25-4751437FC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90" y="871537"/>
            <a:ext cx="7726680" cy="5086350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27EC1454-632D-4B70-A855-8E5856FA203D}"/>
              </a:ext>
            </a:extLst>
          </p:cNvPr>
          <p:cNvSpPr txBox="1"/>
          <p:nvPr/>
        </p:nvSpPr>
        <p:spPr>
          <a:xfrm>
            <a:off x="4147536" y="3546213"/>
            <a:ext cx="1273114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plants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="" xmlns:a16="http://schemas.microsoft.com/office/drawing/2014/main" id="{6D4CE087-FC67-40DA-B1B9-59B3E815F9CE}"/>
              </a:ext>
            </a:extLst>
          </p:cNvPr>
          <p:cNvSpPr txBox="1"/>
          <p:nvPr/>
        </p:nvSpPr>
        <p:spPr>
          <a:xfrm>
            <a:off x="3629395" y="3834401"/>
            <a:ext cx="1323605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planted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="" xmlns:a16="http://schemas.microsoft.com/office/drawing/2014/main" id="{F93085FA-8B1B-4112-BC6F-B4A32AE0649B}"/>
              </a:ext>
            </a:extLst>
          </p:cNvPr>
          <p:cNvSpPr/>
          <p:nvPr/>
        </p:nvSpPr>
        <p:spPr>
          <a:xfrm>
            <a:off x="2820325" y="3650803"/>
            <a:ext cx="753769" cy="2705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="" xmlns:a16="http://schemas.microsoft.com/office/drawing/2014/main" id="{3582CF70-91F1-4AD2-9C35-52986DD3FB98}"/>
              </a:ext>
            </a:extLst>
          </p:cNvPr>
          <p:cNvSpPr/>
          <p:nvPr/>
        </p:nvSpPr>
        <p:spPr>
          <a:xfrm>
            <a:off x="2535407" y="3947467"/>
            <a:ext cx="515737" cy="2620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="" xmlns:a16="http://schemas.microsoft.com/office/drawing/2014/main" id="{2330B5B5-83EC-43F9-A5C2-31073BDF5290}"/>
              </a:ext>
            </a:extLst>
          </p:cNvPr>
          <p:cNvSpPr/>
          <p:nvPr/>
        </p:nvSpPr>
        <p:spPr>
          <a:xfrm>
            <a:off x="2820325" y="4271130"/>
            <a:ext cx="809070" cy="2620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>
            <a:extLst>
              <a:ext uri="{FF2B5EF4-FFF2-40B4-BE49-F238E27FC236}">
                <a16:creationId xmlns="" xmlns:a16="http://schemas.microsoft.com/office/drawing/2014/main" id="{A36312AA-E6AC-4D38-BA76-D4695D958E46}"/>
              </a:ext>
            </a:extLst>
          </p:cNvPr>
          <p:cNvSpPr txBox="1"/>
          <p:nvPr/>
        </p:nvSpPr>
        <p:spPr>
          <a:xfrm>
            <a:off x="4005078" y="4136304"/>
            <a:ext cx="1027868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cook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="" xmlns:a16="http://schemas.microsoft.com/office/drawing/2014/main" id="{A1E1D2CF-42B9-4D66-ABB4-5B69F5B27567}"/>
              </a:ext>
            </a:extLst>
          </p:cNvPr>
          <p:cNvSpPr txBox="1"/>
          <p:nvPr/>
        </p:nvSpPr>
        <p:spPr>
          <a:xfrm>
            <a:off x="3778380" y="4438207"/>
            <a:ext cx="907621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cooks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="" xmlns:a16="http://schemas.microsoft.com/office/drawing/2014/main" id="{8380161B-B5AB-4469-8402-85B7C2757B0E}"/>
              </a:ext>
            </a:extLst>
          </p:cNvPr>
          <p:cNvSpPr/>
          <p:nvPr/>
        </p:nvSpPr>
        <p:spPr>
          <a:xfrm>
            <a:off x="2262799" y="4533167"/>
            <a:ext cx="341133" cy="2966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="" xmlns:a16="http://schemas.microsoft.com/office/drawing/2014/main" id="{9AF65F23-A6F2-4320-83B1-0E83B2BAC77E}"/>
              </a:ext>
            </a:extLst>
          </p:cNvPr>
          <p:cNvSpPr/>
          <p:nvPr/>
        </p:nvSpPr>
        <p:spPr>
          <a:xfrm>
            <a:off x="5445896" y="4829831"/>
            <a:ext cx="220000" cy="2966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>
            <a:extLst>
              <a:ext uri="{FF2B5EF4-FFF2-40B4-BE49-F238E27FC236}">
                <a16:creationId xmlns="" xmlns:a16="http://schemas.microsoft.com/office/drawing/2014/main" id="{7138D44D-0DC1-4816-973A-2D534B15BA74}"/>
              </a:ext>
            </a:extLst>
          </p:cNvPr>
          <p:cNvSpPr txBox="1"/>
          <p:nvPr/>
        </p:nvSpPr>
        <p:spPr>
          <a:xfrm>
            <a:off x="6284033" y="4731731"/>
            <a:ext cx="769763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taste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="" xmlns:a16="http://schemas.microsoft.com/office/drawing/2014/main" id="{DDD63A6C-DCFE-4384-91EE-443468238D83}"/>
              </a:ext>
            </a:extLst>
          </p:cNvPr>
          <p:cNvSpPr/>
          <p:nvPr/>
        </p:nvSpPr>
        <p:spPr>
          <a:xfrm>
            <a:off x="1770887" y="5126495"/>
            <a:ext cx="158620" cy="26627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ربع نص 15">
            <a:extLst>
              <a:ext uri="{FF2B5EF4-FFF2-40B4-BE49-F238E27FC236}">
                <a16:creationId xmlns="" xmlns:a16="http://schemas.microsoft.com/office/drawing/2014/main" id="{4A23B571-9869-4116-A1C3-FF1F10159B2C}"/>
              </a:ext>
            </a:extLst>
          </p:cNvPr>
          <p:cNvSpPr txBox="1"/>
          <p:nvPr/>
        </p:nvSpPr>
        <p:spPr>
          <a:xfrm>
            <a:off x="3173153" y="4997719"/>
            <a:ext cx="922047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tasted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="" xmlns:a16="http://schemas.microsoft.com/office/drawing/2014/main" id="{EC4EB0A4-58BD-4643-92C1-6FF0339BF154}"/>
              </a:ext>
            </a:extLst>
          </p:cNvPr>
          <p:cNvSpPr/>
          <p:nvPr/>
        </p:nvSpPr>
        <p:spPr>
          <a:xfrm>
            <a:off x="2156719" y="5445752"/>
            <a:ext cx="476066" cy="2966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مربع نص 17">
            <a:extLst>
              <a:ext uri="{FF2B5EF4-FFF2-40B4-BE49-F238E27FC236}">
                <a16:creationId xmlns="" xmlns:a16="http://schemas.microsoft.com/office/drawing/2014/main" id="{DBA68672-955A-414A-B336-66478E3671E4}"/>
              </a:ext>
            </a:extLst>
          </p:cNvPr>
          <p:cNvSpPr txBox="1"/>
          <p:nvPr/>
        </p:nvSpPr>
        <p:spPr>
          <a:xfrm>
            <a:off x="2833984" y="5321383"/>
            <a:ext cx="795411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drink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="" xmlns:a16="http://schemas.microsoft.com/office/drawing/2014/main" id="{7EB760A6-8069-4383-96D9-BC55C21261E5}"/>
              </a:ext>
            </a:extLst>
          </p:cNvPr>
          <p:cNvSpPr/>
          <p:nvPr/>
        </p:nvSpPr>
        <p:spPr>
          <a:xfrm>
            <a:off x="6567534" y="5435274"/>
            <a:ext cx="753770" cy="30400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مربع نص 19">
            <a:extLst>
              <a:ext uri="{FF2B5EF4-FFF2-40B4-BE49-F238E27FC236}">
                <a16:creationId xmlns="" xmlns:a16="http://schemas.microsoft.com/office/drawing/2014/main" id="{728FFA8D-140F-4170-B211-D245E2E1FDEA}"/>
              </a:ext>
            </a:extLst>
          </p:cNvPr>
          <p:cNvSpPr txBox="1"/>
          <p:nvPr/>
        </p:nvSpPr>
        <p:spPr>
          <a:xfrm>
            <a:off x="7520441" y="5321382"/>
            <a:ext cx="795411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drink</a:t>
            </a:r>
            <a:endParaRPr lang="ar-SA" sz="19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6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AB74131-CE30-4B09-AFF3-48122B87F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" y="1843087"/>
            <a:ext cx="9155430" cy="277749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="" xmlns:a16="http://schemas.microsoft.com/office/drawing/2014/main" id="{12EFC8BD-DF62-413B-A226-AB7663F0D276}"/>
              </a:ext>
            </a:extLst>
          </p:cNvPr>
          <p:cNvSpPr/>
          <p:nvPr/>
        </p:nvSpPr>
        <p:spPr>
          <a:xfrm>
            <a:off x="2737374" y="2392116"/>
            <a:ext cx="328196" cy="5013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>
            <a:extLst>
              <a:ext uri="{FF2B5EF4-FFF2-40B4-BE49-F238E27FC236}">
                <a16:creationId xmlns="" xmlns:a16="http://schemas.microsoft.com/office/drawing/2014/main" id="{C87D2B39-46AE-4F08-99F3-7956DE4104A6}"/>
              </a:ext>
            </a:extLst>
          </p:cNvPr>
          <p:cNvSpPr txBox="1"/>
          <p:nvPr/>
        </p:nvSpPr>
        <p:spPr>
          <a:xfrm>
            <a:off x="3378093" y="2406532"/>
            <a:ext cx="768160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work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="" xmlns:a16="http://schemas.microsoft.com/office/drawing/2014/main" id="{D9D31DCA-956C-4A54-BE3F-C1568B05EEE1}"/>
              </a:ext>
            </a:extLst>
          </p:cNvPr>
          <p:cNvSpPr/>
          <p:nvPr/>
        </p:nvSpPr>
        <p:spPr>
          <a:xfrm>
            <a:off x="5640650" y="2460641"/>
            <a:ext cx="209180" cy="3859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>
            <a:extLst>
              <a:ext uri="{FF2B5EF4-FFF2-40B4-BE49-F238E27FC236}">
                <a16:creationId xmlns="" xmlns:a16="http://schemas.microsoft.com/office/drawing/2014/main" id="{6DDC2A76-5395-483E-8B5D-0931D132A6B3}"/>
              </a:ext>
            </a:extLst>
          </p:cNvPr>
          <p:cNvSpPr txBox="1"/>
          <p:nvPr/>
        </p:nvSpPr>
        <p:spPr>
          <a:xfrm>
            <a:off x="6073777" y="2455220"/>
            <a:ext cx="1059907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worked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6A34BFA5-1D2F-4B9A-9BF4-4CE14884688C}"/>
              </a:ext>
            </a:extLst>
          </p:cNvPr>
          <p:cNvSpPr txBox="1"/>
          <p:nvPr/>
        </p:nvSpPr>
        <p:spPr>
          <a:xfrm>
            <a:off x="3836124" y="2893427"/>
            <a:ext cx="768160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work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="" xmlns:a16="http://schemas.microsoft.com/office/drawing/2014/main" id="{C1B1654F-4D7F-430A-982D-384582C491C7}"/>
              </a:ext>
            </a:extLst>
          </p:cNvPr>
          <p:cNvSpPr/>
          <p:nvPr/>
        </p:nvSpPr>
        <p:spPr>
          <a:xfrm>
            <a:off x="3094422" y="2961952"/>
            <a:ext cx="414754" cy="3751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="" xmlns:a16="http://schemas.microsoft.com/office/drawing/2014/main" id="{42471199-E061-496F-A8C2-CB2EE5C0FA96}"/>
              </a:ext>
            </a:extLst>
          </p:cNvPr>
          <p:cNvSpPr/>
          <p:nvPr/>
        </p:nvSpPr>
        <p:spPr>
          <a:xfrm>
            <a:off x="4006881" y="3429000"/>
            <a:ext cx="299344" cy="40297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>
            <a:extLst>
              <a:ext uri="{FF2B5EF4-FFF2-40B4-BE49-F238E27FC236}">
                <a16:creationId xmlns="" xmlns:a16="http://schemas.microsoft.com/office/drawing/2014/main" id="{01A1DB61-E832-4045-93C4-D045EC44B199}"/>
              </a:ext>
            </a:extLst>
          </p:cNvPr>
          <p:cNvSpPr txBox="1"/>
          <p:nvPr/>
        </p:nvSpPr>
        <p:spPr>
          <a:xfrm>
            <a:off x="4967812" y="3429001"/>
            <a:ext cx="699230" cy="3924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feed</a:t>
            </a:r>
            <a:endParaRPr lang="ar-SA" sz="1950" b="1" dirty="0">
              <a:solidFill>
                <a:srgbClr val="FF0000"/>
              </a:solidFill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="" xmlns:a16="http://schemas.microsoft.com/office/drawing/2014/main" id="{7041E328-0842-4021-96F4-0F571C6F7AD7}"/>
              </a:ext>
            </a:extLst>
          </p:cNvPr>
          <p:cNvSpPr/>
          <p:nvPr/>
        </p:nvSpPr>
        <p:spPr>
          <a:xfrm>
            <a:off x="1384917" y="3903262"/>
            <a:ext cx="703277" cy="4255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>
            <a:extLst>
              <a:ext uri="{FF2B5EF4-FFF2-40B4-BE49-F238E27FC236}">
                <a16:creationId xmlns="" xmlns:a16="http://schemas.microsoft.com/office/drawing/2014/main" id="{01ABEC6C-9295-42D6-BBDD-B4FAFFAAEEC1}"/>
              </a:ext>
            </a:extLst>
          </p:cNvPr>
          <p:cNvSpPr txBox="1"/>
          <p:nvPr/>
        </p:nvSpPr>
        <p:spPr>
          <a:xfrm>
            <a:off x="2383631" y="3903262"/>
            <a:ext cx="1125546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950" b="1" dirty="0">
                <a:solidFill>
                  <a:srgbClr val="FF0000"/>
                </a:solidFill>
              </a:rPr>
              <a:t>feed</a:t>
            </a:r>
            <a:endParaRPr lang="ar-SA" sz="19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85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  <p:bldP spid="9" grpId="0" animBg="1"/>
      <p:bldP spid="10" grpId="0" animBg="1"/>
      <p:bldP spid="11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B0D0568-B468-46AF-A28C-0F77D8C5D0EC}"/>
              </a:ext>
            </a:extLst>
          </p:cNvPr>
          <p:cNvSpPr txBox="1"/>
          <p:nvPr/>
        </p:nvSpPr>
        <p:spPr>
          <a:xfrm>
            <a:off x="2217421" y="860108"/>
            <a:ext cx="7315198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75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Collocations</a:t>
            </a:r>
          </a:p>
          <a:p>
            <a:endParaRPr lang="en-US" sz="2275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75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Collocations are words that are often used together</a:t>
            </a:r>
          </a:p>
          <a:p>
            <a:pPr algn="ctr"/>
            <a:endParaRPr lang="en-US" sz="2275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75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homework</a:t>
            </a:r>
          </a:p>
          <a:p>
            <a:pPr algn="ctr"/>
            <a:r>
              <a:rPr lang="en-US" sz="2275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coffee</a:t>
            </a:r>
          </a:p>
          <a:p>
            <a:pPr algn="ctr"/>
            <a:r>
              <a:rPr lang="en-US" sz="2275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swimming</a:t>
            </a:r>
          </a:p>
          <a:p>
            <a:pPr algn="ctr"/>
            <a:endParaRPr lang="en-US" sz="2275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75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49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BD92B82-2CF9-4134-B564-B489FE83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64" y="1082502"/>
            <a:ext cx="7199024" cy="494790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B9A6E05A-05D7-49EC-B727-F5763FD389DD}"/>
              </a:ext>
            </a:extLst>
          </p:cNvPr>
          <p:cNvSpPr txBox="1"/>
          <p:nvPr/>
        </p:nvSpPr>
        <p:spPr>
          <a:xfrm>
            <a:off x="1423900" y="3145804"/>
            <a:ext cx="1362075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742950"/>
            <a:r>
              <a:rPr lang="en-US" sz="1950" b="1" dirty="0">
                <a:solidFill>
                  <a:srgbClr val="FF0000"/>
                </a:solidFill>
                <a:latin typeface="Calibri" panose="020F0502020204030204"/>
              </a:rPr>
              <a:t>cards</a:t>
            </a:r>
            <a:endParaRPr lang="ar-SA" sz="195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="" xmlns:a16="http://schemas.microsoft.com/office/drawing/2014/main" id="{3D3F64F8-5AF6-40C2-B77D-665A48008D0A}"/>
              </a:ext>
            </a:extLst>
          </p:cNvPr>
          <p:cNvSpPr txBox="1"/>
          <p:nvPr/>
        </p:nvSpPr>
        <p:spPr>
          <a:xfrm>
            <a:off x="1415402" y="3593358"/>
            <a:ext cx="1052513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742950"/>
            <a:r>
              <a:rPr lang="en-US" sz="1950" b="1" dirty="0">
                <a:solidFill>
                  <a:srgbClr val="FF0000"/>
                </a:solidFill>
                <a:latin typeface="Calibri" panose="020F0502020204030204"/>
              </a:rPr>
              <a:t>music</a:t>
            </a:r>
            <a:endParaRPr lang="ar-SA" sz="195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="" xmlns:a16="http://schemas.microsoft.com/office/drawing/2014/main" id="{18ED4B54-D6D5-4C8E-B80E-40BD275EAAB0}"/>
              </a:ext>
            </a:extLst>
          </p:cNvPr>
          <p:cNvSpPr txBox="1"/>
          <p:nvPr/>
        </p:nvSpPr>
        <p:spPr>
          <a:xfrm>
            <a:off x="1415402" y="4038166"/>
            <a:ext cx="928688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742950"/>
            <a:r>
              <a:rPr lang="en-US" sz="1950" b="1" dirty="0">
                <a:solidFill>
                  <a:srgbClr val="FF0000"/>
                </a:solidFill>
                <a:latin typeface="Calibri" panose="020F0502020204030204"/>
              </a:rPr>
              <a:t>money</a:t>
            </a:r>
            <a:endParaRPr lang="ar-SA" sz="195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="" xmlns:a16="http://schemas.microsoft.com/office/drawing/2014/main" id="{FE34C042-68DA-4E2A-A544-D0CF99110154}"/>
              </a:ext>
            </a:extLst>
          </p:cNvPr>
          <p:cNvSpPr txBox="1"/>
          <p:nvPr/>
        </p:nvSpPr>
        <p:spPr>
          <a:xfrm>
            <a:off x="1415402" y="4431695"/>
            <a:ext cx="1114425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742950"/>
            <a:r>
              <a:rPr lang="en-US" sz="1950" b="1" dirty="0">
                <a:solidFill>
                  <a:srgbClr val="FF0000"/>
                </a:solidFill>
                <a:latin typeface="Calibri" panose="020F0502020204030204"/>
              </a:rPr>
              <a:t>a job</a:t>
            </a:r>
            <a:endParaRPr lang="ar-SA" sz="195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B1FCB3F0-2526-4F63-BFC1-4491A13428DA}"/>
              </a:ext>
            </a:extLst>
          </p:cNvPr>
          <p:cNvSpPr txBox="1"/>
          <p:nvPr/>
        </p:nvSpPr>
        <p:spPr>
          <a:xfrm>
            <a:off x="1415402" y="4825225"/>
            <a:ext cx="1052513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742950"/>
            <a:r>
              <a:rPr lang="en-US" sz="1950" b="1" dirty="0">
                <a:solidFill>
                  <a:srgbClr val="FF0000"/>
                </a:solidFill>
                <a:latin typeface="Calibri" panose="020F0502020204030204"/>
              </a:rPr>
              <a:t>money</a:t>
            </a:r>
            <a:endParaRPr lang="ar-SA" sz="195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="" xmlns:a16="http://schemas.microsoft.com/office/drawing/2014/main" id="{EAFCD17A-F808-465B-94A0-2181612CAA95}"/>
              </a:ext>
            </a:extLst>
          </p:cNvPr>
          <p:cNvSpPr txBox="1"/>
          <p:nvPr/>
        </p:nvSpPr>
        <p:spPr>
          <a:xfrm>
            <a:off x="1444249" y="5270033"/>
            <a:ext cx="1052513" cy="3924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742950"/>
            <a:r>
              <a:rPr lang="en-US" sz="1950" b="1" dirty="0">
                <a:solidFill>
                  <a:srgbClr val="FF0000"/>
                </a:solidFill>
                <a:latin typeface="Calibri" panose="020F0502020204030204"/>
              </a:rPr>
              <a:t>time</a:t>
            </a:r>
            <a:endParaRPr lang="ar-SA" sz="195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="" xmlns:a16="http://schemas.microsoft.com/office/drawing/2014/main" id="{4ED80E57-064A-4710-AD50-BA15D653F331}"/>
              </a:ext>
            </a:extLst>
          </p:cNvPr>
          <p:cNvSpPr txBox="1"/>
          <p:nvPr/>
        </p:nvSpPr>
        <p:spPr>
          <a:xfrm>
            <a:off x="5448300" y="2733189"/>
            <a:ext cx="4024313" cy="15927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1">
            <a:spAutoFit/>
          </a:bodyPr>
          <a:lstStyle/>
          <a:p>
            <a:pPr defTabSz="742950"/>
            <a:r>
              <a:rPr lang="en-US" sz="1950" b="1" dirty="0">
                <a:solidFill>
                  <a:srgbClr val="FF0000"/>
                </a:solidFill>
                <a:latin typeface="Book Antiqua" panose="02040602050305030304" pitchFamily="18" charset="0"/>
              </a:rPr>
              <a:t>Which word makes a collocation with the word “lose”</a:t>
            </a:r>
          </a:p>
          <a:p>
            <a:pPr marL="371475" indent="-371475" defTabSz="742950">
              <a:buFontTx/>
              <a:buAutoNum type="alphaLcPeriod"/>
            </a:pPr>
            <a:r>
              <a:rPr lang="en-US" sz="1950" b="1" dirty="0">
                <a:solidFill>
                  <a:srgbClr val="0070C0"/>
                </a:solidFill>
                <a:latin typeface="Book Antiqua" panose="02040602050305030304" pitchFamily="18" charset="0"/>
              </a:rPr>
              <a:t>Cards</a:t>
            </a:r>
          </a:p>
          <a:p>
            <a:pPr marL="371475" indent="-371475" defTabSz="742950">
              <a:buFontTx/>
              <a:buAutoNum type="alphaLcPeriod"/>
            </a:pPr>
            <a:r>
              <a:rPr lang="en-US" sz="1950" b="1" dirty="0">
                <a:solidFill>
                  <a:srgbClr val="0070C0"/>
                </a:solidFill>
                <a:latin typeface="Book Antiqua" panose="02040602050305030304" pitchFamily="18" charset="0"/>
              </a:rPr>
              <a:t>Music</a:t>
            </a:r>
          </a:p>
          <a:p>
            <a:pPr marL="371475" indent="-371475" defTabSz="742950">
              <a:buFontTx/>
              <a:buAutoNum type="alphaLcPeriod"/>
            </a:pPr>
            <a:r>
              <a:rPr lang="en-US" sz="1950" b="1" dirty="0">
                <a:solidFill>
                  <a:srgbClr val="0070C0"/>
                </a:solidFill>
                <a:latin typeface="Book Antiqua" panose="02040602050305030304" pitchFamily="18" charset="0"/>
              </a:rPr>
              <a:t>A job</a:t>
            </a:r>
            <a:endParaRPr lang="ar-SA" sz="195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37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ucation.pptx" id="{3892FBF9-01A9-48FE-93D5-1782E926F2B8}" vid="{0C4C3F8D-8128-4CC4-8749-13FA667B00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866</Words>
  <Application>Microsoft Office PowerPoint</Application>
  <PresentationFormat>A4 Paper (210x297 mm)</PresentationFormat>
  <Paragraphs>238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AYM Wadiy S_U normal.</vt:lpstr>
      <vt:lpstr>Book Antiqua</vt:lpstr>
      <vt:lpstr>Calibri</vt:lpstr>
      <vt:lpstr>Times New Roman</vt:lpstr>
      <vt:lpstr>Wingdings</vt:lpstr>
      <vt:lpstr>Office Theme</vt:lpstr>
      <vt:lpstr>PowerPoint Presentation</vt:lpstr>
      <vt:lpstr>Word Study   Unit Four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Mohammad Fawwaz AlWidyan</dc:creator>
  <cp:lastModifiedBy>KFU</cp:lastModifiedBy>
  <cp:revision>14</cp:revision>
  <dcterms:created xsi:type="dcterms:W3CDTF">2019-01-24T08:00:33Z</dcterms:created>
  <dcterms:modified xsi:type="dcterms:W3CDTF">2019-03-06T07:47:22Z</dcterms:modified>
</cp:coreProperties>
</file>