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7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7"/>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3048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1"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effectLst>
                  <a:outerShdw blurRad="38100" dist="38100" dir="2700000" algn="tl">
                    <a:srgbClr val="000000">
                      <a:alpha val="43137"/>
                    </a:srgbClr>
                  </a:outerShdw>
                </a:effectLst>
                <a:latin typeface="Calibri" pitchFamily="34" charset="0"/>
              </a:rPr>
              <a:t>e- </a:t>
            </a:r>
            <a:r>
              <a:rPr lang="en-US" sz="2000" b="1" spc="-150" dirty="0" smtClean="0">
                <a:effectLst>
                  <a:outerShdw blurRad="38100" dist="38100" dir="2700000" algn="tl">
                    <a:srgbClr val="000000">
                      <a:alpha val="43137"/>
                    </a:srgbClr>
                  </a:outerShdw>
                </a:effectLst>
                <a:latin typeface="Calibri" pitchFamily="34" charset="0"/>
              </a:rPr>
              <a:t>Learning</a:t>
            </a:r>
            <a:r>
              <a:rPr lang="en-US" sz="24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1600" b="1" spc="-150" dirty="0" smtClean="0">
                <a:effectLst>
                  <a:outerShdw blurRad="38100" dist="38100" dir="2700000" algn="tl">
                    <a:srgbClr val="000000">
                      <a:alpha val="43137"/>
                    </a:srgbClr>
                  </a:outerShdw>
                </a:effectLst>
                <a:latin typeface="Calibri" pitchFamily="34" charset="0"/>
              </a:rPr>
              <a:t>&amp;  Distance Education </a:t>
            </a:r>
            <a:endParaRPr lang="en-US" sz="2400" b="1" spc="-150" dirty="0" smtClean="0">
              <a:effectLst>
                <a:outerShdw blurRad="38100" dist="38100" dir="2700000" algn="tl">
                  <a:srgbClr val="000000">
                    <a:alpha val="43137"/>
                  </a:srgbClr>
                </a:outerShdw>
              </a:effectLst>
              <a:latin typeface="Calibri" pitchFamily="34" charset="0"/>
            </a:endParaRPr>
          </a:p>
        </p:txBody>
      </p:sp>
      <p:grpSp>
        <p:nvGrpSpPr>
          <p:cNvPr id="2" name="Group 7"/>
          <p:cNvGrpSpPr>
            <a:grpSpLocks/>
          </p:cNvGrpSpPr>
          <p:nvPr/>
        </p:nvGrpSpPr>
        <p:grpSpPr bwMode="auto">
          <a:xfrm>
            <a:off x="6494463" y="198120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1" y="2895600"/>
            <a:ext cx="5099050" cy="3276600"/>
          </a:xfrm>
          <a:prstGeom prst="rect">
            <a:avLst/>
          </a:prstGeom>
          <a:noFill/>
          <a:ln w="9525">
            <a:noFill/>
            <a:miter lim="800000"/>
            <a:headEnd/>
            <a:tailEnd/>
          </a:ln>
        </p:spPr>
        <p:txBody>
          <a:bodyPr anchor="ctr"/>
          <a:lstStyle/>
          <a:p>
            <a:pPr algn="l">
              <a:lnSpc>
                <a:spcPct val="80000"/>
              </a:lnSpc>
            </a:pPr>
            <a:r>
              <a:rPr lang="en-US" sz="3700" b="1" dirty="0" smtClean="0">
                <a:solidFill>
                  <a:srgbClr val="376092"/>
                </a:solidFill>
                <a:latin typeface="AYM Wadiy S_U normal."/>
                <a:cs typeface="Times New Roman" pitchFamily="18" charset="0"/>
              </a:rPr>
              <a:t>English Language</a:t>
            </a:r>
          </a:p>
          <a:p>
            <a:pPr algn="l">
              <a:lnSpc>
                <a:spcPct val="80000"/>
              </a:lnSpc>
            </a:pPr>
            <a:r>
              <a:rPr lang="en-US" sz="3700" b="1" dirty="0" smtClean="0">
                <a:solidFill>
                  <a:srgbClr val="376092"/>
                </a:solidFill>
                <a:latin typeface="AYM Wadiy S_U normal."/>
                <a:cs typeface="Times New Roman" pitchFamily="18" charset="0"/>
              </a:rPr>
              <a:t>Eng 101</a:t>
            </a:r>
          </a:p>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en-US" b="1" dirty="0" smtClean="0">
                <a:latin typeface="Calibri" pitchFamily="34" charset="0"/>
                <a:cs typeface="Times New Roman" pitchFamily="18" charset="0"/>
              </a:rPr>
              <a:t>Instructor: Mr. </a:t>
            </a:r>
            <a:r>
              <a:rPr lang="en-US" b="1" dirty="0" err="1" smtClean="0">
                <a:latin typeface="Calibri" pitchFamily="34" charset="0"/>
                <a:cs typeface="Times New Roman" pitchFamily="18" charset="0"/>
              </a:rPr>
              <a:t>Ammar</a:t>
            </a:r>
            <a:r>
              <a:rPr lang="en-US" b="1" dirty="0" smtClean="0">
                <a:latin typeface="Calibri" pitchFamily="34" charset="0"/>
                <a:cs typeface="Times New Roman" pitchFamily="18" charset="0"/>
              </a:rPr>
              <a:t> Sultan Al-</a:t>
            </a:r>
            <a:r>
              <a:rPr lang="en-US" b="1" dirty="0" err="1" smtClean="0">
                <a:latin typeface="Calibri" pitchFamily="34" charset="0"/>
                <a:cs typeface="Times New Roman" pitchFamily="18" charset="0"/>
              </a:rPr>
              <a:t>Ma’ani</a:t>
            </a:r>
            <a:endParaRPr lang="en-US" sz="1700" b="1" dirty="0">
              <a:latin typeface="Calibri" pitchFamily="34"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Lecture Three</a:t>
            </a:r>
            <a:r>
              <a:rPr lang="en-US" b="1" dirty="0" smtClean="0">
                <a:solidFill>
                  <a:schemeClr val="tx1"/>
                </a:solidFill>
                <a:cs typeface="Arial" pitchFamily="34" charset="0"/>
              </a:rPr>
              <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sz="4400" b="1" dirty="0" smtClean="0">
                <a:solidFill>
                  <a:schemeClr val="tx1"/>
                </a:solidFill>
                <a:cs typeface="Arial" pitchFamily="34" charset="0"/>
              </a:rPr>
              <a:t>Eng 101</a:t>
            </a:r>
          </a:p>
          <a:p>
            <a:pPr eaLnBrk="1" hangingPunct="1"/>
            <a:r>
              <a:rPr lang="en-US" b="1" dirty="0" smtClean="0">
                <a:solidFill>
                  <a:srgbClr val="0070C0"/>
                </a:solidFill>
                <a:cs typeface="Arial" pitchFamily="34" charset="0"/>
              </a:rPr>
              <a:t>Grammar</a:t>
            </a:r>
            <a:r>
              <a:rPr lang="en-US" b="1" dirty="0" smtClean="0">
                <a:solidFill>
                  <a:schemeClr val="tx1"/>
                </a:solidFill>
                <a:cs typeface="Arial" pitchFamily="34" charset="0"/>
              </a:rPr>
              <a:t> – </a:t>
            </a:r>
            <a:r>
              <a:rPr lang="en-US" b="1" dirty="0" smtClean="0">
                <a:solidFill>
                  <a:srgbClr val="FF0066"/>
                </a:solidFill>
                <a:cs typeface="Arial" pitchFamily="34" charset="0"/>
              </a:rPr>
              <a:t>Vocabulary</a:t>
            </a:r>
            <a:r>
              <a:rPr lang="en-US" b="1" dirty="0" smtClean="0">
                <a:solidFill>
                  <a:schemeClr val="tx1"/>
                </a:solidFill>
                <a:cs typeface="Arial" pitchFamily="34" charset="0"/>
              </a:rPr>
              <a:t> - </a:t>
            </a:r>
            <a:r>
              <a:rPr lang="en-US" b="1" dirty="0" smtClean="0">
                <a:solidFill>
                  <a:srgbClr val="00B050"/>
                </a:solidFill>
                <a:cs typeface="Arial" pitchFamily="34" charset="0"/>
              </a:rPr>
              <a:t>Reading</a:t>
            </a:r>
            <a:r>
              <a:rPr lang="en-US" b="1" dirty="0" smtClean="0">
                <a:solidFill>
                  <a:schemeClr val="tx1"/>
                </a:solidFill>
                <a:cs typeface="Arial" pitchFamily="34" charset="0"/>
              </a:rPr>
              <a:t> </a:t>
            </a:r>
          </a:p>
          <a:p>
            <a:pPr eaLnBrk="1" hangingPunct="1"/>
            <a:r>
              <a:rPr lang="en-US" b="1" dirty="0" smtClean="0">
                <a:solidFill>
                  <a:schemeClr val="tx1"/>
                </a:solidFill>
                <a:cs typeface="Arial" pitchFamily="34" charset="0"/>
              </a:rPr>
              <a:t>Chapter </a:t>
            </a:r>
            <a:r>
              <a:rPr lang="en-US" b="1" dirty="0" smtClean="0">
                <a:solidFill>
                  <a:srgbClr val="C00000"/>
                </a:solidFill>
                <a:cs typeface="Arial" pitchFamily="34" charset="0"/>
              </a:rPr>
              <a:t>Three</a:t>
            </a:r>
          </a:p>
          <a:p>
            <a:pPr eaLnBrk="1" hangingPunct="1"/>
            <a:endParaRPr lang="en-US" sz="1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a:xfrm>
            <a:off x="495300" y="1493837"/>
            <a:ext cx="8915400" cy="4678363"/>
          </a:xfrm>
        </p:spPr>
        <p:txBody>
          <a:bodyPr/>
          <a:lstStyle/>
          <a:p>
            <a:pPr algn="l" rtl="1" eaLnBrk="1" hangingPunct="1"/>
            <a:r>
              <a:rPr lang="en-US" b="1" dirty="0" smtClean="0">
                <a:cs typeface="Arial" pitchFamily="34" charset="0"/>
              </a:rPr>
              <a:t> I- Articles ( A , An ) </a:t>
            </a:r>
          </a:p>
          <a:p>
            <a:pPr algn="l" rtl="1" eaLnBrk="1" hangingPunct="1"/>
            <a:r>
              <a:rPr lang="en-US" b="1" dirty="0" smtClean="0">
                <a:cs typeface="Arial" pitchFamily="34" charset="0"/>
              </a:rPr>
              <a:t> 2- Pronouns</a:t>
            </a:r>
          </a:p>
          <a:p>
            <a:pPr algn="l" rtl="1" eaLnBrk="1" hangingPunct="1"/>
            <a:r>
              <a:rPr lang="ar-SA" b="1" dirty="0" smtClean="0">
                <a:cs typeface="Arial" pitchFamily="34" charset="0"/>
              </a:rPr>
              <a:t> </a:t>
            </a:r>
            <a:r>
              <a:rPr lang="en-US" b="1" dirty="0" smtClean="0">
                <a:cs typeface="Arial" pitchFamily="34" charset="0"/>
              </a:rPr>
              <a:t> 3-  Verbs to Be</a:t>
            </a:r>
          </a:p>
          <a:p>
            <a:pPr algn="l" rtl="1" eaLnBrk="1" hangingPunct="1"/>
            <a:r>
              <a:rPr lang="en-US" b="1" dirty="0" smtClean="0">
                <a:cs typeface="Arial" pitchFamily="34" charset="0"/>
              </a:rPr>
              <a:t> 4. Have / Has / Had</a:t>
            </a:r>
          </a:p>
          <a:p>
            <a:pPr algn="l" rtl="1" eaLnBrk="1" hangingPunct="1"/>
            <a:r>
              <a:rPr lang="en-US" b="1" dirty="0" smtClean="0">
                <a:cs typeface="Arial" pitchFamily="34" charset="0"/>
              </a:rPr>
              <a:t> 5. </a:t>
            </a:r>
            <a:r>
              <a:rPr lang="en-US" b="1" dirty="0" smtClean="0"/>
              <a:t> Previewing Vocabulary</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1. </a:t>
            </a:r>
            <a:r>
              <a:rPr lang="en-US" b="1" dirty="0" smtClean="0">
                <a:solidFill>
                  <a:srgbClr val="C00000"/>
                </a:solidFill>
                <a:latin typeface="Arial Black" pitchFamily="34" charset="0"/>
              </a:rPr>
              <a:t>Articles</a:t>
            </a:r>
            <a:r>
              <a:rPr lang="en-US" dirty="0" smtClean="0">
                <a:solidFill>
                  <a:srgbClr val="C00000"/>
                </a:solidFill>
                <a:latin typeface="Arial Black" pitchFamily="34" charset="0"/>
              </a:rPr>
              <a:t>- </a:t>
            </a:r>
            <a:r>
              <a:rPr lang="en-US" sz="2800" b="1" dirty="0" smtClean="0">
                <a:solidFill>
                  <a:srgbClr val="C00000"/>
                </a:solidFill>
                <a:latin typeface="Arial Black" pitchFamily="34" charset="0"/>
              </a:rPr>
              <a:t>Indefinite</a:t>
            </a:r>
            <a:r>
              <a:rPr lang="en-US" dirty="0" smtClean="0">
                <a:solidFill>
                  <a:srgbClr val="C00000"/>
                </a:solidFill>
                <a:latin typeface="Arial Black" pitchFamily="34" charset="0"/>
              </a:rPr>
              <a:t> </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228600" y="1219200"/>
            <a:ext cx="9182100" cy="4906963"/>
          </a:xfrm>
        </p:spPr>
        <p:txBody>
          <a:bodyPr/>
          <a:lstStyle/>
          <a:p>
            <a:pPr algn="l" rtl="1" eaLnBrk="1" hangingPunct="1"/>
            <a:r>
              <a:rPr lang="en-US" b="1" dirty="0" smtClean="0">
                <a:cs typeface="Arial" pitchFamily="34" charset="0"/>
              </a:rPr>
              <a:t> </a:t>
            </a:r>
            <a:r>
              <a:rPr lang="en-US" sz="2400" b="1" i="1" u="sng" dirty="0" smtClean="0">
                <a:cs typeface="Arial" pitchFamily="34" charset="0"/>
              </a:rPr>
              <a:t>There are 2 indefinite articles in English</a:t>
            </a:r>
            <a:r>
              <a:rPr lang="en-US" b="1" dirty="0" smtClean="0">
                <a:cs typeface="Arial" pitchFamily="34" charset="0"/>
              </a:rPr>
              <a:t>:</a:t>
            </a:r>
          </a:p>
          <a:p>
            <a:pPr algn="l" rtl="1" eaLnBrk="1" hangingPunct="1"/>
            <a:r>
              <a:rPr lang="en-US" b="1" dirty="0" smtClean="0">
                <a:cs typeface="Arial" pitchFamily="34" charset="0"/>
              </a:rPr>
              <a:t>  </a:t>
            </a:r>
            <a:r>
              <a:rPr lang="en-US" b="1" dirty="0" smtClean="0">
                <a:solidFill>
                  <a:srgbClr val="0070C0"/>
                </a:solidFill>
                <a:cs typeface="Arial" pitchFamily="34" charset="0"/>
              </a:rPr>
              <a:t>A</a:t>
            </a:r>
            <a:r>
              <a:rPr lang="en-US" b="1" dirty="0" smtClean="0">
                <a:cs typeface="Arial" pitchFamily="34" charset="0"/>
              </a:rPr>
              <a:t>= </a:t>
            </a:r>
            <a:r>
              <a:rPr lang="en-US" sz="2400" b="1" dirty="0" smtClean="0">
                <a:cs typeface="Arial" pitchFamily="34" charset="0"/>
              </a:rPr>
              <a:t>used before singular nouns that begin with consonants. </a:t>
            </a:r>
          </a:p>
          <a:p>
            <a:pPr algn="l" rtl="1" eaLnBrk="1" hangingPunct="1"/>
            <a:r>
              <a:rPr lang="en-US" sz="2400" b="1" dirty="0" smtClean="0">
                <a:cs typeface="Arial" pitchFamily="34" charset="0"/>
              </a:rPr>
              <a:t>   </a:t>
            </a:r>
            <a:r>
              <a:rPr lang="en-US" sz="2400" b="1" dirty="0" smtClean="0">
                <a:solidFill>
                  <a:srgbClr val="0070C0"/>
                </a:solidFill>
                <a:cs typeface="Arial" pitchFamily="34" charset="0"/>
              </a:rPr>
              <a:t>An</a:t>
            </a:r>
            <a:r>
              <a:rPr lang="en-US" sz="2400" b="1" dirty="0" smtClean="0">
                <a:cs typeface="Arial" pitchFamily="34" charset="0"/>
              </a:rPr>
              <a:t>= used before singular nouns  that begin with vowels     </a:t>
            </a:r>
          </a:p>
          <a:p>
            <a:pPr algn="l" rtl="1" eaLnBrk="1" hangingPunct="1"/>
            <a:r>
              <a:rPr lang="en-US" sz="2400" b="1" dirty="0" smtClean="0">
                <a:cs typeface="Arial" pitchFamily="34" charset="0"/>
              </a:rPr>
              <a:t>         Consonants= all letters in English except ( a , e , </a:t>
            </a:r>
            <a:r>
              <a:rPr lang="en-US" sz="2400" b="1" dirty="0" err="1" smtClean="0">
                <a:cs typeface="Arial" pitchFamily="34" charset="0"/>
              </a:rPr>
              <a:t>i</a:t>
            </a:r>
            <a:r>
              <a:rPr lang="en-US" sz="2400" b="1" dirty="0" smtClean="0">
                <a:cs typeface="Arial" pitchFamily="34" charset="0"/>
              </a:rPr>
              <a:t>, o , u )</a:t>
            </a:r>
          </a:p>
          <a:p>
            <a:pPr algn="l" rtl="1" eaLnBrk="1" hangingPunct="1"/>
            <a:r>
              <a:rPr lang="en-US" sz="2400" b="1" dirty="0" smtClean="0">
                <a:cs typeface="Arial" pitchFamily="34" charset="0"/>
              </a:rPr>
              <a:t>         Vowels= ( </a:t>
            </a:r>
            <a:r>
              <a:rPr lang="en-US" sz="2400" b="1" dirty="0" smtClean="0">
                <a:solidFill>
                  <a:srgbClr val="C00000"/>
                </a:solidFill>
                <a:cs typeface="Arial" pitchFamily="34" charset="0"/>
              </a:rPr>
              <a:t>a, e , </a:t>
            </a:r>
            <a:r>
              <a:rPr lang="en-US" sz="2400" b="1" dirty="0" err="1" smtClean="0">
                <a:solidFill>
                  <a:srgbClr val="C00000"/>
                </a:solidFill>
                <a:cs typeface="Arial" pitchFamily="34" charset="0"/>
              </a:rPr>
              <a:t>i</a:t>
            </a:r>
            <a:r>
              <a:rPr lang="en-US" sz="2400" b="1" dirty="0" smtClean="0">
                <a:solidFill>
                  <a:srgbClr val="C00000"/>
                </a:solidFill>
                <a:cs typeface="Arial" pitchFamily="34" charset="0"/>
              </a:rPr>
              <a:t> ,o , u </a:t>
            </a:r>
            <a:r>
              <a:rPr lang="en-US" sz="2400" b="1" dirty="0" smtClean="0">
                <a:cs typeface="Arial" pitchFamily="34" charset="0"/>
              </a:rPr>
              <a:t>)</a:t>
            </a:r>
          </a:p>
          <a:p>
            <a:pPr algn="l" rtl="1" eaLnBrk="1" hangingPunct="1"/>
            <a:r>
              <a:rPr lang="en-US" sz="2400" b="1" dirty="0" smtClean="0">
                <a:cs typeface="Arial" pitchFamily="34" charset="0"/>
              </a:rPr>
              <a:t> </a:t>
            </a:r>
            <a:r>
              <a:rPr lang="en-US" sz="2400" b="1" dirty="0" smtClean="0">
                <a:solidFill>
                  <a:srgbClr val="7030A0"/>
                </a:solidFill>
                <a:cs typeface="Arial" pitchFamily="34" charset="0"/>
              </a:rPr>
              <a:t>Examples.</a:t>
            </a:r>
            <a:r>
              <a:rPr lang="en-US" sz="2400" b="1" dirty="0" smtClean="0">
                <a:cs typeface="Arial" pitchFamily="34" charset="0"/>
              </a:rPr>
              <a:t> </a:t>
            </a:r>
          </a:p>
          <a:p>
            <a:pPr algn="l" rtl="1" eaLnBrk="1" hangingPunct="1"/>
            <a:r>
              <a:rPr lang="ar-SA" sz="2400" b="1" dirty="0" smtClean="0">
                <a:cs typeface="Arial" pitchFamily="34" charset="0"/>
              </a:rPr>
              <a:t>  </a:t>
            </a:r>
            <a:r>
              <a:rPr lang="en-US" sz="2400" b="1" dirty="0" smtClean="0">
                <a:cs typeface="Arial" pitchFamily="34" charset="0"/>
              </a:rPr>
              <a:t>   __</a:t>
            </a:r>
            <a:r>
              <a:rPr lang="en-US" sz="2400" b="1" dirty="0" smtClean="0">
                <a:solidFill>
                  <a:srgbClr val="C00000"/>
                </a:solidFill>
                <a:cs typeface="Arial" pitchFamily="34" charset="0"/>
              </a:rPr>
              <a:t>b</a:t>
            </a:r>
            <a:r>
              <a:rPr lang="en-US" sz="2400" b="1" dirty="0" smtClean="0">
                <a:cs typeface="Arial" pitchFamily="34" charset="0"/>
              </a:rPr>
              <a:t>ook      __</a:t>
            </a:r>
            <a:r>
              <a:rPr lang="en-US" sz="2400" b="1" dirty="0" smtClean="0">
                <a:solidFill>
                  <a:srgbClr val="C00000"/>
                </a:solidFill>
                <a:cs typeface="Arial" pitchFamily="34" charset="0"/>
              </a:rPr>
              <a:t>o</a:t>
            </a:r>
            <a:r>
              <a:rPr lang="en-US" sz="2400" b="1" dirty="0" smtClean="0">
                <a:cs typeface="Arial" pitchFamily="34" charset="0"/>
              </a:rPr>
              <a:t>range         __ </a:t>
            </a:r>
            <a:r>
              <a:rPr lang="en-US" sz="2400" b="1" dirty="0" smtClean="0">
                <a:solidFill>
                  <a:srgbClr val="C00000"/>
                </a:solidFill>
                <a:cs typeface="Arial" pitchFamily="34" charset="0"/>
              </a:rPr>
              <a:t>c</a:t>
            </a:r>
            <a:r>
              <a:rPr lang="en-US" sz="2400" b="1" dirty="0" smtClean="0">
                <a:cs typeface="Arial" pitchFamily="34" charset="0"/>
              </a:rPr>
              <a:t>ar       __</a:t>
            </a:r>
            <a:r>
              <a:rPr lang="en-US" sz="2400" b="1" dirty="0" smtClean="0">
                <a:solidFill>
                  <a:srgbClr val="C00000"/>
                </a:solidFill>
                <a:cs typeface="Arial" pitchFamily="34" charset="0"/>
              </a:rPr>
              <a:t>s</a:t>
            </a:r>
            <a:r>
              <a:rPr lang="en-US" sz="2400" b="1" dirty="0" smtClean="0">
                <a:cs typeface="Arial" pitchFamily="34" charset="0"/>
              </a:rPr>
              <a:t>tory       __ </a:t>
            </a:r>
            <a:r>
              <a:rPr lang="en-US" sz="2400" b="1" dirty="0" smtClean="0">
                <a:solidFill>
                  <a:srgbClr val="C00000"/>
                </a:solidFill>
                <a:cs typeface="Arial" pitchFamily="34" charset="0"/>
              </a:rPr>
              <a:t>e</a:t>
            </a:r>
            <a:r>
              <a:rPr lang="en-US" sz="2400" b="1" dirty="0" smtClean="0">
                <a:cs typeface="Arial" pitchFamily="34" charset="0"/>
              </a:rPr>
              <a:t>gg     __</a:t>
            </a:r>
            <a:r>
              <a:rPr lang="en-US" sz="2400" b="1" dirty="0" smtClean="0">
                <a:solidFill>
                  <a:srgbClr val="C00000"/>
                </a:solidFill>
                <a:cs typeface="Arial" pitchFamily="34" charset="0"/>
              </a:rPr>
              <a:t>l</a:t>
            </a:r>
            <a:r>
              <a:rPr lang="en-US" sz="2400" b="1" dirty="0" smtClean="0">
                <a:cs typeface="Arial" pitchFamily="34" charset="0"/>
              </a:rPr>
              <a:t>ecture</a:t>
            </a:r>
          </a:p>
          <a:p>
            <a:pPr algn="l" rtl="1" eaLnBrk="1" hangingPunct="1"/>
            <a:r>
              <a:rPr lang="en-US" sz="2400" b="1" dirty="0" smtClean="0">
                <a:cs typeface="Arial" pitchFamily="34" charset="0"/>
              </a:rPr>
              <a:t>   __ </a:t>
            </a:r>
            <a:r>
              <a:rPr lang="en-US" sz="2400" b="1" dirty="0" smtClean="0">
                <a:solidFill>
                  <a:srgbClr val="C00000"/>
                </a:solidFill>
                <a:cs typeface="Arial" pitchFamily="34" charset="0"/>
              </a:rPr>
              <a:t>m</a:t>
            </a:r>
            <a:r>
              <a:rPr lang="en-US" sz="2400" b="1" dirty="0" smtClean="0">
                <a:cs typeface="Arial" pitchFamily="34" charset="0"/>
              </a:rPr>
              <a:t>an       __</a:t>
            </a:r>
            <a:r>
              <a:rPr lang="en-US" sz="2400" b="1" dirty="0" smtClean="0">
                <a:solidFill>
                  <a:srgbClr val="C00000"/>
                </a:solidFill>
                <a:cs typeface="Arial" pitchFamily="34" charset="0"/>
              </a:rPr>
              <a:t>u</a:t>
            </a:r>
            <a:r>
              <a:rPr lang="en-US" sz="2400" b="1" dirty="0" smtClean="0">
                <a:cs typeface="Arial" pitchFamily="34" charset="0"/>
              </a:rPr>
              <a:t>mbrella    __</a:t>
            </a:r>
            <a:r>
              <a:rPr lang="en-US" sz="2400" b="1" dirty="0" smtClean="0">
                <a:solidFill>
                  <a:srgbClr val="C00000"/>
                </a:solidFill>
                <a:cs typeface="Arial" pitchFamily="34" charset="0"/>
              </a:rPr>
              <a:t>a</a:t>
            </a:r>
            <a:r>
              <a:rPr lang="en-US" sz="2400" b="1" dirty="0" smtClean="0">
                <a:cs typeface="Arial" pitchFamily="34" charset="0"/>
              </a:rPr>
              <a:t>pple   __ </a:t>
            </a:r>
            <a:r>
              <a:rPr lang="en-US" sz="2400" b="1" dirty="0" smtClean="0">
                <a:solidFill>
                  <a:srgbClr val="C00000"/>
                </a:solidFill>
                <a:cs typeface="Arial" pitchFamily="34" charset="0"/>
              </a:rPr>
              <a:t>p</a:t>
            </a:r>
            <a:r>
              <a:rPr lang="en-US" sz="2400" b="1" dirty="0" smtClean="0">
                <a:cs typeface="Arial" pitchFamily="34" charset="0"/>
              </a:rPr>
              <a:t>encil   __</a:t>
            </a:r>
            <a:r>
              <a:rPr lang="en-US" sz="2400" b="1" dirty="0" smtClean="0">
                <a:solidFill>
                  <a:srgbClr val="C00000"/>
                </a:solidFill>
                <a:cs typeface="Arial" pitchFamily="34" charset="0"/>
              </a:rPr>
              <a:t>t</a:t>
            </a:r>
            <a:r>
              <a:rPr lang="en-US" sz="2400" b="1" dirty="0" smtClean="0">
                <a:cs typeface="Arial" pitchFamily="34" charset="0"/>
              </a:rPr>
              <a:t>able   __ </a:t>
            </a:r>
            <a:r>
              <a:rPr lang="en-US" sz="2400" b="1" dirty="0" smtClean="0">
                <a:solidFill>
                  <a:srgbClr val="C00000"/>
                </a:solidFill>
                <a:cs typeface="Arial" pitchFamily="34" charset="0"/>
              </a:rPr>
              <a:t>e</a:t>
            </a:r>
            <a:r>
              <a:rPr lang="en-US" sz="2400" b="1" dirty="0" smtClean="0">
                <a:cs typeface="Arial" pitchFamily="34" charset="0"/>
              </a:rPr>
              <a:t>mail    </a:t>
            </a:r>
            <a:endParaRPr lang="ar-SA"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en-US" sz="2400" b="1" dirty="0" smtClean="0">
                <a:cs typeface="Arial" pitchFamily="34" charset="0"/>
              </a:rPr>
              <a:t>Note: </a:t>
            </a:r>
            <a:r>
              <a:rPr lang="en-US" sz="2000" b="1" dirty="0" smtClean="0">
                <a:solidFill>
                  <a:srgbClr val="FF0000"/>
                </a:solidFill>
                <a:cs typeface="Arial" pitchFamily="34" charset="0"/>
              </a:rPr>
              <a:t>1.Remember that all the above words are Singular</a:t>
            </a:r>
          </a:p>
          <a:p>
            <a:pPr algn="l" rtl="1" eaLnBrk="1" hangingPunct="1"/>
            <a:r>
              <a:rPr lang="en-US" sz="2000" b="1" dirty="0" smtClean="0">
                <a:solidFill>
                  <a:srgbClr val="FF0000"/>
                </a:solidFill>
                <a:cs typeface="Arial" pitchFamily="34" charset="0"/>
              </a:rPr>
              <a:t>             2. We can’t use ( A or An ) before proper nouns, cities, days, months, et</a:t>
            </a:r>
            <a:r>
              <a:rPr lang="en-US" sz="2400" b="1" dirty="0" smtClean="0">
                <a:solidFill>
                  <a:srgbClr val="FF0000"/>
                </a:solidFill>
                <a:cs typeface="Arial" pitchFamily="34" charset="0"/>
              </a:rPr>
              <a:t>c </a:t>
            </a:r>
            <a:endParaRPr lang="ar-SA" b="1" dirty="0" smtClean="0">
              <a:solidFill>
                <a:srgbClr val="FF0000"/>
              </a:solidFill>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4</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 Exercise ( an &amp; a )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Could you please give me _____ piece of cake?</a:t>
            </a:r>
          </a:p>
          <a:p>
            <a:pPr algn="l" rtl="1" eaLnBrk="1" hangingPunct="1"/>
            <a:r>
              <a:rPr lang="en-US" sz="2000" b="1" dirty="0" smtClean="0">
                <a:solidFill>
                  <a:srgbClr val="0070C0"/>
                </a:solidFill>
                <a:latin typeface="Arial" pitchFamily="34" charset="0"/>
                <a:cs typeface="Arial" pitchFamily="34" charset="0"/>
              </a:rPr>
              <a:t>      a. an              b. two             c. a                d. many</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___ dog is ____ animal.</a:t>
            </a:r>
          </a:p>
          <a:p>
            <a:pPr algn="l" rtl="1" eaLnBrk="1" hangingPunct="1"/>
            <a:r>
              <a:rPr lang="en-US" sz="2000" b="1" dirty="0" smtClean="0">
                <a:solidFill>
                  <a:srgbClr val="0070C0"/>
                </a:solidFill>
                <a:latin typeface="Arial" pitchFamily="34" charset="0"/>
                <a:cs typeface="Arial" pitchFamily="34" charset="0"/>
              </a:rPr>
              <a:t>     a. An/a           b. An/an          c. A/an          d. A/a</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visited ____Ahmed last week.</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an              b. the               c. a               d. Nothing</a:t>
            </a:r>
          </a:p>
          <a:p>
            <a:pPr algn="l" rtl="1" eaLnBrk="1" hangingPunct="1"/>
            <a:r>
              <a:rPr lang="en-US" sz="2000" b="1" dirty="0" smtClean="0">
                <a:latin typeface="Arial" pitchFamily="34" charset="0"/>
                <a:cs typeface="Arial" pitchFamily="34" charset="0"/>
              </a:rPr>
              <a:t>4. The capital of Saudi Arabia is ____ Riyadh.</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Nothing    b. an                 c. a               d. the</a:t>
            </a:r>
          </a:p>
          <a:p>
            <a:pPr algn="l" rtl="1" eaLnBrk="1" hangingPunct="1"/>
            <a:r>
              <a:rPr lang="en-US" sz="2000" b="1" dirty="0" smtClean="0">
                <a:latin typeface="Arial" pitchFamily="34" charset="0"/>
                <a:cs typeface="Arial" pitchFamily="34" charset="0"/>
              </a:rPr>
              <a:t>5. I finished ____ unit in English language course.</a:t>
            </a:r>
          </a:p>
          <a:p>
            <a:pPr algn="l" rtl="1" eaLnBrk="1" hangingPunct="1"/>
            <a:r>
              <a:rPr lang="en-US" sz="2000" b="1" dirty="0" smtClean="0">
                <a:solidFill>
                  <a:srgbClr val="0070C0"/>
                </a:solidFill>
                <a:latin typeface="Arial" pitchFamily="34" charset="0"/>
                <a:cs typeface="Arial" pitchFamily="34" charset="0"/>
              </a:rPr>
              <a:t>     a. an             b. a                    c. three        d. few</a:t>
            </a:r>
          </a:p>
          <a:p>
            <a:pPr algn="l" rtl="1" eaLnBrk="1" hangingPunct="1"/>
            <a:r>
              <a:rPr lang="en-US" sz="2000" b="1" dirty="0" smtClean="0">
                <a:latin typeface="Arial" pitchFamily="34" charset="0"/>
                <a:cs typeface="Arial" pitchFamily="34" charset="0"/>
              </a:rPr>
              <a:t>6. I take___ umbrella when it rains.</a:t>
            </a:r>
          </a:p>
          <a:p>
            <a:pPr algn="l" rtl="1" eaLnBrk="1" hangingPunct="1"/>
            <a:r>
              <a:rPr lang="en-US" sz="2000" b="1" dirty="0" smtClean="0">
                <a:solidFill>
                  <a:srgbClr val="0070C0"/>
                </a:solidFill>
                <a:latin typeface="Arial" pitchFamily="34" charset="0"/>
                <a:cs typeface="Arial" pitchFamily="34" charset="0"/>
              </a:rPr>
              <a:t>     a. a               b. an                  c. two           d. several</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 – Definite Article </a:t>
            </a:r>
            <a:endParaRPr lang="en-US" dirty="0"/>
          </a:p>
        </p:txBody>
      </p:sp>
      <p:sp>
        <p:nvSpPr>
          <p:cNvPr id="3" name="Content Placeholder 2"/>
          <p:cNvSpPr>
            <a:spLocks noGrp="1"/>
          </p:cNvSpPr>
          <p:nvPr>
            <p:ph idx="1"/>
          </p:nvPr>
        </p:nvSpPr>
        <p:spPr/>
        <p:txBody>
          <a:bodyPr/>
          <a:lstStyle/>
          <a:p>
            <a:pPr algn="l"/>
            <a:r>
              <a:rPr lang="en-US" sz="1800" dirty="0" smtClean="0"/>
              <a:t>The = definite article (a specific object that both the person speaking and the listener know)</a:t>
            </a:r>
            <a:r>
              <a:rPr lang="en-US" sz="1800" i="1" dirty="0" smtClean="0"/>
              <a:t/>
            </a:r>
            <a:br>
              <a:rPr lang="en-US" sz="1800" i="1" dirty="0" smtClean="0"/>
            </a:br>
            <a:r>
              <a:rPr lang="en-US" sz="1800" i="1" dirty="0" smtClean="0"/>
              <a:t>The car over there is fast.</a:t>
            </a:r>
            <a:br>
              <a:rPr lang="en-US" sz="1800" i="1" dirty="0" smtClean="0"/>
            </a:br>
            <a:r>
              <a:rPr lang="en-US" sz="1800" i="1" dirty="0" smtClean="0"/>
              <a:t>The teacher is very good, isn't he?</a:t>
            </a:r>
          </a:p>
          <a:p>
            <a:pPr algn="l"/>
            <a:endParaRPr lang="en-US" sz="1800" dirty="0" smtClean="0"/>
          </a:p>
          <a:p>
            <a:pPr algn="l"/>
            <a:r>
              <a:rPr lang="en-US" sz="1800" dirty="0" smtClean="0">
                <a:solidFill>
                  <a:srgbClr val="FF0000"/>
                </a:solidFill>
              </a:rPr>
              <a:t>The first time you speak of something use "a or an", the next time you repeat that object use "the". </a:t>
            </a:r>
            <a:r>
              <a:rPr lang="en-US" sz="1800" i="1" dirty="0" smtClean="0"/>
              <a:t/>
            </a:r>
            <a:br>
              <a:rPr lang="en-US" sz="1800" i="1" dirty="0" smtClean="0"/>
            </a:br>
            <a:r>
              <a:rPr lang="en-US" sz="1800" i="1" dirty="0" smtClean="0"/>
              <a:t>I live in a house. The house is quite old and has four </a:t>
            </a:r>
            <a:endParaRPr lang="en-US" sz="1800" dirty="0" smtClean="0"/>
          </a:p>
          <a:p>
            <a:pPr algn="l"/>
            <a:endParaRPr lang="en-US" sz="1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solidFill>
                  <a:srgbClr val="FF0000"/>
                </a:solidFill>
              </a:rPr>
              <a:t>DO NOT use an article </a:t>
            </a:r>
            <a:r>
              <a:rPr lang="en-US" sz="1800" dirty="0" smtClean="0"/>
              <a:t>with countries, states, counties or provinces, lakes and mountains except when the country is a collection of states such as "The United States".</a:t>
            </a:r>
            <a:r>
              <a:rPr lang="en-US" sz="1800" i="1" dirty="0" smtClean="0"/>
              <a:t/>
            </a:r>
            <a:br>
              <a:rPr lang="en-US" sz="1800" i="1" dirty="0" smtClean="0"/>
            </a:br>
            <a:r>
              <a:rPr lang="en-US" sz="1800" i="1" dirty="0" smtClean="0"/>
              <a:t>He lives in Washington near Mount Rainier.</a:t>
            </a:r>
            <a:br>
              <a:rPr lang="en-US" sz="1800" i="1" dirty="0" smtClean="0"/>
            </a:br>
            <a:r>
              <a:rPr lang="en-US" sz="1800" i="1" dirty="0" smtClean="0"/>
              <a:t>They live in northern British Columbia.</a:t>
            </a:r>
          </a:p>
          <a:p>
            <a:pPr algn="l"/>
            <a:endParaRPr lang="en-US" sz="1800" dirty="0" smtClean="0"/>
          </a:p>
          <a:p>
            <a:pPr algn="l"/>
            <a:r>
              <a:rPr lang="en-US" sz="1800" dirty="0" smtClean="0">
                <a:solidFill>
                  <a:srgbClr val="FF0000"/>
                </a:solidFill>
              </a:rPr>
              <a:t>Use an article </a:t>
            </a:r>
            <a:r>
              <a:rPr lang="en-US" sz="1800" dirty="0" smtClean="0"/>
              <a:t>with bodies of water, oceans and seas - </a:t>
            </a:r>
            <a:r>
              <a:rPr lang="en-US" sz="1800" i="1" dirty="0" smtClean="0"/>
              <a:t/>
            </a:r>
            <a:br>
              <a:rPr lang="en-US" sz="1800" i="1" dirty="0" smtClean="0"/>
            </a:br>
            <a:r>
              <a:rPr lang="en-US" sz="1800" i="1" dirty="0" smtClean="0"/>
              <a:t>My country borders on the Pacific Ocean</a:t>
            </a:r>
          </a:p>
          <a:p>
            <a:pPr algn="l"/>
            <a:endParaRPr lang="en-US" sz="1800" dirty="0" smtClean="0"/>
          </a:p>
          <a:p>
            <a:pPr algn="l"/>
            <a:endParaRPr lang="en-US" sz="1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dirty="0" smtClean="0">
                <a:solidFill>
                  <a:srgbClr val="FF0000"/>
                </a:solidFill>
              </a:rPr>
              <a:t>DO NOT use an article </a:t>
            </a:r>
            <a:r>
              <a:rPr lang="en-US" sz="1800" dirty="0" smtClean="0"/>
              <a:t>when you are speaking about things in general </a:t>
            </a:r>
            <a:r>
              <a:rPr lang="en-US" sz="1800" i="1" dirty="0" smtClean="0"/>
              <a:t/>
            </a:r>
            <a:br>
              <a:rPr lang="en-US" sz="1800" i="1" dirty="0" smtClean="0"/>
            </a:br>
            <a:r>
              <a:rPr lang="en-US" sz="1800" i="1" dirty="0" smtClean="0"/>
              <a:t>I like Russian tea.</a:t>
            </a:r>
            <a:br>
              <a:rPr lang="en-US" sz="1800" i="1" dirty="0" smtClean="0"/>
            </a:br>
            <a:r>
              <a:rPr lang="en-US" sz="1800" i="1" dirty="0" smtClean="0"/>
              <a:t>She likes reading books.</a:t>
            </a:r>
          </a:p>
          <a:p>
            <a:pPr algn="l"/>
            <a:endParaRPr lang="en-US" sz="1800" i="1" dirty="0" smtClean="0"/>
          </a:p>
          <a:p>
            <a:pPr algn="l"/>
            <a:endParaRPr lang="en-US" sz="1800" dirty="0" smtClean="0"/>
          </a:p>
          <a:p>
            <a:pPr algn="l"/>
            <a:r>
              <a:rPr lang="en-US" sz="1800" dirty="0" smtClean="0">
                <a:solidFill>
                  <a:srgbClr val="FF0000"/>
                </a:solidFill>
              </a:rPr>
              <a:t>DO NOT use an article </a:t>
            </a:r>
            <a:r>
              <a:rPr lang="en-US" sz="1800" dirty="0" smtClean="0"/>
              <a:t>when you are speaking about meals, places, and transport</a:t>
            </a:r>
            <a:r>
              <a:rPr lang="en-US" sz="1800" i="1" dirty="0" smtClean="0"/>
              <a:t/>
            </a:r>
            <a:br>
              <a:rPr lang="en-US" sz="1800" i="1" dirty="0" smtClean="0"/>
            </a:br>
            <a:r>
              <a:rPr lang="en-US" sz="1800" i="1" dirty="0" smtClean="0"/>
              <a:t>He has breakfast at home.</a:t>
            </a:r>
            <a:br>
              <a:rPr lang="en-US" sz="1800" i="1" dirty="0" smtClean="0"/>
            </a:br>
            <a:r>
              <a:rPr lang="en-US" sz="1800" i="1" dirty="0" smtClean="0"/>
              <a:t>I go to university.</a:t>
            </a:r>
            <a:br>
              <a:rPr lang="en-US" sz="1800" i="1" dirty="0" smtClean="0"/>
            </a:br>
            <a:r>
              <a:rPr lang="en-US" sz="1800" i="1" dirty="0" smtClean="0"/>
              <a:t>He comes to work by taxi.</a:t>
            </a:r>
            <a:endParaRPr lang="en-US" sz="1800" dirty="0" smtClean="0"/>
          </a:p>
          <a:p>
            <a:pPr algn="l"/>
            <a:endParaRPr lang="en-US" sz="1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 Word &amp; Pronoun Reference</a:t>
            </a:r>
            <a:br>
              <a:rPr lang="en-US" sz="3600" b="1" dirty="0" smtClean="0">
                <a:solidFill>
                  <a:srgbClr val="C00000"/>
                </a:solidFill>
              </a:rPr>
            </a:br>
            <a:r>
              <a:rPr lang="en-US" sz="2800" b="1" dirty="0" smtClean="0">
                <a:solidFill>
                  <a:srgbClr val="7030A0"/>
                </a:solidFill>
              </a:rPr>
              <a:t>A. Personal Pronouns</a:t>
            </a: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graphicFrame>
        <p:nvGraphicFramePr>
          <p:cNvPr id="6" name="جدول 5"/>
          <p:cNvGraphicFramePr>
            <a:graphicFrameLocks noGrp="1"/>
          </p:cNvGraphicFramePr>
          <p:nvPr/>
        </p:nvGraphicFramePr>
        <p:xfrm>
          <a:off x="350292" y="1600200"/>
          <a:ext cx="9352128" cy="3657600"/>
        </p:xfrm>
        <a:graphic>
          <a:graphicData uri="http://schemas.openxmlformats.org/drawingml/2006/table">
            <a:tbl>
              <a:tblPr rtl="1" firstRow="1" bandRow="1">
                <a:tableStyleId>{5C22544A-7EE6-4342-B048-85BDC9FD1C3A}</a:tableStyleId>
              </a:tblPr>
              <a:tblGrid>
                <a:gridCol w="2871715"/>
                <a:gridCol w="1400153"/>
                <a:gridCol w="1615248"/>
                <a:gridCol w="1307528"/>
                <a:gridCol w="1210102"/>
                <a:gridCol w="947382"/>
              </a:tblGrid>
              <a:tr h="372049">
                <a:tc>
                  <a:txBody>
                    <a:bodyPr/>
                    <a:lstStyle/>
                    <a:p>
                      <a:pPr rtl="1"/>
                      <a:r>
                        <a:rPr lang="en-US" sz="2400" dirty="0" smtClean="0"/>
                        <a:t>Reflexives  </a:t>
                      </a:r>
                      <a:endParaRPr lang="ar-SA" sz="2400" dirty="0"/>
                    </a:p>
                  </a:txBody>
                  <a:tcPr/>
                </a:tc>
                <a:tc>
                  <a:txBody>
                    <a:bodyPr/>
                    <a:lstStyle/>
                    <a:p>
                      <a:pPr rtl="1"/>
                      <a:r>
                        <a:rPr lang="en-US" sz="2000" dirty="0" smtClean="0"/>
                        <a:t>Possessive</a:t>
                      </a:r>
                      <a:endParaRPr lang="ar-SA" sz="2000" dirty="0"/>
                    </a:p>
                  </a:txBody>
                  <a:tcPr/>
                </a:tc>
                <a:tc>
                  <a:txBody>
                    <a:bodyPr/>
                    <a:lstStyle/>
                    <a:p>
                      <a:pPr rtl="1"/>
                      <a:r>
                        <a:rPr lang="en-US" sz="2400" dirty="0" smtClean="0"/>
                        <a:t>Possessive </a:t>
                      </a:r>
                      <a:endParaRPr lang="ar-SA" sz="2400" dirty="0"/>
                    </a:p>
                  </a:txBody>
                  <a:tcPr/>
                </a:tc>
                <a:tc>
                  <a:txBody>
                    <a:bodyPr/>
                    <a:lstStyle/>
                    <a:p>
                      <a:pPr rtl="1"/>
                      <a:r>
                        <a:rPr lang="en-US" sz="2400" dirty="0" smtClean="0"/>
                        <a:t>Object</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Myself</a:t>
                      </a:r>
                      <a:endParaRPr lang="ar-SA" sz="2400" dirty="0"/>
                    </a:p>
                  </a:txBody>
                  <a:tcPr/>
                </a:tc>
                <a:tc>
                  <a:txBody>
                    <a:bodyPr/>
                    <a:lstStyle/>
                    <a:p>
                      <a:pPr rtl="1"/>
                      <a:r>
                        <a:rPr lang="en-US" sz="2400" dirty="0" smtClean="0"/>
                        <a:t>Mine</a:t>
                      </a:r>
                      <a:endParaRPr lang="ar-SA" sz="2400" dirty="0"/>
                    </a:p>
                  </a:txBody>
                  <a:tcPr/>
                </a:tc>
                <a:tc>
                  <a:txBody>
                    <a:bodyPr/>
                    <a:lstStyle/>
                    <a:p>
                      <a:pPr rtl="1"/>
                      <a:r>
                        <a:rPr lang="en-US" sz="2400" dirty="0" smtClean="0"/>
                        <a:t>My</a:t>
                      </a:r>
                      <a:endParaRPr lang="ar-SA" sz="2400" dirty="0"/>
                    </a:p>
                  </a:txBody>
                  <a:tcPr/>
                </a:tc>
                <a:tc>
                  <a:txBody>
                    <a:bodyPr/>
                    <a:lstStyle/>
                    <a:p>
                      <a:pPr rtl="1"/>
                      <a:r>
                        <a:rPr lang="en-US" sz="2400" dirty="0" smtClean="0"/>
                        <a:t>Me</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Himself</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His</a:t>
                      </a:r>
                      <a:endParaRPr lang="ar-SA" sz="2400" dirty="0"/>
                    </a:p>
                  </a:txBody>
                  <a:tcPr/>
                </a:tc>
                <a:tc>
                  <a:txBody>
                    <a:bodyPr/>
                    <a:lstStyle/>
                    <a:p>
                      <a:pPr rtl="1"/>
                      <a:r>
                        <a:rPr lang="en-US" sz="2400" dirty="0" smtClean="0"/>
                        <a:t>Him</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Herself</a:t>
                      </a:r>
                      <a:endParaRPr lang="ar-SA" sz="2400" dirty="0"/>
                    </a:p>
                  </a:txBody>
                  <a:tcPr/>
                </a:tc>
                <a:tc>
                  <a:txBody>
                    <a:bodyPr/>
                    <a:lstStyle/>
                    <a:p>
                      <a:pPr rtl="1"/>
                      <a:r>
                        <a:rPr lang="en-US" sz="2400" dirty="0" smtClean="0"/>
                        <a:t>Hers</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Her</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Itself</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Yourself / yourselves</a:t>
                      </a:r>
                      <a:endParaRPr lang="ar-SA" sz="2400" dirty="0"/>
                    </a:p>
                  </a:txBody>
                  <a:tcPr/>
                </a:tc>
                <a:tc>
                  <a:txBody>
                    <a:bodyPr/>
                    <a:lstStyle/>
                    <a:p>
                      <a:pPr rtl="1"/>
                      <a:r>
                        <a:rPr lang="en-US" sz="2400" dirty="0" smtClean="0"/>
                        <a:t>Yours</a:t>
                      </a:r>
                      <a:endParaRPr lang="ar-SA" sz="2400" dirty="0"/>
                    </a:p>
                  </a:txBody>
                  <a:tcPr/>
                </a:tc>
                <a:tc>
                  <a:txBody>
                    <a:bodyPr/>
                    <a:lstStyle/>
                    <a:p>
                      <a:pPr rtl="1"/>
                      <a:r>
                        <a:rPr lang="en-US" sz="2400" dirty="0" smtClean="0"/>
                        <a:t>Your</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Ourselves</a:t>
                      </a:r>
                      <a:endParaRPr lang="ar-SA" sz="2400" dirty="0"/>
                    </a:p>
                  </a:txBody>
                  <a:tcPr/>
                </a:tc>
                <a:tc>
                  <a:txBody>
                    <a:bodyPr/>
                    <a:lstStyle/>
                    <a:p>
                      <a:pPr rtl="1"/>
                      <a:r>
                        <a:rPr lang="en-US" sz="2400" dirty="0" smtClean="0"/>
                        <a:t>Ours</a:t>
                      </a:r>
                      <a:endParaRPr lang="ar-SA" sz="2400" dirty="0"/>
                    </a:p>
                  </a:txBody>
                  <a:tcPr/>
                </a:tc>
                <a:tc>
                  <a:txBody>
                    <a:bodyPr/>
                    <a:lstStyle/>
                    <a:p>
                      <a:pPr rtl="1"/>
                      <a:r>
                        <a:rPr lang="en-US" sz="2400" dirty="0" smtClean="0"/>
                        <a:t>Our</a:t>
                      </a:r>
                      <a:endParaRPr lang="ar-SA" sz="2400" dirty="0"/>
                    </a:p>
                  </a:txBody>
                  <a:tcPr/>
                </a:tc>
                <a:tc>
                  <a:txBody>
                    <a:bodyPr/>
                    <a:lstStyle/>
                    <a:p>
                      <a:pPr rtl="1"/>
                      <a:r>
                        <a:rPr lang="en-US" sz="2400" dirty="0" smtClean="0"/>
                        <a:t>Us</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themselves</a:t>
                      </a:r>
                      <a:endParaRPr lang="ar-SA" sz="2400" dirty="0"/>
                    </a:p>
                  </a:txBody>
                  <a:tcPr/>
                </a:tc>
                <a:tc>
                  <a:txBody>
                    <a:bodyPr/>
                    <a:lstStyle/>
                    <a:p>
                      <a:pPr rtl="1"/>
                      <a:r>
                        <a:rPr lang="en-US" sz="2400" dirty="0" smtClean="0"/>
                        <a:t>theirs</a:t>
                      </a:r>
                      <a:endParaRPr lang="ar-SA" sz="2400" dirty="0"/>
                    </a:p>
                  </a:txBody>
                  <a:tcPr/>
                </a:tc>
                <a:tc>
                  <a:txBody>
                    <a:bodyPr/>
                    <a:lstStyle/>
                    <a:p>
                      <a:pPr rtl="1"/>
                      <a:r>
                        <a:rPr lang="en-US" sz="2400" dirty="0" smtClean="0"/>
                        <a:t>their</a:t>
                      </a:r>
                      <a:endParaRPr lang="ar-SA" sz="2400" dirty="0"/>
                    </a:p>
                  </a:txBody>
                  <a:tcPr/>
                </a:tc>
                <a:tc>
                  <a:txBody>
                    <a:bodyPr/>
                    <a:lstStyle/>
                    <a:p>
                      <a:pPr rtl="1"/>
                      <a:r>
                        <a:rPr lang="en-US" sz="2400" dirty="0" smtClean="0"/>
                        <a:t>them</a:t>
                      </a:r>
                      <a:endParaRPr lang="ar-SA" sz="2400" dirty="0"/>
                    </a:p>
                  </a:txBody>
                  <a:tcPr/>
                </a:tc>
                <a:tc>
                  <a:txBody>
                    <a:bodyPr/>
                    <a:lstStyle/>
                    <a:p>
                      <a:pPr rtl="1"/>
                      <a:r>
                        <a:rPr lang="en-US" sz="2400" dirty="0" smtClean="0"/>
                        <a:t> They</a:t>
                      </a:r>
                      <a:r>
                        <a:rPr lang="ar-SA" sz="2400" dirty="0" smtClean="0"/>
                        <a:t> </a:t>
                      </a:r>
                      <a:endParaRPr lang="ar-SA" sz="2400" dirty="0"/>
                    </a:p>
                  </a:txBody>
                  <a:tcPr/>
                </a:tc>
                <a:tc>
                  <a:txBody>
                    <a:bodyPr/>
                    <a:lstStyle/>
                    <a:p>
                      <a:pPr rtl="1"/>
                      <a:r>
                        <a:rPr lang="ar-SA" sz="2400" dirty="0" smtClean="0"/>
                        <a:t>7</a:t>
                      </a:r>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sz="half" idx="13"/>
          </p:nvPr>
        </p:nvSpPr>
        <p:spPr/>
        <p:txBody>
          <a:bodyPr/>
          <a:lstStyle/>
          <a:p>
            <a:pPr algn="l"/>
            <a:r>
              <a:rPr lang="en-US" sz="1800" b="1" dirty="0" smtClean="0"/>
              <a:t>Object Pronouns - me, you, him, her, it, us, you, them </a:t>
            </a:r>
            <a:r>
              <a:rPr lang="en-US" sz="1800" dirty="0" smtClean="0"/>
              <a:t>serve as the object of a </a:t>
            </a:r>
            <a:r>
              <a:rPr lang="en-US" sz="1800" dirty="0" err="1" smtClean="0"/>
              <a:t>verb.Give</a:t>
            </a:r>
            <a:r>
              <a:rPr lang="en-US" sz="1800" dirty="0" smtClean="0"/>
              <a:t> </a:t>
            </a:r>
            <a:r>
              <a:rPr lang="en-US" sz="1800" b="1" dirty="0" smtClean="0"/>
              <a:t>me</a:t>
            </a:r>
            <a:r>
              <a:rPr lang="en-US" sz="1800" dirty="0" smtClean="0"/>
              <a:t> the book.</a:t>
            </a:r>
            <a:br>
              <a:rPr lang="en-US" sz="1800" dirty="0" smtClean="0"/>
            </a:br>
            <a:r>
              <a:rPr lang="en-US" sz="1800" dirty="0" smtClean="0"/>
              <a:t>He told </a:t>
            </a:r>
            <a:r>
              <a:rPr lang="en-US" sz="1800" b="1" dirty="0" smtClean="0"/>
              <a:t>you</a:t>
            </a:r>
            <a:r>
              <a:rPr lang="en-US" sz="1800" dirty="0" smtClean="0"/>
              <a:t> to come tonight.</a:t>
            </a:r>
            <a:br>
              <a:rPr lang="en-US" sz="1800" dirty="0" smtClean="0"/>
            </a:br>
            <a:r>
              <a:rPr lang="en-US" sz="1800" dirty="0" smtClean="0"/>
              <a:t>She asked </a:t>
            </a:r>
            <a:r>
              <a:rPr lang="en-US" sz="1800" b="1" dirty="0" smtClean="0"/>
              <a:t>him </a:t>
            </a:r>
            <a:r>
              <a:rPr lang="en-US" sz="1800" dirty="0" smtClean="0"/>
              <a:t>to help.</a:t>
            </a:r>
            <a:br>
              <a:rPr lang="en-US" sz="1800" dirty="0" smtClean="0"/>
            </a:br>
            <a:r>
              <a:rPr lang="en-US" sz="1800" dirty="0" smtClean="0"/>
              <a:t>They visited </a:t>
            </a:r>
            <a:r>
              <a:rPr lang="en-US" sz="1800" b="1" dirty="0" smtClean="0"/>
              <a:t>her </a:t>
            </a:r>
            <a:r>
              <a:rPr lang="en-US" sz="1800" dirty="0" smtClean="0"/>
              <a:t>when they came to New York.</a:t>
            </a:r>
            <a:br>
              <a:rPr lang="en-US" sz="1800" dirty="0" smtClean="0"/>
            </a:br>
            <a:r>
              <a:rPr lang="en-US" sz="1800" dirty="0" smtClean="0"/>
              <a:t>She bought </a:t>
            </a:r>
            <a:r>
              <a:rPr lang="en-US" sz="1800" b="1" dirty="0" smtClean="0"/>
              <a:t>it </a:t>
            </a:r>
            <a:r>
              <a:rPr lang="en-US" sz="1800" dirty="0" smtClean="0"/>
              <a:t>at the store.</a:t>
            </a:r>
            <a:br>
              <a:rPr lang="en-US" sz="1800" dirty="0" smtClean="0"/>
            </a:br>
            <a:r>
              <a:rPr lang="en-US" sz="1800" dirty="0" smtClean="0"/>
              <a:t>He picked </a:t>
            </a:r>
            <a:r>
              <a:rPr lang="en-US" sz="1800" b="1" dirty="0" smtClean="0"/>
              <a:t>us </a:t>
            </a:r>
            <a:r>
              <a:rPr lang="en-US" sz="1800" dirty="0" smtClean="0"/>
              <a:t>up at the airport.</a:t>
            </a:r>
            <a:br>
              <a:rPr lang="en-US" sz="1800" dirty="0" smtClean="0"/>
            </a:br>
            <a:r>
              <a:rPr lang="en-US" sz="1800" dirty="0" smtClean="0"/>
              <a:t>The teacher asked </a:t>
            </a:r>
            <a:r>
              <a:rPr lang="en-US" sz="1800" b="1" dirty="0" smtClean="0"/>
              <a:t>you </a:t>
            </a:r>
            <a:r>
              <a:rPr lang="en-US" sz="1800" dirty="0" smtClean="0"/>
              <a:t>to finish your homework.</a:t>
            </a:r>
            <a:br>
              <a:rPr lang="en-US" sz="1800" dirty="0" smtClean="0"/>
            </a:br>
            <a:r>
              <a:rPr lang="en-US" sz="1800" dirty="0" smtClean="0"/>
              <a:t>I invited </a:t>
            </a:r>
            <a:r>
              <a:rPr lang="en-US" sz="1800" b="1" dirty="0" smtClean="0"/>
              <a:t>them </a:t>
            </a:r>
            <a:r>
              <a:rPr lang="en-US" sz="1800" dirty="0" smtClean="0"/>
              <a:t>to a party.</a:t>
            </a:r>
          </a:p>
          <a:p>
            <a:pPr algn="l"/>
            <a:endParaRPr lang="en-US" sz="1800" dirty="0"/>
          </a:p>
        </p:txBody>
      </p:sp>
      <p:sp>
        <p:nvSpPr>
          <p:cNvPr id="3" name="Content Placeholder 2"/>
          <p:cNvSpPr>
            <a:spLocks noGrp="1"/>
          </p:cNvSpPr>
          <p:nvPr>
            <p:ph sz="half" idx="1"/>
          </p:nvPr>
        </p:nvSpPr>
        <p:spPr/>
        <p:txBody>
          <a:bodyPr/>
          <a:lstStyle/>
          <a:p>
            <a:pPr algn="l"/>
            <a:r>
              <a:rPr lang="en-US" sz="1800" b="1" dirty="0" smtClean="0"/>
              <a:t>Subject Pronouns - I, you, he, she, it, we, you, they</a:t>
            </a:r>
            <a:r>
              <a:rPr lang="en-US" sz="1800" dirty="0" smtClean="0"/>
              <a:t> function as the </a:t>
            </a:r>
            <a:r>
              <a:rPr lang="en-US" sz="1800" i="1" dirty="0" smtClean="0"/>
              <a:t>subject</a:t>
            </a:r>
            <a:r>
              <a:rPr lang="en-US" sz="1800" dirty="0" smtClean="0"/>
              <a:t> of a </a:t>
            </a:r>
            <a:r>
              <a:rPr lang="en-US" sz="1800" dirty="0" err="1" smtClean="0"/>
              <a:t>sentence:</a:t>
            </a:r>
            <a:r>
              <a:rPr lang="en-US" sz="1800" b="1" dirty="0" err="1" smtClean="0"/>
              <a:t>I</a:t>
            </a:r>
            <a:r>
              <a:rPr lang="en-US" sz="1800" dirty="0" smtClean="0"/>
              <a:t> live in New York.</a:t>
            </a:r>
            <a:br>
              <a:rPr lang="en-US" sz="1800" dirty="0" smtClean="0"/>
            </a:br>
            <a:r>
              <a:rPr lang="en-US" sz="1800" dirty="0" smtClean="0"/>
              <a:t>Do </a:t>
            </a:r>
            <a:r>
              <a:rPr lang="en-US" sz="1800" b="1" dirty="0" smtClean="0"/>
              <a:t>you</a:t>
            </a:r>
            <a:r>
              <a:rPr lang="en-US" sz="1800" dirty="0" smtClean="0"/>
              <a:t> like playing tennis?</a:t>
            </a:r>
            <a:br>
              <a:rPr lang="en-US" sz="1800" dirty="0" smtClean="0"/>
            </a:br>
            <a:r>
              <a:rPr lang="en-US" sz="1800" b="1" dirty="0" smtClean="0"/>
              <a:t>He</a:t>
            </a:r>
            <a:r>
              <a:rPr lang="en-US" sz="1800" dirty="0" smtClean="0"/>
              <a:t> doesn't want to come this evening.</a:t>
            </a:r>
            <a:br>
              <a:rPr lang="en-US" sz="1800" dirty="0" smtClean="0"/>
            </a:br>
            <a:r>
              <a:rPr lang="en-US" sz="1800" b="1" dirty="0" smtClean="0"/>
              <a:t>She</a:t>
            </a:r>
            <a:r>
              <a:rPr lang="en-US" sz="1800" dirty="0" smtClean="0"/>
              <a:t> works in London.</a:t>
            </a:r>
            <a:br>
              <a:rPr lang="en-US" sz="1800" dirty="0" smtClean="0"/>
            </a:br>
            <a:r>
              <a:rPr lang="en-US" sz="1800" b="1" dirty="0" smtClean="0"/>
              <a:t>It</a:t>
            </a:r>
            <a:r>
              <a:rPr lang="en-US" sz="1800" dirty="0" smtClean="0"/>
              <a:t> won't be easy.</a:t>
            </a:r>
            <a:br>
              <a:rPr lang="en-US" sz="1800" dirty="0" smtClean="0"/>
            </a:br>
            <a:r>
              <a:rPr lang="en-US" sz="1800" b="1" dirty="0" smtClean="0"/>
              <a:t>We</a:t>
            </a:r>
            <a:r>
              <a:rPr lang="en-US" sz="1800" dirty="0" smtClean="0"/>
              <a:t> are studying pronouns at the moment.</a:t>
            </a:r>
            <a:br>
              <a:rPr lang="en-US" sz="1800" dirty="0" smtClean="0"/>
            </a:br>
            <a:r>
              <a:rPr lang="en-US" sz="1800" b="1" dirty="0" smtClean="0"/>
              <a:t>You</a:t>
            </a:r>
            <a:r>
              <a:rPr lang="en-US" sz="1800" dirty="0" smtClean="0"/>
              <a:t> went to Paris last year, didn't you?</a:t>
            </a:r>
            <a:br>
              <a:rPr lang="en-US" sz="1800" dirty="0" smtClean="0"/>
            </a:br>
            <a:r>
              <a:rPr lang="en-US" sz="1800" b="1" dirty="0" smtClean="0"/>
              <a:t>They</a:t>
            </a:r>
            <a:r>
              <a:rPr lang="en-US" sz="1800" dirty="0" smtClean="0"/>
              <a:t> bought a new car last month.</a:t>
            </a:r>
          </a:p>
          <a:p>
            <a:pPr algn="l"/>
            <a:endParaRPr lang="en-US" sz="1800"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pPr algn="l"/>
            <a:r>
              <a:rPr lang="en-US" sz="1800" b="1" dirty="0" smtClean="0"/>
              <a:t>Possessive Pronouns - mine, yours, his, hers, its, ours, yours, theirs</a:t>
            </a:r>
            <a:r>
              <a:rPr lang="en-US" sz="1800" dirty="0" smtClean="0"/>
              <a:t> show that something belongs to someone. Note that the possessive pronouns are similar to possessive adjectives (my, his, her). The difference is that the object follows the possessive adjective but does not follow the possessive pronoun. For example - Possessive Pronoun: That book is mine. - Possessive Adjective: </a:t>
            </a:r>
          </a:p>
          <a:p>
            <a:pPr algn="l"/>
            <a:r>
              <a:rPr lang="en-US" sz="1800" dirty="0" smtClean="0"/>
              <a:t>That is my book.</a:t>
            </a:r>
          </a:p>
          <a:p>
            <a:pPr algn="l"/>
            <a:r>
              <a:rPr lang="en-US" sz="1800" dirty="0" smtClean="0"/>
              <a:t>That house is </a:t>
            </a:r>
            <a:r>
              <a:rPr lang="en-US" sz="1800" b="1" dirty="0" smtClean="0"/>
              <a:t>mine</a:t>
            </a:r>
            <a:r>
              <a:rPr lang="en-US" sz="1800" dirty="0" smtClean="0"/>
              <a:t>. </a:t>
            </a:r>
            <a:br>
              <a:rPr lang="en-US" sz="1800" dirty="0" smtClean="0"/>
            </a:br>
            <a:r>
              <a:rPr lang="en-US" sz="1800" dirty="0" smtClean="0"/>
              <a:t>This is </a:t>
            </a:r>
            <a:r>
              <a:rPr lang="en-US" sz="1800" b="1" dirty="0" smtClean="0"/>
              <a:t>yours</a:t>
            </a:r>
            <a:r>
              <a:rPr lang="en-US" sz="1800" dirty="0" smtClean="0"/>
              <a:t>.</a:t>
            </a:r>
            <a:br>
              <a:rPr lang="en-US" sz="1800" dirty="0" smtClean="0"/>
            </a:br>
            <a:r>
              <a:rPr lang="en-US" sz="1800" dirty="0" smtClean="0"/>
              <a:t>I'm sorry, that's </a:t>
            </a:r>
            <a:r>
              <a:rPr lang="en-US" sz="1800" b="1" dirty="0" smtClean="0"/>
              <a:t>his</a:t>
            </a:r>
            <a:r>
              <a:rPr lang="en-US" sz="1800" dirty="0" smtClean="0"/>
              <a:t>.</a:t>
            </a:r>
            <a:br>
              <a:rPr lang="en-US" sz="1800" dirty="0" smtClean="0"/>
            </a:br>
            <a:r>
              <a:rPr lang="en-US" sz="1800" dirty="0" smtClean="0"/>
              <a:t>Those books are </a:t>
            </a:r>
            <a:r>
              <a:rPr lang="en-US" sz="1800" b="1" dirty="0" smtClean="0"/>
              <a:t>hers</a:t>
            </a:r>
            <a:r>
              <a:rPr lang="en-US" sz="1800" dirty="0" smtClean="0"/>
              <a:t>.</a:t>
            </a:r>
            <a:br>
              <a:rPr lang="en-US" sz="1800" dirty="0" smtClean="0"/>
            </a:br>
            <a:r>
              <a:rPr lang="en-US" sz="1800" dirty="0" smtClean="0"/>
              <a:t>Those students are </a:t>
            </a:r>
            <a:r>
              <a:rPr lang="en-US" sz="1800" b="1" dirty="0" smtClean="0"/>
              <a:t>ours</a:t>
            </a:r>
            <a:r>
              <a:rPr lang="en-US" sz="1800" dirty="0" smtClean="0"/>
              <a:t>.</a:t>
            </a:r>
            <a:br>
              <a:rPr lang="en-US" sz="1800" dirty="0" smtClean="0"/>
            </a:br>
            <a:r>
              <a:rPr lang="en-US" sz="1800" dirty="0" smtClean="0"/>
              <a:t>Look over there, those seats are </a:t>
            </a:r>
            <a:r>
              <a:rPr lang="en-US" sz="1800" b="1" dirty="0" smtClean="0"/>
              <a:t>yours</a:t>
            </a:r>
            <a:r>
              <a:rPr lang="en-US" sz="1800" dirty="0" smtClean="0"/>
              <a:t>.</a:t>
            </a:r>
            <a:br>
              <a:rPr lang="en-US" sz="1800" dirty="0" smtClean="0"/>
            </a:br>
            <a:r>
              <a:rPr lang="en-US" sz="1800" b="1" dirty="0" smtClean="0"/>
              <a:t>Theirs </a:t>
            </a:r>
            <a:r>
              <a:rPr lang="en-US" sz="1800" dirty="0" smtClean="0"/>
              <a:t>will be green.</a:t>
            </a:r>
          </a:p>
          <a:p>
            <a:pPr algn="l"/>
            <a:endParaRPr lang="en-US" sz="1800" dirty="0"/>
          </a:p>
        </p:txBody>
      </p:sp>
      <p:sp>
        <p:nvSpPr>
          <p:cNvPr id="5" name="Slide Number Placeholder 4"/>
          <p:cNvSpPr>
            <a:spLocks noGrp="1"/>
          </p:cNvSpPr>
          <p:nvPr>
            <p:ph type="sldNum" sz="quarter" idx="4294967295"/>
          </p:nvPr>
        </p:nvSpPr>
        <p:spPr>
          <a:xfrm>
            <a:off x="2105025" y="6376988"/>
            <a:ext cx="571500" cy="365125"/>
          </a:xfrm>
          <a:prstGeom prst="rect">
            <a:avLst/>
          </a:prstGeom>
        </p:spPr>
        <p:txBody>
          <a:bodyPr/>
          <a:lstStyle/>
          <a:p>
            <a:pPr>
              <a:defRPr/>
            </a:pPr>
            <a:fld id="{9D13AABE-F36E-43B7-8B2F-06DD759917E9}" type="slidenum">
              <a:rPr lang="ar-SA" smtClean="0"/>
              <a:pPr>
                <a:defRPr/>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solidFill>
                  <a:srgbClr val="C00000"/>
                </a:solidFill>
              </a:rPr>
              <a:t>2. Word &amp; Pronoun Reference</a:t>
            </a:r>
            <a:br>
              <a:rPr lang="en-US" sz="3600" b="1" dirty="0" smtClean="0">
                <a:solidFill>
                  <a:srgbClr val="C00000"/>
                </a:solidFill>
              </a:rPr>
            </a:br>
            <a:r>
              <a:rPr lang="en-US" sz="3600" b="1" dirty="0" smtClean="0">
                <a:solidFill>
                  <a:srgbClr val="C00000"/>
                </a:solidFill>
              </a:rPr>
              <a:t>B. </a:t>
            </a:r>
            <a:r>
              <a:rPr lang="en-US" sz="2800" b="1" dirty="0" smtClean="0">
                <a:solidFill>
                  <a:srgbClr val="7030A0"/>
                </a:solidFill>
              </a:rPr>
              <a:t>Demonstrative Pronouns</a:t>
            </a:r>
            <a:endParaRPr lang="en-US" sz="3600" b="1" dirty="0">
              <a:solidFill>
                <a:srgbClr val="7030A0"/>
              </a:solidFill>
            </a:endParaRPr>
          </a:p>
        </p:txBody>
      </p:sp>
      <p:sp>
        <p:nvSpPr>
          <p:cNvPr id="7171" name="Text Placeholder 5"/>
          <p:cNvSpPr>
            <a:spLocks noGrp="1"/>
          </p:cNvSpPr>
          <p:nvPr>
            <p:ph idx="1"/>
          </p:nvPr>
        </p:nvSpPr>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sp>
        <p:nvSpPr>
          <p:cNvPr id="9" name="TextBox 8"/>
          <p:cNvSpPr txBox="1"/>
          <p:nvPr/>
        </p:nvSpPr>
        <p:spPr>
          <a:xfrm>
            <a:off x="304800" y="3505200"/>
            <a:ext cx="8839200" cy="2308324"/>
          </a:xfrm>
          <a:prstGeom prst="rect">
            <a:avLst/>
          </a:prstGeom>
          <a:noFill/>
        </p:spPr>
        <p:txBody>
          <a:bodyPr wrap="square" rtlCol="0">
            <a:spAutoFit/>
          </a:bodyPr>
          <a:lstStyle/>
          <a:p>
            <a:pPr algn="l"/>
            <a:r>
              <a:rPr lang="en-US" b="1" dirty="0" smtClean="0"/>
              <a:t>Demonstrative Pronouns - this, that, these, those</a:t>
            </a:r>
            <a:r>
              <a:rPr lang="en-US" dirty="0" smtClean="0"/>
              <a:t> refer to things. 'this' and 'these' refer to something that is near. 'that' and 'those' refer to things that are farther away.</a:t>
            </a:r>
          </a:p>
          <a:p>
            <a:pPr algn="l"/>
            <a:endParaRPr lang="en-US" b="1" dirty="0" smtClean="0"/>
          </a:p>
          <a:p>
            <a:pPr algn="l"/>
            <a:r>
              <a:rPr lang="en-US" b="1" dirty="0" smtClean="0"/>
              <a:t>This</a:t>
            </a:r>
            <a:r>
              <a:rPr lang="en-US" dirty="0" smtClean="0"/>
              <a:t> is my house.</a:t>
            </a:r>
            <a:br>
              <a:rPr lang="en-US" dirty="0" smtClean="0"/>
            </a:br>
            <a:r>
              <a:rPr lang="en-US" b="1" dirty="0" smtClean="0"/>
              <a:t>That</a:t>
            </a:r>
            <a:r>
              <a:rPr lang="en-US" dirty="0" smtClean="0"/>
              <a:t> is our car over there.</a:t>
            </a:r>
            <a:br>
              <a:rPr lang="en-US" dirty="0" smtClean="0"/>
            </a:br>
            <a:r>
              <a:rPr lang="en-US" b="1" dirty="0" smtClean="0"/>
              <a:t>These</a:t>
            </a:r>
            <a:r>
              <a:rPr lang="en-US" dirty="0" smtClean="0"/>
              <a:t> are my colleagues in this room.</a:t>
            </a:r>
            <a:br>
              <a:rPr lang="en-US" dirty="0" smtClean="0"/>
            </a:br>
            <a:r>
              <a:rPr lang="en-US" b="1" dirty="0" smtClean="0"/>
              <a:t>Those</a:t>
            </a:r>
            <a:r>
              <a:rPr lang="en-US" dirty="0" smtClean="0"/>
              <a:t> are beautiful flowers in the next field.</a:t>
            </a:r>
          </a:p>
          <a:p>
            <a:pPr algn="l"/>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1. The doctor gave__________ a lecture about pronouns.</a:t>
            </a:r>
          </a:p>
          <a:p>
            <a:pPr algn="l" rtl="1" eaLnBrk="1" hangingPunct="1"/>
            <a:r>
              <a:rPr lang="en-US" sz="2400" dirty="0" smtClean="0"/>
              <a:t> a. we</a:t>
            </a:r>
          </a:p>
          <a:p>
            <a:pPr algn="l" rtl="1" eaLnBrk="1" hangingPunct="1"/>
            <a:r>
              <a:rPr lang="en-US" sz="2400" dirty="0" smtClean="0"/>
              <a:t> b. us</a:t>
            </a:r>
          </a:p>
          <a:p>
            <a:pPr algn="l" rtl="1" eaLnBrk="1" hangingPunct="1"/>
            <a:r>
              <a:rPr lang="en-US" sz="2400" dirty="0" smtClean="0"/>
              <a:t> c. our</a:t>
            </a:r>
          </a:p>
          <a:p>
            <a:pPr algn="l" rtl="1" eaLnBrk="1" hangingPunct="1"/>
            <a:r>
              <a:rPr lang="en-US" sz="2400" dirty="0" smtClean="0"/>
              <a:t> d. ours</a:t>
            </a:r>
          </a:p>
          <a:p>
            <a:pPr algn="l" rtl="1" eaLnBrk="1" hangingPunct="1"/>
            <a:r>
              <a:rPr lang="en-US" sz="2400" dirty="0" smtClean="0"/>
              <a:t>2. ______ friend sent an email to the doctor regarding the homework.</a:t>
            </a:r>
          </a:p>
          <a:p>
            <a:pPr algn="l" rtl="1" eaLnBrk="1" hangingPunct="1"/>
            <a:r>
              <a:rPr lang="en-US" sz="2400" dirty="0" smtClean="0"/>
              <a:t> a. I</a:t>
            </a:r>
          </a:p>
          <a:p>
            <a:pPr algn="l" rtl="1" eaLnBrk="1" hangingPunct="1"/>
            <a:r>
              <a:rPr lang="en-US" sz="2400" dirty="0" smtClean="0"/>
              <a:t> b. Me</a:t>
            </a:r>
          </a:p>
          <a:p>
            <a:pPr algn="l" rtl="1" eaLnBrk="1" hangingPunct="1"/>
            <a:r>
              <a:rPr lang="en-US" sz="2400" dirty="0" smtClean="0"/>
              <a:t> c. Mine</a:t>
            </a:r>
          </a:p>
          <a:p>
            <a:pPr algn="l" rtl="1" eaLnBrk="1" hangingPunct="1"/>
            <a:r>
              <a:rPr lang="en-US" sz="2400" dirty="0" smtClean="0"/>
              <a:t> d. My</a:t>
            </a:r>
            <a:r>
              <a:rPr lang="ar-SA" sz="2400" dirty="0" smtClean="0"/>
              <a:t> </a:t>
            </a:r>
            <a:endParaRPr lang="en-US" sz="2400" dirty="0" smtClean="0"/>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EABBD256-75CF-4342-81FC-55F22914FC3D}" type="slidenum">
              <a:rPr lang="ar-SA" smtClean="0">
                <a:cs typeface="Arial" pitchFamily="34" charset="0"/>
              </a:rPr>
              <a:pPr/>
              <a:t>13</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sz="3200"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t>3. Hani   visits _______ every week.</a:t>
            </a:r>
          </a:p>
          <a:p>
            <a:pPr algn="l" rtl="1" eaLnBrk="1" hangingPunct="1"/>
            <a:r>
              <a:rPr lang="en-US" sz="2400" dirty="0" smtClean="0"/>
              <a:t> a. them</a:t>
            </a:r>
          </a:p>
          <a:p>
            <a:pPr algn="l" rtl="1" eaLnBrk="1" hangingPunct="1"/>
            <a:r>
              <a:rPr lang="en-US" sz="2400" dirty="0" smtClean="0"/>
              <a:t> b. they</a:t>
            </a:r>
          </a:p>
          <a:p>
            <a:pPr algn="l" rtl="1" eaLnBrk="1" hangingPunct="1"/>
            <a:r>
              <a:rPr lang="en-US" sz="2400" dirty="0" smtClean="0"/>
              <a:t> c. theirs</a:t>
            </a:r>
          </a:p>
          <a:p>
            <a:pPr algn="l" rtl="1" eaLnBrk="1" hangingPunct="1"/>
            <a:r>
              <a:rPr lang="en-US" sz="2400" dirty="0" smtClean="0"/>
              <a:t> d. their</a:t>
            </a:r>
          </a:p>
          <a:p>
            <a:pPr algn="l" rtl="1" eaLnBrk="1" hangingPunct="1"/>
            <a:r>
              <a:rPr lang="en-US" sz="2400" dirty="0" smtClean="0"/>
              <a:t>4. _______ are the books you told me about.</a:t>
            </a:r>
          </a:p>
          <a:p>
            <a:pPr algn="l" rtl="1" eaLnBrk="1" hangingPunct="1"/>
            <a:r>
              <a:rPr lang="en-US" sz="2400" dirty="0" smtClean="0"/>
              <a:t> a. That</a:t>
            </a:r>
          </a:p>
          <a:p>
            <a:pPr algn="l" rtl="1" eaLnBrk="1" hangingPunct="1"/>
            <a:r>
              <a:rPr lang="en-US" sz="2400" dirty="0" smtClean="0"/>
              <a:t> b. These</a:t>
            </a:r>
          </a:p>
          <a:p>
            <a:pPr algn="l" rtl="1" eaLnBrk="1" hangingPunct="1"/>
            <a:r>
              <a:rPr lang="en-US" sz="2400" dirty="0" smtClean="0"/>
              <a:t> c. You</a:t>
            </a:r>
          </a:p>
          <a:p>
            <a:pPr algn="l" rtl="1" eaLnBrk="1" hangingPunct="1"/>
            <a:r>
              <a:rPr lang="en-US" sz="2400" dirty="0" smtClean="0"/>
              <a:t> d. Their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EABBD256-75CF-4342-81FC-55F22914FC3D}" type="slidenum">
              <a:rPr lang="ar-SA" smtClean="0">
                <a:cs typeface="Arial" pitchFamily="34" charset="0"/>
              </a:rPr>
              <a:pPr/>
              <a:t>14</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685800"/>
            <a:ext cx="8915400" cy="731838"/>
          </a:xfrm>
        </p:spPr>
        <p:txBody>
          <a:bodyPr/>
          <a:lstStyle/>
          <a:p>
            <a:pPr algn="l" eaLnBrk="1" hangingPunct="1"/>
            <a:r>
              <a:rPr lang="ar-SA" dirty="0" smtClean="0">
                <a:solidFill>
                  <a:srgbClr val="376092"/>
                </a:solidFill>
                <a:cs typeface="Arial" pitchFamily="34" charset="0"/>
              </a:rPr>
              <a:t> </a:t>
            </a:r>
            <a:r>
              <a:rPr lang="en-US" dirty="0" smtClean="0">
                <a:solidFill>
                  <a:srgbClr val="376092"/>
                </a:solidFill>
                <a:cs typeface="Arial" pitchFamily="34" charset="0"/>
              </a:rPr>
              <a:t> </a:t>
            </a:r>
            <a:r>
              <a:rPr lang="en-US" sz="3200" b="1" dirty="0" smtClean="0">
                <a:solidFill>
                  <a:srgbClr val="C00000"/>
                </a:solidFill>
                <a:latin typeface="Arial Black" pitchFamily="34" charset="0"/>
                <a:cs typeface="Arial" pitchFamily="34" charset="0"/>
              </a:rPr>
              <a:t>II</a:t>
            </a:r>
            <a:r>
              <a:rPr lang="en-US" sz="3200" b="1" dirty="0" smtClean="0">
                <a:solidFill>
                  <a:srgbClr val="C00000"/>
                </a:solidFill>
                <a:latin typeface="Arial Black" pitchFamily="34" charset="0"/>
              </a:rPr>
              <a:t>. Exercise</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371600"/>
            <a:ext cx="9067800" cy="4800600"/>
          </a:xfrm>
        </p:spPr>
        <p:txBody>
          <a:bodyPr/>
          <a:lstStyle/>
          <a:p>
            <a:pPr algn="l" rtl="1" eaLnBrk="1" hangingPunct="1"/>
            <a:r>
              <a:rPr lang="en-US" sz="2400" dirty="0" smtClean="0">
                <a:cs typeface="Arial" pitchFamily="34" charset="0"/>
              </a:rPr>
              <a:t>5. The building you need is ___________.</a:t>
            </a:r>
          </a:p>
          <a:p>
            <a:pPr algn="l" rtl="1" eaLnBrk="1" hangingPunct="1"/>
            <a:r>
              <a:rPr lang="en-US" sz="2400" dirty="0" smtClean="0">
                <a:cs typeface="Arial" pitchFamily="34" charset="0"/>
              </a:rPr>
              <a:t> a. these</a:t>
            </a:r>
          </a:p>
          <a:p>
            <a:pPr algn="l" rtl="1" eaLnBrk="1" hangingPunct="1"/>
            <a:r>
              <a:rPr lang="en-US" sz="2400" dirty="0" smtClean="0">
                <a:cs typeface="Arial" pitchFamily="34" charset="0"/>
              </a:rPr>
              <a:t> b. those</a:t>
            </a:r>
          </a:p>
          <a:p>
            <a:pPr algn="l" rtl="1" eaLnBrk="1" hangingPunct="1"/>
            <a:r>
              <a:rPr lang="en-US" sz="2400" dirty="0" smtClean="0">
                <a:cs typeface="Arial" pitchFamily="34" charset="0"/>
              </a:rPr>
              <a:t> c. there</a:t>
            </a:r>
          </a:p>
          <a:p>
            <a:pPr algn="l" rtl="1" eaLnBrk="1" hangingPunct="1"/>
            <a:r>
              <a:rPr lang="en-US" sz="2400" dirty="0" smtClean="0">
                <a:cs typeface="Arial" pitchFamily="34" charset="0"/>
              </a:rPr>
              <a:t> d. her</a:t>
            </a:r>
          </a:p>
          <a:p>
            <a:pPr algn="l" rtl="1" eaLnBrk="1" hangingPunct="1"/>
            <a:r>
              <a:rPr lang="en-US" sz="2400" dirty="0" smtClean="0">
                <a:cs typeface="Arial" pitchFamily="34" charset="0"/>
              </a:rPr>
              <a:t>6. That car over there is __________.</a:t>
            </a:r>
          </a:p>
          <a:p>
            <a:pPr algn="l" rtl="1" eaLnBrk="1" hangingPunct="1"/>
            <a:r>
              <a:rPr lang="en-US" sz="2400" dirty="0" smtClean="0">
                <a:cs typeface="Arial" pitchFamily="34" charset="0"/>
              </a:rPr>
              <a:t>a. mine</a:t>
            </a:r>
          </a:p>
          <a:p>
            <a:pPr algn="l" rtl="1" eaLnBrk="1" hangingPunct="1"/>
            <a:r>
              <a:rPr lang="en-US" sz="2400" dirty="0" smtClean="0">
                <a:cs typeface="Arial" pitchFamily="34" charset="0"/>
              </a:rPr>
              <a:t> b. me</a:t>
            </a:r>
          </a:p>
          <a:p>
            <a:pPr algn="l" rtl="1" eaLnBrk="1" hangingPunct="1"/>
            <a:r>
              <a:rPr lang="en-US" sz="2400" b="1" dirty="0" smtClean="0">
                <a:cs typeface="Arial" pitchFamily="34" charset="0"/>
              </a:rPr>
              <a:t> </a:t>
            </a:r>
            <a:r>
              <a:rPr lang="en-US" sz="2400" dirty="0" smtClean="0">
                <a:cs typeface="Arial" pitchFamily="34" charset="0"/>
              </a:rPr>
              <a:t>c. my</a:t>
            </a:r>
          </a:p>
          <a:p>
            <a:pPr algn="l" rtl="1" eaLnBrk="1" hangingPunct="1"/>
            <a:r>
              <a:rPr lang="en-US" sz="2400" dirty="0" smtClean="0">
                <a:cs typeface="Arial" pitchFamily="34" charset="0"/>
              </a:rPr>
              <a:t> d. I</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
        <p:nvSpPr>
          <p:cNvPr id="8196"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EABBD256-75CF-4342-81FC-55F22914FC3D}" type="slidenum">
              <a:rPr lang="ar-SA" smtClean="0">
                <a:cs typeface="Arial" pitchFamily="34" charset="0"/>
              </a:rPr>
              <a:pPr/>
              <a:t>15</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533400"/>
            <a:ext cx="8915400" cy="533400"/>
          </a:xfrm>
        </p:spPr>
        <p:txBody>
          <a:bodyPr/>
          <a:lstStyle/>
          <a:p>
            <a:pPr algn="l" eaLnBrk="1" hangingPunct="1">
              <a:defRPr/>
            </a:pPr>
            <a:r>
              <a:rPr lang="en-US" sz="3600" b="1" dirty="0" smtClean="0">
                <a:solidFill>
                  <a:srgbClr val="C00000"/>
                </a:solidFill>
              </a:rPr>
              <a:t/>
            </a:r>
            <a:br>
              <a:rPr lang="en-US" sz="3600" b="1" dirty="0" smtClean="0">
                <a:solidFill>
                  <a:srgbClr val="C00000"/>
                </a:solidFill>
              </a:rPr>
            </a:br>
            <a:r>
              <a:rPr lang="en-US" sz="3600" b="1" dirty="0" smtClean="0">
                <a:solidFill>
                  <a:srgbClr val="C00000"/>
                </a:solidFill>
              </a:rPr>
              <a:t>3. Verbs to Be</a:t>
            </a:r>
            <a:br>
              <a:rPr lang="en-US" sz="3600" b="1" dirty="0" smtClean="0">
                <a:solidFill>
                  <a:srgbClr val="C00000"/>
                </a:solidFill>
              </a:rPr>
            </a:br>
            <a:endParaRPr lang="en-US" sz="3600" b="1" dirty="0">
              <a:solidFill>
                <a:srgbClr val="7030A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graphicFrame>
        <p:nvGraphicFramePr>
          <p:cNvPr id="8" name="Table 2"/>
          <p:cNvGraphicFramePr>
            <a:graphicFrameLocks noGrp="1"/>
          </p:cNvGraphicFramePr>
          <p:nvPr/>
        </p:nvGraphicFramePr>
        <p:xfrm>
          <a:off x="3505200" y="1752600"/>
          <a:ext cx="3933702" cy="1483360"/>
        </p:xfrm>
        <a:graphic>
          <a:graphicData uri="http://schemas.openxmlformats.org/drawingml/2006/table">
            <a:tbl>
              <a:tblPr rtl="1" firstRow="1" bandRow="1">
                <a:tableStyleId>{616DA210-FB5B-4158-B5E0-FEB733F419BA}</a:tableStyleId>
              </a:tblPr>
              <a:tblGrid>
                <a:gridCol w="1369540"/>
                <a:gridCol w="902565"/>
                <a:gridCol w="987673"/>
                <a:gridCol w="673924"/>
              </a:tblGrid>
              <a:tr h="370840">
                <a:tc>
                  <a:txBody>
                    <a:bodyPr/>
                    <a:lstStyle/>
                    <a:p>
                      <a:pPr algn="l" rtl="1"/>
                      <a:r>
                        <a:rPr lang="en-US" dirty="0" smtClean="0"/>
                        <a:t>Far </a:t>
                      </a:r>
                      <a:endParaRPr lang="ar-SA" dirty="0"/>
                    </a:p>
                  </a:txBody>
                  <a:tcPr/>
                </a:tc>
                <a:tc>
                  <a:txBody>
                    <a:bodyPr/>
                    <a:lstStyle/>
                    <a:p>
                      <a:pPr algn="l" rtl="1"/>
                      <a:r>
                        <a:rPr lang="en-US" dirty="0" smtClean="0"/>
                        <a:t>Near </a:t>
                      </a:r>
                      <a:endParaRPr lang="ar-SA" dirty="0"/>
                    </a:p>
                  </a:txBody>
                  <a:tcPr/>
                </a:tc>
                <a:tc>
                  <a:txBody>
                    <a:bodyPr/>
                    <a:lstStyle/>
                    <a:p>
                      <a:pPr algn="l" rtl="1"/>
                      <a:endParaRPr lang="ar-SA" dirty="0"/>
                    </a:p>
                  </a:txBody>
                  <a:tcPr/>
                </a:tc>
                <a:tc>
                  <a:txBody>
                    <a:bodyPr/>
                    <a:lstStyle/>
                    <a:p>
                      <a:pPr algn="ctr" rtl="1"/>
                      <a:r>
                        <a:rPr lang="en-US" dirty="0" smtClean="0"/>
                        <a:t>No. </a:t>
                      </a:r>
                      <a:endParaRPr lang="ar-SA" dirty="0"/>
                    </a:p>
                  </a:txBody>
                  <a:tcPr/>
                </a:tc>
              </a:tr>
              <a:tr h="370840">
                <a:tc>
                  <a:txBody>
                    <a:bodyPr/>
                    <a:lstStyle/>
                    <a:p>
                      <a:pPr algn="l" rtl="1"/>
                      <a:r>
                        <a:rPr lang="en-US" dirty="0" smtClean="0"/>
                        <a:t>There </a:t>
                      </a:r>
                      <a:endParaRPr lang="ar-SA" dirty="0"/>
                    </a:p>
                  </a:txBody>
                  <a:tcPr/>
                </a:tc>
                <a:tc>
                  <a:txBody>
                    <a:bodyPr/>
                    <a:lstStyle/>
                    <a:p>
                      <a:pPr algn="l" rtl="1"/>
                      <a:r>
                        <a:rPr lang="en-US" dirty="0" smtClean="0"/>
                        <a:t>Here </a:t>
                      </a:r>
                      <a:endParaRPr lang="ar-SA" dirty="0"/>
                    </a:p>
                  </a:txBody>
                  <a:tcPr/>
                </a:tc>
                <a:tc>
                  <a:txBody>
                    <a:bodyPr/>
                    <a:lstStyle/>
                    <a:p>
                      <a:pPr algn="l" rtl="1"/>
                      <a:r>
                        <a:rPr lang="en-US" dirty="0" smtClean="0"/>
                        <a:t>place </a:t>
                      </a:r>
                      <a:endParaRPr lang="ar-SA" dirty="0"/>
                    </a:p>
                  </a:txBody>
                  <a:tcPr/>
                </a:tc>
                <a:tc>
                  <a:txBody>
                    <a:bodyPr/>
                    <a:lstStyle/>
                    <a:p>
                      <a:pPr algn="ctr" rtl="1"/>
                      <a:r>
                        <a:rPr lang="en-US" dirty="0" smtClean="0"/>
                        <a:t>1</a:t>
                      </a:r>
                      <a:endParaRPr lang="ar-SA" dirty="0"/>
                    </a:p>
                  </a:txBody>
                  <a:tcPr/>
                </a:tc>
              </a:tr>
              <a:tr h="370840">
                <a:tc>
                  <a:txBody>
                    <a:bodyPr/>
                    <a:lstStyle/>
                    <a:p>
                      <a:pPr algn="l" rtl="1"/>
                      <a:r>
                        <a:rPr lang="en-US" dirty="0" smtClean="0"/>
                        <a:t>That </a:t>
                      </a:r>
                      <a:endParaRPr lang="ar-SA" dirty="0"/>
                    </a:p>
                  </a:txBody>
                  <a:tcPr/>
                </a:tc>
                <a:tc>
                  <a:txBody>
                    <a:bodyPr/>
                    <a:lstStyle/>
                    <a:p>
                      <a:pPr algn="l" rtl="1"/>
                      <a:r>
                        <a:rPr lang="en-US" dirty="0" smtClean="0"/>
                        <a:t>This </a:t>
                      </a:r>
                      <a:endParaRPr lang="ar-SA" dirty="0"/>
                    </a:p>
                  </a:txBody>
                  <a:tcPr/>
                </a:tc>
                <a:tc>
                  <a:txBody>
                    <a:bodyPr/>
                    <a:lstStyle/>
                    <a:p>
                      <a:pPr algn="l" rtl="1"/>
                      <a:r>
                        <a:rPr lang="en-US" dirty="0" smtClean="0"/>
                        <a:t>Singular</a:t>
                      </a:r>
                      <a:endParaRPr lang="ar-SA" dirty="0"/>
                    </a:p>
                  </a:txBody>
                  <a:tcPr/>
                </a:tc>
                <a:tc>
                  <a:txBody>
                    <a:bodyPr/>
                    <a:lstStyle/>
                    <a:p>
                      <a:pPr algn="ctr" rtl="1"/>
                      <a:r>
                        <a:rPr lang="en-US" dirty="0" smtClean="0"/>
                        <a:t>2</a:t>
                      </a:r>
                      <a:endParaRPr lang="ar-SA" dirty="0"/>
                    </a:p>
                  </a:txBody>
                  <a:tcPr/>
                </a:tc>
              </a:tr>
              <a:tr h="370840">
                <a:tc>
                  <a:txBody>
                    <a:bodyPr/>
                    <a:lstStyle/>
                    <a:p>
                      <a:pPr algn="l" rtl="1"/>
                      <a:r>
                        <a:rPr lang="en-US" dirty="0" smtClean="0"/>
                        <a:t>Those </a:t>
                      </a:r>
                      <a:endParaRPr lang="ar-SA" dirty="0"/>
                    </a:p>
                  </a:txBody>
                  <a:tcPr/>
                </a:tc>
                <a:tc>
                  <a:txBody>
                    <a:bodyPr/>
                    <a:lstStyle/>
                    <a:p>
                      <a:pPr algn="l" rtl="1"/>
                      <a:r>
                        <a:rPr lang="en-US" dirty="0" smtClean="0"/>
                        <a:t>These </a:t>
                      </a:r>
                      <a:endParaRPr lang="ar-SA" dirty="0"/>
                    </a:p>
                  </a:txBody>
                  <a:tcPr/>
                </a:tc>
                <a:tc>
                  <a:txBody>
                    <a:bodyPr/>
                    <a:lstStyle/>
                    <a:p>
                      <a:pPr algn="l" rtl="1"/>
                      <a:r>
                        <a:rPr lang="en-US" dirty="0" smtClean="0"/>
                        <a:t>Plural</a:t>
                      </a:r>
                      <a:endParaRPr lang="ar-SA" dirty="0"/>
                    </a:p>
                  </a:txBody>
                  <a:tcPr/>
                </a:tc>
                <a:tc>
                  <a:txBody>
                    <a:bodyPr/>
                    <a:lstStyle/>
                    <a:p>
                      <a:pPr algn="ctr" rtl="1"/>
                      <a:r>
                        <a:rPr lang="en-US" dirty="0" smtClean="0"/>
                        <a:t>3</a:t>
                      </a:r>
                      <a:endParaRPr lang="ar-SA" dirty="0"/>
                    </a:p>
                  </a:txBody>
                  <a:tcPr/>
                </a:tc>
              </a:tr>
            </a:tbl>
          </a:graphicData>
        </a:graphic>
      </p:graphicFrame>
      <p:graphicFrame>
        <p:nvGraphicFramePr>
          <p:cNvPr id="6" name="جدول 5"/>
          <p:cNvGraphicFramePr>
            <a:graphicFrameLocks noGrp="1"/>
          </p:cNvGraphicFramePr>
          <p:nvPr/>
        </p:nvGraphicFramePr>
        <p:xfrm>
          <a:off x="350292" y="1600200"/>
          <a:ext cx="9352128" cy="4023360"/>
        </p:xfrm>
        <a:graphic>
          <a:graphicData uri="http://schemas.openxmlformats.org/drawingml/2006/table">
            <a:tbl>
              <a:tblPr rtl="1" firstRow="1" bandRow="1">
                <a:tableStyleId>{8A107856-5554-42FB-B03E-39F5DBC370BA}</a:tableStyleId>
              </a:tblPr>
              <a:tblGrid>
                <a:gridCol w="2692020"/>
                <a:gridCol w="2590800"/>
                <a:gridCol w="899160"/>
                <a:gridCol w="1234440"/>
                <a:gridCol w="1219200"/>
                <a:gridCol w="716508"/>
              </a:tblGrid>
              <a:tr h="372049">
                <a:tc>
                  <a:txBody>
                    <a:bodyPr/>
                    <a:lstStyle/>
                    <a:p>
                      <a:pPr rtl="1"/>
                      <a:r>
                        <a:rPr lang="ar-SA" sz="2400" dirty="0" smtClean="0"/>
                        <a:t> </a:t>
                      </a:r>
                      <a:r>
                        <a:rPr lang="en-US" sz="2400" dirty="0" smtClean="0"/>
                        <a:t> After modals </a:t>
                      </a:r>
                      <a:r>
                        <a:rPr lang="en-US" sz="1800" dirty="0" smtClean="0"/>
                        <a:t>( will, </a:t>
                      </a:r>
                      <a:r>
                        <a:rPr lang="en-US" sz="1800" baseline="0" dirty="0" smtClean="0"/>
                        <a:t> c</a:t>
                      </a:r>
                      <a:r>
                        <a:rPr lang="en-US" sz="1800" dirty="0" smtClean="0"/>
                        <a:t>an, shall, Would……..etc )</a:t>
                      </a:r>
                      <a:r>
                        <a:rPr lang="en-US" sz="2400" dirty="0" smtClean="0"/>
                        <a:t> </a:t>
                      </a:r>
                      <a:endParaRPr lang="ar-SA" sz="2400" dirty="0"/>
                    </a:p>
                  </a:txBody>
                  <a:tcPr/>
                </a:tc>
                <a:tc>
                  <a:txBody>
                    <a:bodyPr/>
                    <a:lstStyle/>
                    <a:p>
                      <a:pPr rtl="1"/>
                      <a:r>
                        <a:rPr lang="en-US" sz="2000" dirty="0" smtClean="0"/>
                        <a:t>After  has, have,</a:t>
                      </a:r>
                      <a:r>
                        <a:rPr lang="en-US" sz="2000" baseline="0" dirty="0" smtClean="0"/>
                        <a:t> had</a:t>
                      </a:r>
                      <a:endParaRPr lang="ar-SA" sz="2000" dirty="0"/>
                    </a:p>
                  </a:txBody>
                  <a:tcPr/>
                </a:tc>
                <a:tc>
                  <a:txBody>
                    <a:bodyPr/>
                    <a:lstStyle/>
                    <a:p>
                      <a:pPr rtl="1"/>
                      <a:r>
                        <a:rPr lang="en-US" sz="2400" dirty="0" smtClean="0"/>
                        <a:t>Past </a:t>
                      </a:r>
                      <a:endParaRPr lang="ar-SA" sz="2400" dirty="0"/>
                    </a:p>
                  </a:txBody>
                  <a:tcPr/>
                </a:tc>
                <a:tc>
                  <a:txBody>
                    <a:bodyPr/>
                    <a:lstStyle/>
                    <a:p>
                      <a:pPr rtl="1"/>
                      <a:r>
                        <a:rPr lang="en-US" sz="2400" dirty="0" smtClean="0"/>
                        <a:t>Present </a:t>
                      </a:r>
                      <a:endParaRPr lang="ar-SA" sz="2400" dirty="0"/>
                    </a:p>
                  </a:txBody>
                  <a:tcPr/>
                </a:tc>
                <a:tc>
                  <a:txBody>
                    <a:bodyPr/>
                    <a:lstStyle/>
                    <a:p>
                      <a:pPr rtl="1"/>
                      <a:r>
                        <a:rPr lang="en-US" sz="2400" dirty="0" smtClean="0"/>
                        <a:t>Subject</a:t>
                      </a:r>
                      <a:endParaRPr lang="ar-SA" sz="2400" dirty="0"/>
                    </a:p>
                  </a:txBody>
                  <a:tcPr/>
                </a:tc>
                <a:tc>
                  <a:txBody>
                    <a:bodyPr/>
                    <a:lstStyle/>
                    <a:p>
                      <a:pPr rtl="1"/>
                      <a:r>
                        <a:rPr lang="en-US" sz="2400" dirty="0" smtClean="0"/>
                        <a:t>No.</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am</a:t>
                      </a:r>
                      <a:endParaRPr lang="ar-SA" sz="2400" dirty="0"/>
                    </a:p>
                  </a:txBody>
                  <a:tcPr/>
                </a:tc>
                <a:tc>
                  <a:txBody>
                    <a:bodyPr/>
                    <a:lstStyle/>
                    <a:p>
                      <a:pPr rtl="1"/>
                      <a:r>
                        <a:rPr lang="en-US" sz="2400" dirty="0" smtClean="0"/>
                        <a:t>I</a:t>
                      </a:r>
                      <a:endParaRPr lang="ar-SA" sz="2400" dirty="0"/>
                    </a:p>
                  </a:txBody>
                  <a:tcPr/>
                </a:tc>
                <a:tc>
                  <a:txBody>
                    <a:bodyPr/>
                    <a:lstStyle/>
                    <a:p>
                      <a:pPr rtl="1"/>
                      <a:r>
                        <a:rPr lang="en-US" sz="2400" dirty="0" smtClean="0"/>
                        <a:t>1</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He</a:t>
                      </a:r>
                      <a:endParaRPr lang="ar-SA" sz="2400" dirty="0"/>
                    </a:p>
                  </a:txBody>
                  <a:tcPr/>
                </a:tc>
                <a:tc>
                  <a:txBody>
                    <a:bodyPr/>
                    <a:lstStyle/>
                    <a:p>
                      <a:pPr rtl="1"/>
                      <a:r>
                        <a:rPr lang="en-US" sz="2400" dirty="0" smtClean="0"/>
                        <a:t>2</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She</a:t>
                      </a:r>
                      <a:endParaRPr lang="ar-SA" sz="2400" dirty="0"/>
                    </a:p>
                  </a:txBody>
                  <a:tcPr/>
                </a:tc>
                <a:tc>
                  <a:txBody>
                    <a:bodyPr/>
                    <a:lstStyle/>
                    <a:p>
                      <a:pPr rtl="1"/>
                      <a:r>
                        <a:rPr lang="en-US" sz="2400" dirty="0" smtClean="0"/>
                        <a:t>3</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Was</a:t>
                      </a:r>
                      <a:endParaRPr lang="ar-SA" sz="2400" dirty="0"/>
                    </a:p>
                  </a:txBody>
                  <a:tcPr/>
                </a:tc>
                <a:tc>
                  <a:txBody>
                    <a:bodyPr/>
                    <a:lstStyle/>
                    <a:p>
                      <a:pPr rtl="1"/>
                      <a:r>
                        <a:rPr lang="en-US" sz="2400" dirty="0" smtClean="0"/>
                        <a:t>is</a:t>
                      </a:r>
                      <a:endParaRPr lang="ar-SA" sz="2400" dirty="0"/>
                    </a:p>
                  </a:txBody>
                  <a:tcPr/>
                </a:tc>
                <a:tc>
                  <a:txBody>
                    <a:bodyPr/>
                    <a:lstStyle/>
                    <a:p>
                      <a:pPr rtl="1"/>
                      <a:r>
                        <a:rPr lang="en-US" sz="2400" dirty="0" smtClean="0"/>
                        <a:t>It</a:t>
                      </a:r>
                      <a:endParaRPr lang="ar-SA" sz="2400" dirty="0"/>
                    </a:p>
                  </a:txBody>
                  <a:tcPr/>
                </a:tc>
                <a:tc>
                  <a:txBody>
                    <a:bodyPr/>
                    <a:lstStyle/>
                    <a:p>
                      <a:pPr rtl="1"/>
                      <a:r>
                        <a:rPr lang="en-US" sz="2400" dirty="0" smtClean="0"/>
                        <a:t>4</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You</a:t>
                      </a:r>
                      <a:endParaRPr lang="ar-SA" sz="2400" dirty="0"/>
                    </a:p>
                  </a:txBody>
                  <a:tcPr/>
                </a:tc>
                <a:tc>
                  <a:txBody>
                    <a:bodyPr/>
                    <a:lstStyle/>
                    <a:p>
                      <a:pPr rtl="1"/>
                      <a:r>
                        <a:rPr lang="en-US" sz="2400" dirty="0" smtClean="0"/>
                        <a:t>5</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We</a:t>
                      </a:r>
                      <a:endParaRPr lang="ar-SA" sz="2400" dirty="0"/>
                    </a:p>
                  </a:txBody>
                  <a:tcPr/>
                </a:tc>
                <a:tc>
                  <a:txBody>
                    <a:bodyPr/>
                    <a:lstStyle/>
                    <a:p>
                      <a:pPr rtl="1"/>
                      <a:r>
                        <a:rPr lang="en-US" sz="2400" dirty="0" smtClean="0"/>
                        <a:t>6</a:t>
                      </a:r>
                      <a:endParaRPr lang="ar-SA" sz="2400" dirty="0"/>
                    </a:p>
                  </a:txBody>
                  <a:tcPr/>
                </a:tc>
              </a:tr>
              <a:tr h="372049">
                <a:tc>
                  <a:txBody>
                    <a:bodyPr/>
                    <a:lstStyle/>
                    <a:p>
                      <a:pPr rtl="1"/>
                      <a:r>
                        <a:rPr lang="en-US" sz="2400" dirty="0" smtClean="0"/>
                        <a:t>Be</a:t>
                      </a:r>
                      <a:endParaRPr lang="ar-SA" sz="2400" dirty="0"/>
                    </a:p>
                  </a:txBody>
                  <a:tcPr/>
                </a:tc>
                <a:tc>
                  <a:txBody>
                    <a:bodyPr/>
                    <a:lstStyle/>
                    <a:p>
                      <a:r>
                        <a:rPr lang="en-US" dirty="0" smtClean="0"/>
                        <a:t>been</a:t>
                      </a:r>
                      <a:endParaRPr lang="ar-SA" dirty="0"/>
                    </a:p>
                  </a:txBody>
                  <a:tcPr/>
                </a:tc>
                <a:tc>
                  <a:txBody>
                    <a:bodyPr/>
                    <a:lstStyle/>
                    <a:p>
                      <a:pPr rtl="1"/>
                      <a:r>
                        <a:rPr lang="en-US" sz="2400" dirty="0" smtClean="0"/>
                        <a:t>Were</a:t>
                      </a:r>
                      <a:endParaRPr lang="ar-SA" sz="2400" dirty="0"/>
                    </a:p>
                  </a:txBody>
                  <a:tcPr/>
                </a:tc>
                <a:tc>
                  <a:txBody>
                    <a:bodyPr/>
                    <a:lstStyle/>
                    <a:p>
                      <a:pPr rtl="1"/>
                      <a:r>
                        <a:rPr lang="en-US" sz="2400" dirty="0" smtClean="0"/>
                        <a:t>are</a:t>
                      </a:r>
                      <a:endParaRPr lang="ar-SA" sz="2400" dirty="0"/>
                    </a:p>
                  </a:txBody>
                  <a:tcPr/>
                </a:tc>
                <a:tc>
                  <a:txBody>
                    <a:bodyPr/>
                    <a:lstStyle/>
                    <a:p>
                      <a:pPr rtl="1"/>
                      <a:r>
                        <a:rPr lang="en-US" sz="2400" dirty="0" smtClean="0"/>
                        <a:t>They </a:t>
                      </a:r>
                      <a:endParaRPr lang="ar-SA" sz="2400" dirty="0"/>
                    </a:p>
                  </a:txBody>
                  <a:tcPr/>
                </a:tc>
                <a:tc>
                  <a:txBody>
                    <a:bodyPr/>
                    <a:lstStyle/>
                    <a:p>
                      <a:pPr rtl="1"/>
                      <a:endParaRPr lang="ar-SA" sz="2400" dirty="0"/>
                    </a:p>
                  </a:txBody>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III. Exercise ( verbs to be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at home now.</a:t>
            </a:r>
          </a:p>
          <a:p>
            <a:pPr algn="l" rtl="1" eaLnBrk="1" hangingPunct="1"/>
            <a:r>
              <a:rPr lang="en-US" sz="2000" b="1" dirty="0" smtClean="0">
                <a:solidFill>
                  <a:srgbClr val="0070C0"/>
                </a:solidFill>
                <a:latin typeface="Arial" pitchFamily="34" charset="0"/>
                <a:cs typeface="Arial" pitchFamily="34" charset="0"/>
              </a:rPr>
              <a:t>      a. be             b. was             c. is                           d. been</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will_____________ here after 15 minutes.</a:t>
            </a:r>
          </a:p>
          <a:p>
            <a:pPr algn="l" rtl="1" eaLnBrk="1" hangingPunct="1"/>
            <a:r>
              <a:rPr lang="en-US" sz="2000" b="1" dirty="0" smtClean="0">
                <a:solidFill>
                  <a:srgbClr val="0070C0"/>
                </a:solidFill>
                <a:latin typeface="Arial" pitchFamily="34" charset="0"/>
                <a:cs typeface="Arial" pitchFamily="34" charset="0"/>
              </a:rPr>
              <a:t>     a. are           b. were             c. been                     d. be</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____in Riyadh two weeks ago.</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was          b. am                c. be                         d. were</a:t>
            </a:r>
          </a:p>
          <a:p>
            <a:pPr algn="l" rtl="1" eaLnBrk="1" hangingPunct="1"/>
            <a:r>
              <a:rPr lang="en-US" sz="2000" b="1" dirty="0" smtClean="0">
                <a:latin typeface="Arial" pitchFamily="34" charset="0"/>
                <a:cs typeface="Arial" pitchFamily="34" charset="0"/>
              </a:rPr>
              <a:t>4.  We _________ ready to start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were        b. aren’t                 c. weren’t            d. isn’t</a:t>
            </a:r>
          </a:p>
          <a:p>
            <a:pPr algn="l" rtl="1" eaLnBrk="1" hangingPunct="1"/>
            <a:r>
              <a:rPr lang="en-US" sz="2000" b="1" dirty="0" smtClean="0">
                <a:latin typeface="Arial" pitchFamily="34" charset="0"/>
                <a:cs typeface="Arial" pitchFamily="34" charset="0"/>
              </a:rPr>
              <a:t>5.  ____ </a:t>
            </a:r>
            <a:r>
              <a:rPr lang="en-US" sz="2000" b="1" dirty="0" err="1" smtClean="0">
                <a:latin typeface="Arial" pitchFamily="34" charset="0"/>
                <a:cs typeface="Arial" pitchFamily="34" charset="0"/>
              </a:rPr>
              <a:t>Hiba</a:t>
            </a:r>
            <a:r>
              <a:rPr lang="en-US" sz="2000" b="1" dirty="0" smtClean="0">
                <a:latin typeface="Arial" pitchFamily="34" charset="0"/>
                <a:cs typeface="Arial" pitchFamily="34" charset="0"/>
              </a:rPr>
              <a:t> at university yesterday?</a:t>
            </a:r>
          </a:p>
          <a:p>
            <a:pPr algn="l" rtl="1" eaLnBrk="1" hangingPunct="1"/>
            <a:r>
              <a:rPr lang="en-US" sz="2000" b="1" dirty="0" smtClean="0">
                <a:solidFill>
                  <a:srgbClr val="0070C0"/>
                </a:solidFill>
                <a:latin typeface="Arial" pitchFamily="34" charset="0"/>
                <a:cs typeface="Arial" pitchFamily="34" charset="0"/>
              </a:rPr>
              <a:t>     a. Is             b. Are                    c. Were                 d. Was</a:t>
            </a:r>
          </a:p>
          <a:p>
            <a:pPr algn="l" rtl="1" eaLnBrk="1" hangingPunct="1"/>
            <a:r>
              <a:rPr lang="en-US" sz="2000" b="1" dirty="0" smtClean="0">
                <a:latin typeface="Arial" pitchFamily="34" charset="0"/>
                <a:cs typeface="Arial" pitchFamily="34" charset="0"/>
              </a:rPr>
              <a:t>6. Will </a:t>
            </a:r>
            <a:r>
              <a:rPr lang="en-US" sz="2000" b="1" dirty="0" err="1" smtClean="0">
                <a:latin typeface="Arial" pitchFamily="34" charset="0"/>
                <a:cs typeface="Arial" pitchFamily="34" charset="0"/>
              </a:rPr>
              <a:t>Rashed</a:t>
            </a:r>
            <a:r>
              <a:rPr lang="en-US" sz="2000" b="1" dirty="0" smtClean="0">
                <a:latin typeface="Arial" pitchFamily="34" charset="0"/>
                <a:cs typeface="Arial" pitchFamily="34" charset="0"/>
              </a:rPr>
              <a:t>___ at university tomorrow?</a:t>
            </a:r>
          </a:p>
          <a:p>
            <a:pPr algn="l" rtl="1" eaLnBrk="1" hangingPunct="1"/>
            <a:r>
              <a:rPr lang="en-US" sz="2000" b="1" dirty="0" smtClean="0">
                <a:solidFill>
                  <a:srgbClr val="0070C0"/>
                </a:solidFill>
                <a:latin typeface="Arial" pitchFamily="34" charset="0"/>
                <a:cs typeface="Arial" pitchFamily="34" charset="0"/>
              </a:rPr>
              <a:t>     a. be               b. is                   c. was                   d. been</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17</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latin typeface="Arial Black" pitchFamily="34" charset="0"/>
              </a:rPr>
              <a:t>4. Verbs to Have</a:t>
            </a:r>
            <a:endParaRPr lang="en-US" dirty="0">
              <a:solidFill>
                <a:srgbClr val="C00000"/>
              </a:solidFill>
              <a:latin typeface="Arial Black" pitchFamily="34" charset="0"/>
            </a:endParaRPr>
          </a:p>
        </p:txBody>
      </p:sp>
      <p:sp>
        <p:nvSpPr>
          <p:cNvPr id="7171" name="Text Placeholder 5"/>
          <p:cNvSpPr>
            <a:spLocks noGrp="1"/>
          </p:cNvSpPr>
          <p:nvPr>
            <p:ph idx="1"/>
          </p:nvPr>
        </p:nvSpPr>
        <p:spPr>
          <a:xfrm>
            <a:off x="381000" y="1219200"/>
            <a:ext cx="9296400" cy="4906963"/>
          </a:xfrm>
        </p:spPr>
        <p:txBody>
          <a:bodyPr/>
          <a:lstStyle/>
          <a:p>
            <a:pPr algn="l" rtl="1" eaLnBrk="1" hangingPunct="1"/>
            <a:r>
              <a:rPr lang="en-US" b="1" dirty="0" smtClean="0">
                <a:cs typeface="Arial" pitchFamily="34" charset="0"/>
              </a:rPr>
              <a:t> </a:t>
            </a:r>
            <a:r>
              <a:rPr lang="en-US" sz="2000" b="1" dirty="0" smtClean="0">
                <a:solidFill>
                  <a:srgbClr val="002060"/>
                </a:solidFill>
                <a:latin typeface="Arial" pitchFamily="34" charset="0"/>
                <a:cs typeface="Arial" pitchFamily="34" charset="0"/>
              </a:rPr>
              <a:t>There are THREE forms of HAVE</a:t>
            </a:r>
          </a:p>
          <a:p>
            <a:pPr algn="l" rtl="1" eaLnBrk="1" hangingPunct="1"/>
            <a:r>
              <a:rPr lang="en-US" sz="2000" b="1" dirty="0" smtClean="0">
                <a:latin typeface="Arial" pitchFamily="34" charset="0"/>
                <a:cs typeface="Arial" pitchFamily="34" charset="0"/>
              </a:rPr>
              <a:t>A. Have=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I , You, They, We or after plural nouns) </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B. Has = </a:t>
            </a:r>
            <a:r>
              <a:rPr lang="en-US" sz="2000" b="1" dirty="0" smtClean="0">
                <a:solidFill>
                  <a:srgbClr val="FF0000"/>
                </a:solidFill>
                <a:latin typeface="Arial" pitchFamily="34" charset="0"/>
                <a:cs typeface="Arial" pitchFamily="34" charset="0"/>
              </a:rPr>
              <a:t>Present</a:t>
            </a:r>
            <a:r>
              <a:rPr lang="en-US" sz="2000" b="1" dirty="0" smtClean="0">
                <a:latin typeface="Arial" pitchFamily="34" charset="0"/>
                <a:cs typeface="Arial" pitchFamily="34" charset="0"/>
              </a:rPr>
              <a:t>  comes after ( He, she , it or after singular nouns )</a:t>
            </a:r>
          </a:p>
          <a:p>
            <a:pPr algn="l" rtl="1" eaLnBrk="1" hangingPunct="1"/>
            <a:r>
              <a:rPr lang="en-US" sz="2000" b="1" dirty="0" smtClean="0">
                <a:latin typeface="Arial" pitchFamily="34" charset="0"/>
                <a:cs typeface="Arial" pitchFamily="34" charset="0"/>
              </a:rPr>
              <a:t>C. Had=  </a:t>
            </a:r>
            <a:r>
              <a:rPr lang="en-US" sz="2000" b="1" dirty="0" smtClean="0">
                <a:solidFill>
                  <a:srgbClr val="FF0000"/>
                </a:solidFill>
                <a:latin typeface="Arial" pitchFamily="34" charset="0"/>
                <a:cs typeface="Arial" pitchFamily="34" charset="0"/>
              </a:rPr>
              <a:t>Past        </a:t>
            </a:r>
            <a:r>
              <a:rPr lang="en-US" sz="2000" b="1" dirty="0" smtClean="0">
                <a:latin typeface="Arial" pitchFamily="34" charset="0"/>
                <a:cs typeface="Arial" pitchFamily="34" charset="0"/>
              </a:rPr>
              <a:t>comes after all kinds of nouns plural or singular</a:t>
            </a:r>
          </a:p>
          <a:p>
            <a:pPr algn="ctr" rtl="1" eaLnBrk="1" hangingPunct="1"/>
            <a:r>
              <a:rPr lang="ar-SA" sz="1200" b="1" dirty="0" smtClean="0">
                <a:latin typeface="Arial" pitchFamily="34" charset="0"/>
                <a:cs typeface="Arial" pitchFamily="34" charset="0"/>
              </a:rPr>
              <a:t>******************************************************</a:t>
            </a:r>
            <a:r>
              <a:rPr lang="en-US" sz="1200" b="1" dirty="0" smtClean="0">
                <a:latin typeface="Arial" pitchFamily="34" charset="0"/>
                <a:cs typeface="Arial" pitchFamily="34" charset="0"/>
              </a:rPr>
              <a:t>        </a:t>
            </a:r>
            <a:endParaRPr lang="en-US" sz="2000" b="1" dirty="0" smtClean="0">
              <a:latin typeface="Arial" pitchFamily="34" charset="0"/>
              <a:cs typeface="Arial" pitchFamily="34" charset="0"/>
            </a:endParaRPr>
          </a:p>
          <a:p>
            <a:pPr algn="l" rtl="1" eaLnBrk="1" hangingPunct="1"/>
            <a:r>
              <a:rPr lang="ar-SA" sz="2000" dirty="0" smtClean="0">
                <a:latin typeface="Arial" pitchFamily="34" charset="0"/>
                <a:cs typeface="Arial" pitchFamily="34" charset="0"/>
              </a:rPr>
              <a:t>  </a:t>
            </a:r>
            <a:r>
              <a:rPr lang="en-US" sz="2000" dirty="0" smtClean="0">
                <a:latin typeface="Arial" pitchFamily="34" charset="0"/>
                <a:cs typeface="Arial" pitchFamily="34" charset="0"/>
              </a:rPr>
              <a:t>Exercise:</a:t>
            </a:r>
          </a:p>
          <a:p>
            <a:pPr algn="l" rtl="1" eaLnBrk="1" hangingPunct="1"/>
            <a:r>
              <a:rPr lang="en-US" sz="2000" dirty="0" smtClean="0">
                <a:latin typeface="Arial" pitchFamily="34" charset="0"/>
                <a:cs typeface="Arial" pitchFamily="34" charset="0"/>
              </a:rPr>
              <a:t>1. We _______ a lecture in English yesterday. ( has, have , had, having )</a:t>
            </a:r>
          </a:p>
          <a:p>
            <a:pPr algn="l" rtl="1" eaLnBrk="1" hangingPunct="1"/>
            <a:r>
              <a:rPr lang="en-US" sz="2000" dirty="0" smtClean="0">
                <a:latin typeface="Arial" pitchFamily="34" charset="0"/>
                <a:cs typeface="Arial" pitchFamily="34" charset="0"/>
              </a:rPr>
              <a:t>2. My friend________ a new car nowadays. ( has, having, had, have)</a:t>
            </a:r>
          </a:p>
          <a:p>
            <a:pPr algn="l" rtl="1" eaLnBrk="1" hangingPunct="1"/>
            <a:r>
              <a:rPr lang="en-US" sz="2000" dirty="0" smtClean="0">
                <a:latin typeface="Arial" pitchFamily="34" charset="0"/>
                <a:cs typeface="Arial" pitchFamily="34" charset="0"/>
              </a:rPr>
              <a:t>3. The students _____ studied English for a month.( has, have, had, having)</a:t>
            </a:r>
          </a:p>
          <a:p>
            <a:pPr algn="l" rtl="1" eaLnBrk="1" hangingPunct="1"/>
            <a:r>
              <a:rPr lang="en-US" sz="2000" dirty="0" smtClean="0">
                <a:latin typeface="Arial" pitchFamily="34" charset="0"/>
                <a:cs typeface="Arial" pitchFamily="34" charset="0"/>
              </a:rPr>
              <a:t>4. He has a car.  He </a:t>
            </a:r>
            <a:r>
              <a:rPr lang="en-US" sz="2000" dirty="0" smtClean="0">
                <a:solidFill>
                  <a:srgbClr val="C00000"/>
                </a:solidFill>
                <a:latin typeface="Arial" pitchFamily="34" charset="0"/>
                <a:cs typeface="Arial" pitchFamily="34" charset="0"/>
              </a:rPr>
              <a:t>doesn’t have </a:t>
            </a:r>
            <a:r>
              <a:rPr lang="en-US" sz="2000" dirty="0" smtClean="0">
                <a:latin typeface="Arial" pitchFamily="34" charset="0"/>
                <a:cs typeface="Arial" pitchFamily="34" charset="0"/>
              </a:rPr>
              <a:t>a car. </a:t>
            </a:r>
            <a:r>
              <a:rPr lang="en-US" sz="2000" dirty="0" smtClean="0">
                <a:solidFill>
                  <a:srgbClr val="C00000"/>
                </a:solidFill>
                <a:latin typeface="Arial" pitchFamily="34" charset="0"/>
                <a:cs typeface="Arial" pitchFamily="34" charset="0"/>
              </a:rPr>
              <a:t>Does he have </a:t>
            </a:r>
            <a:r>
              <a:rPr lang="en-US" sz="2000" dirty="0" smtClean="0">
                <a:latin typeface="Arial" pitchFamily="34" charset="0"/>
                <a:cs typeface="Arial" pitchFamily="34" charset="0"/>
              </a:rPr>
              <a:t>a car?</a:t>
            </a:r>
          </a:p>
          <a:p>
            <a:pPr algn="l" rtl="1" eaLnBrk="1" hangingPunct="1"/>
            <a:r>
              <a:rPr lang="en-US" sz="2000" dirty="0" smtClean="0">
                <a:latin typeface="Arial" pitchFamily="34" charset="0"/>
                <a:cs typeface="Arial" pitchFamily="34" charset="0"/>
              </a:rPr>
              <a:t>5. He has got a car. He </a:t>
            </a:r>
            <a:r>
              <a:rPr lang="en-US" sz="2000" dirty="0" smtClean="0">
                <a:solidFill>
                  <a:srgbClr val="C00000"/>
                </a:solidFill>
                <a:latin typeface="Arial" pitchFamily="34" charset="0"/>
                <a:cs typeface="Arial" pitchFamily="34" charset="0"/>
              </a:rPr>
              <a:t>hasn’t </a:t>
            </a:r>
            <a:r>
              <a:rPr lang="en-US" sz="2000" dirty="0" smtClean="0">
                <a:latin typeface="Arial" pitchFamily="34" charset="0"/>
                <a:cs typeface="Arial" pitchFamily="34" charset="0"/>
              </a:rPr>
              <a:t>got a car. Has he got a car? </a:t>
            </a:r>
          </a:p>
          <a:p>
            <a:pPr algn="l" rtl="1" eaLnBrk="1" hangingPunct="1"/>
            <a:r>
              <a:rPr lang="en-US" sz="2000" b="1" dirty="0" smtClean="0">
                <a:solidFill>
                  <a:srgbClr val="C00000"/>
                </a:solidFill>
                <a:latin typeface="Arial" pitchFamily="34" charset="0"/>
                <a:cs typeface="Arial" pitchFamily="34" charset="0"/>
              </a:rPr>
              <a:t>Note: 1. ( has, have, had) can be used as main verbs like 1 &amp; 2 &amp; 4 in the    </a:t>
            </a:r>
          </a:p>
          <a:p>
            <a:pPr algn="l" rtl="1" eaLnBrk="1" hangingPunct="1"/>
            <a:r>
              <a:rPr lang="en-US" sz="2000" b="1" dirty="0" smtClean="0">
                <a:solidFill>
                  <a:srgbClr val="C00000"/>
                </a:solidFill>
                <a:latin typeface="Arial" pitchFamily="34" charset="0"/>
                <a:cs typeface="Arial" pitchFamily="34" charset="0"/>
              </a:rPr>
              <a:t>                exercise or as helping verbs as 3 &amp; 5.</a:t>
            </a:r>
            <a:endParaRPr lang="ar-SA" sz="2000" b="1" dirty="0" smtClean="0">
              <a:solidFill>
                <a:srgbClr val="C00000"/>
              </a:solidFill>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18</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dirty="0" smtClean="0">
                <a:solidFill>
                  <a:srgbClr val="C00000"/>
                </a:solidFill>
                <a:latin typeface="Arial Black" pitchFamily="34" charset="0"/>
              </a:rPr>
              <a:t>IV. Exercise ( verbs have )</a:t>
            </a:r>
            <a:endParaRPr lang="en-US" sz="3200" dirty="0">
              <a:solidFill>
                <a:srgbClr val="C00000"/>
              </a:solidFill>
              <a:latin typeface="Arial Black" pitchFamily="34" charset="0"/>
            </a:endParaRPr>
          </a:p>
        </p:txBody>
      </p:sp>
      <p:sp>
        <p:nvSpPr>
          <p:cNvPr id="7171" name="Text Placeholder 5"/>
          <p:cNvSpPr>
            <a:spLocks noGrp="1"/>
          </p:cNvSpPr>
          <p:nvPr>
            <p:ph idx="1"/>
          </p:nvPr>
        </p:nvSpPr>
        <p:spPr>
          <a:xfrm>
            <a:off x="381000" y="1219200"/>
            <a:ext cx="8915400" cy="4906963"/>
          </a:xfrm>
        </p:spPr>
        <p:txBody>
          <a:bodyPr/>
          <a:lstStyle/>
          <a:p>
            <a:pPr algn="l" rtl="1" eaLnBrk="1" hangingPunct="1"/>
            <a:r>
              <a:rPr lang="en-US" b="1" dirty="0" smtClean="0">
                <a:cs typeface="Arial" pitchFamily="34" charset="0"/>
              </a:rPr>
              <a:t> </a:t>
            </a:r>
            <a:r>
              <a:rPr lang="en-US" sz="2000" b="1" dirty="0" smtClean="0">
                <a:latin typeface="Arial" pitchFamily="34" charset="0"/>
                <a:cs typeface="Arial" pitchFamily="34" charset="0"/>
              </a:rPr>
              <a:t>1. She______ a new car nowadays.</a:t>
            </a:r>
          </a:p>
          <a:p>
            <a:pPr algn="l" rtl="1" eaLnBrk="1" hangingPunct="1"/>
            <a:r>
              <a:rPr lang="en-US" sz="2000" b="1" dirty="0" smtClean="0">
                <a:solidFill>
                  <a:srgbClr val="0070C0"/>
                </a:solidFill>
                <a:latin typeface="Arial" pitchFamily="34" charset="0"/>
                <a:cs typeface="Arial" pitchFamily="34" charset="0"/>
              </a:rPr>
              <a:t>      a. had                      b. have             c. has                        d. hasn’t</a:t>
            </a:r>
          </a:p>
          <a:p>
            <a:pPr algn="l" rtl="1" eaLnBrk="1" hangingPunct="1"/>
            <a:endParaRPr lang="en-US" sz="400" b="1" dirty="0" smtClean="0">
              <a:latin typeface="Arial" pitchFamily="34" charset="0"/>
              <a:cs typeface="Arial" pitchFamily="34" charset="0"/>
            </a:endParaRPr>
          </a:p>
          <a:p>
            <a:pPr algn="l" rtl="1" eaLnBrk="1" hangingPunct="1"/>
            <a:r>
              <a:rPr lang="en-US" sz="2000" b="1" dirty="0" smtClean="0">
                <a:latin typeface="Arial" pitchFamily="34" charset="0"/>
                <a:cs typeface="Arial" pitchFamily="34" charset="0"/>
              </a:rPr>
              <a:t>2. My friends ___________been  here for 15 minutes.</a:t>
            </a:r>
          </a:p>
          <a:p>
            <a:pPr algn="l" rtl="1" eaLnBrk="1" hangingPunct="1"/>
            <a:r>
              <a:rPr lang="en-US" sz="2000" b="1" dirty="0" smtClean="0">
                <a:solidFill>
                  <a:srgbClr val="0070C0"/>
                </a:solidFill>
                <a:latin typeface="Arial" pitchFamily="34" charset="0"/>
                <a:cs typeface="Arial" pitchFamily="34" charset="0"/>
              </a:rPr>
              <a:t>     a. has                       b. have               c. hasn’t                  d. aren’t</a:t>
            </a:r>
          </a:p>
          <a:p>
            <a:pPr algn="l" rtl="1" eaLnBrk="1" hangingPunct="1"/>
            <a:r>
              <a:rPr lang="ar-SA" sz="2000" b="1" dirty="0" smtClean="0">
                <a:latin typeface="Arial" pitchFamily="34" charset="0"/>
                <a:cs typeface="Arial" pitchFamily="34" charset="0"/>
              </a:rPr>
              <a:t>  </a:t>
            </a:r>
            <a:r>
              <a:rPr lang="en-US" sz="2000" b="1" dirty="0" smtClean="0">
                <a:latin typeface="Arial" pitchFamily="34" charset="0"/>
                <a:cs typeface="Arial" pitchFamily="34" charset="0"/>
              </a:rPr>
              <a:t>3. I ____an English lecture yesterday  .</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had                       b. have                c. has                      d. haven’t</a:t>
            </a:r>
          </a:p>
          <a:p>
            <a:pPr algn="l" rtl="1" eaLnBrk="1" hangingPunct="1"/>
            <a:r>
              <a:rPr lang="en-US" sz="2000" b="1" dirty="0" smtClean="0">
                <a:latin typeface="Arial" pitchFamily="34" charset="0"/>
                <a:cs typeface="Arial" pitchFamily="34" charset="0"/>
              </a:rPr>
              <a:t>4.  Hind  _________ a dictionary now.</a:t>
            </a:r>
          </a:p>
          <a:p>
            <a:pPr algn="l" rtl="1" eaLnBrk="1" hangingPunct="1"/>
            <a:r>
              <a:rPr lang="en-US" sz="2000" b="1" dirty="0" smtClean="0">
                <a:latin typeface="Arial" pitchFamily="34" charset="0"/>
                <a:cs typeface="Arial" pitchFamily="34" charset="0"/>
              </a:rPr>
              <a:t>     </a:t>
            </a:r>
            <a:r>
              <a:rPr lang="en-US" sz="2000" b="1" dirty="0" smtClean="0">
                <a:solidFill>
                  <a:srgbClr val="0070C0"/>
                </a:solidFill>
                <a:latin typeface="Arial" pitchFamily="34" charset="0"/>
                <a:cs typeface="Arial" pitchFamily="34" charset="0"/>
              </a:rPr>
              <a:t>a. hasn’t                   b. doesn’t have  c. haven’t               d. didn’t have</a:t>
            </a:r>
          </a:p>
          <a:p>
            <a:pPr algn="l" rtl="1" eaLnBrk="1" hangingPunct="1"/>
            <a:r>
              <a:rPr lang="en-US" sz="2000" b="1" dirty="0" smtClean="0">
                <a:latin typeface="Arial" pitchFamily="34" charset="0"/>
                <a:cs typeface="Arial" pitchFamily="34" charset="0"/>
              </a:rPr>
              <a:t>5.  Ahmed and Abdullah  _________a mathematics test now?</a:t>
            </a:r>
          </a:p>
          <a:p>
            <a:pPr algn="l" rtl="1" eaLnBrk="1" hangingPunct="1"/>
            <a:r>
              <a:rPr lang="en-US" sz="2000" b="1" dirty="0" smtClean="0">
                <a:solidFill>
                  <a:srgbClr val="0070C0"/>
                </a:solidFill>
                <a:latin typeface="Arial" pitchFamily="34" charset="0"/>
                <a:cs typeface="Arial" pitchFamily="34" charset="0"/>
              </a:rPr>
              <a:t>     a. has                        b. have               c. doesn’t have      d. had</a:t>
            </a:r>
          </a:p>
          <a:p>
            <a:pPr algn="l" rtl="1" eaLnBrk="1" hangingPunct="1"/>
            <a:r>
              <a:rPr lang="en-US" sz="2000" b="1" dirty="0" smtClean="0">
                <a:latin typeface="Arial" pitchFamily="34" charset="0"/>
                <a:cs typeface="Arial" pitchFamily="34" charset="0"/>
              </a:rPr>
              <a:t>6. _______ she been here before ?</a:t>
            </a:r>
          </a:p>
          <a:p>
            <a:pPr algn="l" rtl="1" eaLnBrk="1" hangingPunct="1"/>
            <a:r>
              <a:rPr lang="en-US" sz="2000" b="1" dirty="0" smtClean="0">
                <a:solidFill>
                  <a:srgbClr val="0070C0"/>
                </a:solidFill>
                <a:latin typeface="Arial" pitchFamily="34" charset="0"/>
                <a:cs typeface="Arial" pitchFamily="34" charset="0"/>
              </a:rPr>
              <a:t>     a. Have                      b. Has                c. Is                         d. Was</a:t>
            </a:r>
            <a:r>
              <a:rPr lang="en-US" sz="2000" b="1" dirty="0" smtClean="0">
                <a:latin typeface="Arial" pitchFamily="34" charset="0"/>
                <a:cs typeface="Arial" pitchFamily="34" charset="0"/>
              </a:rPr>
              <a:t>      </a:t>
            </a:r>
            <a:endParaRPr lang="ar-SA" sz="2000" b="1" dirty="0" smtClean="0">
              <a:latin typeface="Arial" pitchFamily="34" charset="0"/>
              <a:cs typeface="Arial" pitchFamily="34" charset="0"/>
            </a:endParaRPr>
          </a:p>
          <a:p>
            <a:pPr algn="l"/>
            <a:r>
              <a:rPr lang="en-US" sz="2000" b="1" dirty="0" smtClean="0">
                <a:latin typeface="Arial" pitchFamily="34" charset="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19</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915400" cy="1143000"/>
          </a:xfrm>
        </p:spPr>
        <p:txBody>
          <a:bodyPr/>
          <a:lstStyle/>
          <a:p>
            <a:pPr algn="l" eaLnBrk="1" hangingPunct="1">
              <a:defRPr/>
            </a:pPr>
            <a:r>
              <a:rPr lang="en-US" sz="4000" b="1" dirty="0" smtClean="0">
                <a:solidFill>
                  <a:srgbClr val="C00000"/>
                </a:solidFill>
              </a:rPr>
              <a:t>5.Vocabulary  Previewing </a:t>
            </a:r>
            <a:r>
              <a:rPr lang="en-US" sz="2400" b="1" smtClean="0">
                <a:solidFill>
                  <a:schemeClr val="tx1"/>
                </a:solidFill>
              </a:rPr>
              <a:t>( pages 5+ 18 </a:t>
            </a:r>
            <a:r>
              <a:rPr lang="en-US" sz="2400" b="1" dirty="0" smtClean="0">
                <a:solidFill>
                  <a:schemeClr val="tx1"/>
                </a:solidFill>
              </a:rPr>
              <a:t>) </a:t>
            </a:r>
            <a:endParaRPr lang="en-US" sz="2400" b="1" dirty="0">
              <a:solidFill>
                <a:schemeClr val="tx1"/>
              </a:solidFill>
            </a:endParaRPr>
          </a:p>
        </p:txBody>
      </p:sp>
      <p:sp>
        <p:nvSpPr>
          <p:cNvPr id="7171" name="Text Placeholder 5"/>
          <p:cNvSpPr>
            <a:spLocks noGrp="1"/>
          </p:cNvSpPr>
          <p:nvPr>
            <p:ph idx="1"/>
          </p:nvPr>
        </p:nvSpPr>
        <p:spPr>
          <a:xfrm>
            <a:off x="381000" y="1447800"/>
            <a:ext cx="9296400" cy="4678363"/>
          </a:xfrm>
        </p:spPr>
        <p:txBody>
          <a:bodyPr/>
          <a:lstStyle/>
          <a:p>
            <a:pPr algn="l" rtl="1" eaLnBrk="1" hangingPunct="1"/>
            <a:endParaRPr lang="en-US" sz="2000" b="1" dirty="0" smtClean="0">
              <a:cs typeface="Arial" pitchFamily="34" charset="0"/>
            </a:endParaRP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en-US" sz="2000" b="1"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20</a:t>
            </a:fld>
            <a:endParaRPr lang="en-US" smtClean="0">
              <a:cs typeface="Arial" pitchFamily="34" charset="0"/>
            </a:endParaRPr>
          </a:p>
        </p:txBody>
      </p:sp>
      <p:graphicFrame>
        <p:nvGraphicFramePr>
          <p:cNvPr id="5" name="Table 4"/>
          <p:cNvGraphicFramePr>
            <a:graphicFrameLocks noGrp="1"/>
          </p:cNvGraphicFramePr>
          <p:nvPr/>
        </p:nvGraphicFramePr>
        <p:xfrm>
          <a:off x="1219200" y="1524000"/>
          <a:ext cx="7162800" cy="4358640"/>
        </p:xfrm>
        <a:graphic>
          <a:graphicData uri="http://schemas.openxmlformats.org/drawingml/2006/table">
            <a:tbl>
              <a:tblPr rtl="1" firstRow="1" bandRow="1">
                <a:tableStyleId>{5C22544A-7EE6-4342-B048-85BDC9FD1C3A}</a:tableStyleId>
              </a:tblPr>
              <a:tblGrid>
                <a:gridCol w="4343400"/>
                <a:gridCol w="1926805"/>
                <a:gridCol w="892595"/>
              </a:tblGrid>
              <a:tr h="370840">
                <a:tc>
                  <a:txBody>
                    <a:bodyPr/>
                    <a:lstStyle/>
                    <a:p>
                      <a:pPr rtl="1"/>
                      <a:r>
                        <a:rPr lang="en-US" sz="2000" b="1" dirty="0" smtClean="0"/>
                        <a:t>Meaning</a:t>
                      </a:r>
                      <a:endParaRPr lang="ar-SA" sz="2000" b="1" dirty="0"/>
                    </a:p>
                  </a:txBody>
                  <a:tcPr/>
                </a:tc>
                <a:tc>
                  <a:txBody>
                    <a:bodyPr/>
                    <a:lstStyle/>
                    <a:p>
                      <a:pPr rtl="1"/>
                      <a:r>
                        <a:rPr lang="en-US" sz="2000" b="1" dirty="0" smtClean="0"/>
                        <a:t>Word</a:t>
                      </a:r>
                      <a:endParaRPr lang="ar-SA" sz="2000" b="1" dirty="0"/>
                    </a:p>
                  </a:txBody>
                  <a:tcPr/>
                </a:tc>
                <a:tc>
                  <a:txBody>
                    <a:bodyPr/>
                    <a:lstStyle/>
                    <a:p>
                      <a:pPr rtl="1"/>
                      <a:r>
                        <a:rPr lang="en-US" sz="2000" b="1" dirty="0" smtClean="0"/>
                        <a:t>No.</a:t>
                      </a:r>
                      <a:endParaRPr lang="ar-SA" sz="2000" b="1" dirty="0"/>
                    </a:p>
                  </a:txBody>
                  <a:tcPr/>
                </a:tc>
              </a:tr>
              <a:tr h="370840">
                <a:tc>
                  <a:txBody>
                    <a:bodyPr/>
                    <a:lstStyle/>
                    <a:p>
                      <a:pPr rtl="1"/>
                      <a:r>
                        <a:rPr lang="en-US" sz="2000" b="1" dirty="0" smtClean="0"/>
                        <a:t>Write the same thing</a:t>
                      </a:r>
                      <a:endParaRPr lang="ar-SA" sz="2000" b="1" dirty="0"/>
                    </a:p>
                  </a:txBody>
                  <a:tcPr/>
                </a:tc>
                <a:tc>
                  <a:txBody>
                    <a:bodyPr/>
                    <a:lstStyle/>
                    <a:p>
                      <a:pPr rtl="1"/>
                      <a:r>
                        <a:rPr lang="en-US" sz="2000" b="1" dirty="0" smtClean="0"/>
                        <a:t>Copy</a:t>
                      </a:r>
                      <a:endParaRPr lang="ar-SA" sz="2000" b="1" dirty="0"/>
                    </a:p>
                  </a:txBody>
                  <a:tcPr/>
                </a:tc>
                <a:tc>
                  <a:txBody>
                    <a:bodyPr/>
                    <a:lstStyle/>
                    <a:p>
                      <a:pPr rtl="1"/>
                      <a:r>
                        <a:rPr lang="en-US" sz="2000" b="1" dirty="0" smtClean="0"/>
                        <a:t>1</a:t>
                      </a:r>
                      <a:endParaRPr lang="ar-SA" sz="2000" b="1" dirty="0"/>
                    </a:p>
                  </a:txBody>
                  <a:tcPr/>
                </a:tc>
              </a:tr>
              <a:tr h="370840">
                <a:tc>
                  <a:txBody>
                    <a:bodyPr/>
                    <a:lstStyle/>
                    <a:p>
                      <a:pPr rtl="1"/>
                      <a:r>
                        <a:rPr lang="en-US" sz="2000" b="1" dirty="0" smtClean="0"/>
                        <a:t>Very, very good/ fantastic</a:t>
                      </a:r>
                      <a:endParaRPr lang="ar-SA" sz="2000" b="1" dirty="0"/>
                    </a:p>
                  </a:txBody>
                  <a:tcPr/>
                </a:tc>
                <a:tc>
                  <a:txBody>
                    <a:bodyPr/>
                    <a:lstStyle/>
                    <a:p>
                      <a:pPr rtl="1"/>
                      <a:r>
                        <a:rPr lang="en-US" sz="2000" b="1" dirty="0" smtClean="0"/>
                        <a:t>Wonderful</a:t>
                      </a:r>
                      <a:endParaRPr lang="ar-SA" sz="2000" b="1" dirty="0"/>
                    </a:p>
                  </a:txBody>
                  <a:tcPr/>
                </a:tc>
                <a:tc>
                  <a:txBody>
                    <a:bodyPr/>
                    <a:lstStyle/>
                    <a:p>
                      <a:pPr rtl="1"/>
                      <a:r>
                        <a:rPr lang="en-US" sz="2000" b="1" dirty="0" smtClean="0"/>
                        <a:t>2</a:t>
                      </a:r>
                      <a:endParaRPr lang="ar-SA" sz="2000" b="1" dirty="0"/>
                    </a:p>
                  </a:txBody>
                  <a:tcPr/>
                </a:tc>
              </a:tr>
              <a:tr h="370840">
                <a:tc>
                  <a:txBody>
                    <a:bodyPr/>
                    <a:lstStyle/>
                    <a:p>
                      <a:pPr rtl="1"/>
                      <a:r>
                        <a:rPr lang="en-US" sz="2000" b="1" dirty="0" smtClean="0"/>
                        <a:t>Number of people in one squire</a:t>
                      </a:r>
                      <a:r>
                        <a:rPr lang="en-US" sz="2000" b="1" baseline="0" dirty="0" smtClean="0"/>
                        <a:t> mile</a:t>
                      </a:r>
                      <a:endParaRPr lang="ar-SA" sz="2000" b="1" dirty="0"/>
                    </a:p>
                  </a:txBody>
                  <a:tcPr/>
                </a:tc>
                <a:tc>
                  <a:txBody>
                    <a:bodyPr/>
                    <a:lstStyle/>
                    <a:p>
                      <a:pPr rtl="1"/>
                      <a:r>
                        <a:rPr lang="en-US" sz="2000" b="1" dirty="0" smtClean="0"/>
                        <a:t>Population</a:t>
                      </a:r>
                      <a:endParaRPr lang="ar-SA" sz="2000" b="1" dirty="0"/>
                    </a:p>
                  </a:txBody>
                  <a:tcPr/>
                </a:tc>
                <a:tc>
                  <a:txBody>
                    <a:bodyPr/>
                    <a:lstStyle/>
                    <a:p>
                      <a:pPr rtl="1"/>
                      <a:r>
                        <a:rPr lang="en-US" sz="2000" b="1" dirty="0" smtClean="0"/>
                        <a:t>3</a:t>
                      </a:r>
                      <a:endParaRPr lang="ar-SA" sz="2000" b="1" dirty="0"/>
                    </a:p>
                  </a:txBody>
                  <a:tcPr/>
                </a:tc>
              </a:tr>
              <a:tr h="370840">
                <a:tc>
                  <a:txBody>
                    <a:bodyPr/>
                    <a:lstStyle/>
                    <a:p>
                      <a:pPr rtl="1"/>
                      <a:r>
                        <a:rPr lang="en-US" sz="2000" b="1" dirty="0" smtClean="0"/>
                        <a:t>Having lots of people in one place</a:t>
                      </a:r>
                      <a:endParaRPr lang="ar-SA" sz="2000" b="1" dirty="0"/>
                    </a:p>
                  </a:txBody>
                  <a:tcPr/>
                </a:tc>
                <a:tc>
                  <a:txBody>
                    <a:bodyPr/>
                    <a:lstStyle/>
                    <a:p>
                      <a:pPr rtl="1"/>
                      <a:r>
                        <a:rPr lang="en-US" sz="2000" b="1" dirty="0" smtClean="0"/>
                        <a:t>Crowded</a:t>
                      </a:r>
                      <a:endParaRPr lang="ar-SA" sz="2000" b="1" dirty="0"/>
                    </a:p>
                  </a:txBody>
                  <a:tcPr/>
                </a:tc>
                <a:tc>
                  <a:txBody>
                    <a:bodyPr/>
                    <a:lstStyle/>
                    <a:p>
                      <a:pPr rtl="1"/>
                      <a:r>
                        <a:rPr lang="en-US" sz="2000" b="1" dirty="0" smtClean="0"/>
                        <a:t>4</a:t>
                      </a:r>
                      <a:endParaRPr lang="ar-SA" sz="2000" b="1" dirty="0"/>
                    </a:p>
                  </a:txBody>
                  <a:tcPr/>
                </a:tc>
              </a:tr>
              <a:tr h="370840">
                <a:tc>
                  <a:txBody>
                    <a:bodyPr/>
                    <a:lstStyle/>
                    <a:p>
                      <a:pPr rtl="1"/>
                      <a:r>
                        <a:rPr lang="en-US" sz="2000" b="1" dirty="0" smtClean="0"/>
                        <a:t>Fearful creature</a:t>
                      </a:r>
                      <a:endParaRPr lang="ar-SA" sz="2000" b="1" dirty="0"/>
                    </a:p>
                  </a:txBody>
                  <a:tcPr/>
                </a:tc>
                <a:tc>
                  <a:txBody>
                    <a:bodyPr/>
                    <a:lstStyle/>
                    <a:p>
                      <a:pPr rtl="1"/>
                      <a:r>
                        <a:rPr lang="en-US" sz="2000" b="1" dirty="0" smtClean="0"/>
                        <a:t>Monster</a:t>
                      </a:r>
                      <a:endParaRPr lang="ar-SA" sz="2000" b="1" dirty="0"/>
                    </a:p>
                  </a:txBody>
                  <a:tcPr/>
                </a:tc>
                <a:tc>
                  <a:txBody>
                    <a:bodyPr/>
                    <a:lstStyle/>
                    <a:p>
                      <a:pPr rtl="1"/>
                      <a:r>
                        <a:rPr lang="en-US" sz="2000" b="1" dirty="0" smtClean="0"/>
                        <a:t>5</a:t>
                      </a:r>
                      <a:endParaRPr lang="ar-SA" sz="2000" b="1" dirty="0"/>
                    </a:p>
                  </a:txBody>
                  <a:tcPr/>
                </a:tc>
              </a:tr>
              <a:tr h="370840">
                <a:tc>
                  <a:txBody>
                    <a:bodyPr/>
                    <a:lstStyle/>
                    <a:p>
                      <a:pPr rtl="1"/>
                      <a:r>
                        <a:rPr lang="en-US" sz="2000" b="1" dirty="0" smtClean="0"/>
                        <a:t>Very</a:t>
                      </a:r>
                      <a:r>
                        <a:rPr lang="en-US" sz="2000" b="1" baseline="0" dirty="0" smtClean="0"/>
                        <a:t> bad</a:t>
                      </a:r>
                      <a:endParaRPr lang="ar-SA" sz="2000" b="1" dirty="0"/>
                    </a:p>
                  </a:txBody>
                  <a:tcPr/>
                </a:tc>
                <a:tc>
                  <a:txBody>
                    <a:bodyPr/>
                    <a:lstStyle/>
                    <a:p>
                      <a:pPr rtl="1"/>
                      <a:r>
                        <a:rPr lang="en-US" sz="2000" b="1" dirty="0" smtClean="0"/>
                        <a:t>Terrible</a:t>
                      </a:r>
                      <a:endParaRPr lang="ar-SA" sz="2000" b="1" dirty="0"/>
                    </a:p>
                  </a:txBody>
                  <a:tcPr/>
                </a:tc>
                <a:tc>
                  <a:txBody>
                    <a:bodyPr/>
                    <a:lstStyle/>
                    <a:p>
                      <a:pPr rtl="1"/>
                      <a:r>
                        <a:rPr lang="en-US" sz="2000" b="1" dirty="0" smtClean="0"/>
                        <a:t>6</a:t>
                      </a:r>
                      <a:endParaRPr lang="ar-SA" sz="2000" b="1" dirty="0"/>
                    </a:p>
                  </a:txBody>
                  <a:tcPr/>
                </a:tc>
              </a:tr>
              <a:tr h="370840">
                <a:tc>
                  <a:txBody>
                    <a:bodyPr/>
                    <a:lstStyle/>
                    <a:p>
                      <a:pPr rtl="1"/>
                      <a:r>
                        <a:rPr lang="en-US" sz="2000" b="1" dirty="0" smtClean="0"/>
                        <a:t>frightened</a:t>
                      </a:r>
                      <a:endParaRPr lang="ar-SA" sz="2000" b="1" dirty="0"/>
                    </a:p>
                  </a:txBody>
                  <a:tcPr/>
                </a:tc>
                <a:tc>
                  <a:txBody>
                    <a:bodyPr/>
                    <a:lstStyle/>
                    <a:p>
                      <a:pPr rtl="1"/>
                      <a:r>
                        <a:rPr lang="en-US" sz="2000" b="1" dirty="0" smtClean="0"/>
                        <a:t>Afraid</a:t>
                      </a:r>
                      <a:endParaRPr lang="ar-SA" sz="2000" b="1" dirty="0"/>
                    </a:p>
                  </a:txBody>
                  <a:tcPr/>
                </a:tc>
                <a:tc>
                  <a:txBody>
                    <a:bodyPr/>
                    <a:lstStyle/>
                    <a:p>
                      <a:pPr rtl="1"/>
                      <a:r>
                        <a:rPr lang="en-US" sz="2000" b="1" dirty="0" smtClean="0"/>
                        <a:t>7</a:t>
                      </a:r>
                      <a:endParaRPr lang="ar-SA" sz="2000" b="1" dirty="0"/>
                    </a:p>
                  </a:txBody>
                  <a:tcPr/>
                </a:tc>
              </a:tr>
              <a:tr h="370840">
                <a:tc>
                  <a:txBody>
                    <a:bodyPr/>
                    <a:lstStyle/>
                    <a:p>
                      <a:pPr rtl="1"/>
                      <a:r>
                        <a:rPr lang="en-US" sz="2000" b="1" dirty="0" smtClean="0"/>
                        <a:t>Shopping centre</a:t>
                      </a:r>
                      <a:endParaRPr lang="ar-SA" sz="2000" b="1" dirty="0"/>
                    </a:p>
                  </a:txBody>
                  <a:tcPr/>
                </a:tc>
                <a:tc>
                  <a:txBody>
                    <a:bodyPr/>
                    <a:lstStyle/>
                    <a:p>
                      <a:pPr rtl="1"/>
                      <a:r>
                        <a:rPr lang="en-US" sz="2000" b="1" dirty="0" smtClean="0"/>
                        <a:t>Mall</a:t>
                      </a:r>
                      <a:endParaRPr lang="ar-SA" sz="2000" b="1" dirty="0"/>
                    </a:p>
                  </a:txBody>
                  <a:tcPr/>
                </a:tc>
                <a:tc>
                  <a:txBody>
                    <a:bodyPr/>
                    <a:lstStyle/>
                    <a:p>
                      <a:pPr rtl="1"/>
                      <a:r>
                        <a:rPr lang="en-US" sz="2000" b="1" dirty="0" smtClean="0"/>
                        <a:t>8</a:t>
                      </a:r>
                      <a:endParaRPr lang="ar-SA" sz="2000" b="1" dirty="0"/>
                    </a:p>
                  </a:txBody>
                  <a:tcPr/>
                </a:tc>
              </a:tr>
              <a:tr h="370840">
                <a:tc>
                  <a:txBody>
                    <a:bodyPr/>
                    <a:lstStyle/>
                    <a:p>
                      <a:pPr rtl="1"/>
                      <a:r>
                        <a:rPr lang="en-US" sz="2000" b="1" dirty="0" smtClean="0"/>
                        <a:t>Very big or large</a:t>
                      </a:r>
                      <a:endParaRPr lang="ar-SA" sz="2000" b="1" dirty="0"/>
                    </a:p>
                  </a:txBody>
                  <a:tcPr/>
                </a:tc>
                <a:tc>
                  <a:txBody>
                    <a:bodyPr/>
                    <a:lstStyle/>
                    <a:p>
                      <a:pPr rtl="1"/>
                      <a:r>
                        <a:rPr lang="en-US" sz="2000" b="1" dirty="0" smtClean="0"/>
                        <a:t>Huge</a:t>
                      </a:r>
                      <a:endParaRPr lang="ar-SA" sz="2000" b="1" dirty="0"/>
                    </a:p>
                  </a:txBody>
                  <a:tcPr/>
                </a:tc>
                <a:tc>
                  <a:txBody>
                    <a:bodyPr/>
                    <a:lstStyle/>
                    <a:p>
                      <a:pPr rtl="1"/>
                      <a:r>
                        <a:rPr lang="en-US" sz="2000" b="1" dirty="0" smtClean="0"/>
                        <a:t>9</a:t>
                      </a:r>
                      <a:endParaRPr lang="ar-SA" sz="2000" b="1" dirty="0"/>
                    </a:p>
                  </a:txBody>
                  <a:tcPr/>
                </a:tc>
              </a:tr>
              <a:tr h="370840">
                <a:tc>
                  <a:txBody>
                    <a:bodyPr/>
                    <a:lstStyle/>
                    <a:p>
                      <a:pPr rtl="1"/>
                      <a:r>
                        <a:rPr lang="en-US" sz="2000" b="1" dirty="0" smtClean="0"/>
                        <a:t>Leave / give up</a:t>
                      </a:r>
                      <a:endParaRPr lang="ar-SA" sz="2000" b="1" dirty="0"/>
                    </a:p>
                  </a:txBody>
                  <a:tcPr/>
                </a:tc>
                <a:tc>
                  <a:txBody>
                    <a:bodyPr/>
                    <a:lstStyle/>
                    <a:p>
                      <a:pPr rtl="1"/>
                      <a:r>
                        <a:rPr lang="en-US" sz="2000" b="1" dirty="0" smtClean="0"/>
                        <a:t>Quit</a:t>
                      </a:r>
                      <a:endParaRPr lang="ar-SA" sz="2000" b="1" dirty="0"/>
                    </a:p>
                  </a:txBody>
                  <a:tcPr/>
                </a:tc>
                <a:tc>
                  <a:txBody>
                    <a:bodyPr/>
                    <a:lstStyle/>
                    <a:p>
                      <a:pPr rtl="1"/>
                      <a:r>
                        <a:rPr lang="en-US" sz="2000" b="1" dirty="0" smtClean="0"/>
                        <a:t>10</a:t>
                      </a:r>
                      <a:endParaRPr lang="ar-SA" sz="2000" b="1" dirty="0"/>
                    </a:p>
                  </a:txBody>
                  <a:tcPr/>
                </a:tc>
              </a:tr>
            </a:tbl>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000" b="1" dirty="0" smtClean="0">
                <a:cs typeface="Arial" pitchFamily="34" charset="0"/>
              </a:rPr>
              <a:t>1.   You can go to the new ___________ and buy whatever you need.</a:t>
            </a:r>
          </a:p>
          <a:p>
            <a:pPr algn="l" rtl="1" eaLnBrk="1" hangingPunct="1"/>
            <a:r>
              <a:rPr lang="en-US" sz="2000" b="1" dirty="0" smtClean="0">
                <a:cs typeface="Arial" pitchFamily="34" charset="0"/>
              </a:rPr>
              <a:t>       A. hospital                                                B. school</a:t>
            </a:r>
          </a:p>
          <a:p>
            <a:pPr algn="l" rtl="1" eaLnBrk="1" hangingPunct="1"/>
            <a:r>
              <a:rPr lang="en-US" sz="2000" b="1" dirty="0" smtClean="0">
                <a:cs typeface="Arial" pitchFamily="34" charset="0"/>
              </a:rPr>
              <a:t>       C. mall                                                       D. cinema</a:t>
            </a:r>
          </a:p>
          <a:p>
            <a:pPr algn="l" rtl="1" eaLnBrk="1" hangingPunct="1"/>
            <a:r>
              <a:rPr lang="en-US" sz="2000" b="1" dirty="0" smtClean="0">
                <a:cs typeface="Arial" pitchFamily="34" charset="0"/>
              </a:rPr>
              <a:t>2.   Doctors always advice smokers to </a:t>
            </a:r>
            <a:r>
              <a:rPr lang="en-US" sz="2000" b="1" u="sng" dirty="0" smtClean="0">
                <a:solidFill>
                  <a:srgbClr val="C00000"/>
                </a:solidFill>
                <a:cs typeface="Arial" pitchFamily="34" charset="0"/>
              </a:rPr>
              <a:t>give up</a:t>
            </a:r>
            <a:r>
              <a:rPr lang="en-US" sz="2000" b="1" dirty="0" smtClean="0">
                <a:solidFill>
                  <a:srgbClr val="C00000"/>
                </a:solidFill>
                <a:cs typeface="Arial" pitchFamily="34" charset="0"/>
              </a:rPr>
              <a:t>  </a:t>
            </a:r>
            <a:r>
              <a:rPr lang="en-US" sz="2000" b="1" dirty="0" smtClean="0">
                <a:cs typeface="Arial" pitchFamily="34" charset="0"/>
              </a:rPr>
              <a:t>smoking. The underlined word </a:t>
            </a:r>
            <a:r>
              <a:rPr lang="en-US" sz="2000" b="1" u="sng" dirty="0" smtClean="0">
                <a:cs typeface="Arial" pitchFamily="34" charset="0"/>
              </a:rPr>
              <a:t>give up</a:t>
            </a:r>
            <a:r>
              <a:rPr lang="en-US" sz="2000" b="1" dirty="0" smtClean="0">
                <a:cs typeface="Arial" pitchFamily="34" charset="0"/>
              </a:rPr>
              <a:t>   </a:t>
            </a:r>
          </a:p>
          <a:p>
            <a:pPr algn="l" rtl="1" eaLnBrk="1" hangingPunct="1"/>
            <a:r>
              <a:rPr lang="ar-SA" sz="2000" b="1" dirty="0" smtClean="0">
                <a:cs typeface="Arial" pitchFamily="34" charset="0"/>
              </a:rPr>
              <a:t> </a:t>
            </a:r>
            <a:r>
              <a:rPr lang="en-US" sz="2000" b="1" dirty="0" smtClean="0">
                <a:cs typeface="Arial" pitchFamily="34" charset="0"/>
              </a:rPr>
              <a:t>      has the same meaning as: </a:t>
            </a:r>
          </a:p>
          <a:p>
            <a:pPr algn="l" rtl="1" eaLnBrk="1" hangingPunct="1"/>
            <a:r>
              <a:rPr lang="ar-SA" sz="2000" b="1" dirty="0" smtClean="0">
                <a:cs typeface="Arial" pitchFamily="34" charset="0"/>
              </a:rPr>
              <a:t> </a:t>
            </a:r>
            <a:r>
              <a:rPr lang="en-US" sz="2000" b="1" dirty="0" smtClean="0">
                <a:cs typeface="Arial" pitchFamily="34" charset="0"/>
              </a:rPr>
              <a:t>      A. quit                                                        B.  Start</a:t>
            </a:r>
          </a:p>
          <a:p>
            <a:pPr algn="l" rtl="1" eaLnBrk="1" hangingPunct="1"/>
            <a:r>
              <a:rPr lang="en-US" sz="2000" b="1" dirty="0" smtClean="0">
                <a:cs typeface="Arial" pitchFamily="34" charset="0"/>
              </a:rPr>
              <a:t>      C. help                                                        D. study</a:t>
            </a:r>
          </a:p>
          <a:p>
            <a:pPr algn="l" rtl="1" eaLnBrk="1" hangingPunct="1"/>
            <a:r>
              <a:rPr lang="en-US" sz="2000" b="1" dirty="0" smtClean="0">
                <a:cs typeface="Arial" pitchFamily="34" charset="0"/>
              </a:rPr>
              <a:t>3. The children were afraid when they saw the ________________in the Luna park. </a:t>
            </a:r>
          </a:p>
          <a:p>
            <a:pPr algn="l" rtl="1" eaLnBrk="1" hangingPunct="1"/>
            <a:r>
              <a:rPr lang="en-US" sz="2000" b="1" dirty="0" smtClean="0">
                <a:cs typeface="Arial" pitchFamily="34" charset="0"/>
              </a:rPr>
              <a:t>    A. food                                                        C. monster</a:t>
            </a:r>
          </a:p>
          <a:p>
            <a:pPr algn="l" rtl="1" eaLnBrk="1" hangingPunct="1"/>
            <a:r>
              <a:rPr lang="en-US" sz="2000" b="1" dirty="0" smtClean="0">
                <a:cs typeface="Arial" pitchFamily="34" charset="0"/>
              </a:rPr>
              <a:t>    C. games                                                     D. juice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21</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rgbClr val="C00000"/>
                </a:solidFill>
              </a:rPr>
              <a:t>Exercise</a:t>
            </a:r>
            <a:endParaRPr lang="en-US" dirty="0">
              <a:solidFill>
                <a:srgbClr val="C00000"/>
              </a:solidFill>
            </a:endParaRPr>
          </a:p>
        </p:txBody>
      </p:sp>
      <p:sp>
        <p:nvSpPr>
          <p:cNvPr id="7171" name="Text Placeholder 5"/>
          <p:cNvSpPr>
            <a:spLocks noGrp="1"/>
          </p:cNvSpPr>
          <p:nvPr>
            <p:ph idx="1"/>
          </p:nvPr>
        </p:nvSpPr>
        <p:spPr>
          <a:xfrm>
            <a:off x="381000" y="1265237"/>
            <a:ext cx="9296400" cy="4906963"/>
          </a:xfrm>
        </p:spPr>
        <p:txBody>
          <a:bodyPr/>
          <a:lstStyle/>
          <a:p>
            <a:pPr algn="l" rtl="1" eaLnBrk="1" hangingPunct="1"/>
            <a:r>
              <a:rPr lang="ar-SA" b="1" dirty="0" smtClean="0">
                <a:cs typeface="Arial" pitchFamily="34" charset="0"/>
              </a:rPr>
              <a:t>    </a:t>
            </a:r>
            <a:r>
              <a:rPr lang="en-US" sz="2400" dirty="0" smtClean="0">
                <a:cs typeface="Arial" pitchFamily="34" charset="0"/>
              </a:rPr>
              <a:t>4.</a:t>
            </a:r>
            <a:r>
              <a:rPr lang="en-US" b="1" dirty="0" smtClean="0">
                <a:cs typeface="Arial" pitchFamily="34" charset="0"/>
              </a:rPr>
              <a:t> </a:t>
            </a:r>
            <a:r>
              <a:rPr lang="en-US" sz="2000" b="1" dirty="0" smtClean="0">
                <a:cs typeface="Arial" pitchFamily="34" charset="0"/>
              </a:rPr>
              <a:t>The phrase “ </a:t>
            </a:r>
            <a:r>
              <a:rPr lang="en-US" sz="2000" b="1" u="sng" dirty="0" smtClean="0">
                <a:solidFill>
                  <a:srgbClr val="C00000"/>
                </a:solidFill>
                <a:cs typeface="Arial" pitchFamily="34" charset="0"/>
              </a:rPr>
              <a:t>write the same thing</a:t>
            </a:r>
            <a:r>
              <a:rPr lang="en-US" sz="2000" b="1" dirty="0" smtClean="0">
                <a:cs typeface="Arial" pitchFamily="34" charset="0"/>
              </a:rPr>
              <a:t>’ means ________________ .</a:t>
            </a:r>
          </a:p>
          <a:p>
            <a:pPr algn="l" rtl="1" eaLnBrk="1" hangingPunct="1"/>
            <a:r>
              <a:rPr lang="en-US" sz="2000" b="1" dirty="0" smtClean="0">
                <a:cs typeface="Arial" pitchFamily="34" charset="0"/>
              </a:rPr>
              <a:t>       A. cut                                                          B. paste</a:t>
            </a:r>
          </a:p>
          <a:p>
            <a:pPr algn="l" rtl="1" eaLnBrk="1" hangingPunct="1"/>
            <a:r>
              <a:rPr lang="en-US" sz="2000" b="1" dirty="0" smtClean="0">
                <a:cs typeface="Arial" pitchFamily="34" charset="0"/>
              </a:rPr>
              <a:t>       C. copy                                                       D. delete</a:t>
            </a:r>
          </a:p>
          <a:p>
            <a:pPr algn="l" rtl="1" eaLnBrk="1" hangingPunct="1"/>
            <a:r>
              <a:rPr lang="en-US" sz="2000" b="1" dirty="0" smtClean="0">
                <a:cs typeface="Arial" pitchFamily="34" charset="0"/>
              </a:rPr>
              <a:t>5.   The trip to the sea was </a:t>
            </a:r>
            <a:r>
              <a:rPr lang="en-US" sz="2000" b="1" u="sng" dirty="0" smtClean="0">
                <a:solidFill>
                  <a:srgbClr val="C00000"/>
                </a:solidFill>
                <a:cs typeface="Arial" pitchFamily="34" charset="0"/>
              </a:rPr>
              <a:t>very, very </a:t>
            </a:r>
            <a:r>
              <a:rPr lang="en-US" sz="2000" b="1" dirty="0" smtClean="0">
                <a:solidFill>
                  <a:srgbClr val="C00000"/>
                </a:solidFill>
                <a:cs typeface="Arial" pitchFamily="34" charset="0"/>
              </a:rPr>
              <a:t>good</a:t>
            </a:r>
            <a:r>
              <a:rPr lang="en-US" sz="2000" b="1" dirty="0" smtClean="0">
                <a:cs typeface="Arial" pitchFamily="34" charset="0"/>
              </a:rPr>
              <a:t>. “ very, very good” means:- </a:t>
            </a:r>
          </a:p>
          <a:p>
            <a:pPr algn="l" rtl="1" eaLnBrk="1" hangingPunct="1"/>
            <a:r>
              <a:rPr lang="ar-SA" sz="2000" b="1" dirty="0" smtClean="0">
                <a:cs typeface="Arial" pitchFamily="34" charset="0"/>
              </a:rPr>
              <a:t> </a:t>
            </a:r>
            <a:r>
              <a:rPr lang="en-US" sz="2000" b="1" dirty="0" smtClean="0">
                <a:cs typeface="Arial" pitchFamily="34" charset="0"/>
              </a:rPr>
              <a:t>      A. wonderful                                             B.  dangerous</a:t>
            </a:r>
          </a:p>
          <a:p>
            <a:pPr algn="l" rtl="1" eaLnBrk="1" hangingPunct="1"/>
            <a:r>
              <a:rPr lang="en-US" sz="2000" b="1" dirty="0" smtClean="0">
                <a:cs typeface="Arial" pitchFamily="34" charset="0"/>
              </a:rPr>
              <a:t>      C. terrible                                                   D. easy</a:t>
            </a:r>
          </a:p>
          <a:p>
            <a:pPr algn="l" rtl="1" eaLnBrk="1" hangingPunct="1"/>
            <a:r>
              <a:rPr lang="en-US" sz="2000" b="1" dirty="0" smtClean="0">
                <a:cs typeface="Arial" pitchFamily="34" charset="0"/>
              </a:rPr>
              <a:t>3. The </a:t>
            </a:r>
            <a:r>
              <a:rPr lang="en-US" sz="2000" b="1" u="sng" dirty="0" smtClean="0">
                <a:solidFill>
                  <a:srgbClr val="C00000"/>
                </a:solidFill>
                <a:cs typeface="Arial" pitchFamily="34" charset="0"/>
              </a:rPr>
              <a:t>men, women and children </a:t>
            </a:r>
            <a:r>
              <a:rPr lang="en-US" sz="2000" b="1" dirty="0" smtClean="0">
                <a:cs typeface="Arial" pitchFamily="34" charset="0"/>
              </a:rPr>
              <a:t>in Saudi Arabia are kind and generous. The   </a:t>
            </a:r>
          </a:p>
          <a:p>
            <a:pPr algn="l" rtl="1" eaLnBrk="1" hangingPunct="1"/>
            <a:r>
              <a:rPr lang="en-US" sz="2000" b="1" dirty="0" smtClean="0">
                <a:cs typeface="Arial" pitchFamily="34" charset="0"/>
              </a:rPr>
              <a:t>     underlined phrase can be replaced by: </a:t>
            </a:r>
          </a:p>
          <a:p>
            <a:pPr algn="l" rtl="1" eaLnBrk="1" hangingPunct="1"/>
            <a:r>
              <a:rPr lang="en-US" sz="2000" b="1" dirty="0" smtClean="0">
                <a:cs typeface="Arial" pitchFamily="34" charset="0"/>
              </a:rPr>
              <a:t>    A. visitors                                                    C. people</a:t>
            </a:r>
          </a:p>
          <a:p>
            <a:pPr algn="l" rtl="1" eaLnBrk="1" hangingPunct="1"/>
            <a:r>
              <a:rPr lang="en-US" sz="2000" b="1" dirty="0" smtClean="0">
                <a:cs typeface="Arial" pitchFamily="34" charset="0"/>
              </a:rPr>
              <a:t>    C. soldiers                                                   D. vehicles  </a:t>
            </a:r>
          </a:p>
          <a:p>
            <a:pPr algn="l" rtl="1" eaLnBrk="1" hangingPunct="1"/>
            <a:r>
              <a:rPr lang="ar-SA" sz="2000" b="1" dirty="0" smtClean="0">
                <a:cs typeface="Arial" pitchFamily="34" charset="0"/>
              </a:rPr>
              <a:t> </a:t>
            </a:r>
            <a:endParaRPr lang="en-US" sz="2000" b="1" dirty="0" smtClean="0">
              <a:cs typeface="Arial" pitchFamily="34" charset="0"/>
            </a:endParaRPr>
          </a:p>
          <a:p>
            <a:pPr algn="l" rtl="1" eaLnBrk="1" hangingPunct="1"/>
            <a:endParaRPr lang="ar-EG" sz="2000" b="1" u="sng" dirty="0" smtClean="0">
              <a:cs typeface="Arial" pitchFamily="34" charset="0"/>
            </a:endParaRPr>
          </a:p>
        </p:txBody>
      </p:sp>
      <p:sp>
        <p:nvSpPr>
          <p:cNvPr id="7172" name="Slide Number Placeholder 3"/>
          <p:cNvSpPr>
            <a:spLocks noGrp="1"/>
          </p:cNvSpPr>
          <p:nvPr>
            <p:ph type="sldNum" sz="quarter" idx="4294967295"/>
          </p:nvPr>
        </p:nvSpPr>
        <p:spPr bwMode="auto">
          <a:xfrm>
            <a:off x="2105025" y="6376988"/>
            <a:ext cx="571500" cy="365125"/>
          </a:xfrm>
          <a:prstGeom prst="rect">
            <a:avLst/>
          </a:prstGeom>
          <a:noFill/>
          <a:ln>
            <a:miter lim="800000"/>
            <a:headEnd/>
            <a:tailEnd/>
          </a:ln>
        </p:spPr>
        <p:txBody>
          <a:bodyPr/>
          <a:lstStyle/>
          <a:p>
            <a:fld id="{20AAC894-F906-4C60-B31D-FC7493A50C40}" type="slidenum">
              <a:rPr lang="ar-SA" smtClean="0">
                <a:cs typeface="Arial" pitchFamily="34" charset="0"/>
              </a:rPr>
              <a:pPr/>
              <a:t>22</a:t>
            </a:fld>
            <a:endParaRPr lang="en-US" smtClean="0">
              <a:cs typeface="Arial"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1345</TotalTime>
  <Words>1623</Words>
  <Application>Microsoft Office PowerPoint</Application>
  <PresentationFormat>A4 Paper (210x297 mm)‎</PresentationFormat>
  <Paragraphs>384</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 Lecture Three </vt:lpstr>
      <vt:lpstr>Elements of the Lecture </vt:lpstr>
      <vt:lpstr>1. Articles- Indefinite </vt:lpstr>
      <vt:lpstr>I. Exercise ( an &amp; a ) </vt:lpstr>
      <vt:lpstr>(The ) – Definite Article </vt:lpstr>
      <vt:lpstr>الشريحة 7</vt:lpstr>
      <vt:lpstr>الشريحة 8</vt:lpstr>
      <vt:lpstr>2. Word &amp; Pronoun Reference A. Personal Pronouns</vt:lpstr>
      <vt:lpstr>الشريحة 10</vt:lpstr>
      <vt:lpstr>الشريحة 11</vt:lpstr>
      <vt:lpstr>2. Word &amp; Pronoun Reference B. Demonstrative Pronouns</vt:lpstr>
      <vt:lpstr> II. Exercise</vt:lpstr>
      <vt:lpstr>II. Exercise</vt:lpstr>
      <vt:lpstr>  II. Exercise</vt:lpstr>
      <vt:lpstr> 3. Verbs to Be </vt:lpstr>
      <vt:lpstr>III. Exercise ( verbs to be )</vt:lpstr>
      <vt:lpstr>4. Verbs to Have</vt:lpstr>
      <vt:lpstr>IV. Exercise ( verbs have )</vt:lpstr>
      <vt:lpstr>5.Vocabulary  Previewing ( pages 5+ 18 ) </vt:lpstr>
      <vt:lpstr>Exercise</vt:lpstr>
      <vt:lpstr>Exercise</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89</cp:revision>
  <dcterms:created xsi:type="dcterms:W3CDTF">2009-10-14T19:14:34Z</dcterms:created>
  <dcterms:modified xsi:type="dcterms:W3CDTF">2011-10-01T11:05:31Z</dcterms:modified>
</cp:coreProperties>
</file>