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58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EA80A477-759C-4231-9A00-26FC742B39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7</a:t>
            </a:r>
            <a:r>
              <a:rPr lang="en-US" b="1" i="1" baseline="30000" dirty="0" smtClean="0">
                <a:solidFill>
                  <a:srgbClr val="C00000"/>
                </a:solidFill>
                <a:cs typeface="Arial" pitchFamily="34" charset="0"/>
              </a:rPr>
              <a:t>th</a:t>
            </a: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 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Question Formation (WH-Q)</a:t>
            </a:r>
          </a:p>
          <a:p>
            <a:pPr algn="l">
              <a:buFontTx/>
              <a:buChar char="-"/>
            </a:pPr>
            <a:r>
              <a:rPr lang="en-US" smtClean="0"/>
              <a:t>Reading Passage </a:t>
            </a:r>
            <a:endParaRPr lang="en-US" dirty="0" smtClean="0"/>
          </a:p>
          <a:p>
            <a:pPr algn="l">
              <a:buFontTx/>
              <a:buChar char="-"/>
            </a:pPr>
            <a:r>
              <a:rPr lang="en-US" dirty="0" smtClean="0"/>
              <a:t>Simple Past Tense</a:t>
            </a:r>
          </a:p>
          <a:p>
            <a:pPr algn="l">
              <a:buFontTx/>
              <a:buChar char="-"/>
            </a:pPr>
            <a:r>
              <a:rPr lang="en-US" dirty="0" smtClean="0"/>
              <a:t>Vocabulary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5500" y="762000"/>
            <a:ext cx="8420100" cy="11430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1. QUESTION </a:t>
            </a:r>
            <a:r>
              <a:rPr lang="en-US" dirty="0">
                <a:latin typeface="Comic Sans MS" pitchFamily="66" charset="0"/>
              </a:rPr>
              <a:t>FORMATION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2743200"/>
            <a:ext cx="6934200" cy="1752600"/>
          </a:xfrm>
        </p:spPr>
        <p:txBody>
          <a:bodyPr/>
          <a:lstStyle/>
          <a:p>
            <a:r>
              <a:rPr lang="en-US" sz="4000" dirty="0">
                <a:latin typeface="Comic Sans MS" pitchFamily="66" charset="0"/>
              </a:rPr>
              <a:t>WH Questions</a:t>
            </a:r>
          </a:p>
          <a:p>
            <a:r>
              <a:rPr lang="en-US" sz="7200" dirty="0">
                <a:latin typeface="Comic Sans MS" pitchFamily="66" charset="0"/>
              </a:rPr>
              <a:t>???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000" dirty="0">
                <a:latin typeface="Comic Sans MS" pitchFamily="66" charset="0"/>
              </a:rPr>
              <a:t>WH Questions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Who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What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Where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Why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When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How</a:t>
            </a:r>
          </a:p>
          <a:p>
            <a:pPr algn="l">
              <a:buFontTx/>
              <a:buNone/>
            </a:pPr>
            <a:r>
              <a:rPr lang="en-US" sz="2400" b="1" dirty="0">
                <a:latin typeface="Comic Sans MS" pitchFamily="66" charset="0"/>
              </a:rPr>
              <a:t>Which			</a:t>
            </a:r>
            <a:r>
              <a:rPr lang="en-US" sz="2400" dirty="0">
                <a:latin typeface="Comic Sans MS" pitchFamily="66" charset="0"/>
              </a:rPr>
              <a:t>								</a:t>
            </a:r>
          </a:p>
          <a:p>
            <a:pPr algn="l">
              <a:buFontTx/>
              <a:buNone/>
            </a:pPr>
            <a:r>
              <a:rPr lang="en-US" sz="2400" dirty="0">
                <a:latin typeface="Comic Sans MS" pitchFamily="66" charset="0"/>
              </a:rPr>
              <a:t>					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5778500" y="1905000"/>
            <a:ext cx="4127500" cy="4191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Person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Things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Place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Reason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Time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Process</a:t>
            </a:r>
          </a:p>
          <a:p>
            <a:pPr algn="l">
              <a:buFontTx/>
              <a:buNone/>
            </a:pPr>
            <a:r>
              <a:rPr lang="en-US" sz="2400" b="1">
                <a:latin typeface="Comic Sans MS" pitchFamily="66" charset="0"/>
              </a:rPr>
              <a:t>Choose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sz="quarter" idx="4294967295"/>
          </p:nvPr>
        </p:nvSpPr>
        <p:spPr>
          <a:xfrm>
            <a:off x="5778500" y="1981200"/>
            <a:ext cx="4127500" cy="46482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400"/>
              <a:t> </a:t>
            </a:r>
            <a:endParaRPr lang="en-US" sz="2400" b="1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81000"/>
            <a:ext cx="8255000" cy="5867400"/>
          </a:xfrm>
        </p:spPr>
        <p:txBody>
          <a:bodyPr/>
          <a:lstStyle/>
          <a:p>
            <a:pPr marL="838200" indent="-838200" algn="l"/>
            <a:r>
              <a:rPr lang="en-US" sz="3600" b="1" dirty="0">
                <a:latin typeface="Comic Sans MS" pitchFamily="66" charset="0"/>
              </a:rPr>
              <a:t/>
            </a:r>
            <a:br>
              <a:rPr lang="en-US" sz="3600" b="1" dirty="0">
                <a:latin typeface="Comic Sans MS" pitchFamily="66" charset="0"/>
              </a:rPr>
            </a:br>
            <a:r>
              <a:rPr lang="en-US" sz="3600" b="1" dirty="0">
                <a:latin typeface="Comic Sans MS" pitchFamily="66" charset="0"/>
              </a:rPr>
              <a:t> 1) Sentences </a:t>
            </a:r>
            <a:r>
              <a:rPr lang="en-US" sz="3600" b="1" u="sng" dirty="0">
                <a:latin typeface="Comic Sans MS" pitchFamily="66" charset="0"/>
              </a:rPr>
              <a:t>with</a:t>
            </a:r>
            <a:r>
              <a:rPr lang="en-US" sz="3600" b="1" dirty="0">
                <a:latin typeface="Comic Sans MS" pitchFamily="66" charset="0"/>
              </a:rPr>
              <a:t> helping verbs. </a:t>
            </a: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-You must </a:t>
            </a:r>
            <a:r>
              <a:rPr lang="en-US" sz="3600" b="1" i="1" dirty="0">
                <a:latin typeface="Comic Sans MS" pitchFamily="66" charset="0"/>
              </a:rPr>
              <a:t>invert</a:t>
            </a:r>
            <a:r>
              <a:rPr lang="en-US" sz="3600" dirty="0">
                <a:latin typeface="Comic Sans MS" pitchFamily="66" charset="0"/>
              </a:rPr>
              <a:t> the </a:t>
            </a:r>
            <a:r>
              <a:rPr lang="en-US" sz="3600" u="sng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3600" dirty="0">
                <a:latin typeface="Comic Sans MS" pitchFamily="66" charset="0"/>
              </a:rPr>
              <a:t> and the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3600" dirty="0">
                <a:latin typeface="Comic Sans MS" pitchFamily="66" charset="0"/>
              </a:rPr>
              <a:t> following the 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‘</a:t>
            </a:r>
            <a:r>
              <a:rPr lang="en-US" sz="3600" dirty="0" err="1">
                <a:solidFill>
                  <a:srgbClr val="009900"/>
                </a:solidFill>
                <a:latin typeface="Comic Sans MS" pitchFamily="66" charset="0"/>
              </a:rPr>
              <a:t>wh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’ word</a:t>
            </a:r>
            <a:r>
              <a:rPr lang="en-US" sz="3600" dirty="0">
                <a:latin typeface="Comic Sans MS" pitchFamily="66" charset="0"/>
              </a:rPr>
              <a:t>.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Sammy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u="sng" dirty="0"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going</a:t>
            </a:r>
            <a:r>
              <a:rPr lang="en-US" sz="3600" dirty="0">
                <a:latin typeface="Comic Sans MS" pitchFamily="66" charset="0"/>
              </a:rPr>
              <a:t> to Florida.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2400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400" dirty="0">
                <a:latin typeface="Comic Sans MS" pitchFamily="66" charset="0"/>
              </a:rPr>
              <a:t>  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2400" dirty="0">
                <a:latin typeface="Comic Sans MS" pitchFamily="66" charset="0"/>
              </a:rPr>
              <a:t> 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Main Verb      </a:t>
            </a:r>
            <a:r>
              <a:rPr lang="en-US" sz="2400" dirty="0">
                <a:latin typeface="Comic Sans MS" pitchFamily="66" charset="0"/>
              </a:rPr>
              <a:t>Where?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/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/>
            </a:r>
            <a:br>
              <a:rPr lang="en-US" sz="2400" dirty="0">
                <a:latin typeface="Comic Sans MS" pitchFamily="66" charset="0"/>
              </a:rPr>
            </a:b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Where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Sammy </a:t>
            </a:r>
            <a:r>
              <a:rPr lang="en-US" sz="3600" dirty="0">
                <a:latin typeface="Comic Sans MS" pitchFamily="66" charset="0"/>
              </a:rPr>
              <a:t>going?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endParaRPr lang="en-US" sz="3600" dirty="0">
              <a:latin typeface="Comic Sans MS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600200"/>
            <a:ext cx="89154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>
                <a:latin typeface="Arial Black" pitchFamily="34" charset="0"/>
              </a:rPr>
              <a:t>		  </a:t>
            </a:r>
          </a:p>
        </p:txBody>
      </p:sp>
      <p:sp>
        <p:nvSpPr>
          <p:cNvPr id="5174" name="AutoShape 54"/>
          <p:cNvSpPr>
            <a:spLocks noChangeArrowheads="1"/>
          </p:cNvSpPr>
          <p:nvPr/>
        </p:nvSpPr>
        <p:spPr bwMode="auto">
          <a:xfrm flipH="1">
            <a:off x="3632200" y="5105400"/>
            <a:ext cx="1651000" cy="7620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75" name="Line 55"/>
          <p:cNvSpPr>
            <a:spLocks noChangeShapeType="1"/>
          </p:cNvSpPr>
          <p:nvPr/>
        </p:nvSpPr>
        <p:spPr bwMode="auto">
          <a:xfrm flipH="1">
            <a:off x="2559050" y="4191000"/>
            <a:ext cx="1651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6" name="Line 56"/>
          <p:cNvSpPr>
            <a:spLocks noChangeShapeType="1"/>
          </p:cNvSpPr>
          <p:nvPr/>
        </p:nvSpPr>
        <p:spPr bwMode="auto">
          <a:xfrm>
            <a:off x="3879850" y="4191000"/>
            <a:ext cx="4127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>
            <a:off x="4870450" y="4191000"/>
            <a:ext cx="11557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8" name="Line 58"/>
          <p:cNvSpPr>
            <a:spLocks noChangeShapeType="1"/>
          </p:cNvSpPr>
          <p:nvPr/>
        </p:nvSpPr>
        <p:spPr bwMode="auto">
          <a:xfrm>
            <a:off x="6604000" y="4191000"/>
            <a:ext cx="140335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9" name="AutoShape 59"/>
          <p:cNvSpPr>
            <a:spLocks noChangeArrowheads="1"/>
          </p:cNvSpPr>
          <p:nvPr/>
        </p:nvSpPr>
        <p:spPr bwMode="auto">
          <a:xfrm>
            <a:off x="2743200" y="2971800"/>
            <a:ext cx="1403350" cy="6096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394700" cy="952500"/>
          </a:xfrm>
        </p:spPr>
        <p:txBody>
          <a:bodyPr/>
          <a:lstStyle/>
          <a:p>
            <a:pPr algn="l"/>
            <a:r>
              <a:rPr lang="en-US" sz="6600">
                <a:latin typeface="Comic Sans MS" pitchFamily="66" charset="0"/>
              </a:rPr>
              <a:t>‘Do’ Markers</a:t>
            </a:r>
            <a:r>
              <a:rPr lang="en-US">
                <a:latin typeface="Comic Sans MS" pitchFamily="66" charset="0"/>
              </a:rPr>
              <a:t/>
            </a:r>
            <a:br>
              <a:rPr lang="en-US">
                <a:latin typeface="Comic Sans MS" pitchFamily="66" charset="0"/>
              </a:rPr>
            </a:br>
            <a:r>
              <a:rPr lang="en-US" sz="3600">
                <a:latin typeface="Comic Sans MS" pitchFamily="66" charset="0"/>
              </a:rPr>
              <a:t>-Present Tense</a:t>
            </a:r>
            <a:endParaRPr lang="en-US">
              <a:latin typeface="Comic Sans MS" pitchFamily="66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914400" y="1371600"/>
            <a:ext cx="3886200" cy="3429000"/>
          </a:xfrm>
        </p:spPr>
        <p:txBody>
          <a:bodyPr/>
          <a:lstStyle/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I	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 err="1">
                <a:latin typeface="Comic Sans MS" pitchFamily="66" charset="0"/>
              </a:rPr>
              <a:t>He/She</a:t>
            </a:r>
            <a:r>
              <a:rPr lang="en-US" sz="3600" dirty="0">
                <a:latin typeface="Comic Sans MS" pitchFamily="66" charset="0"/>
              </a:rPr>
              <a:t>	does</a:t>
            </a: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It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786438" y="1295400"/>
            <a:ext cx="4119562" cy="3365500"/>
          </a:xfrm>
        </p:spPr>
        <p:txBody>
          <a:bodyPr/>
          <a:lstStyle/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We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latin typeface="Comic Sans MS" pitchFamily="66" charset="0"/>
              </a:rPr>
              <a:t>They		do</a:t>
            </a:r>
          </a:p>
          <a:p>
            <a:pPr algn="l">
              <a:buFontTx/>
              <a:buNone/>
            </a:pP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600" dirty="0">
                <a:latin typeface="Comic Sans MS" pitchFamily="66" charset="0"/>
              </a:rPr>
              <a:t>‘Do’ Markers</a:t>
            </a: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>-Past tense</a:t>
            </a: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sz="half" idx="1"/>
          </p:nvPr>
        </p:nvSpPr>
        <p:spPr>
          <a:xfrm>
            <a:off x="685800" y="1676400"/>
            <a:ext cx="4127500" cy="4114800"/>
          </a:xfrm>
        </p:spPr>
        <p:txBody>
          <a:bodyPr/>
          <a:lstStyle/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I			did</a:t>
            </a:r>
          </a:p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You		did</a:t>
            </a:r>
          </a:p>
          <a:p>
            <a:pPr algn="ctr"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US" sz="3600" dirty="0" err="1">
                <a:latin typeface="Comic Sans MS" pitchFamily="66" charset="0"/>
              </a:rPr>
              <a:t>He/She</a:t>
            </a:r>
            <a:r>
              <a:rPr lang="en-US" sz="3600" dirty="0">
                <a:latin typeface="Comic Sans MS" pitchFamily="66" charset="0"/>
              </a:rPr>
              <a:t>	did</a:t>
            </a:r>
          </a:p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It</a:t>
            </a:r>
          </a:p>
        </p:txBody>
      </p:sp>
      <p:sp>
        <p:nvSpPr>
          <p:cNvPr id="2970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752600"/>
            <a:ext cx="4127500" cy="4114800"/>
          </a:xfrm>
        </p:spPr>
        <p:txBody>
          <a:bodyPr/>
          <a:lstStyle/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We		did</a:t>
            </a:r>
          </a:p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You		did</a:t>
            </a:r>
          </a:p>
          <a:p>
            <a:pPr>
              <a:buFontTx/>
              <a:buNone/>
            </a:pPr>
            <a:endParaRPr lang="en-US" sz="36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3600" dirty="0">
                <a:latin typeface="Comic Sans MS" pitchFamily="66" charset="0"/>
              </a:rPr>
              <a:t>They	did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990600" y="-571500"/>
            <a:ext cx="8420100" cy="266700"/>
          </a:xfrm>
        </p:spPr>
        <p:txBody>
          <a:bodyPr/>
          <a:lstStyle/>
          <a:p>
            <a:endParaRPr lang="en-US" sz="3200">
              <a:latin typeface="Comic Sans MS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609600"/>
            <a:ext cx="8420100" cy="5486400"/>
          </a:xfrm>
        </p:spPr>
        <p:txBody>
          <a:bodyPr/>
          <a:lstStyle/>
          <a:p>
            <a:pPr marL="609600" indent="-609600" algn="l">
              <a:buFontTx/>
              <a:buNone/>
            </a:pPr>
            <a:r>
              <a:rPr lang="en-US" sz="3600" b="1" dirty="0">
                <a:latin typeface="Comic Sans MS" pitchFamily="66" charset="0"/>
              </a:rPr>
              <a:t>2)  Sentences </a:t>
            </a:r>
            <a:r>
              <a:rPr lang="en-US" sz="3600" b="1" u="sng" dirty="0">
                <a:latin typeface="Comic Sans MS" pitchFamily="66" charset="0"/>
              </a:rPr>
              <a:t>without</a:t>
            </a:r>
            <a:r>
              <a:rPr lang="en-US" sz="3600" b="1" dirty="0">
                <a:latin typeface="Comic Sans MS" pitchFamily="66" charset="0"/>
              </a:rPr>
              <a:t> auxiliary verbs.</a:t>
            </a:r>
          </a:p>
          <a:p>
            <a:pPr marL="609600" indent="-609600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-Change the main verb to its Base form.</a:t>
            </a:r>
          </a:p>
          <a:p>
            <a:pPr marL="609600" indent="-609600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-Sentences without an auxiliary verb need to have a form of the verb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“do”</a:t>
            </a:r>
            <a:r>
              <a:rPr lang="en-US" sz="2800" dirty="0">
                <a:latin typeface="Comic Sans MS" pitchFamily="66" charset="0"/>
              </a:rPr>
              <a:t> inserted.  </a:t>
            </a:r>
          </a:p>
          <a:p>
            <a:pPr marL="609600" indent="-609600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-Place the </a:t>
            </a:r>
            <a:r>
              <a:rPr lang="en-US" sz="2800" dirty="0" err="1">
                <a:solidFill>
                  <a:srgbClr val="009900"/>
                </a:solidFill>
                <a:latin typeface="Comic Sans MS" pitchFamily="66" charset="0"/>
              </a:rPr>
              <a:t>wh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word in the initial position</a:t>
            </a:r>
          </a:p>
          <a:p>
            <a:pPr marL="609600" indent="-609600"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		</a:t>
            </a:r>
            <a:r>
              <a:rPr lang="en-US" dirty="0">
                <a:latin typeface="Arial Black" pitchFamily="34" charset="0"/>
              </a:rPr>
              <a:t>The man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broke</a:t>
            </a:r>
            <a:r>
              <a:rPr lang="en-US" dirty="0">
                <a:latin typeface="Arial Black" pitchFamily="34" charset="0"/>
              </a:rPr>
              <a:t> the window.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	   </a:t>
            </a:r>
            <a:r>
              <a:rPr lang="en-US" dirty="0">
                <a:solidFill>
                  <a:srgbClr val="009900"/>
                </a:solidFill>
                <a:latin typeface="Arial Black" pitchFamily="34" charset="0"/>
              </a:rPr>
              <a:t>What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b="1" dirty="0">
                <a:solidFill>
                  <a:schemeClr val="accent2"/>
                </a:solidFill>
                <a:latin typeface="Arial Black" pitchFamily="34" charset="0"/>
              </a:rPr>
              <a:t>did</a:t>
            </a:r>
            <a:r>
              <a:rPr lang="en-US" b="1" dirty="0">
                <a:latin typeface="Arial Black" pitchFamily="34" charset="0"/>
              </a:rPr>
              <a:t> </a:t>
            </a:r>
            <a:r>
              <a:rPr lang="en-US" dirty="0">
                <a:latin typeface="Arial Black" pitchFamily="34" charset="0"/>
              </a:rPr>
              <a:t>the man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break</a:t>
            </a: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4705350" y="4876800"/>
            <a:ext cx="173355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8420100" cy="6019800"/>
          </a:xfrm>
        </p:spPr>
        <p:txBody>
          <a:bodyPr/>
          <a:lstStyle/>
          <a:p>
            <a:pPr marL="2209800" lvl="4" indent="-381000" algn="l">
              <a:buFontTx/>
              <a:buNone/>
            </a:pPr>
            <a:r>
              <a:rPr lang="en-US" sz="3600" b="1" dirty="0">
                <a:latin typeface="Comic Sans MS" pitchFamily="66" charset="0"/>
              </a:rPr>
              <a:t>3)The subject is unknown</a:t>
            </a: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-when the </a:t>
            </a: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dirty="0">
                <a:latin typeface="Comic Sans MS" pitchFamily="66" charset="0"/>
              </a:rPr>
              <a:t> of the sentence is </a:t>
            </a: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not known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b="1" dirty="0">
                <a:latin typeface="Comic Sans MS" pitchFamily="66" charset="0"/>
              </a:rPr>
              <a:t>there is no inversion</a:t>
            </a:r>
            <a:r>
              <a:rPr lang="en-US" dirty="0">
                <a:latin typeface="Comic Sans MS" pitchFamily="66" charset="0"/>
              </a:rPr>
              <a:t>.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Comic Sans MS" pitchFamily="66" charset="0"/>
              </a:rPr>
              <a:t>-Just add the </a:t>
            </a:r>
            <a:r>
              <a:rPr lang="en-US" dirty="0" err="1">
                <a:latin typeface="Comic Sans MS" pitchFamily="66" charset="0"/>
              </a:rPr>
              <a:t>wh</a:t>
            </a:r>
            <a:r>
              <a:rPr lang="en-US" dirty="0">
                <a:latin typeface="Comic Sans MS" pitchFamily="66" charset="0"/>
              </a:rPr>
              <a:t> word to take the place of the unknown subject</a:t>
            </a:r>
          </a:p>
          <a:p>
            <a:pPr marL="609600" indent="-609600"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Arial Black" pitchFamily="34" charset="0"/>
              </a:rPr>
              <a:t>			  </a:t>
            </a:r>
            <a:r>
              <a:rPr lang="en-US" dirty="0">
                <a:solidFill>
                  <a:srgbClr val="CC0000"/>
                </a:solidFill>
                <a:latin typeface="Arial Black" pitchFamily="34" charset="0"/>
              </a:rPr>
              <a:t>?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is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feeling</a:t>
            </a:r>
            <a:r>
              <a:rPr lang="en-US" dirty="0">
                <a:latin typeface="Arial Black" pitchFamily="34" charset="0"/>
              </a:rPr>
              <a:t> sick.</a:t>
            </a:r>
          </a:p>
          <a:p>
            <a:pPr marL="609600" indent="-609600" algn="l">
              <a:buFontTx/>
              <a:buNone/>
            </a:pPr>
            <a:endParaRPr lang="en-US" dirty="0">
              <a:latin typeface="Arial Black" pitchFamily="34" charset="0"/>
            </a:endParaRPr>
          </a:p>
          <a:p>
            <a:pPr marL="609600" indent="-609600" algn="l">
              <a:buFontTx/>
              <a:buNone/>
            </a:pPr>
            <a:r>
              <a:rPr lang="en-US" dirty="0">
                <a:latin typeface="Arial Black" pitchFamily="34" charset="0"/>
              </a:rPr>
              <a:t>	      </a:t>
            </a:r>
            <a:r>
              <a:rPr lang="en-US" dirty="0" smtClean="0">
                <a:latin typeface="Arial Black" pitchFamily="34" charset="0"/>
              </a:rPr>
              <a:t>	    </a:t>
            </a:r>
            <a:r>
              <a:rPr lang="en-US" u="sng" dirty="0" smtClean="0">
                <a:solidFill>
                  <a:srgbClr val="CC0000"/>
                </a:solidFill>
                <a:latin typeface="Arial Black" pitchFamily="34" charset="0"/>
              </a:rPr>
              <a:t>Who</a:t>
            </a:r>
            <a:r>
              <a:rPr lang="en-US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is</a:t>
            </a:r>
            <a:r>
              <a:rPr lang="en-US" dirty="0">
                <a:latin typeface="Arial Black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Black" pitchFamily="34" charset="0"/>
              </a:rPr>
              <a:t>feeling</a:t>
            </a:r>
            <a:r>
              <a:rPr lang="en-US" dirty="0">
                <a:latin typeface="Arial Black" pitchFamily="34" charset="0"/>
              </a:rPr>
              <a:t> sick?</a:t>
            </a:r>
          </a:p>
          <a:p>
            <a:pPr marL="609600" indent="-609600" algn="l">
              <a:buFontTx/>
              <a:buNone/>
            </a:pPr>
            <a:r>
              <a:rPr lang="en-US" sz="2400" dirty="0">
                <a:latin typeface="Arial Black" pitchFamily="34" charset="0"/>
              </a:rPr>
              <a:t>			    </a:t>
            </a:r>
            <a:r>
              <a:rPr lang="en-US" sz="2400" dirty="0">
                <a:solidFill>
                  <a:schemeClr val="accent2"/>
                </a:solidFill>
                <a:latin typeface="Arial Black" pitchFamily="34" charset="0"/>
              </a:rPr>
              <a:t>helping verb</a:t>
            </a:r>
            <a:r>
              <a:rPr lang="en-US" sz="2400" dirty="0">
                <a:latin typeface="Arial Black" pitchFamily="34" charset="0"/>
              </a:rPr>
              <a:t> </a:t>
            </a:r>
            <a:r>
              <a:rPr lang="en-US" sz="2400" dirty="0">
                <a:solidFill>
                  <a:srgbClr val="FF6600"/>
                </a:solidFill>
                <a:latin typeface="Arial Black" pitchFamily="34" charset="0"/>
              </a:rPr>
              <a:t>Main verb</a:t>
            </a:r>
            <a:r>
              <a:rPr lang="en-US" sz="2400" dirty="0">
                <a:latin typeface="Arial Black" pitchFamily="34" charset="0"/>
              </a:rPr>
              <a:t>	</a:t>
            </a: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2819400" y="44958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3797300" y="5638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4191000" y="44196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5448300" y="5638800"/>
            <a:ext cx="34290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omic Sans MS" pitchFamily="66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None/>
            </a:pPr>
            <a:endParaRPr lang="en-US" dirty="0"/>
          </a:p>
          <a:p>
            <a:pPr algn="l">
              <a:buFontTx/>
              <a:buNone/>
            </a:pPr>
            <a:r>
              <a:rPr lang="en-US" sz="4400" dirty="0">
                <a:latin typeface="Comic Sans MS" pitchFamily="66" charset="0"/>
              </a:rPr>
              <a:t>		   </a:t>
            </a:r>
            <a:r>
              <a:rPr lang="en-US" sz="7200" dirty="0">
                <a:latin typeface="Comic Sans MS" pitchFamily="66" charset="0"/>
              </a:rPr>
              <a:t>Examples…</a:t>
            </a:r>
            <a:endParaRPr lang="en-US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>
                <a:solidFill>
                  <a:srgbClr val="CC0000"/>
                </a:solidFill>
                <a:latin typeface="Comic Sans MS" pitchFamily="66" charset="0"/>
              </a:rPr>
              <a:t>Jenny</a:t>
            </a:r>
            <a:r>
              <a:rPr lang="en-US" sz="3600">
                <a:latin typeface="Comic Sans MS" pitchFamily="66" charset="0"/>
              </a:rPr>
              <a:t> went to the store.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295400"/>
            <a:ext cx="8077200" cy="41148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					</a:t>
            </a:r>
            <a:r>
              <a:rPr lang="en-US" sz="2000" dirty="0">
                <a:latin typeface="Comic Sans MS" pitchFamily="66" charset="0"/>
              </a:rPr>
              <a:t>no helping verb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Who: People		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There is no change b/c…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-there is no helping verb!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Who</a:t>
            </a:r>
            <a:r>
              <a:rPr lang="en-US" sz="3600" dirty="0">
                <a:latin typeface="Comic Sans MS" pitchFamily="66" charset="0"/>
              </a:rPr>
              <a:t> went to the store?</a:t>
            </a:r>
          </a:p>
          <a:p>
            <a:pPr algn="l">
              <a:buFontTx/>
              <a:buNone/>
            </a:pPr>
            <a:r>
              <a:rPr lang="en-US" sz="2800" dirty="0">
                <a:solidFill>
                  <a:srgbClr val="CC0000"/>
                </a:solidFill>
                <a:latin typeface="Comic Sans MS" pitchFamily="66" charset="0"/>
              </a:rPr>
              <a:t>(Jenny)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851651" y="3886201"/>
            <a:ext cx="1057672" cy="976313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6686550" y="3505200"/>
            <a:ext cx="156845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V="1">
            <a:off x="6604000" y="3505200"/>
            <a:ext cx="1733550" cy="1447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 flipV="1">
            <a:off x="3276600" y="1219200"/>
            <a:ext cx="2006600" cy="3200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20100" cy="1752600"/>
          </a:xfrm>
        </p:spPr>
        <p:txBody>
          <a:bodyPr/>
          <a:lstStyle/>
          <a:p>
            <a:pPr algn="l"/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Matt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3600" u="sng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latin typeface="Comic Sans MS" pitchFamily="66" charset="0"/>
              </a:rPr>
              <a:t> going to the mall </a:t>
            </a:r>
            <a:r>
              <a:rPr lang="en-US" sz="3600" u="sng" dirty="0">
                <a:latin typeface="Comic Sans MS" pitchFamily="66" charset="0"/>
              </a:rPr>
              <a:t>tonight</a:t>
            </a:r>
            <a:r>
              <a:rPr lang="en-US" dirty="0"/>
              <a:t>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1447800"/>
            <a:ext cx="8915400" cy="4525963"/>
          </a:xfrm>
        </p:spPr>
        <p:txBody>
          <a:bodyPr/>
          <a:lstStyle/>
          <a:p>
            <a:pPr lvl="4"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When: Time</a:t>
            </a: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We must </a:t>
            </a:r>
            <a:r>
              <a:rPr lang="en-US" sz="2800" b="1" u="sng" dirty="0">
                <a:solidFill>
                  <a:schemeClr val="tx2"/>
                </a:solidFill>
                <a:latin typeface="Comic Sans MS" pitchFamily="66" charset="0"/>
              </a:rPr>
              <a:t>invert</a:t>
            </a:r>
            <a:r>
              <a:rPr lang="en-US" sz="2800" dirty="0">
                <a:solidFill>
                  <a:schemeClr val="tx2"/>
                </a:solidFill>
                <a:latin typeface="Comic Sans MS" pitchFamily="66" charset="0"/>
              </a:rPr>
              <a:t> the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Comic Sans MS" pitchFamily="66" charset="0"/>
              </a:rPr>
              <a:t>and the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helping verb.   </a:t>
            </a: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Why?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B/c there is a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  <a:r>
              <a:rPr lang="en-US" sz="2800" dirty="0">
                <a:latin typeface="Comic Sans MS" pitchFamily="66" charset="0"/>
              </a:rPr>
              <a:t> in the sentence.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When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is</a:t>
            </a: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3600" dirty="0">
                <a:solidFill>
                  <a:srgbClr val="CC0000"/>
                </a:solidFill>
                <a:latin typeface="Comic Sans MS" pitchFamily="66" charset="0"/>
              </a:rPr>
              <a:t>Matt</a:t>
            </a:r>
            <a:r>
              <a:rPr lang="en-US" sz="3600" dirty="0">
                <a:latin typeface="Comic Sans MS" pitchFamily="66" charset="0"/>
              </a:rPr>
              <a:t> going to the mall?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(tonight)			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7200" y="0"/>
            <a:ext cx="1143000" cy="11430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flipH="1">
            <a:off x="2362200" y="4343400"/>
            <a:ext cx="1651000" cy="9144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Bob </a:t>
            </a:r>
            <a:r>
              <a:rPr lang="en-US" sz="3600" dirty="0">
                <a:solidFill>
                  <a:srgbClr val="FF6600"/>
                </a:solidFill>
                <a:latin typeface="Comic Sans MS" pitchFamily="66" charset="0"/>
              </a:rPr>
              <a:t>brought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u="sng" dirty="0">
                <a:latin typeface="Comic Sans MS" pitchFamily="66" charset="0"/>
              </a:rPr>
              <a:t>cookies</a:t>
            </a:r>
            <a:r>
              <a:rPr lang="en-US" sz="3600" dirty="0">
                <a:latin typeface="Comic Sans MS" pitchFamily="66" charset="0"/>
              </a:rPr>
              <a:t> to school</a:t>
            </a:r>
            <a:r>
              <a:rPr lang="en-US" dirty="0"/>
              <a:t>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What: Thing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i="1" dirty="0">
                <a:latin typeface="Comic Sans MS" pitchFamily="66" charset="0"/>
              </a:rPr>
              <a:t>Rule?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Change the </a:t>
            </a:r>
            <a:r>
              <a:rPr lang="en-US" sz="2800" dirty="0">
                <a:solidFill>
                  <a:srgbClr val="FF6600"/>
                </a:solidFill>
                <a:latin typeface="Comic Sans MS" pitchFamily="66" charset="0"/>
              </a:rPr>
              <a:t>verb to the present tense</a:t>
            </a:r>
            <a:r>
              <a:rPr lang="en-US" sz="2800" dirty="0">
                <a:latin typeface="Comic Sans MS" pitchFamily="66" charset="0"/>
              </a:rPr>
              <a:t>.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Needs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‘do’ support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3600" dirty="0">
                <a:solidFill>
                  <a:srgbClr val="009900"/>
                </a:solidFill>
                <a:latin typeface="Comic Sans MS" pitchFamily="66" charset="0"/>
              </a:rPr>
              <a:t>What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did </a:t>
            </a:r>
            <a:r>
              <a:rPr lang="en-US" sz="3600" dirty="0">
                <a:latin typeface="Comic Sans MS" pitchFamily="66" charset="0"/>
              </a:rPr>
              <a:t>Bob </a:t>
            </a:r>
            <a:r>
              <a:rPr lang="en-US" sz="3600" dirty="0">
                <a:solidFill>
                  <a:srgbClr val="FF6600"/>
                </a:solidFill>
                <a:latin typeface="Comic Sans MS" pitchFamily="66" charset="0"/>
              </a:rPr>
              <a:t>bring</a:t>
            </a:r>
            <a:r>
              <a:rPr lang="en-US" sz="3600" dirty="0">
                <a:latin typeface="Comic Sans MS" pitchFamily="66" charset="0"/>
              </a:rPr>
              <a:t> to school?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(cookies)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>
            <a:off x="2286000" y="4191000"/>
            <a:ext cx="8255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H="1">
            <a:off x="4495800" y="3733800"/>
            <a:ext cx="8255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>
                <a:latin typeface="Comic Sans MS" pitchFamily="66" charset="0"/>
              </a:rPr>
              <a:t>Remember!!!!</a:t>
            </a:r>
            <a:br>
              <a:rPr lang="en-US">
                <a:latin typeface="Comic Sans MS" pitchFamily="66" charset="0"/>
              </a:rPr>
            </a:br>
            <a:endParaRPr lang="en-US">
              <a:latin typeface="Comic Sans MS" pitchFamily="66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485900" y="1447800"/>
            <a:ext cx="8420100" cy="45720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dirty="0">
                <a:latin typeface="Comic Sans MS" pitchFamily="66" charset="0"/>
              </a:rPr>
              <a:t>- Sentences </a:t>
            </a:r>
            <a:r>
              <a:rPr lang="en-US" b="1" u="sng" dirty="0">
                <a:latin typeface="Comic Sans MS" pitchFamily="66" charset="0"/>
              </a:rPr>
              <a:t>with</a:t>
            </a:r>
            <a:r>
              <a:rPr lang="en-US" dirty="0">
                <a:latin typeface="Comic Sans MS" pitchFamily="66" charset="0"/>
              </a:rPr>
              <a:t> helping verbs.</a:t>
            </a:r>
          </a:p>
          <a:p>
            <a:pPr algn="l">
              <a:buFontTx/>
              <a:buNone/>
            </a:pPr>
            <a:r>
              <a:rPr lang="en-US" sz="2800" b="1" u="sng" dirty="0">
                <a:latin typeface="Comic Sans MS" pitchFamily="66" charset="0"/>
              </a:rPr>
              <a:t>Invert</a:t>
            </a:r>
            <a:r>
              <a:rPr lang="en-US" sz="2800" dirty="0">
                <a:latin typeface="Comic Sans MS" pitchFamily="66" charset="0"/>
              </a:rPr>
              <a:t> the </a:t>
            </a:r>
            <a:r>
              <a:rPr lang="en-US" sz="2800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sz="2800" dirty="0">
                <a:latin typeface="Comic Sans MS" pitchFamily="66" charset="0"/>
              </a:rPr>
              <a:t> and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helping verb</a:t>
            </a: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-Sentences </a:t>
            </a:r>
            <a:r>
              <a:rPr lang="en-US" sz="2800" b="1" u="sng" dirty="0">
                <a:latin typeface="Comic Sans MS" pitchFamily="66" charset="0"/>
              </a:rPr>
              <a:t>without</a:t>
            </a:r>
            <a:r>
              <a:rPr lang="en-US" sz="2800" dirty="0">
                <a:latin typeface="Comic Sans MS" pitchFamily="66" charset="0"/>
              </a:rPr>
              <a:t> helping verbs.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Needs </a:t>
            </a:r>
            <a:r>
              <a:rPr lang="en-US" sz="2800" dirty="0">
                <a:solidFill>
                  <a:srgbClr val="009900"/>
                </a:solidFill>
                <a:latin typeface="Comic Sans MS" pitchFamily="66" charset="0"/>
              </a:rPr>
              <a:t>‘do’ support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Change </a:t>
            </a:r>
            <a:r>
              <a:rPr lang="en-US" sz="2800" dirty="0">
                <a:solidFill>
                  <a:srgbClr val="FF6600"/>
                </a:solidFill>
                <a:latin typeface="Comic Sans MS" pitchFamily="66" charset="0"/>
              </a:rPr>
              <a:t>verb to its present form</a:t>
            </a:r>
          </a:p>
          <a:p>
            <a:pPr algn="l">
              <a:buFontTx/>
              <a:buNone/>
            </a:pPr>
            <a:endParaRPr lang="en-US" dirty="0">
              <a:solidFill>
                <a:srgbClr val="FF6600"/>
              </a:solidFill>
              <a:latin typeface="Comic Sans MS" pitchFamily="66" charset="0"/>
            </a:endParaRPr>
          </a:p>
          <a:p>
            <a:pPr algn="l">
              <a:buFontTx/>
              <a:buNone/>
            </a:pPr>
            <a:r>
              <a:rPr lang="en-US" dirty="0">
                <a:latin typeface="Comic Sans MS" pitchFamily="66" charset="0"/>
              </a:rPr>
              <a:t>-Unknown </a:t>
            </a:r>
            <a:r>
              <a:rPr lang="en-US" dirty="0">
                <a:solidFill>
                  <a:srgbClr val="CC0000"/>
                </a:solidFill>
                <a:latin typeface="Comic Sans MS" pitchFamily="66" charset="0"/>
              </a:rPr>
              <a:t>Subject</a:t>
            </a:r>
            <a:r>
              <a:rPr lang="en-US" dirty="0">
                <a:latin typeface="Comic Sans MS" pitchFamily="66" charset="0"/>
              </a:rPr>
              <a:t>?</a:t>
            </a:r>
          </a:p>
          <a:p>
            <a:pPr algn="l">
              <a:buFontTx/>
              <a:buNone/>
            </a:pPr>
            <a:r>
              <a:rPr lang="en-US" sz="2800" dirty="0">
                <a:latin typeface="Comic Sans MS" pitchFamily="66" charset="0"/>
              </a:rPr>
              <a:t>Leave them alone!!</a:t>
            </a:r>
          </a:p>
          <a:p>
            <a:pPr algn="l">
              <a:buFontTx/>
              <a:buNone/>
            </a:pPr>
            <a:endParaRPr lang="en-US" dirty="0">
              <a:latin typeface="Comic Sans MS" pitchFamily="66" charset="0"/>
            </a:endParaRP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  <a:p>
            <a:pPr algn="l">
              <a:buFontTx/>
              <a:buNone/>
            </a:pPr>
            <a:endParaRPr lang="en-US" sz="2800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 .Scan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Marriage is often not easy. Maybe man and woman  love each other, but they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600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  Deborah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 yes, men and women are very  different.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teaches at Georgetown University in Washington, D.C.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600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600" i="1" dirty="0" smtClean="0">
                <a:cs typeface="Arial" pitchFamily="34" charset="0"/>
              </a:rPr>
              <a:t> You Just Don’t Understand.</a:t>
            </a:r>
          </a:p>
          <a:p>
            <a:pPr algn="l" eaLnBrk="1" hangingPunct="1"/>
            <a:r>
              <a:rPr lang="en-US" sz="1600" i="1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		 The differences,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600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600" dirty="0" smtClean="0">
                <a:cs typeface="Arial" pitchFamily="34" charset="0"/>
              </a:rPr>
              <a:t> is the leader. Boys also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In other words, they say good thing about themselves. But girls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1600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533400" y="1447800"/>
            <a:ext cx="8991600" cy="4953001"/>
          </a:xfrm>
        </p:spPr>
        <p:txBody>
          <a:bodyPr/>
          <a:lstStyle/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1.The differences between men and women begin _______________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A. at the age of sixteen                                    B. when they are old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when they are babies                                   D. when they are children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2. The underlined pronoun “ </a:t>
            </a:r>
            <a:r>
              <a:rPr lang="en-US" sz="1700" b="1" u="sng" dirty="0" smtClean="0">
                <a:cs typeface="Arial" pitchFamily="34" charset="0"/>
              </a:rPr>
              <a:t>she</a:t>
            </a:r>
            <a:r>
              <a:rPr lang="en-US" sz="1700" b="1" dirty="0" smtClean="0">
                <a:cs typeface="Arial" pitchFamily="34" charset="0"/>
              </a:rPr>
              <a:t>” Line 5 refers to____________________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A. woman                                                     B. man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7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a girl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3. Where does Deborah </a:t>
            </a:r>
            <a:r>
              <a:rPr lang="en-US" sz="1700" b="1" dirty="0" err="1" smtClean="0">
                <a:cs typeface="Arial" pitchFamily="34" charset="0"/>
              </a:rPr>
              <a:t>Tannen</a:t>
            </a:r>
            <a:r>
              <a:rPr lang="en-US" sz="1700" b="1" dirty="0" smtClean="0">
                <a:cs typeface="Arial" pitchFamily="34" charset="0"/>
              </a:rPr>
              <a:t> work? ________________________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 </a:t>
            </a:r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A. At  school                                                 B. At hospital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At  university                                           D. At restaurant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4. The underlined word “ </a:t>
            </a:r>
            <a:r>
              <a:rPr lang="en-US" sz="1700" b="1" u="sng" dirty="0" smtClean="0">
                <a:cs typeface="Arial" pitchFamily="34" charset="0"/>
              </a:rPr>
              <a:t>argue</a:t>
            </a:r>
            <a:r>
              <a:rPr lang="en-US" sz="1700" b="1" dirty="0" smtClean="0">
                <a:cs typeface="Arial" pitchFamily="34" charset="0"/>
              </a:rPr>
              <a:t>” line 1 means________________________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A. discuss angrily                                        B. cry loudly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 C. speak slowly                                            D. listen carefully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5. ____________ gives orders while playing in groups.</a:t>
            </a:r>
          </a:p>
          <a:p>
            <a:pPr algn="l" rtl="1" eaLnBrk="1" hangingPunct="1"/>
            <a:r>
              <a:rPr lang="en-US" sz="1700" b="1" dirty="0" smtClean="0">
                <a:solidFill>
                  <a:srgbClr val="0070C0"/>
                </a:solidFill>
                <a:cs typeface="Arial" pitchFamily="34" charset="0"/>
              </a:rPr>
              <a:t>   A. A man                           B. A girl               C. A boy                              D. A woman 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7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7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7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700" b="1" dirty="0" smtClean="0">
                <a:cs typeface="Arial" pitchFamily="34" charset="0"/>
              </a:rPr>
              <a:t> </a:t>
            </a:r>
            <a:r>
              <a:rPr lang="en-US" sz="1700" b="1" dirty="0" smtClean="0"/>
              <a:t> </a:t>
            </a:r>
            <a:endParaRPr lang="en-US" sz="1700" dirty="0" smtClean="0"/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700" b="1" dirty="0" smtClean="0">
                <a:cs typeface="Arial" pitchFamily="34" charset="0"/>
              </a:rPr>
              <a:t>   </a:t>
            </a:r>
            <a:endParaRPr lang="ar-SA" sz="1700" b="1" dirty="0" smtClean="0">
              <a:cs typeface="Arial" pitchFamily="34" charset="0"/>
            </a:endParaRPr>
          </a:p>
          <a:p>
            <a:pPr rtl="1" eaLnBrk="1" hangingPunct="1"/>
            <a:endParaRPr lang="ar-SA" sz="1700" b="1" dirty="0" smtClean="0">
              <a:cs typeface="Arial" pitchFamily="34" charset="0"/>
            </a:endParaRPr>
          </a:p>
          <a:p>
            <a:r>
              <a:rPr lang="en-US" sz="1700" b="1" dirty="0" smtClean="0">
                <a:cs typeface="Arial" pitchFamily="34" charset="0"/>
              </a:rPr>
              <a:t> </a:t>
            </a:r>
          </a:p>
          <a:p>
            <a:r>
              <a:rPr lang="en-GB" sz="1700" b="1" dirty="0" smtClean="0">
                <a:cs typeface="Arial" pitchFamily="34" charset="0"/>
              </a:rPr>
              <a:t>  </a:t>
            </a:r>
            <a:r>
              <a:rPr lang="en-US" sz="1700" b="1" dirty="0" smtClean="0">
                <a:cs typeface="Arial" pitchFamily="34" charset="0"/>
              </a:rPr>
              <a:t>     </a:t>
            </a:r>
            <a:r>
              <a:rPr lang="en-GB" sz="1700" b="1" dirty="0" smtClean="0">
                <a:cs typeface="Arial" pitchFamily="34" charset="0"/>
              </a:rPr>
              <a:t>     </a:t>
            </a:r>
            <a:endParaRPr lang="ar-EG" sz="17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3716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6. A word in paragraph ONE  which has the opposite meaning of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similar</a:t>
            </a:r>
            <a:r>
              <a:rPr lang="en-US" sz="1800" b="1" dirty="0" smtClean="0">
                <a:cs typeface="Arial" pitchFamily="34" charset="0"/>
              </a:rPr>
              <a:t>” is_____________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apologize                                                  B. problem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different                                                   D. angry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7.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they </a:t>
            </a:r>
            <a:r>
              <a:rPr lang="en-US" sz="1800" b="1" dirty="0" smtClean="0">
                <a:cs typeface="Arial" pitchFamily="34" charset="0"/>
              </a:rPr>
              <a:t>” Line 9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women                                                     B. men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boys                                                          D. young boys and girls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8. Who gives suggestions?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Girls                                                          B. Boys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Deborah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Tannen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D. The men</a:t>
            </a:r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9. Which country does Deborah live in?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Japan                                                       B. Europe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America                                                  D. Saudi Arabia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10. The underlined word “ brag”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cry                               B. talk proudly        C. play                               D. laugh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3. Simple Past Tense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u="sng" dirty="0" smtClean="0">
                <a:solidFill>
                  <a:srgbClr val="C00000"/>
                </a:solidFill>
                <a:cs typeface="Arial" pitchFamily="34" charset="0"/>
              </a:rPr>
              <a:t>Simple Past Tense </a:t>
            </a:r>
            <a:r>
              <a:rPr lang="en-US" sz="2400" b="1" dirty="0" smtClean="0">
                <a:cs typeface="Arial" pitchFamily="34" charset="0"/>
              </a:rPr>
              <a:t> is an action or event that happened in the past ; before now.</a:t>
            </a: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1. The verb is in the second form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play- played/ go-went ) </a:t>
            </a:r>
            <a:endParaRPr lang="en-US" sz="2800" b="1" dirty="0" smtClean="0">
              <a:solidFill>
                <a:srgbClr val="7030A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 The indicators </a:t>
            </a:r>
            <a:r>
              <a:rPr lang="en-US" sz="2000" b="1" dirty="0" smtClean="0">
                <a:solidFill>
                  <a:srgbClr val="7030A0"/>
                </a:solidFill>
                <a:cs typeface="Arial" pitchFamily="34" charset="0"/>
              </a:rPr>
              <a:t>( ago, yesterday, in the past, last , any date in the past)</a:t>
            </a:r>
            <a:r>
              <a:rPr lang="en-US" sz="24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No helping verbs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4.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didn’t</a:t>
            </a:r>
            <a:r>
              <a:rPr lang="en-US" sz="2400" b="1" dirty="0" smtClean="0">
                <a:cs typeface="Arial" pitchFamily="34" charset="0"/>
              </a:rPr>
              <a:t> in forming Negative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5. We use </a:t>
            </a:r>
            <a:r>
              <a:rPr lang="en-US" sz="2400" b="1" u="sng" dirty="0" smtClean="0">
                <a:solidFill>
                  <a:srgbClr val="FF0000"/>
                </a:solidFill>
                <a:cs typeface="Arial" pitchFamily="34" charset="0"/>
              </a:rPr>
              <a:t>did </a:t>
            </a:r>
            <a:r>
              <a:rPr lang="en-US" sz="2400" b="1" dirty="0" smtClean="0">
                <a:cs typeface="Arial" pitchFamily="34" charset="0"/>
              </a:rPr>
              <a:t>in forming questions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u="sng" dirty="0" smtClean="0">
                <a:cs typeface="Arial" pitchFamily="34" charset="0"/>
              </a:rPr>
              <a:t>We have 2 kinds of verbs: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A- Regular verbs: end with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–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ed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in past tense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B- Irregular verbs: they end with different forms in past tense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533400"/>
            <a:ext cx="8915400" cy="533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             </a:t>
            </a:r>
            <a:b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18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Chapter 8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en-US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838200"/>
            <a:ext cx="9448800" cy="5287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1. The students ___________ the homework last week.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do                               b. did                              c. will do                        d. are doing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2. We ________ to the new shopping mall yesterday.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b. are going                    c. didn’t go                   d. didn’t went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3.  ________ he _________ the accident two days ago?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Does/ see                  b. Does/ saw                   c. Did / saw                 d. Did/ see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4. The doctor________________ busy when I phoned him.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was                             b. is                                   c. did                              d. are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She___________ a meeting with the doctor at university last Monday.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a. has                              b. doesn’t have              c. had                             d. hadn’t      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6. When he came, I __________ here.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a. didn’t was                  b. wasn’t                          c. am not                       d. didn’t do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</a:t>
            </a:r>
            <a:endParaRPr lang="ar-SA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Sample 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Circle the most suitable answer a, b, c or d for each of the following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1.  __________ was the reason of the car accident? – It was the very high speed.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Why                                B. Where                          C. What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2. Could you please tell me __________ will be the final test ?  - Next Monday.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Where                             B. When                           C. How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3. _____________ do you eat a day?  - Only twice.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far                         B. How long                      C. How often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 How long did it take you to finish doing the homework? - 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Three kilometers         B. Two hours                    C. Four children         D. Yesterday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____________ is knocking at the door? __ It is </a:t>
            </a:r>
            <a:r>
              <a:rPr lang="en-US" sz="1800" b="1" dirty="0" err="1" smtClean="0">
                <a:cs typeface="Arial" pitchFamily="34" charset="0"/>
              </a:rPr>
              <a:t>Rami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How                               B. When                             C. Why                       D. Who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6. I really don’t know_________ the football match begins.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when                              b. who                                C. what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b="1" smtClean="0">
                <a:solidFill>
                  <a:srgbClr val="C00000"/>
                </a:solidFill>
              </a:rPr>
              <a:t>Sample </a:t>
            </a:r>
            <a:r>
              <a:rPr lang="en-US" sz="3200" b="1" dirty="0" smtClean="0">
                <a:solidFill>
                  <a:srgbClr val="C00000"/>
                </a:solidFill>
              </a:rPr>
              <a:t>Questions ( </a:t>
            </a:r>
            <a:r>
              <a:rPr lang="en-US" sz="3200" b="1" dirty="0" err="1" smtClean="0">
                <a:solidFill>
                  <a:srgbClr val="C00000"/>
                </a:solidFill>
              </a:rPr>
              <a:t>Wh</a:t>
            </a:r>
            <a:r>
              <a:rPr lang="en-US" sz="3200" b="1" dirty="0" smtClean="0">
                <a:solidFill>
                  <a:srgbClr val="C00000"/>
                </a:solidFill>
              </a:rPr>
              <a:t>- Questions)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7. How _________ is the hospital from the police station?  _ Three </a:t>
            </a:r>
            <a:r>
              <a:rPr lang="en-US" sz="1800" b="1" dirty="0" err="1" smtClean="0">
                <a:cs typeface="Arial" pitchFamily="34" charset="0"/>
              </a:rPr>
              <a:t>kms</a:t>
            </a:r>
            <a:r>
              <a:rPr lang="en-US" sz="1800" b="1" dirty="0" smtClean="0"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often                     C. much                          D. far</a:t>
            </a:r>
          </a:p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   8. ____________ did she say? – Nothing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Why                       C. What                           D. When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9. I need your help please. I don’t know__________ to start this machine.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 B. how                       C. what                            D. whose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10. _______________ house is that beautiful one? – Its mine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Who                       B. What                    C. Whose                         D. Where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11. _________ </a:t>
            </a:r>
            <a:r>
              <a:rPr lang="en-US" sz="1800" b="1" dirty="0" err="1" smtClean="0">
                <a:cs typeface="Arial" pitchFamily="34" charset="0"/>
              </a:rPr>
              <a:t>colour</a:t>
            </a:r>
            <a:r>
              <a:rPr lang="en-US" sz="1800" b="1" dirty="0" smtClean="0">
                <a:cs typeface="Arial" pitchFamily="34" charset="0"/>
              </a:rPr>
              <a:t> do you prefer </a:t>
            </a:r>
            <a:r>
              <a:rPr lang="en-US" sz="1800" b="1" dirty="0" err="1" smtClean="0">
                <a:cs typeface="Arial" pitchFamily="34" charset="0"/>
              </a:rPr>
              <a:t>Aysha</a:t>
            </a:r>
            <a:r>
              <a:rPr lang="en-US" sz="1800" b="1" dirty="0" smtClean="0">
                <a:cs typeface="Arial" pitchFamily="34" charset="0"/>
              </a:rPr>
              <a:t> ? – The red one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Which                    B. Who                      C. When                           D. how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12. How ____________ are you Abdullah? _ 178 cm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long                        B. tall                          C. far                                D. old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         </a:t>
            </a: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4.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88 / 99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2773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According to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apologize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equal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hierarchy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private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orders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public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position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phrase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word ‘ ___________” means a group of words but not a sentence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phrase                   b. hierarchy                    c. beverage     d. meal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2. “________” is the opposite of hate.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                                                              b. Love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relax                                                           d. watch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3. The word that has the same meaning as “moving around doing 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many things, is __________ 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wealthy                         b. sick              c. active           d. fond of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4.  We enjoyed  ___________ last Thursday. We bought new clothes.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swimming                 b. shopping           c. playing        d. driving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“ __________________” is the opposite meaning of private.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Relaxed                  b. serious                  c. public        d. high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990601"/>
            <a:ext cx="8915400" cy="4648200"/>
          </a:xfrm>
        </p:spPr>
        <p:txBody>
          <a:bodyPr/>
          <a:lstStyle/>
          <a:p>
            <a:pPr algn="l" rtl="1" eaLnBrk="1" hangingPunct="1"/>
            <a:r>
              <a:rPr lang="en-US" sz="1200" b="1" dirty="0" smtClean="0">
                <a:cs typeface="Arial" pitchFamily="34" charset="0"/>
              </a:rPr>
              <a:t>                                 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400" dirty="0" smtClean="0">
                <a:cs typeface="Arial" pitchFamily="34" charset="0"/>
              </a:rPr>
              <a:t>7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The phrase “ get older” means ___________.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age                   b. to be young                  c. fat              d. strong</a:t>
            </a:r>
          </a:p>
          <a:p>
            <a:pPr algn="l" rtl="1" eaLnBrk="1" hangingPunct="1"/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8. “________” means not even once.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Always             b. never                  c. sometimes           d. rarely</a:t>
            </a:r>
          </a:p>
          <a:p>
            <a:pPr algn="l" rtl="1" eaLnBrk="1" hangingPunct="1"/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9. The word that has the same meaning as “ drinks of all kinds” is___ . 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water                         b. food              c. vegetables      d. beverages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10.  “ Unhealthy things to eat” means__________________.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overweight              b. junk food       c. honey          d. milk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11. “ __________________” means find an answer. 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solve                      b. shake                  c. draw        d. watch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12. The opposite meaning of “Physical” is  ________________.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successful           b. happy                       c. healthy          d. mental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13. He doesn’t like anyone. He has </a:t>
            </a:r>
            <a:r>
              <a:rPr lang="en-US" sz="1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 cold hear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.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 cold heart means___________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very sad               b. mean                 c. in the middle of     d. a new feeling</a:t>
            </a:r>
            <a:endParaRPr lang="ar-SA" sz="1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1656</Words>
  <Application>Microsoft Office PowerPoint</Application>
  <PresentationFormat>A4 Paper (210x297 mm)</PresentationFormat>
  <Paragraphs>332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**</vt:lpstr>
      <vt:lpstr> 7th  Lecture  </vt:lpstr>
      <vt:lpstr>Elements of the Lecture </vt:lpstr>
      <vt:lpstr>1. QUESTION FORMATION</vt:lpstr>
      <vt:lpstr>WH Questions</vt:lpstr>
      <vt:lpstr>  1) Sentences with helping verbs.  -You must invert the subject and the helping verb following the ‘wh’ word.  Sammy is going to Florida.  Subject   Helping Verb  Main Verb      Where?   Where is Sammy going?  </vt:lpstr>
      <vt:lpstr>‘Do’ Markers -Present Tense</vt:lpstr>
      <vt:lpstr>‘Do’ Markers -Past tense</vt:lpstr>
      <vt:lpstr>Slide 9</vt:lpstr>
      <vt:lpstr>Slide 10</vt:lpstr>
      <vt:lpstr>Slide 11</vt:lpstr>
      <vt:lpstr>Jenny went to the store.</vt:lpstr>
      <vt:lpstr> Matt is going to the mall tonight.</vt:lpstr>
      <vt:lpstr> Bob brought cookies to school.</vt:lpstr>
      <vt:lpstr>Remember!!!! </vt:lpstr>
      <vt:lpstr>2 .Scan and Skim the reading passage ( page 89)</vt:lpstr>
      <vt:lpstr>Sample questions ( page 89)</vt:lpstr>
      <vt:lpstr>Sample questions ( page 89)</vt:lpstr>
      <vt:lpstr> 3. Simple Past Tense                                                                                                                                                                                                        Chapter 8 </vt:lpstr>
      <vt:lpstr> Sample questions                                                                                                                                                                                                        Chapter 8 </vt:lpstr>
      <vt:lpstr> Sample Questions ( Wh- Questions)</vt:lpstr>
      <vt:lpstr>Sample Questions ( Wh- Questions)</vt:lpstr>
      <vt:lpstr>4. Vocabulary  Previewing  ( pages 88 / 99  ) </vt:lpstr>
      <vt:lpstr>Vocabulary Exercise</vt:lpstr>
      <vt:lpstr>Vocabulary Exercise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93</cp:revision>
  <dcterms:created xsi:type="dcterms:W3CDTF">2009-10-14T19:14:34Z</dcterms:created>
  <dcterms:modified xsi:type="dcterms:W3CDTF">2011-10-16T06:15:10Z</dcterms:modified>
</cp:coreProperties>
</file>