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44476"/>
            <a:ext cx="908394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19050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0" y="4076700"/>
            <a:ext cx="8674629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8051" y="6245225"/>
            <a:ext cx="206031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147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5490" y="6245225"/>
            <a:ext cx="2060310" cy="476250"/>
          </a:xfrm>
        </p:spPr>
        <p:txBody>
          <a:bodyPr/>
          <a:lstStyle>
            <a:lvl1pPr>
              <a:defRPr/>
            </a:lvl1pPr>
          </a:lstStyle>
          <a:p>
            <a:fld id="{C0F70DDF-9E18-46B0-8BA1-38C410959B6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8</a:t>
            </a: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Elements of </a:t>
            </a:r>
            <a:r>
              <a:rPr lang="en-US" smtClean="0"/>
              <a:t>the Class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Tx/>
              <a:buChar char="-"/>
            </a:pPr>
            <a:r>
              <a:rPr lang="en-US" dirty="0" smtClean="0"/>
              <a:t>Countable &amp; Non-Countable Nouns</a:t>
            </a:r>
          </a:p>
          <a:p>
            <a:pPr algn="l">
              <a:buFontTx/>
              <a:buChar char="-"/>
            </a:pPr>
            <a:r>
              <a:rPr lang="en-US" dirty="0" smtClean="0"/>
              <a:t>Many, much, few, a few, little, a little etc.</a:t>
            </a:r>
          </a:p>
          <a:p>
            <a:pPr algn="l">
              <a:buFontTx/>
              <a:buChar char="-"/>
            </a:pPr>
            <a:r>
              <a:rPr lang="en-US" dirty="0" smtClean="0"/>
              <a:t>Reading Passage </a:t>
            </a:r>
          </a:p>
          <a:p>
            <a:pPr algn="l">
              <a:buFontTx/>
              <a:buChar char="-"/>
            </a:pPr>
            <a:r>
              <a:rPr lang="en-US" dirty="0" smtClean="0"/>
              <a:t>Vocabulary </a:t>
            </a:r>
          </a:p>
          <a:p>
            <a:pPr algn="l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467100" y="3429000"/>
            <a:ext cx="56134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Accountable  and Unaccountable</a:t>
            </a:r>
          </a:p>
          <a:p>
            <a:pPr algn="ctr"/>
            <a:r>
              <a:rPr lang="en-GB" sz="5400" b="1" dirty="0">
                <a:solidFill>
                  <a:srgbClr val="FF0000"/>
                </a:solidFill>
                <a:latin typeface="Loki Cola" pitchFamily="2" charset="0"/>
                <a:cs typeface="Times New Roman" pitchFamily="18" charset="0"/>
              </a:rPr>
              <a:t>or  Mass  Nouns</a:t>
            </a:r>
            <a:endParaRPr lang="en-GB" sz="5400" dirty="0">
              <a:solidFill>
                <a:srgbClr val="FF0000"/>
              </a:solidFill>
              <a:latin typeface="Loki Cola" pitchFamily="2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77850" y="457201"/>
          <a:ext cx="3467100" cy="2792413"/>
        </p:xfrm>
        <a:graphic>
          <a:graphicData uri="http://schemas.openxmlformats.org/presentationml/2006/ole">
            <p:oleObj spid="_x0000_s2050" name="Clip" r:id="rId4" imgW="3974400" imgH="34689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Rectangle 1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There are 2 kinds of noun in English:</a:t>
            </a:r>
          </a:p>
        </p:txBody>
      </p:sp>
      <p:sp>
        <p:nvSpPr>
          <p:cNvPr id="7184" name="Rectangle 1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30368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Countable</a:t>
            </a:r>
            <a:endParaRPr lang="es-ES" sz="3200" b="1" dirty="0"/>
          </a:p>
          <a:p>
            <a:pPr algn="l" rtl="0">
              <a:lnSpc>
                <a:spcPct val="90000"/>
              </a:lnSpc>
            </a:pPr>
            <a:r>
              <a:rPr lang="es-ES" dirty="0" err="1"/>
              <a:t>Things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count</a:t>
            </a:r>
            <a:r>
              <a:rPr lang="es-ES" dirty="0"/>
              <a:t> (singular </a:t>
            </a:r>
            <a:r>
              <a:rPr lang="es-ES" dirty="0" err="1"/>
              <a:t>or</a:t>
            </a:r>
            <a:r>
              <a:rPr lang="es-ES" dirty="0"/>
              <a:t>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apple</a:t>
            </a:r>
            <a:r>
              <a:rPr lang="es-ES" dirty="0"/>
              <a:t>,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, </a:t>
            </a:r>
            <a:r>
              <a:rPr lang="es-ES" dirty="0" err="1"/>
              <a:t>three</a:t>
            </a:r>
            <a:r>
              <a:rPr lang="es-ES" dirty="0"/>
              <a:t> </a:t>
            </a:r>
            <a:r>
              <a:rPr lang="es-ES" dirty="0" err="1"/>
              <a:t>apples</a:t>
            </a:r>
            <a:r>
              <a:rPr lang="es-ES" dirty="0"/>
              <a:t>…</a:t>
            </a:r>
          </a:p>
        </p:txBody>
      </p:sp>
      <p:sp>
        <p:nvSpPr>
          <p:cNvPr id="7185" name="Rectangle 1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029200" y="1600200"/>
            <a:ext cx="4383750" cy="4764088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3200" b="1" dirty="0" err="1"/>
              <a:t>Uncountable</a:t>
            </a:r>
            <a:endParaRPr lang="es-ES" sz="3200" b="1" dirty="0"/>
          </a:p>
          <a:p>
            <a:pPr algn="l">
              <a:lnSpc>
                <a:spcPct val="90000"/>
              </a:lnSpc>
            </a:pPr>
            <a:r>
              <a:rPr lang="es-ES" dirty="0" err="1"/>
              <a:t>Things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can´t</a:t>
            </a:r>
            <a:r>
              <a:rPr lang="es-ES" dirty="0"/>
              <a:t> </a:t>
            </a:r>
            <a:r>
              <a:rPr lang="es-ES" dirty="0" err="1"/>
              <a:t>count</a:t>
            </a:r>
            <a:r>
              <a:rPr lang="es-ES" dirty="0"/>
              <a:t> (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can’t</a:t>
            </a:r>
            <a:r>
              <a:rPr lang="es-ES" dirty="0"/>
              <a:t> </a:t>
            </a:r>
            <a:r>
              <a:rPr lang="es-ES" dirty="0" err="1"/>
              <a:t>be</a:t>
            </a:r>
            <a:r>
              <a:rPr lang="es-ES" dirty="0"/>
              <a:t> plural)</a:t>
            </a:r>
          </a:p>
          <a:p>
            <a:pPr algn="l">
              <a:lnSpc>
                <a:spcPct val="90000"/>
              </a:lnSpc>
            </a:pPr>
            <a:r>
              <a:rPr lang="es-ES" dirty="0" err="1"/>
              <a:t>Butter</a:t>
            </a:r>
            <a:r>
              <a:rPr lang="es-ES" dirty="0"/>
              <a:t>, </a:t>
            </a:r>
            <a:r>
              <a:rPr lang="es-ES" dirty="0" err="1"/>
              <a:t>meat</a:t>
            </a:r>
            <a:r>
              <a:rPr lang="es-ES" dirty="0"/>
              <a:t>…</a:t>
            </a:r>
          </a:p>
          <a:p>
            <a:pPr algn="l">
              <a:lnSpc>
                <a:spcPct val="90000"/>
              </a:lnSpc>
            </a:pPr>
            <a:r>
              <a:rPr lang="es-ES" dirty="0" err="1">
                <a:effectLst/>
              </a:rPr>
              <a:t>Some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nouns</a:t>
            </a:r>
            <a:r>
              <a:rPr lang="es-ES" dirty="0">
                <a:effectLst/>
              </a:rPr>
              <a:t> can </a:t>
            </a:r>
            <a:r>
              <a:rPr lang="es-ES" dirty="0" err="1">
                <a:effectLst/>
              </a:rPr>
              <a:t>be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countable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or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uncountable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but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the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meaning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is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different</a:t>
            </a:r>
            <a:r>
              <a:rPr lang="es-ES" dirty="0">
                <a:effectLst/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dirty="0" err="1">
                <a:effectLst/>
              </a:rPr>
              <a:t>Example</a:t>
            </a:r>
            <a:r>
              <a:rPr lang="es-ES" dirty="0">
                <a:effectLst/>
              </a:rPr>
              <a:t>: chocolate</a:t>
            </a:r>
          </a:p>
          <a:p>
            <a:pPr algn="l">
              <a:lnSpc>
                <a:spcPct val="90000"/>
              </a:lnSpc>
            </a:pP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5800" y="0"/>
            <a:ext cx="8899038" cy="2554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In English, the distinction into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and 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uncountable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(</a:t>
            </a:r>
            <a:r>
              <a:rPr lang="en-GB" sz="2000" u="sng" dirty="0">
                <a:latin typeface="Tahoma" pitchFamily="34" charset="0"/>
                <a:cs typeface="Times New Roman" pitchFamily="18" charset="0"/>
              </a:rPr>
              <a:t>mass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) nouns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is basic.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Countable nouns take definite and indefinite articles and admit a plural form: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I would like to buy a book.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Here’s the book I’ve told you about.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many books on that shelf.</a:t>
            </a:r>
            <a:endParaRPr lang="en-GB" sz="2000" dirty="0">
              <a:latin typeface="Tahoma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8044382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Uncountable nouns take zero article, as well as definite and indefinite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quantifiers, but do not really admit a plural form.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is wine on the table.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This wine is sour.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Please, take some wine!</a:t>
            </a:r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47800" y="4572000"/>
            <a:ext cx="8458200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Sometimes, an unaccountable noun like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bread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can be reclassified as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an accountable noun meaning “type of bread”: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What breads have you got today?</a:t>
            </a:r>
          </a:p>
          <a:p>
            <a:pPr algn="l"/>
            <a:endParaRPr lang="en-GB" sz="2000" dirty="0">
              <a:solidFill>
                <a:srgbClr val="3399FF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A / AN / SOME / ANY</a:t>
            </a:r>
          </a:p>
        </p:txBody>
      </p:sp>
      <p:sp>
        <p:nvSpPr>
          <p:cNvPr id="15367" name="Rectangle 7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908050" y="4076700"/>
            <a:ext cx="8674629" cy="25923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/>
              <a:t>a / </a:t>
            </a:r>
            <a:r>
              <a:rPr lang="es-ES" sz="2000" b="1" dirty="0" err="1"/>
              <a:t>an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singular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dirty="0" err="1"/>
              <a:t>some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plural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in +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/>
              <a:t>Use </a:t>
            </a:r>
            <a:r>
              <a:rPr lang="es-ES" sz="2000" b="1" dirty="0" err="1"/>
              <a:t>any</a:t>
            </a:r>
            <a:r>
              <a:rPr lang="es-ES" sz="2000" dirty="0"/>
              <a:t> </a:t>
            </a:r>
            <a:r>
              <a:rPr lang="es-ES" sz="2000" dirty="0" err="1"/>
              <a:t>with</a:t>
            </a:r>
            <a:r>
              <a:rPr lang="es-ES" sz="2000" dirty="0"/>
              <a:t> plural </a:t>
            </a:r>
            <a:r>
              <a:rPr lang="es-ES" sz="2000" dirty="0" err="1"/>
              <a:t>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and </a:t>
            </a:r>
            <a:r>
              <a:rPr lang="es-ES" sz="2000" dirty="0" err="1"/>
              <a:t>uncountable</a:t>
            </a:r>
            <a:r>
              <a:rPr lang="es-ES" sz="2000" dirty="0"/>
              <a:t> </a:t>
            </a:r>
            <a:r>
              <a:rPr lang="es-ES" sz="2000" dirty="0" err="1"/>
              <a:t>nouns</a:t>
            </a:r>
            <a:r>
              <a:rPr lang="es-ES" sz="2000" dirty="0"/>
              <a:t> in – </a:t>
            </a:r>
            <a:r>
              <a:rPr lang="es-ES" sz="2000" dirty="0" err="1"/>
              <a:t>or</a:t>
            </a:r>
            <a:r>
              <a:rPr lang="es-ES" sz="2000" dirty="0"/>
              <a:t> ? </a:t>
            </a:r>
            <a:r>
              <a:rPr lang="es-ES" sz="2000" dirty="0" err="1"/>
              <a:t>sentences</a:t>
            </a:r>
            <a:r>
              <a:rPr lang="es-ES" sz="2000" dirty="0"/>
              <a:t>.</a:t>
            </a:r>
          </a:p>
          <a:p>
            <a:pPr algn="l">
              <a:lnSpc>
                <a:spcPct val="90000"/>
              </a:lnSpc>
            </a:pPr>
            <a:r>
              <a:rPr lang="es-ES" sz="2000" dirty="0" err="1"/>
              <a:t>We</a:t>
            </a:r>
            <a:r>
              <a:rPr lang="es-ES" sz="2000" dirty="0"/>
              <a:t> can </a:t>
            </a:r>
            <a:r>
              <a:rPr lang="es-ES" sz="2000" dirty="0" err="1"/>
              <a:t>also</a:t>
            </a:r>
            <a:r>
              <a:rPr lang="es-ES" sz="2000" dirty="0"/>
              <a:t> use </a:t>
            </a:r>
            <a:r>
              <a:rPr lang="es-ES" sz="2000" b="1" dirty="0" err="1"/>
              <a:t>some</a:t>
            </a:r>
            <a:r>
              <a:rPr lang="es-ES" sz="2000" dirty="0"/>
              <a:t> in ? </a:t>
            </a:r>
            <a:r>
              <a:rPr lang="es-ES" sz="2000" dirty="0" err="1"/>
              <a:t>to</a:t>
            </a:r>
            <a:r>
              <a:rPr lang="es-ES" sz="2000" dirty="0"/>
              <a:t> </a:t>
            </a:r>
            <a:r>
              <a:rPr lang="es-ES" sz="2000" dirty="0" err="1"/>
              <a:t>ask</a:t>
            </a:r>
            <a:r>
              <a:rPr lang="es-ES" sz="2000" dirty="0"/>
              <a:t> </a:t>
            </a:r>
            <a:r>
              <a:rPr lang="es-ES" sz="2000" dirty="0" err="1"/>
              <a:t>for</a:t>
            </a:r>
            <a:r>
              <a:rPr lang="es-ES" sz="2000" dirty="0"/>
              <a:t> and </a:t>
            </a:r>
            <a:r>
              <a:rPr lang="es-ES" sz="2000" dirty="0" err="1"/>
              <a:t>offerings</a:t>
            </a:r>
            <a:r>
              <a:rPr lang="es-ES" sz="2000" dirty="0"/>
              <a:t>:</a:t>
            </a:r>
          </a:p>
          <a:p>
            <a:pPr lvl="1" algn="l">
              <a:lnSpc>
                <a:spcPct val="90000"/>
              </a:lnSpc>
            </a:pPr>
            <a:r>
              <a:rPr lang="es-ES" sz="1800" dirty="0"/>
              <a:t>Can I </a:t>
            </a:r>
            <a:r>
              <a:rPr lang="es-ES" sz="1800" dirty="0" err="1"/>
              <a:t>have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coffee</a:t>
            </a:r>
            <a:r>
              <a:rPr lang="es-ES" sz="1800" dirty="0"/>
              <a:t>?</a:t>
            </a:r>
          </a:p>
          <a:p>
            <a:pPr lvl="1" algn="l">
              <a:lnSpc>
                <a:spcPct val="90000"/>
              </a:lnSpc>
            </a:pPr>
            <a:r>
              <a:rPr lang="es-ES" sz="1800" dirty="0"/>
              <a:t>Do </a:t>
            </a:r>
            <a:r>
              <a:rPr lang="es-ES" sz="1800" dirty="0" err="1"/>
              <a:t>you</a:t>
            </a:r>
            <a:r>
              <a:rPr lang="es-ES" sz="1800" dirty="0"/>
              <a:t> </a:t>
            </a:r>
            <a:r>
              <a:rPr lang="es-ES" sz="1800" dirty="0" err="1"/>
              <a:t>want</a:t>
            </a:r>
            <a:r>
              <a:rPr lang="es-ES" sz="1800" dirty="0"/>
              <a:t> </a:t>
            </a:r>
            <a:r>
              <a:rPr lang="es-ES" sz="1800" dirty="0" err="1"/>
              <a:t>some</a:t>
            </a:r>
            <a:r>
              <a:rPr lang="es-ES" sz="1800" dirty="0"/>
              <a:t> </a:t>
            </a:r>
            <a:r>
              <a:rPr lang="es-ES" sz="1800" dirty="0" err="1"/>
              <a:t>biscuits</a:t>
            </a:r>
            <a:r>
              <a:rPr lang="es-ES" sz="1800" dirty="0"/>
              <a:t>?</a:t>
            </a:r>
          </a:p>
        </p:txBody>
      </p:sp>
      <p:graphicFrame>
        <p:nvGraphicFramePr>
          <p:cNvPr id="15396" name="Group 36"/>
          <p:cNvGraphicFramePr>
            <a:graphicFrameLocks noGrp="1"/>
          </p:cNvGraphicFramePr>
          <p:nvPr>
            <p:ph sz="half" idx="1"/>
          </p:nvPr>
        </p:nvGraphicFramePr>
        <p:xfrm>
          <a:off x="584729" y="1268414"/>
          <a:ext cx="8674629" cy="2790825"/>
        </p:xfrm>
        <a:graphic>
          <a:graphicData uri="http://schemas.openxmlformats.org/drawingml/2006/table">
            <a:tbl>
              <a:tblPr/>
              <a:tblGrid>
                <a:gridCol w="2890970"/>
                <a:gridCol w="2892690"/>
                <a:gridCol w="2890969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Type of sentence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Uncountable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+ 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 apple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apples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some milk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-  We don’t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tomato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tomatoes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?  Do we need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 tomato?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tomatoes?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rice?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</a:rPr>
                        <a:t>any sugar?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/>
              <a:t>How much / how many…?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08050" y="1905000"/>
            <a:ext cx="4254765" cy="4953000"/>
          </a:xfrm>
        </p:spPr>
        <p:txBody>
          <a:bodyPr/>
          <a:lstStyle/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much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uncountable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?</a:t>
            </a:r>
          </a:p>
          <a:p>
            <a:pPr algn="l"/>
            <a:r>
              <a:rPr lang="es-ES" dirty="0"/>
              <a:t>Use </a:t>
            </a:r>
            <a:r>
              <a:rPr lang="es-ES" i="1" dirty="0" err="1"/>
              <a:t>How</a:t>
            </a:r>
            <a:r>
              <a:rPr lang="es-ES" i="1" dirty="0"/>
              <a:t> </a:t>
            </a:r>
            <a:r>
              <a:rPr lang="es-ES" i="1" dirty="0" err="1"/>
              <a:t>many</a:t>
            </a:r>
            <a:r>
              <a:rPr lang="es-ES" i="1" dirty="0"/>
              <a:t>…?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plural </a:t>
            </a:r>
            <a:r>
              <a:rPr lang="es-ES" dirty="0" err="1"/>
              <a:t>countable</a:t>
            </a:r>
            <a:r>
              <a:rPr lang="es-ES" dirty="0"/>
              <a:t> </a:t>
            </a:r>
            <a:r>
              <a:rPr lang="es-ES" dirty="0" err="1"/>
              <a:t>nouns</a:t>
            </a:r>
            <a:r>
              <a:rPr lang="es-ES" dirty="0"/>
              <a:t>.</a:t>
            </a:r>
          </a:p>
          <a:p>
            <a:pPr algn="l"/>
            <a:r>
              <a:rPr lang="es-ES" sz="2400" i="1" dirty="0" err="1"/>
              <a:t>How</a:t>
            </a:r>
            <a:r>
              <a:rPr lang="es-ES" sz="2400" i="1" dirty="0"/>
              <a:t> </a:t>
            </a:r>
            <a:r>
              <a:rPr lang="es-ES" sz="2400" i="1" dirty="0" err="1"/>
              <a:t>many</a:t>
            </a:r>
            <a:r>
              <a:rPr lang="es-ES" sz="2400" i="1" dirty="0"/>
              <a:t> </a:t>
            </a:r>
            <a:r>
              <a:rPr lang="es-ES" sz="2400" i="1" dirty="0" err="1"/>
              <a:t>students</a:t>
            </a:r>
            <a:r>
              <a:rPr lang="es-ES" sz="2400" i="1" dirty="0"/>
              <a:t> do </a:t>
            </a:r>
            <a:r>
              <a:rPr lang="es-ES" sz="2400" i="1" dirty="0" err="1"/>
              <a:t>you</a:t>
            </a:r>
            <a:r>
              <a:rPr lang="es-ES" sz="2400" i="1" dirty="0"/>
              <a:t> </a:t>
            </a:r>
            <a:r>
              <a:rPr lang="es-ES" sz="2400" i="1" dirty="0" err="1"/>
              <a:t>have</a:t>
            </a:r>
            <a:r>
              <a:rPr lang="es-ES" sz="2400" i="1" dirty="0"/>
              <a:t>?</a:t>
            </a:r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327915" y="1905000"/>
            <a:ext cx="4254765" cy="4191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s-ES" dirty="0" err="1"/>
              <a:t>Possible</a:t>
            </a:r>
            <a:r>
              <a:rPr lang="es-ES" dirty="0"/>
              <a:t> </a:t>
            </a:r>
            <a:r>
              <a:rPr lang="es-ES" dirty="0" err="1"/>
              <a:t>answers</a:t>
            </a:r>
            <a:r>
              <a:rPr lang="es-ES" dirty="0"/>
              <a:t>: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a </a:t>
            </a:r>
            <a:r>
              <a:rPr lang="es-ES" sz="2400" b="1" i="1" dirty="0" err="1"/>
              <a:t>lot</a:t>
            </a:r>
            <a:r>
              <a:rPr lang="es-ES" sz="2400" i="1" dirty="0"/>
              <a:t> of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/>
              <a:t>quite a </a:t>
            </a:r>
            <a:r>
              <a:rPr lang="es-ES" sz="2400" b="1" i="1" dirty="0" err="1"/>
              <a:t>lot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 (</a:t>
            </a:r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much</a:t>
            </a:r>
            <a:r>
              <a:rPr lang="es-ES" sz="2400" i="1" dirty="0"/>
              <a:t>)</a:t>
            </a:r>
          </a:p>
          <a:p>
            <a:pPr algn="l"/>
            <a:r>
              <a:rPr lang="es-ES" sz="2400" i="1" dirty="0"/>
              <a:t>I </a:t>
            </a:r>
            <a:r>
              <a:rPr lang="es-ES" sz="2400" i="1" dirty="0" err="1"/>
              <a:t>don’t</a:t>
            </a:r>
            <a:r>
              <a:rPr lang="es-ES" sz="2400" i="1" dirty="0"/>
              <a:t> </a:t>
            </a:r>
            <a:r>
              <a:rPr lang="es-ES" sz="2400" i="1" dirty="0" err="1"/>
              <a:t>drink</a:t>
            </a:r>
            <a:r>
              <a:rPr lang="es-ES" sz="2400" i="1" dirty="0"/>
              <a:t> </a:t>
            </a:r>
            <a:r>
              <a:rPr lang="es-ES" sz="2400" b="1" i="1" dirty="0" err="1"/>
              <a:t>any</a:t>
            </a:r>
            <a:r>
              <a:rPr lang="es-ES" sz="2400" b="1" i="1" dirty="0"/>
              <a:t> </a:t>
            </a:r>
            <a:r>
              <a:rPr lang="es-ES" sz="2400" i="1" dirty="0" err="1"/>
              <a:t>water</a:t>
            </a:r>
            <a:r>
              <a:rPr lang="es-ES" sz="2400" i="1" dirty="0"/>
              <a:t>.</a:t>
            </a:r>
          </a:p>
          <a:p>
            <a:pPr algn="l"/>
            <a:r>
              <a:rPr lang="es-ES" sz="2400" i="1" dirty="0" err="1"/>
              <a:t>None</a:t>
            </a:r>
            <a:r>
              <a:rPr lang="es-ES" sz="2400" i="1" dirty="0"/>
              <a:t>.</a:t>
            </a:r>
          </a:p>
          <a:p>
            <a:pPr algn="l"/>
            <a:r>
              <a:rPr lang="es-ES" sz="2400" b="1" i="1" dirty="0" err="1"/>
              <a:t>Not</a:t>
            </a:r>
            <a:r>
              <a:rPr lang="es-ES" sz="2400" b="1" i="1" dirty="0"/>
              <a:t> </a:t>
            </a:r>
            <a:r>
              <a:rPr lang="es-ES" sz="2400" b="1" i="1" dirty="0" err="1"/>
              <a:t>many</a:t>
            </a:r>
            <a:r>
              <a:rPr lang="es-ES" sz="2400" i="1" dirty="0"/>
              <a:t> (</a:t>
            </a:r>
            <a:r>
              <a:rPr lang="es-ES" sz="2400" i="1" dirty="0" err="1"/>
              <a:t>students</a:t>
            </a:r>
            <a:r>
              <a:rPr lang="es-ES" sz="2400" i="1" dirty="0"/>
              <a:t>).</a:t>
            </a:r>
          </a:p>
          <a:p>
            <a:pPr algn="l"/>
            <a:endParaRPr lang="es-ES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371600" y="0"/>
            <a:ext cx="6652655" cy="4401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Use of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some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many/much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 –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few/little</a:t>
            </a:r>
            <a:endParaRPr lang="en-GB" sz="2000" dirty="0">
              <a:latin typeface="Tahoma" pitchFamily="34" charset="0"/>
              <a:cs typeface="Times New Roman" pitchFamily="18" charset="0"/>
            </a:endParaRP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with accountable and unaccountable nouns: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Would you like some apples? (plural)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Would you like some water? (</a:t>
            </a:r>
            <a:r>
              <a:rPr lang="en-GB" sz="2000" dirty="0" err="1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partitive</a:t>
            </a:r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 – a glass of water)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many things I would like to tell you.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is much trouble in this house.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are few people I can trust.</a:t>
            </a:r>
          </a:p>
          <a:p>
            <a:pPr algn="l"/>
            <a:r>
              <a:rPr lang="en-GB" sz="2000" dirty="0">
                <a:solidFill>
                  <a:srgbClr val="3399FF"/>
                </a:solidFill>
                <a:latin typeface="Tahoma" pitchFamily="34" charset="0"/>
                <a:cs typeface="Times New Roman" pitchFamily="18" charset="0"/>
              </a:rPr>
              <a:t>There was little food in the fridge.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algn="l"/>
            <a:r>
              <a:rPr lang="en-GB" sz="2000" dirty="0">
                <a:latin typeface="Tahoma" pitchFamily="34" charset="0"/>
                <a:cs typeface="Times New Roman" pitchFamily="18" charset="0"/>
              </a:rPr>
              <a:t>Note the differences between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little/a little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, </a:t>
            </a:r>
            <a:r>
              <a:rPr lang="en-GB" sz="2000" i="1" dirty="0">
                <a:latin typeface="Tahoma" pitchFamily="34" charset="0"/>
                <a:cs typeface="Times New Roman" pitchFamily="18" charset="0"/>
              </a:rPr>
              <a:t>few/a few</a:t>
            </a:r>
            <a:r>
              <a:rPr lang="en-GB" sz="2000" dirty="0">
                <a:latin typeface="Tahoma" pitchFamily="34" charset="0"/>
                <a:cs typeface="Times New Roman" pitchFamily="18" charset="0"/>
              </a:rPr>
              <a:t>:</a:t>
            </a:r>
          </a:p>
          <a:p>
            <a:pPr algn="l"/>
            <a:endParaRPr lang="en-GB" sz="2000" dirty="0">
              <a:latin typeface="Tahoma" pitchFamily="34" charset="0"/>
            </a:endParaRPr>
          </a:p>
        </p:txBody>
      </p:sp>
      <p:pic>
        <p:nvPicPr>
          <p:cNvPr id="6147" name="Picture 5" descr="C:\Documents and Settings\Marina\My Documents\Teoloski faks\Engleski\Engleski I\scan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038600"/>
            <a:ext cx="8051800" cy="169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30201" y="60325"/>
            <a:ext cx="9388343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r>
              <a:rPr lang="en-GB" sz="16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a little / a few</a:t>
            </a: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1. Have you got any money? Yes, I have got 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2. Have you got many envelopes? No, I’ve got just 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3. Does your friend speak English? Yes, he speaks 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4. Do you want sugar in your coffee? Yes, I would like 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5. We are going away for ________ days.</a:t>
            </a: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6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very little / very few</a:t>
            </a:r>
            <a:endParaRPr lang="en-GB" sz="16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1. Your English is very good. You make ______________.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2. I drink ______________. I don’t like it.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3. Hurry up. We’ve got _______________.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4. I am sad and lonely. I’ve got _______________.</a:t>
            </a:r>
          </a:p>
          <a:p>
            <a:pPr marL="457200" indent="-457200" algn="l"/>
            <a:endParaRPr lang="en-GB" sz="16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600" dirty="0">
                <a:latin typeface="Tahoma" pitchFamily="34" charset="0"/>
                <a:cs typeface="Times New Roman" pitchFamily="18" charset="0"/>
              </a:rPr>
              <a:t>5. I’m afraid I won’t be able to buy that, I’ve got _________________.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12052" y="107950"/>
            <a:ext cx="63943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/>
            <a:r>
              <a:rPr lang="en-GB" sz="1800" b="1" u="sng" dirty="0">
                <a:solidFill>
                  <a:srgbClr val="CC0099"/>
                </a:solidFill>
                <a:latin typeface="Tahoma" pitchFamily="34" charset="0"/>
                <a:cs typeface="Times New Roman" pitchFamily="18" charset="0"/>
              </a:rPr>
              <a:t>much / many</a:t>
            </a:r>
            <a:endParaRPr lang="en-GB" sz="1800" b="1" dirty="0">
              <a:solidFill>
                <a:srgbClr val="CC0099"/>
              </a:solidFill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1. Do you drink _______ coffee?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2. I stay at home most of the time. I don’t go out ________.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3. I’ve seen _______ films with Brad Pitt.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4. How _________ photos did you take?</a:t>
            </a:r>
          </a:p>
          <a:p>
            <a:pPr marL="457200" indent="-457200" algn="l"/>
            <a:endParaRPr lang="en-GB" sz="1800" dirty="0">
              <a:latin typeface="Tahoma" pitchFamily="34" charset="0"/>
              <a:cs typeface="Times New Roman" pitchFamily="18" charset="0"/>
            </a:endParaRP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5. Do you eat ________ chocolate?</a:t>
            </a:r>
          </a:p>
          <a:p>
            <a:pPr marL="457200" indent="-457200" algn="l"/>
            <a:r>
              <a:rPr lang="en-GB" sz="1800" dirty="0">
                <a:latin typeface="Tahoma" pitchFamily="34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Fill in the following blank space with the most appropriate answer a, b, c or d:-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1. To ask oneself and think means:_____________________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prefer                   b. wonder                       c. repair                            d. enjoy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2. “________” has the same meaning as “ proof”.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essence                b. similarity                    c. evidence                      d. reference</a:t>
            </a:r>
          </a:p>
          <a:p>
            <a:pPr algn="l" rtl="1" eaLnBrk="1" hangingPunct="1"/>
            <a:r>
              <a:rPr lang="ar-SA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3. The word that has the same meaning as “ a chemical that helps us to grow” is______ .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germs                   b. sugar                          c. bacteria                        d. hormone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4. “ __________________” the same meaning as “ nevertheless”.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however              b. because                       c. since                           d. as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5. something we use to refer to another thing is a _____________________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book                    b. pen                              c. symbol                        d. sheet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6. __________ is the opposite of sleeping.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Dreaming            b. Awake                          c. Running                       d. Active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Vocabulary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7.    Wishes means:_____________________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wonders                   b. desires                       c. dreams                            d. studies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8. “________” has the same meaning as “ repair”.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fix                             b. damage                      c. prepare                            d. concern</a:t>
            </a:r>
          </a:p>
          <a:p>
            <a:pPr algn="l" rtl="1" eaLnBrk="1" hangingPunct="1"/>
            <a:r>
              <a:rPr lang="ar-SA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9. The word that has the same meaning as “ reason” is___________ .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question                   b. purpose                      c. basic                               d. season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10. The word that means “period of time” is___________ 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areas                         b. project                        c. stage                               d. sense 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11. “ __________________” the same meaning as “ happens”.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occurs                      b. finishes                       c. starts                              d. enjoys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12. The word that means “go places” is _____________________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swim                         b. leave                              c. travel                           d. look</a:t>
            </a:r>
          </a:p>
          <a:p>
            <a:pPr algn="l" rtl="1" eaLnBrk="1" hangingPunct="1"/>
            <a:r>
              <a:rPr lang="en-US" sz="16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13.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“__________” is the opposite of easy.</a:t>
            </a:r>
          </a:p>
          <a:p>
            <a:pPr algn="l" rtl="1" eaLnBrk="1" hangingPunct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make sense                  b. complicated             c. normal                         d. expensive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685800" y="1295400"/>
            <a:ext cx="8991600" cy="4800601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1. The underlined pronoun “ themselves” refers to:_________________________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purposes                                                                              B. dreams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 D. reasons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2. The underlined pronoun “ </a:t>
            </a:r>
            <a:r>
              <a:rPr lang="en-US" sz="1800" b="1" i="1" u="sng" dirty="0" smtClean="0">
                <a:solidFill>
                  <a:srgbClr val="FF0000"/>
                </a:solidFill>
                <a:cs typeface="Arial" pitchFamily="34" charset="0"/>
              </a:rPr>
              <a:t>this </a:t>
            </a:r>
            <a:r>
              <a:rPr lang="en-US" sz="1800" b="1" dirty="0" smtClean="0">
                <a:cs typeface="Arial" pitchFamily="34" charset="0"/>
              </a:rPr>
              <a:t>” Line 2 refers to____________________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                                                     B. purpose of dreaming &amp; </a:t>
            </a:r>
            <a:r>
              <a:rPr lang="en-US" sz="1800" b="1" dirty="0" err="1" smtClean="0">
                <a:solidFill>
                  <a:srgbClr val="0070C0"/>
                </a:solidFill>
                <a:cs typeface="Arial" pitchFamily="34" charset="0"/>
              </a:rPr>
              <a:t>sleepimg</a:t>
            </a:r>
            <a:endParaRPr lang="en-US" sz="18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many people                                                                      D. scientists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3. Who don’t know if these ideas are correct or no? 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many people                                                                     B. theories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dreams                                                                               D. scientists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4. Why do we need sleep according to “ Repair Theory” ________________________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B. to fix or repair our bodies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C. take rest                                                                            D. to help our friend sleep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5. The underlined word “ evidence ” line 6 means ____________________.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proof                         B. chemicals           C. dream                               D. repair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20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91059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Sample questions </a:t>
            </a:r>
            <a:r>
              <a:rPr lang="en-US" sz="2800" b="1" dirty="0" smtClean="0">
                <a:solidFill>
                  <a:schemeClr val="tx1"/>
                </a:solidFill>
              </a:rPr>
              <a:t>( page 108/ 109)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990600" y="1295400"/>
            <a:ext cx="8534400" cy="4419601"/>
          </a:xfrm>
        </p:spPr>
        <p:txBody>
          <a:bodyPr/>
          <a:lstStyle/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6. How long does REM sleep last? _________________________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20 minutes                                                                              B. 90 minutes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the whole night                                                                     D. 2 minutes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7. how many theories about sleep and dream are in the passage?____________________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One theory                                                                             B. many theories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Two theories                                                                          D. Three theories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8. What does REM sleep help us to do? 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To dream                                                                               B. To remember things 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To make chemicals                                                               D. to last for a long time </a:t>
            </a:r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9.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occurs” </a:t>
            </a:r>
            <a:r>
              <a:rPr lang="en-US" sz="1600" b="1" dirty="0" smtClean="0">
                <a:cs typeface="Arial" pitchFamily="34" charset="0"/>
              </a:rPr>
              <a:t> means ________________________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dreams                                                                                 B. helps</a:t>
            </a:r>
          </a:p>
          <a:p>
            <a:pPr algn="l" rtl="1" eaLnBrk="1" hangingPunct="1"/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    C. happens                                                                               D. sleeps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10. The underlined word “ </a:t>
            </a:r>
            <a:r>
              <a:rPr lang="en-US" sz="1600" b="1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600" b="1" dirty="0" smtClean="0">
                <a:cs typeface="Arial" pitchFamily="34" charset="0"/>
              </a:rPr>
              <a:t> ” refers to____________________.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r>
              <a:rPr lang="en-US" sz="1600" b="1" dirty="0" smtClean="0">
                <a:solidFill>
                  <a:srgbClr val="0070C0"/>
                </a:solidFill>
                <a:cs typeface="Arial" pitchFamily="34" charset="0"/>
              </a:rPr>
              <a:t>A. theories                         B. chemicals           C. scientists                          D. many people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16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i="1" u="sng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b="1" dirty="0" smtClean="0">
                <a:cs typeface="Arial" pitchFamily="34" charset="0"/>
              </a:rPr>
              <a:t> </a:t>
            </a:r>
            <a:r>
              <a:rPr lang="en-US" sz="1600" b="1" dirty="0" smtClean="0"/>
              <a:t> </a:t>
            </a:r>
            <a:endParaRPr lang="en-US" sz="1600" dirty="0" smtClean="0"/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1600" b="1" dirty="0" smtClean="0">
                <a:cs typeface="Arial" pitchFamily="34" charset="0"/>
              </a:rPr>
              <a:t>   </a:t>
            </a:r>
            <a:endParaRPr lang="ar-SA" sz="1600" b="1" dirty="0" smtClean="0">
              <a:cs typeface="Arial" pitchFamily="34" charset="0"/>
            </a:endParaRPr>
          </a:p>
          <a:p>
            <a:pPr rtl="1" eaLnBrk="1" hangingPunct="1"/>
            <a:endParaRPr lang="ar-SA" sz="1600" b="1" dirty="0" smtClean="0">
              <a:cs typeface="Arial" pitchFamily="34" charset="0"/>
            </a:endParaRPr>
          </a:p>
          <a:p>
            <a:r>
              <a:rPr lang="en-US" sz="1600" b="1" dirty="0" smtClean="0">
                <a:cs typeface="Arial" pitchFamily="34" charset="0"/>
              </a:rPr>
              <a:t> </a:t>
            </a:r>
          </a:p>
          <a:p>
            <a:r>
              <a:rPr lang="en-GB" sz="1600" b="1" dirty="0" smtClean="0">
                <a:cs typeface="Arial" pitchFamily="34" charset="0"/>
              </a:rPr>
              <a:t>  </a:t>
            </a:r>
            <a:r>
              <a:rPr lang="en-US" sz="1600" b="1" dirty="0" smtClean="0">
                <a:cs typeface="Arial" pitchFamily="34" charset="0"/>
              </a:rPr>
              <a:t>     </a:t>
            </a:r>
            <a:r>
              <a:rPr lang="en-GB" sz="1600" b="1" dirty="0" smtClean="0">
                <a:cs typeface="Arial" pitchFamily="34" charset="0"/>
              </a:rPr>
              <a:t>     </a:t>
            </a:r>
            <a:endParaRPr lang="ar-EG" sz="16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Sample Questions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14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 I was very hungry. I ate ______________ food 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little                              c. much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2. _________ students will pass the test. It is vey easy.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Few                              b. Some                            c.  A few                      d. Many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3. Fortunately, _______________ people died in the terrible accident.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Some                            c. Few 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  He was very happy . He won ____________ money in the project.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b. much                            c. little                        d. a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5. _______ student should have the textbooks.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many                            b Some                              c. Every                      d. All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 I didn’t like the food. I ate ______________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much                            b. many                              c. little                        d. few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7. I read ______________books about English literature.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little                           b. several                           c. much                      d. every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8. I haven’t seen ________students at university on Friday.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a, many                             b. some                             c. any                         d. a few </a:t>
            </a:r>
          </a:p>
          <a:p>
            <a:pPr algn="l" rtl="1" eaLnBrk="1" hangingPunct="1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GB" sz="1400" b="1" dirty="0" smtClean="0">
                <a:cs typeface="Arial" pitchFamily="34" charset="0"/>
              </a:rPr>
              <a:t>  </a:t>
            </a:r>
            <a:r>
              <a:rPr lang="en-US" sz="1400" b="1" dirty="0" smtClean="0">
                <a:cs typeface="Arial" pitchFamily="34" charset="0"/>
              </a:rPr>
              <a:t>     </a:t>
            </a:r>
            <a:r>
              <a:rPr lang="en-GB" sz="1400" b="1" dirty="0" smtClean="0">
                <a:cs typeface="Arial" pitchFamily="34" charset="0"/>
              </a:rPr>
              <a:t>     </a:t>
            </a:r>
            <a:endParaRPr lang="ar-EG" sz="14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1495</Words>
  <Application>Microsoft Office PowerPoint</Application>
  <PresentationFormat>A4 Paper (210x297 mm)</PresentationFormat>
  <Paragraphs>304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Clip</vt:lpstr>
      <vt:lpstr>**</vt:lpstr>
      <vt:lpstr>Slide 2</vt:lpstr>
      <vt:lpstr>Elements of the Class </vt:lpstr>
      <vt:lpstr>Slide 4</vt:lpstr>
      <vt:lpstr>There are 2 kinds of noun in English:</vt:lpstr>
      <vt:lpstr>Slide 6</vt:lpstr>
      <vt:lpstr>A / AN / SOME / ANY</vt:lpstr>
      <vt:lpstr>How much / how many…?</vt:lpstr>
      <vt:lpstr>Slide 9</vt:lpstr>
      <vt:lpstr>Using ( many/much/ a few/ a little, some, several…etc )                                                                                 page 195</vt:lpstr>
      <vt:lpstr>Slide 11</vt:lpstr>
      <vt:lpstr>Slide 12</vt:lpstr>
      <vt:lpstr>Vocabulary  Previewing  ( pages 107 110/ 113 ) </vt:lpstr>
      <vt:lpstr>Vocabulary Exercise</vt:lpstr>
      <vt:lpstr>Vocabulary Exercise</vt:lpstr>
      <vt:lpstr>Scan and Skim the reading passage( page 108/ 109)</vt:lpstr>
      <vt:lpstr>Sample questions ( page 108/ 109)</vt:lpstr>
      <vt:lpstr> Sample questions ( page 108/ 109)</vt:lpstr>
      <vt:lpstr>Sample Questions  ( many/much/ a few/ a little, some, several…etc )                                                                                 page 195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94</cp:revision>
  <dcterms:created xsi:type="dcterms:W3CDTF">2009-10-14T19:14:34Z</dcterms:created>
  <dcterms:modified xsi:type="dcterms:W3CDTF">2011-10-19T19:24:16Z</dcterms:modified>
</cp:coreProperties>
</file>