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9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278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99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**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10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Learning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3124200"/>
            <a:ext cx="5327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 </a:t>
            </a:r>
          </a:p>
          <a:p>
            <a:pPr algn="l">
              <a:lnSpc>
                <a:spcPct val="80000"/>
              </a:lnSpc>
            </a:pPr>
            <a:endParaRPr lang="en-US" sz="14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2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     </a:t>
            </a:r>
            <a:endParaRPr lang="en-US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</a:pPr>
            <a:endParaRPr lang="en-US" sz="2000" b="1" dirty="0" smtClean="0">
              <a:latin typeface="Calibri" pitchFamily="34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</a:pP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 Sultan </a:t>
            </a:r>
            <a:r>
              <a:rPr lang="en-US" sz="2800" b="1" dirty="0" err="1" smtClean="0">
                <a:latin typeface="Calibri" pitchFamily="34" charset="0"/>
                <a:cs typeface="Times New Roman" pitchFamily="18" charset="0"/>
              </a:rPr>
              <a:t>Almaani</a:t>
            </a:r>
            <a:endParaRPr lang="en-US" sz="17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9th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8420100" cy="16986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Contents of Lecture 9</a:t>
            </a: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/>
            </a:r>
            <a:br>
              <a:rPr lang="en-US" dirty="0" smtClean="0">
                <a:solidFill>
                  <a:srgbClr val="376092"/>
                </a:solidFill>
                <a:cs typeface="Arial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2514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Frequency Adverbs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9900"/>
                </a:solidFill>
                <a:cs typeface="Arial" pitchFamily="34" charset="0"/>
              </a:rPr>
              <a:t>Scanning &amp; Skimming A reading Text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Past Progressive Tense</a:t>
            </a:r>
          </a:p>
          <a:p>
            <a:pPr algn="l" eaLnBrk="1" hangingPunct="1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Previewing Vocabulary</a:t>
            </a:r>
            <a:endParaRPr lang="en-US" sz="2800" b="1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70037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000" b="1" dirty="0" smtClean="0">
                <a:cs typeface="Arial" pitchFamily="34" charset="0"/>
              </a:rPr>
              <a:t> I. The word “ __________” means work for free. </a:t>
            </a:r>
            <a:endParaRPr lang="en-US" sz="2000" b="1" dirty="0" smtClean="0"/>
          </a:p>
          <a:p>
            <a:pPr lvl="0" algn="l" rtl="1" eaLnBrk="1" hangingPunct="1"/>
            <a:r>
              <a:rPr lang="en-US" sz="2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employ                                                                     B. volunteer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1800" b="1" dirty="0" smtClean="0">
                <a:solidFill>
                  <a:srgbClr val="0070C0"/>
                </a:solidFill>
              </a:rPr>
              <a:t> prepare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watch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/>
              <a:t> 2. The phrase “ a big or strong difference” means  ______________.</a:t>
            </a:r>
          </a:p>
          <a:p>
            <a:pPr algn="l"/>
            <a:r>
              <a:rPr lang="en-US" sz="20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contract                                                                    B. difficulty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B. contrast                                                                    D. similarity</a:t>
            </a:r>
          </a:p>
          <a:p>
            <a:pPr algn="l"/>
            <a:r>
              <a:rPr lang="en-US" sz="1800" b="1" dirty="0" smtClean="0"/>
              <a:t> 3. You are________________ because every body knows about you.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sick                                                                           B. a driver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a player                                                                    D. famous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/>
              <a:t>4. A person between 13 and 19 years old is a _____________________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teenager                                                                  B. worker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volunteer                                                                 D.  pilot                                                 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000" b="1" dirty="0" smtClean="0">
                <a:cs typeface="Arial" pitchFamily="34" charset="0"/>
              </a:rPr>
              <a:t> 5. In our society, a mother usually____________  her children and prepares food. </a:t>
            </a:r>
            <a:endParaRPr lang="en-US" sz="2000" b="1" dirty="0" smtClean="0"/>
          </a:p>
          <a:p>
            <a:pPr lvl="0" algn="l" rtl="1" eaLnBrk="1" hangingPunct="1"/>
            <a:r>
              <a:rPr lang="en-US" sz="2800" b="1" dirty="0" smtClean="0">
                <a:cs typeface="Arial" pitchFamily="34" charset="0"/>
              </a:rPr>
              <a:t>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 kills                                                                                     B. goes for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1800" b="1" dirty="0" smtClean="0">
                <a:solidFill>
                  <a:srgbClr val="0070C0"/>
                </a:solidFill>
              </a:rPr>
              <a:t> Takes care of             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sets out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000" b="1" dirty="0" smtClean="0">
                <a:cs typeface="Arial" pitchFamily="34" charset="0"/>
              </a:rPr>
              <a:t> </a:t>
            </a:r>
            <a:r>
              <a:rPr lang="en-US" sz="2000" b="1" dirty="0" smtClean="0"/>
              <a:t> 6. The word “ ________________” is closest in meaning to the word “ a picture”.</a:t>
            </a:r>
          </a:p>
          <a:p>
            <a:pPr algn="l"/>
            <a:r>
              <a:rPr lang="en-US" sz="2000" b="1" dirty="0" smtClean="0"/>
              <a:t>     </a:t>
            </a:r>
            <a:r>
              <a:rPr lang="en-US" sz="1800" b="1" dirty="0" smtClean="0">
                <a:solidFill>
                  <a:srgbClr val="0070C0"/>
                </a:solidFill>
              </a:rPr>
              <a:t>A. mission                                                                               B. vision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B. revision                                                                              D. television</a:t>
            </a:r>
          </a:p>
          <a:p>
            <a:pPr algn="l"/>
            <a:r>
              <a:rPr lang="en-US" sz="1800" b="1" dirty="0" smtClean="0"/>
              <a:t> 7. The box is ________________ . It is not easy to break it.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heavy                                                                                B. rough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tough                                                                                D. red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/>
              <a:t>8. Some examples of ____________ are love, feelings and joy.</a:t>
            </a:r>
          </a:p>
          <a:p>
            <a:pPr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rgbClr val="0070C0"/>
                </a:solidFill>
              </a:rPr>
              <a:t>A. invitation                                                                         B. emotions</a:t>
            </a:r>
          </a:p>
          <a:p>
            <a:pPr algn="l"/>
            <a:r>
              <a:rPr lang="en-US" sz="1800" b="1" dirty="0" smtClean="0">
                <a:solidFill>
                  <a:srgbClr val="0070C0"/>
                </a:solidFill>
              </a:rPr>
              <a:t>      C. tourism                                                                             D.  sickness                                                    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1905000"/>
            <a:ext cx="8502650" cy="2971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Adverbs</a:t>
            </a:r>
            <a:b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</a:b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 of </a:t>
            </a:r>
            <a:b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</a:br>
            <a:r>
              <a:rPr lang="tr-TR" sz="6000" b="1" dirty="0" smtClean="0">
                <a:solidFill>
                  <a:srgbClr val="0E535A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entury Schoolbook" pitchFamily="18" charset="0"/>
              </a:rPr>
              <a:t>Frequency</a:t>
            </a:r>
            <a:endParaRPr lang="en-US" sz="6000" b="1" dirty="0">
              <a:solidFill>
                <a:srgbClr val="0E535A"/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EddaCaps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800" b="1" dirty="0" smtClean="0">
                <a:solidFill>
                  <a:srgbClr val="7030A0"/>
                </a:solidFill>
              </a:rPr>
              <a:t> Location or position of Frequency Adverbs  in sentences.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If there is only a main verb in a sentence we put the frequency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adverb immediately before it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e.g.,- Sami______________ his friends.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A. respects always                                              B. respects never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C. always respects                                              D. respects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If there is only one of the verbs to Be ( is, am, are, was, were ),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we put the frequency adverb immediately after that verb to Be.</a:t>
            </a:r>
          </a:p>
          <a:p>
            <a:pPr algn="l" rtl="1" eaLnBrk="1" hangingPunct="1"/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e.g.,- The students ________________ afraid of the final tests.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A. usually are                                                        B. are usually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C. is usually                                                            D. usually is</a:t>
            </a:r>
            <a:endParaRPr lang="ar-SA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b="1" dirty="0" smtClean="0">
                <a:solidFill>
                  <a:srgbClr val="7030A0"/>
                </a:solidFill>
              </a:rPr>
              <a:t>Location or position of Frequency Adverbs  in sentences.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9105900" cy="4525963"/>
          </a:xfrm>
        </p:spPr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3. If there is a helping verb and a main verb in a sentence we put the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frequency adverb between the helping verb and the main verb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e.g.- Our doctor ______________ his mobile.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A. has switched off rarely                                           B. has rarely switched off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C. rarely has switched off                                            D. never has switched off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4. In case of a question , we just replace the subject with the helping      verb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e.g. – The doctor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has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never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disappointed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any student.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Has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the doctor </a:t>
            </a:r>
            <a:r>
              <a:rPr lang="en-US" sz="2000" b="1" dirty="0" smtClean="0">
                <a:solidFill>
                  <a:srgbClr val="000000"/>
                </a:solidFill>
                <a:cs typeface="Arial" pitchFamily="34" charset="0"/>
              </a:rPr>
              <a:t>ever </a:t>
            </a:r>
            <a:r>
              <a:rPr lang="en-US" sz="2000" b="1" dirty="0" smtClean="0">
                <a:solidFill>
                  <a:srgbClr val="009900"/>
                </a:solidFill>
                <a:cs typeface="Arial" pitchFamily="34" charset="0"/>
              </a:rPr>
              <a:t>disappointed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any student?</a:t>
            </a:r>
            <a:endParaRPr lang="en-US" sz="24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   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Note: Be careful! In questioning, we change never to ever </a:t>
            </a:r>
            <a:endParaRPr lang="ar-SA" sz="2000" b="1" u="sng" dirty="0" smtClean="0">
              <a:solidFill>
                <a:srgbClr val="0070C0"/>
              </a:solidFill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Exercise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My friend is very clever. He _________ passes the tests.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sometimes                                                    B. always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D. seldom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2. My friend is very clever. He _________ fails the tests.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B.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D. seldom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______________ a snake? – No, I haven’t.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Have you seen ever                                     B. Have you ever seen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Have you seen never                                   D. Have you never seen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16002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0" y="2209800"/>
            <a:ext cx="7512050" cy="609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E535A"/>
                </a:solidFill>
                <a:latin typeface="Century Schoolbook" pitchFamily="18" charset="0"/>
              </a:rPr>
              <a:t>Ali </a:t>
            </a:r>
            <a:r>
              <a:rPr lang="tr-TR" b="1" u="sng" smtClean="0">
                <a:solidFill>
                  <a:srgbClr val="FF0000"/>
                </a:solidFill>
                <a:latin typeface="Century Schoolbook" pitchFamily="18" charset="0"/>
              </a:rPr>
              <a:t>always</a:t>
            </a: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> plays the </a:t>
            </a:r>
            <a:r>
              <a:rPr lang="en-US" smtClean="0">
                <a:solidFill>
                  <a:srgbClr val="0E535A"/>
                </a:solidFill>
                <a:latin typeface="Century Schoolbook" pitchFamily="18" charset="0"/>
              </a:rPr>
              <a:t>tennis</a:t>
            </a: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>.</a:t>
            </a:r>
            <a:br>
              <a:rPr lang="tr-TR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smtClean="0">
                <a:solidFill>
                  <a:srgbClr val="0E535A"/>
                </a:solidFill>
                <a:latin typeface="Century Schoolbook" pitchFamily="18" charset="0"/>
              </a:rPr>
            </a:br>
            <a:endParaRPr lang="tr-TR" smtClean="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13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2860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28956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1733550" y="2819400"/>
            <a:ext cx="7016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She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usually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 eats some chocolate.</a:t>
            </a:r>
            <a:endParaRPr lang="tr-TR" sz="3200">
              <a:latin typeface="Calibri" pitchFamily="34" charset="0"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485900" y="3429000"/>
            <a:ext cx="7181850" cy="381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12800" dirty="0">
                <a:solidFill>
                  <a:schemeClr val="tx1">
                    <a:tint val="75000"/>
                  </a:schemeClr>
                </a:solidFill>
                <a:latin typeface="Century Schoolbook" pitchFamily="18" charset="0"/>
                <a:cs typeface="+mn-cs"/>
              </a:rPr>
              <a:t>  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She </a:t>
            </a:r>
            <a:r>
              <a:rPr lang="tr-TR" sz="12800" b="1" u="sng" dirty="0">
                <a:solidFill>
                  <a:srgbClr val="FF0000"/>
                </a:solidFill>
                <a:latin typeface="Century Schoolbook" pitchFamily="18" charset="0"/>
                <a:cs typeface="+mn-cs"/>
              </a:rPr>
              <a:t>often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goes shopping.</a:t>
            </a:r>
            <a:b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</a:br>
            <a:endParaRPr lang="tr-TR" sz="128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l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</p:txBody>
      </p:sp>
      <p:pic>
        <p:nvPicPr>
          <p:cNvPr id="18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3505200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ubtitle 2"/>
          <p:cNvSpPr txBox="1">
            <a:spLocks/>
          </p:cNvSpPr>
          <p:nvPr/>
        </p:nvSpPr>
        <p:spPr bwMode="auto">
          <a:xfrm>
            <a:off x="1485900" y="3962400"/>
            <a:ext cx="7677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>
              <a:spcBef>
                <a:spcPct val="20000"/>
              </a:spcBef>
              <a:buFont typeface="Arial" pitchFamily="34" charset="0"/>
              <a:buNone/>
            </a:pP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  He is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sometimes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 late for work.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20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40386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ubtitle 2"/>
          <p:cNvSpPr txBox="1">
            <a:spLocks/>
          </p:cNvSpPr>
          <p:nvPr/>
        </p:nvSpPr>
        <p:spPr bwMode="auto">
          <a:xfrm>
            <a:off x="1403350" y="4495800"/>
            <a:ext cx="7016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>
                <a:solidFill>
                  <a:srgbClr val="0E535A"/>
                </a:solidFill>
                <a:latin typeface="Century Schoolbook" pitchFamily="18" charset="0"/>
              </a:rPr>
              <a:t>Ali </a:t>
            </a:r>
            <a:r>
              <a:rPr lang="tr-TR" sz="3200" b="1" u="sng">
                <a:solidFill>
                  <a:srgbClr val="FF0000"/>
                </a:solidFill>
                <a:latin typeface="Century Schoolbook" pitchFamily="18" charset="0"/>
              </a:rPr>
              <a:t>hardly ever 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travels by </a:t>
            </a:r>
            <a:r>
              <a:rPr lang="en-US" sz="3200">
                <a:solidFill>
                  <a:srgbClr val="0E535A"/>
                </a:solidFill>
                <a:latin typeface="Century Schoolbook" pitchFamily="18" charset="0"/>
              </a:rPr>
              <a:t>cars</a:t>
            </a:r>
            <a:r>
              <a:rPr lang="tr-TR" sz="3200">
                <a:solidFill>
                  <a:srgbClr val="0E535A"/>
                </a:solidFill>
                <a:latin typeface="Century Schoolbook" pitchFamily="18" charset="0"/>
              </a:rPr>
              <a:t>.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endParaRPr lang="tr-TR" sz="3200">
              <a:solidFill>
                <a:srgbClr val="0E535A"/>
              </a:solidFill>
              <a:latin typeface="Century Schoolbook" pitchFamily="18" charset="0"/>
            </a:endParaRPr>
          </a:p>
        </p:txBody>
      </p:sp>
      <p:pic>
        <p:nvPicPr>
          <p:cNvPr id="24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46482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Subtitle 2"/>
          <p:cNvSpPr txBox="1">
            <a:spLocks/>
          </p:cNvSpPr>
          <p:nvPr/>
        </p:nvSpPr>
        <p:spPr>
          <a:xfrm>
            <a:off x="1651000" y="5181600"/>
            <a:ext cx="7759700" cy="5334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He </a:t>
            </a:r>
            <a:r>
              <a:rPr lang="tr-TR" sz="12800" b="1" u="sng" dirty="0">
                <a:solidFill>
                  <a:srgbClr val="FF0000"/>
                </a:solidFill>
                <a:latin typeface="Century Schoolbook" pitchFamily="18" charset="0"/>
                <a:cs typeface="+mn-cs"/>
              </a:rPr>
              <a:t>never</a:t>
            </a:r>
            <a:r>
              <a:rPr lang="tr-TR" sz="128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smokes a cigarette.</a:t>
            </a: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3200" dirty="0">
                <a:solidFill>
                  <a:srgbClr val="0E535A"/>
                </a:solidFill>
                <a:latin typeface="Century Schoolbook" pitchFamily="18" charset="0"/>
                <a:cs typeface="+mn-cs"/>
              </a:rPr>
              <a:t> </a:t>
            </a:r>
          </a:p>
          <a:p>
            <a:pPr algn="just" rtl="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tr-TR" sz="3200" dirty="0">
              <a:solidFill>
                <a:srgbClr val="0E535A"/>
              </a:solidFill>
              <a:latin typeface="Century Schoolbook" pitchFamily="18" charset="0"/>
              <a:cs typeface="+mn-cs"/>
            </a:endParaRPr>
          </a:p>
        </p:txBody>
      </p:sp>
      <p:pic>
        <p:nvPicPr>
          <p:cNvPr id="26" name="Picture 5" descr="C:\Documents and Settings\eyüp kandemir\Desktop\set_7_forwar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50" y="5257801"/>
            <a:ext cx="6191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ounded Rectangle 20"/>
          <p:cNvSpPr/>
          <p:nvPr/>
        </p:nvSpPr>
        <p:spPr>
          <a:xfrm>
            <a:off x="3879850" y="457200"/>
            <a:ext cx="24765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4000" b="1" dirty="0"/>
              <a:t>Examples</a:t>
            </a:r>
            <a:endParaRPr lang="ar-SA" sz="4000" b="1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906962"/>
          </a:xfrm>
        </p:spPr>
        <p:txBody>
          <a:bodyPr/>
          <a:lstStyle/>
          <a:p>
            <a:pPr algn="ctr"/>
            <a:r>
              <a:rPr lang="en-US" dirty="0" smtClean="0"/>
              <a:t>Reading Section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</a:rPr>
              <a:t>II. </a:t>
            </a:r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Exercise 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1.</a:t>
            </a:r>
            <a:r>
              <a:rPr lang="en-US" sz="2400" b="1" dirty="0" smtClean="0"/>
              <a:t>The most suitable Topic for the passage is ____________</a:t>
            </a:r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</a:t>
            </a:r>
            <a:r>
              <a:rPr lang="en-US" sz="2000" b="1" dirty="0" smtClean="0">
                <a:solidFill>
                  <a:srgbClr val="0070C0"/>
                </a:solidFill>
              </a:rPr>
              <a:t>Homelessness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      B. </a:t>
            </a:r>
            <a:r>
              <a:rPr lang="en-US" sz="2000" b="1" dirty="0" smtClean="0">
                <a:solidFill>
                  <a:srgbClr val="0070C0"/>
                </a:solidFill>
              </a:rPr>
              <a:t>Volunteering</a:t>
            </a:r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Hardships  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</a:t>
            </a:r>
            <a:r>
              <a:rPr lang="en-US" sz="2000" b="1" dirty="0" smtClean="0">
                <a:solidFill>
                  <a:srgbClr val="0070C0"/>
                </a:solidFill>
              </a:rPr>
              <a:t>Sickness</a:t>
            </a: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2. The underlined word “ exercise ” means: ___________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building houses                                                      B. question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Practice sports                                                        D. test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3. ________________ is an example of hardships.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Volunteering                                                           B. environment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neighborhood                                                         D. homelessness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4. Why do some people give some of their time to others? </a:t>
            </a:r>
            <a:endParaRPr lang="en-US" sz="2400" b="1" dirty="0" smtClean="0"/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To earn much money                                            B. To help them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To know the time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To watch TV 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 5. The underlined pronoun “ their ” Line  9 refers to___________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all people                                                                  B. friendships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some volunteers                                                      D. all volunteers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6. ________________ is closest in meaning to  the phrase “work for free “.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Volunteer                                                                B. build houses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give some time                                                        D. look around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135562"/>
          </a:xfrm>
        </p:spPr>
        <p:txBody>
          <a:bodyPr/>
          <a:lstStyle/>
          <a:p>
            <a:r>
              <a:rPr lang="en-US" dirty="0" smtClean="0"/>
              <a:t>Past Progressive VS. Past Progressive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Past</a:t>
            </a:r>
          </a:p>
        </p:txBody>
      </p:sp>
      <p:sp>
        <p:nvSpPr>
          <p:cNvPr id="9219" name="AutoShape 3">
            <a:hlinkClick r:id="" action="ppaction://hlinkshowjump?jump=previous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4">
            <a:hlinkClick r:id="" action="ppaction://hlinkshowjump?jump=next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>
                <a:solidFill>
                  <a:schemeClr val="hlink"/>
                </a:solidFill>
              </a:rPr>
              <a:t>    	</a:t>
            </a:r>
            <a:r>
              <a:rPr lang="en-US" b="1">
                <a:solidFill>
                  <a:schemeClr val="folHlink"/>
                </a:solidFill>
              </a:rPr>
              <a:t>We use the simple past to indicate exactly when an action or event took place in the past.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>
              <a:solidFill>
                <a:schemeClr val="folHlink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981200" y="4800600"/>
            <a:ext cx="6686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>
                <a:solidFill>
                  <a:schemeClr val="hlink"/>
                </a:solidFill>
              </a:rPr>
              <a:t>I </a:t>
            </a:r>
            <a:r>
              <a:rPr lang="en-US" b="1" u="sng">
                <a:solidFill>
                  <a:schemeClr val="folHlink"/>
                </a:solidFill>
              </a:rPr>
              <a:t>visited</a:t>
            </a:r>
            <a:r>
              <a:rPr lang="en-US" b="1">
                <a:solidFill>
                  <a:schemeClr val="hlink"/>
                </a:solidFill>
              </a:rPr>
              <a:t> my sister </a:t>
            </a:r>
            <a:r>
              <a:rPr lang="en-US" b="1" u="sng">
                <a:solidFill>
                  <a:schemeClr val="hlink"/>
                </a:solidFill>
              </a:rPr>
              <a:t>yesterday</a:t>
            </a:r>
            <a:r>
              <a:rPr lang="en-US" b="1">
                <a:solidFill>
                  <a:schemeClr val="hlink"/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>
                <a:solidFill>
                  <a:schemeClr val="hlink"/>
                </a:solidFill>
              </a:rPr>
              <a:t>We </a:t>
            </a:r>
            <a:r>
              <a:rPr lang="en-US" b="1" u="sng">
                <a:solidFill>
                  <a:schemeClr val="folHlink"/>
                </a:solidFill>
              </a:rPr>
              <a:t>went</a:t>
            </a:r>
            <a:r>
              <a:rPr lang="en-US" b="1">
                <a:solidFill>
                  <a:schemeClr val="hlink"/>
                </a:solidFill>
              </a:rPr>
              <a:t> out to dinner </a:t>
            </a:r>
            <a:r>
              <a:rPr lang="en-US" b="1" u="sng">
                <a:solidFill>
                  <a:schemeClr val="hlink"/>
                </a:solidFill>
              </a:rPr>
              <a:t>last night</a:t>
            </a:r>
            <a:r>
              <a:rPr lang="en-US" b="1">
                <a:solidFill>
                  <a:schemeClr val="hlink"/>
                </a:solidFill>
              </a:rPr>
              <a:t>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559050" y="3200400"/>
            <a:ext cx="577850" cy="685800"/>
            <a:chOff x="768" y="2592"/>
            <a:chExt cx="336" cy="432"/>
          </a:xfrm>
        </p:grpSpPr>
        <p:sp>
          <p:nvSpPr>
            <p:cNvPr id="9227" name="Line 8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8" name="Line 9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" y="2362200"/>
            <a:ext cx="8750300" cy="2133600"/>
            <a:chOff x="288" y="1824"/>
            <a:chExt cx="5088" cy="1344"/>
          </a:xfrm>
        </p:grpSpPr>
        <p:sp>
          <p:nvSpPr>
            <p:cNvPr id="9225" name="Line 14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26" name="Line 15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utoUpdateAnimBg="0"/>
      <p:bldP spid="1024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Past Progressive</a:t>
            </a:r>
          </a:p>
        </p:txBody>
      </p:sp>
      <p:sp>
        <p:nvSpPr>
          <p:cNvPr id="11267" name="AutoShape 3">
            <a:hlinkClick r:id="" action="ppaction://hlinkshowjump?jump=previous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AutoShape 4">
            <a:hlinkClick r:id="" action="ppaction://hlinkshowjump?jump=next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65100" y="9144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/>
              <a:t>    	</a:t>
            </a:r>
            <a:endParaRPr lang="en-US" sz="2000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/>
              <a:t>The </a:t>
            </a:r>
            <a:r>
              <a:rPr lang="en-US" b="1" dirty="0"/>
              <a:t>past progressive is used to talk about an activity that was in progress at a specific point of time in the past.  The emphasis is on the duration of the activity in the past.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0200" y="4419600"/>
            <a:ext cx="990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I </a:t>
            </a:r>
            <a:r>
              <a:rPr lang="en-US" b="1" u="sng" dirty="0"/>
              <a:t>was studying</a:t>
            </a:r>
            <a:r>
              <a:rPr lang="en-US" b="1" dirty="0"/>
              <a:t> for an exam while my mother </a:t>
            </a:r>
            <a:r>
              <a:rPr lang="en-US" b="1" u="sng" dirty="0"/>
              <a:t>was cooking</a:t>
            </a:r>
            <a:r>
              <a:rPr lang="en-US" b="1" dirty="0"/>
              <a:t> dinner.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We </a:t>
            </a:r>
            <a:r>
              <a:rPr lang="en-US" b="1" u="sng" dirty="0"/>
              <a:t>were walking</a:t>
            </a:r>
            <a:r>
              <a:rPr lang="en-US" b="1" dirty="0"/>
              <a:t> in the park around 7 p.m. last night.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12750" y="2438400"/>
            <a:ext cx="8750300" cy="1752600"/>
            <a:chOff x="288" y="1824"/>
            <a:chExt cx="5088" cy="1344"/>
          </a:xfrm>
        </p:grpSpPr>
        <p:sp>
          <p:nvSpPr>
            <p:cNvPr id="11277" name="Line 11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95300" y="3124200"/>
            <a:ext cx="577850" cy="685800"/>
            <a:chOff x="768" y="2592"/>
            <a:chExt cx="336" cy="432"/>
          </a:xfrm>
        </p:grpSpPr>
        <p:sp>
          <p:nvSpPr>
            <p:cNvPr id="11275" name="Line 14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6" name="Line 15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307" name="Arc 19"/>
          <p:cNvSpPr>
            <a:spLocks/>
          </p:cNvSpPr>
          <p:nvPr/>
        </p:nvSpPr>
        <p:spPr bwMode="auto">
          <a:xfrm flipV="1">
            <a:off x="2736190" y="3429000"/>
            <a:ext cx="1970881" cy="838200"/>
          </a:xfrm>
          <a:custGeom>
            <a:avLst/>
            <a:gdLst>
              <a:gd name="T0" fmla="*/ 0 w 22421"/>
              <a:gd name="T1" fmla="*/ 621 h 21600"/>
              <a:gd name="T2" fmla="*/ 1819275 w 22421"/>
              <a:gd name="T3" fmla="*/ 838200 h 21600"/>
              <a:gd name="T4" fmla="*/ 66617 w 22421"/>
              <a:gd name="T5" fmla="*/ 838200 h 21600"/>
              <a:gd name="T6" fmla="*/ 0 60000 65536"/>
              <a:gd name="T7" fmla="*/ 0 60000 65536"/>
              <a:gd name="T8" fmla="*/ 0 60000 65536"/>
              <a:gd name="T9" fmla="*/ 0 w 22421"/>
              <a:gd name="T10" fmla="*/ 0 h 21600"/>
              <a:gd name="T11" fmla="*/ 22421 w 224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21" h="21600" fill="none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</a:path>
              <a:path w="22421" h="21600" stroke="0" extrusionOk="0">
                <a:moveTo>
                  <a:pt x="-1" y="15"/>
                </a:moveTo>
                <a:cubicBezTo>
                  <a:pt x="273" y="5"/>
                  <a:pt x="547" y="-1"/>
                  <a:pt x="821" y="0"/>
                </a:cubicBezTo>
                <a:cubicBezTo>
                  <a:pt x="12750" y="0"/>
                  <a:pt x="22421" y="9670"/>
                  <a:pt x="22421" y="21600"/>
                </a:cubicBezTo>
                <a:lnTo>
                  <a:pt x="821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Arc 20"/>
          <p:cNvSpPr>
            <a:spLocks/>
          </p:cNvSpPr>
          <p:nvPr/>
        </p:nvSpPr>
        <p:spPr bwMode="auto">
          <a:xfrm flipH="1" flipV="1">
            <a:off x="825500" y="3429000"/>
            <a:ext cx="1816100" cy="8382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utoUpdateAnimBg="0"/>
      <p:bldP spid="12294" grpId="0" autoUpdateAnimBg="0"/>
      <p:bldP spid="12307" grpId="0" animBg="1"/>
      <p:bldP spid="1230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Past Progressive</a:t>
            </a:r>
          </a:p>
        </p:txBody>
      </p:sp>
      <p:sp>
        <p:nvSpPr>
          <p:cNvPr id="12291" name="AutoShape 3">
            <a:hlinkClick r:id="" action="ppaction://hlinkshowjump?jump=previous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330200" y="6172200"/>
            <a:ext cx="990600" cy="457200"/>
          </a:xfrm>
          <a:prstGeom prst="actionButtonBackPrevious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4">
            <a:hlinkClick r:id="" action="ppaction://hlinkshowjump?jump=nextslide" highlightClick="1">
              <a:snd r:embed="rId2" name="type.wav" builtIn="1"/>
            </a:hlinkClick>
          </p:cNvPr>
          <p:cNvSpPr>
            <a:spLocks noChangeArrowheads="1"/>
          </p:cNvSpPr>
          <p:nvPr/>
        </p:nvSpPr>
        <p:spPr bwMode="auto">
          <a:xfrm>
            <a:off x="8585200" y="6172200"/>
            <a:ext cx="990600" cy="457200"/>
          </a:xfrm>
          <a:prstGeom prst="actionButtonForwardNex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65100" y="762000"/>
            <a:ext cx="94107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/>
              <a:t>    	</a:t>
            </a:r>
            <a:endParaRPr lang="en-US" sz="2000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sz="2000" b="1" dirty="0" smtClean="0"/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 smtClean="0"/>
              <a:t>The </a:t>
            </a:r>
            <a:r>
              <a:rPr lang="en-US" b="1" dirty="0"/>
              <a:t>past progressive is often used with the simple past to show that one action was in progress when another action occurred.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0200" y="4648200"/>
            <a:ext cx="9906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I </a:t>
            </a:r>
            <a:r>
              <a:rPr lang="en-US" b="1" u="sng" dirty="0"/>
              <a:t>was taking</a:t>
            </a:r>
            <a:r>
              <a:rPr lang="en-US" b="1" dirty="0"/>
              <a:t> a bath when the doorbell </a:t>
            </a:r>
            <a:r>
              <a:rPr lang="en-US" b="1" u="sng" dirty="0"/>
              <a:t>rang</a:t>
            </a:r>
            <a:r>
              <a:rPr lang="en-US" b="1" dirty="0"/>
              <a:t>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/>
              <a:t>They </a:t>
            </a:r>
            <a:r>
              <a:rPr lang="en-US" b="1" u="sng" dirty="0"/>
              <a:t>were eating</a:t>
            </a:r>
            <a:r>
              <a:rPr lang="en-US" b="1" dirty="0"/>
              <a:t> dinner when the neighbors </a:t>
            </a:r>
            <a:r>
              <a:rPr lang="en-US" b="1" u="sng" dirty="0"/>
              <a:t>stopped</a:t>
            </a:r>
            <a:r>
              <a:rPr lang="en-US" b="1" dirty="0"/>
              <a:t> by for a visit.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2750" y="2133600"/>
            <a:ext cx="8750300" cy="1905000"/>
            <a:chOff x="288" y="1824"/>
            <a:chExt cx="5088" cy="1344"/>
          </a:xfrm>
        </p:grpSpPr>
        <p:sp>
          <p:nvSpPr>
            <p:cNvPr id="12304" name="Line 8"/>
            <p:cNvSpPr>
              <a:spLocks noChangeShapeType="1"/>
            </p:cNvSpPr>
            <p:nvPr/>
          </p:nvSpPr>
          <p:spPr bwMode="auto">
            <a:xfrm>
              <a:off x="288" y="2592"/>
              <a:ext cx="5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5" name="Line 9"/>
            <p:cNvSpPr>
              <a:spLocks noChangeShapeType="1"/>
            </p:cNvSpPr>
            <p:nvPr/>
          </p:nvSpPr>
          <p:spPr bwMode="auto">
            <a:xfrm>
              <a:off x="2832" y="1824"/>
              <a:ext cx="0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95300" y="2895600"/>
            <a:ext cx="577850" cy="685800"/>
            <a:chOff x="768" y="2592"/>
            <a:chExt cx="336" cy="432"/>
          </a:xfrm>
        </p:grpSpPr>
        <p:sp>
          <p:nvSpPr>
            <p:cNvPr id="12302" name="Line 11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3" name="Line 12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26" name="Arc 14"/>
          <p:cNvSpPr>
            <a:spLocks/>
          </p:cNvSpPr>
          <p:nvPr/>
        </p:nvSpPr>
        <p:spPr bwMode="auto">
          <a:xfrm flipH="1" flipV="1">
            <a:off x="825500" y="3276600"/>
            <a:ext cx="1816100" cy="990600"/>
          </a:xfrm>
          <a:custGeom>
            <a:avLst/>
            <a:gdLst>
              <a:gd name="T0" fmla="*/ 0 w 21600"/>
              <a:gd name="T1" fmla="*/ 0 h 21600"/>
              <a:gd name="T2" fmla="*/ 16764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2641600" y="2819400"/>
            <a:ext cx="0" cy="1828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311400" y="2895600"/>
            <a:ext cx="577850" cy="685800"/>
            <a:chOff x="768" y="2592"/>
            <a:chExt cx="336" cy="432"/>
          </a:xfrm>
        </p:grpSpPr>
        <p:sp>
          <p:nvSpPr>
            <p:cNvPr id="12300" name="Line 16"/>
            <p:cNvSpPr>
              <a:spLocks noChangeShapeType="1"/>
            </p:cNvSpPr>
            <p:nvPr/>
          </p:nvSpPr>
          <p:spPr bwMode="auto">
            <a:xfrm>
              <a:off x="768" y="2592"/>
              <a:ext cx="336" cy="38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301" name="Line 17"/>
            <p:cNvSpPr>
              <a:spLocks noChangeShapeType="1"/>
            </p:cNvSpPr>
            <p:nvPr/>
          </p:nvSpPr>
          <p:spPr bwMode="auto">
            <a:xfrm flipH="1">
              <a:off x="768" y="2592"/>
              <a:ext cx="336" cy="432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utoUpdateAnimBg="0"/>
      <p:bldP spid="13318" grpId="0" autoUpdateAnimBg="0"/>
      <p:bldP spid="13326" grpId="0" animBg="1"/>
      <p:bldP spid="133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b="1" dirty="0" smtClean="0">
                <a:solidFill>
                  <a:srgbClr val="C00000"/>
                </a:solidFill>
              </a:rPr>
              <a:t>Exercise : Past Progressive</a:t>
            </a:r>
            <a:endParaRPr lang="ar-SA" sz="36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371600"/>
            <a:ext cx="8915400" cy="4754563"/>
          </a:xfrm>
        </p:spPr>
        <p:txBody>
          <a:bodyPr/>
          <a:lstStyle/>
          <a:p>
            <a:pPr lvl="0" algn="l" rtl="1" eaLnBrk="1" hangingPunct="1"/>
            <a:r>
              <a:rPr lang="en-US" sz="2400" b="1" dirty="0" smtClean="0">
                <a:cs typeface="Arial" pitchFamily="34" charset="0"/>
              </a:rPr>
              <a:t> I. We saw an accident while we ____________ to university. </a:t>
            </a:r>
            <a:endParaRPr lang="en-US" sz="2400" b="1" dirty="0" smtClean="0"/>
          </a:p>
          <a:p>
            <a:pPr lvl="0"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go                                                                              B. have gone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</a:t>
            </a:r>
            <a:r>
              <a:rPr lang="en-US" sz="2000" b="1" dirty="0" smtClean="0">
                <a:solidFill>
                  <a:srgbClr val="0070C0"/>
                </a:solidFill>
              </a:rPr>
              <a:t>were going        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                                            D. was going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algn="l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/>
            <a:r>
              <a:rPr lang="en-US" sz="2400" b="1" dirty="0" smtClean="0"/>
              <a:t> 2. When he ________, it was raining heavily.</a:t>
            </a:r>
          </a:p>
          <a:p>
            <a:pPr algn="l"/>
            <a:r>
              <a:rPr lang="en-US" sz="2400" b="1" dirty="0" smtClean="0"/>
              <a:t>     </a:t>
            </a:r>
            <a:r>
              <a:rPr lang="en-US" sz="2000" b="1" dirty="0" smtClean="0">
                <a:solidFill>
                  <a:srgbClr val="0070C0"/>
                </a:solidFill>
              </a:rPr>
              <a:t>A. was arriving                                                              B. arrived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B. arrives                                                                        D. is arriving</a:t>
            </a:r>
          </a:p>
          <a:p>
            <a:pPr algn="l"/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3. As the children ________________  in the park, someone fell down.</a:t>
            </a:r>
          </a:p>
          <a:p>
            <a:pPr algn="l"/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0070C0"/>
                </a:solidFill>
              </a:rPr>
              <a:t>A. were playing                                                            B. played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C. play                                                                            D. are playing</a:t>
            </a:r>
          </a:p>
          <a:p>
            <a:pPr algn="l"/>
            <a:r>
              <a:rPr lang="en-US" sz="2000" b="1" dirty="0" smtClean="0">
                <a:solidFill>
                  <a:srgbClr val="0070C0"/>
                </a:solidFill>
              </a:rPr>
              <a:t>                                                    </a:t>
            </a:r>
            <a:endParaRPr lang="en-US" sz="2000" b="1" dirty="0" smtClean="0"/>
          </a:p>
          <a:p>
            <a:pPr algn="l" rtl="1" eaLnBrk="1" hangingPunct="1"/>
            <a:r>
              <a:rPr lang="ar-SA" sz="2000" b="1" dirty="0" smtClean="0">
                <a:solidFill>
                  <a:srgbClr val="0070C0"/>
                </a:solidFill>
                <a:cs typeface="Arial" pitchFamily="34" charset="0"/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algn="l" rtl="1" eaLnBrk="1" hangingPunct="1"/>
            <a:endParaRPr lang="en-US" sz="20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7030A0"/>
                </a:solidFill>
              </a:rPr>
              <a:t>Exercise : Adverbs of Frequency 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1. Hind is very punctual. She _________ comes late to her work.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B. never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sometimes                                                     D. often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2</a:t>
            </a:r>
            <a:r>
              <a:rPr lang="en-US" sz="2400" b="1" dirty="0" smtClean="0">
                <a:cs typeface="Arial" pitchFamily="34" charset="0"/>
              </a:rPr>
              <a:t>. </a:t>
            </a:r>
            <a:r>
              <a:rPr lang="en-US" sz="2400" b="1" dirty="0" err="1" smtClean="0">
                <a:cs typeface="Arial" pitchFamily="34" charset="0"/>
              </a:rPr>
              <a:t>Rami</a:t>
            </a:r>
            <a:r>
              <a:rPr lang="en-US" sz="2400" b="1" dirty="0" smtClean="0">
                <a:cs typeface="Arial" pitchFamily="34" charset="0"/>
              </a:rPr>
              <a:t> plays football three times a week. He ______ plays football.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A. always                                                             B. sometimes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never                                                               D. seldom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3. ______________ the homework alone?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A.</a:t>
            </a:r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Do you do usually                                          B. Do you never do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      C. Do usually you do                                          D. Do you  usually do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</a:t>
            </a:r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0"/>
            <a:ext cx="5715000" cy="621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1541</Words>
  <Application>Microsoft Office PowerPoint</Application>
  <PresentationFormat>A4 Paper (210x297 mm)</PresentationFormat>
  <Paragraphs>298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**</vt:lpstr>
      <vt:lpstr>Slide 2</vt:lpstr>
      <vt:lpstr>   Contents of Lecture 9   </vt:lpstr>
      <vt:lpstr>Vocabulary  Previewing ( pages 127 / 132 / 139 ) </vt:lpstr>
      <vt:lpstr>Vocabulary  Previewing ( pages 127 / 132 / 139 ) </vt:lpstr>
      <vt:lpstr>Exercise</vt:lpstr>
      <vt:lpstr>Exercise</vt:lpstr>
      <vt:lpstr>Adverbs  of  Frequency</vt:lpstr>
      <vt:lpstr>Always 100% Usually 80% Often 65% Sometimes 50% Seldom 30% Rarely 15%  Never 0%</vt:lpstr>
      <vt:lpstr> Location or position of Frequency Adverbs  in sentences. </vt:lpstr>
      <vt:lpstr>Location or position of Frequency Adverbs  in sentences. </vt:lpstr>
      <vt:lpstr>Exercise </vt:lpstr>
      <vt:lpstr>Slide 13</vt:lpstr>
      <vt:lpstr>Slide 14</vt:lpstr>
      <vt:lpstr>Reading Section </vt:lpstr>
      <vt:lpstr>Slide 16</vt:lpstr>
      <vt:lpstr>Exercise  </vt:lpstr>
      <vt:lpstr>Exercise</vt:lpstr>
      <vt:lpstr>Past Progressive VS. Past Progressive</vt:lpstr>
      <vt:lpstr>Slide 20</vt:lpstr>
      <vt:lpstr>Slide 21</vt:lpstr>
      <vt:lpstr>Slide 22</vt:lpstr>
      <vt:lpstr>Activities </vt:lpstr>
      <vt:lpstr>Exercise : Past Progressive</vt:lpstr>
      <vt:lpstr>Exercise : Adverbs of Frequency 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95</cp:revision>
  <dcterms:created xsi:type="dcterms:W3CDTF">2009-10-14T19:14:34Z</dcterms:created>
  <dcterms:modified xsi:type="dcterms:W3CDTF">2011-10-25T05:21:34Z</dcterms:modified>
</cp:coreProperties>
</file>