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r>
              <a:rPr lang="ar-JO" smtClean="0"/>
              <a:t>احمد عبابنة</a:t>
            </a:r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CA89FB4-0EE1-4C36-8C12-80B478F240CC}" type="datetimeFigureOut">
              <a:rPr lang="ar-JO" smtClean="0"/>
              <a:t>17/03/1429</a:t>
            </a:fld>
            <a:endParaRPr lang="ar-J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71994BA-190C-4CC1-AC58-AEB82C46492F}" type="slidenum">
              <a:rPr lang="ar-JO" smtClean="0"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r>
              <a:rPr lang="ar-JO" smtClean="0"/>
              <a:t>احمد عبابنة</a:t>
            </a:r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CA737EA-F207-4DD9-B36B-784E8969FD8F}" type="datetimeFigureOut">
              <a:rPr lang="ar-JO" smtClean="0"/>
              <a:t>17/03/1429</a:t>
            </a:fld>
            <a:endParaRPr lang="ar-J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J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2333843-2951-4AC7-8897-C8906009D85F}" type="slidenum">
              <a:rPr lang="ar-JO" smtClean="0"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33843-2951-4AC7-8897-C8906009D85F}" type="slidenum">
              <a:rPr lang="ar-JO" smtClean="0"/>
              <a:t>1</a:t>
            </a:fld>
            <a:endParaRPr lang="ar-JO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ar-JO" smtClean="0"/>
              <a:t>احمد عبابنة</a:t>
            </a:r>
            <a:endParaRPr lang="ar-J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1D4DF-2A92-4949-BDD4-8C8EBEDE37A9}" type="datetime1">
              <a:rPr lang="en-US" smtClean="0"/>
              <a:t>3/24/2008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A071C-445E-4533-B739-4F919D3AF412}" type="datetime1">
              <a:rPr lang="en-US" smtClean="0"/>
              <a:t>3/24/2008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F2CA-915A-42A9-83D4-BDC16C6063BA}" type="datetime1">
              <a:rPr lang="en-US" smtClean="0"/>
              <a:t>3/24/2008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8986-01B3-4E99-B9C5-F80A46B6A121}" type="datetime1">
              <a:rPr lang="en-US" smtClean="0"/>
              <a:t>3/24/2008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67323-E09A-47DB-B32E-18541DD24E08}" type="datetime1">
              <a:rPr lang="en-US" smtClean="0"/>
              <a:t>3/24/2008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02AAD-FFE3-4624-8DF6-93A7DE65DE71}" type="datetime1">
              <a:rPr lang="en-US" smtClean="0"/>
              <a:t>3/24/2008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0756-BCF6-4B7E-9B08-0BAAE43CCB0E}" type="datetime1">
              <a:rPr lang="en-US" smtClean="0"/>
              <a:t>3/24/2008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6E56F-667A-4C67-A435-EC4479D33602}" type="datetime1">
              <a:rPr lang="en-US" smtClean="0"/>
              <a:t>3/24/2008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A1D9-530C-437C-94F6-DD7058088229}" type="datetime1">
              <a:rPr lang="en-US" smtClean="0"/>
              <a:t>3/24/2008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28C15-5A8D-4398-B4F2-A775A964E53D}" type="datetime1">
              <a:rPr lang="en-US" smtClean="0"/>
              <a:t>3/24/2008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1A662-390D-4261-8C52-AD958E0E6218}" type="datetime1">
              <a:rPr lang="en-US" smtClean="0"/>
              <a:t>3/24/2008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574F0-9969-4189-9DE5-0486A4F2B991}" type="datetime1">
              <a:rPr lang="en-US" smtClean="0"/>
              <a:t>3/24/2008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ar-JO" dirty="0" smtClean="0"/>
              <a:t>الجدول التكراري النسبي والجدول التكراري المئوي للبيانات الكمية</a:t>
            </a:r>
            <a:endParaRPr lang="ar-J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ar-JO" dirty="0" smtClean="0"/>
              <a:t>احص </a:t>
            </a:r>
            <a:r>
              <a:rPr lang="ar-JO" dirty="0" smtClean="0"/>
              <a:t>101 </a:t>
            </a:r>
          </a:p>
          <a:p>
            <a:r>
              <a:rPr lang="ar-JO" dirty="0" smtClean="0"/>
              <a:t>مبادئ الاحصاء والاحتمالات</a:t>
            </a:r>
          </a:p>
          <a:p>
            <a:r>
              <a:rPr lang="ar-JO" dirty="0" smtClean="0"/>
              <a:t>أحمد عبابنة</a:t>
            </a:r>
          </a:p>
          <a:p>
            <a:endParaRPr lang="ar-JO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161925"/>
            <a:ext cx="4857750" cy="2124075"/>
          </a:xfrm>
          <a:prstGeom prst="rect">
            <a:avLst/>
          </a:prstGeom>
          <a:noFill/>
          <a:ln>
            <a:noFill/>
          </a:ln>
        </p:spPr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JO" sz="4400" b="1" cap="small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جامعة الملك سعود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JO" sz="4400" b="1" cap="small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كلية العلوم – الخرج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JO" sz="4400" b="1" cap="small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قسم الرياضيات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/>
              <a:t>التكرار النسبي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>
              <a:buNone/>
            </a:pPr>
            <a:r>
              <a:rPr lang="ar-JO" dirty="0" smtClean="0"/>
              <a:t>التكرار النسبي للفئة = تكرار الفئة ÷ عدد البيانات</a:t>
            </a:r>
          </a:p>
          <a:p>
            <a:pPr algn="r">
              <a:buNone/>
            </a:pPr>
            <a:r>
              <a:rPr lang="en-US" dirty="0" smtClean="0"/>
              <a:t>9</a:t>
            </a:r>
            <a:r>
              <a:rPr lang="ar-JO" dirty="0" smtClean="0"/>
              <a:t>يساوي </a:t>
            </a:r>
            <a:r>
              <a:rPr lang="en-US" dirty="0" smtClean="0"/>
              <a:t>   12.5 – 12.9</a:t>
            </a:r>
            <a:r>
              <a:rPr lang="ar-JO" dirty="0" smtClean="0"/>
              <a:t>مثال: اذا كان تكرار الفئة  </a:t>
            </a:r>
            <a:r>
              <a:rPr lang="en-US" dirty="0" smtClean="0"/>
              <a:t>  </a:t>
            </a:r>
          </a:p>
          <a:p>
            <a:pPr algn="r">
              <a:buNone/>
            </a:pPr>
            <a:r>
              <a:rPr lang="en-US" dirty="0" smtClean="0"/>
              <a:t>45</a:t>
            </a:r>
            <a:r>
              <a:rPr lang="ar-JO" dirty="0" smtClean="0"/>
              <a:t>اوجد التكرار النسبي لهذه الفئة علما ان عدد البيانات يساوي </a:t>
            </a:r>
            <a:endParaRPr lang="en-US" dirty="0" smtClean="0"/>
          </a:p>
          <a:p>
            <a:pPr algn="r">
              <a:buNone/>
            </a:pPr>
            <a:r>
              <a:rPr lang="ar-JO" dirty="0" smtClean="0"/>
              <a:t>الحل:</a:t>
            </a:r>
            <a:r>
              <a:rPr lang="ar-JO" dirty="0" smtClean="0"/>
              <a:t>التكرار النسبي للفئة = تكرار الفئة ÷ عدد </a:t>
            </a:r>
            <a:r>
              <a:rPr lang="ar-JO" dirty="0" smtClean="0"/>
              <a:t>البيانات</a:t>
            </a:r>
          </a:p>
          <a:p>
            <a:pPr algn="r">
              <a:buNone/>
            </a:pPr>
            <a:r>
              <a:rPr lang="en-US" dirty="0" smtClean="0"/>
              <a:t>0.20 = 45 </a:t>
            </a:r>
            <a:r>
              <a:rPr lang="ar-JO" dirty="0" smtClean="0"/>
              <a:t>÷</a:t>
            </a:r>
            <a:r>
              <a:rPr lang="en-US" dirty="0" smtClean="0"/>
              <a:t> 9 =                                    </a:t>
            </a:r>
            <a:r>
              <a:rPr lang="ar-JO" dirty="0" smtClean="0"/>
              <a:t> </a:t>
            </a:r>
            <a:endParaRPr lang="en-US" dirty="0" smtClean="0"/>
          </a:p>
          <a:p>
            <a:pPr algn="r">
              <a:buNone/>
            </a:pPr>
            <a:r>
              <a:rPr lang="en-US" dirty="0" smtClean="0"/>
              <a:t>1</a:t>
            </a:r>
            <a:r>
              <a:rPr lang="ar-JO" dirty="0" smtClean="0"/>
              <a:t>ملاحظة: مجموع التكرارات النسبي في الجدول النسبي = </a:t>
            </a:r>
            <a:endParaRPr lang="en-US" dirty="0" smtClean="0"/>
          </a:p>
          <a:p>
            <a:pPr algn="r">
              <a:buNone/>
            </a:pPr>
            <a:endParaRPr lang="en-US" dirty="0" smtClean="0"/>
          </a:p>
          <a:p>
            <a:pPr algn="r">
              <a:buNone/>
            </a:pPr>
            <a:endParaRPr lang="ar-JO" dirty="0" smtClean="0"/>
          </a:p>
          <a:p>
            <a:pPr algn="r">
              <a:buNone/>
            </a:pPr>
            <a:endParaRPr lang="ar-J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/>
              <a:t>التكرار المئوي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JO" dirty="0" smtClean="0"/>
              <a:t>التكرار المئوي = التكرار النسبي * </a:t>
            </a:r>
            <a:r>
              <a:rPr lang="en-US" dirty="0" smtClean="0"/>
              <a:t>100</a:t>
            </a:r>
            <a:r>
              <a:rPr lang="ar-JO" dirty="0" smtClean="0"/>
              <a:t>% .</a:t>
            </a:r>
          </a:p>
          <a:p>
            <a:pPr algn="r" rtl="1"/>
            <a:r>
              <a:rPr lang="ar-JO" dirty="0" smtClean="0"/>
              <a:t>مثال : في المثال السابق اوجد التكرار المئوي.</a:t>
            </a:r>
          </a:p>
          <a:p>
            <a:pPr algn="r" rtl="1"/>
            <a:r>
              <a:rPr lang="ar-JO" dirty="0" smtClean="0"/>
              <a:t>الحل: </a:t>
            </a:r>
          </a:p>
          <a:p>
            <a:pPr algn="r" rtl="1"/>
            <a:r>
              <a:rPr lang="ar-JO" dirty="0" smtClean="0"/>
              <a:t>التكرار المئوي = التكرار النسبي * </a:t>
            </a:r>
            <a:r>
              <a:rPr lang="en-US" dirty="0" smtClean="0"/>
              <a:t>100</a:t>
            </a:r>
            <a:r>
              <a:rPr lang="ar-JO" dirty="0" smtClean="0"/>
              <a:t>% .</a:t>
            </a:r>
          </a:p>
          <a:p>
            <a:pPr lvl="5" algn="r" rtl="1"/>
            <a:r>
              <a:rPr lang="ar-JO" dirty="0" smtClean="0"/>
              <a:t>= </a:t>
            </a:r>
            <a:r>
              <a:rPr lang="en-US" dirty="0" smtClean="0"/>
              <a:t>0.20</a:t>
            </a:r>
            <a:r>
              <a:rPr lang="ar-JO" dirty="0" smtClean="0"/>
              <a:t>     *     </a:t>
            </a:r>
            <a:r>
              <a:rPr lang="en-US" dirty="0" smtClean="0"/>
              <a:t>100</a:t>
            </a:r>
            <a:r>
              <a:rPr lang="ar-JO" dirty="0" smtClean="0"/>
              <a:t>%   =   </a:t>
            </a:r>
            <a:r>
              <a:rPr lang="en-US" dirty="0" smtClean="0"/>
              <a:t>20</a:t>
            </a:r>
            <a:r>
              <a:rPr lang="ar-JO" dirty="0" smtClean="0"/>
              <a:t>%</a:t>
            </a:r>
            <a:endParaRPr lang="ar-JO" dirty="0" smtClean="0"/>
          </a:p>
          <a:p>
            <a:pPr algn="r" rtl="1"/>
            <a:r>
              <a:rPr lang="ar-JO" dirty="0" smtClean="0"/>
              <a:t>مجموع التكرارات المئوية = </a:t>
            </a:r>
            <a:r>
              <a:rPr lang="en-US" dirty="0" smtClean="0"/>
              <a:t>100</a:t>
            </a:r>
            <a:r>
              <a:rPr lang="ar-JO" dirty="0" smtClean="0"/>
              <a:t>%.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/>
              <a:t>الجدول النسبي والمئوي</a:t>
            </a:r>
            <a:endParaRPr lang="ar-J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667000"/>
          <a:ext cx="8229600" cy="32359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>
                          <a:solidFill>
                            <a:srgbClr val="FF0000"/>
                          </a:solidFill>
                        </a:rPr>
                        <a:t>التكرار</a:t>
                      </a:r>
                      <a:r>
                        <a:rPr lang="ar-JO" baseline="0" dirty="0" smtClean="0">
                          <a:solidFill>
                            <a:srgbClr val="FF0000"/>
                          </a:solidFill>
                        </a:rPr>
                        <a:t> المئوي 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100%</a:t>
                      </a:r>
                      <a:r>
                        <a:rPr lang="ar-JO" baseline="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(f/n)</a:t>
                      </a:r>
                      <a:endParaRPr lang="ar-JO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>
                          <a:solidFill>
                            <a:srgbClr val="FF0000"/>
                          </a:solidFill>
                        </a:rPr>
                        <a:t>التكرار</a:t>
                      </a:r>
                      <a:r>
                        <a:rPr lang="ar-JO" baseline="0" dirty="0" smtClean="0">
                          <a:solidFill>
                            <a:srgbClr val="FF0000"/>
                          </a:solidFill>
                        </a:rPr>
                        <a:t> النسبي  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    f/n</a:t>
                      </a:r>
                      <a:endParaRPr lang="ar-JO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>
                          <a:solidFill>
                            <a:srgbClr val="FF0000"/>
                          </a:solidFill>
                        </a:rPr>
                        <a:t>التكرار      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  f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ar-JO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>
                          <a:solidFill>
                            <a:srgbClr val="FF0000"/>
                          </a:solidFill>
                        </a:rPr>
                        <a:t>مستوى</a:t>
                      </a:r>
                      <a:r>
                        <a:rPr lang="ar-JO" baseline="0" dirty="0" smtClean="0">
                          <a:solidFill>
                            <a:srgbClr val="FF0000"/>
                          </a:solidFill>
                        </a:rPr>
                        <a:t> الهيموجلوبين   </a:t>
                      </a:r>
                    </a:p>
                    <a:p>
                      <a:pPr algn="ctr" rtl="1"/>
                      <a:r>
                        <a:rPr lang="ar-JO" baseline="0" dirty="0" smtClean="0">
                          <a:solidFill>
                            <a:srgbClr val="FF0000"/>
                          </a:solidFill>
                        </a:rPr>
                        <a:t>فترة الفئة</a:t>
                      </a:r>
                      <a:endParaRPr lang="ar-JO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6%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3/50 = 0.06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12.95 – 13.95</a:t>
                      </a:r>
                      <a:endParaRPr lang="ar-J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10%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5/50 = 0.10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13.95 – 14.95</a:t>
                      </a:r>
                      <a:endParaRPr lang="ar-J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30%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15/50= 0.30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14.95 – 15.95</a:t>
                      </a:r>
                      <a:endParaRPr lang="ar-J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32%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16/50 = 0.32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16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15.95 – 16.95</a:t>
                      </a:r>
                      <a:endParaRPr lang="ar-J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20%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10/50</a:t>
                      </a:r>
                      <a:r>
                        <a:rPr lang="en-US" baseline="0" dirty="0" smtClean="0"/>
                        <a:t> = 0.20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16.95 – 17.95</a:t>
                      </a:r>
                      <a:endParaRPr lang="ar-J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2%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1/50</a:t>
                      </a:r>
                      <a:r>
                        <a:rPr lang="en-US" baseline="0" dirty="0" smtClean="0"/>
                        <a:t> = 0.02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17.95 – 18.95</a:t>
                      </a:r>
                      <a:endParaRPr lang="ar-J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100%</a:t>
                      </a:r>
                      <a:endParaRPr lang="ar-JO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1.0</a:t>
                      </a:r>
                      <a:endParaRPr lang="ar-JO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n=50</a:t>
                      </a:r>
                      <a:endParaRPr lang="ar-JO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المجموع     </a:t>
                      </a:r>
                      <a:endParaRPr lang="ar-JO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153400" y="1981200"/>
            <a:ext cx="65446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2400" b="1" dirty="0" smtClean="0">
                <a:solidFill>
                  <a:srgbClr val="0070C0"/>
                </a:solidFill>
              </a:rPr>
              <a:t>مثال</a:t>
            </a:r>
            <a:endParaRPr lang="ar-JO" sz="2400" b="1" dirty="0">
              <a:solidFill>
                <a:srgbClr val="0070C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/>
              <a:t>مركز الفئة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JO" dirty="0" smtClean="0"/>
              <a:t>مركز الفئة = (الحد الاعلى + الحد الادنى) ÷ </a:t>
            </a:r>
            <a:r>
              <a:rPr lang="en-US" dirty="0" smtClean="0"/>
              <a:t>2 </a:t>
            </a:r>
            <a:r>
              <a:rPr lang="ar-JO" dirty="0" smtClean="0"/>
              <a:t> </a:t>
            </a:r>
          </a:p>
          <a:p>
            <a:pPr algn="r" rtl="1"/>
            <a:endParaRPr lang="ar-JO" dirty="0" smtClean="0"/>
          </a:p>
          <a:p>
            <a:pPr algn="r" rtl="1"/>
            <a:r>
              <a:rPr lang="ar-JO" dirty="0" smtClean="0"/>
              <a:t>مثال : في المثال السابق اوجد مركز الفئة للفترة الاولى (</a:t>
            </a:r>
            <a:r>
              <a:rPr lang="en-US" dirty="0" smtClean="0"/>
              <a:t>12.95 – 13.95</a:t>
            </a:r>
            <a:r>
              <a:rPr lang="ar-JO" dirty="0" smtClean="0"/>
              <a:t>).</a:t>
            </a:r>
          </a:p>
          <a:p>
            <a:pPr algn="r" rtl="1"/>
            <a:r>
              <a:rPr lang="ar-JO" dirty="0" smtClean="0"/>
              <a:t>الحل:</a:t>
            </a:r>
          </a:p>
          <a:p>
            <a:pPr lvl="1" algn="r" rtl="1">
              <a:buNone/>
            </a:pPr>
            <a:r>
              <a:rPr lang="ar-JO" dirty="0" smtClean="0"/>
              <a:t>مركز </a:t>
            </a:r>
            <a:r>
              <a:rPr lang="ar-JO" dirty="0" smtClean="0"/>
              <a:t>الفئة = (الحد الاعلى + الحد الادنى) ÷ </a:t>
            </a:r>
            <a:r>
              <a:rPr lang="en-US" dirty="0" smtClean="0"/>
              <a:t>2 </a:t>
            </a:r>
            <a:r>
              <a:rPr lang="ar-JO" dirty="0" smtClean="0"/>
              <a:t> </a:t>
            </a:r>
          </a:p>
          <a:p>
            <a:pPr lvl="1" algn="r" rtl="1">
              <a:buNone/>
            </a:pPr>
            <a:r>
              <a:rPr lang="ar-JO" dirty="0" smtClean="0"/>
              <a:t>	</a:t>
            </a:r>
            <a:r>
              <a:rPr lang="ar-JO" dirty="0" smtClean="0"/>
              <a:t>		= ( </a:t>
            </a:r>
            <a:r>
              <a:rPr lang="en-US" dirty="0" smtClean="0"/>
              <a:t>12.95 + 13.95</a:t>
            </a:r>
            <a:r>
              <a:rPr lang="ar-JO" dirty="0" smtClean="0"/>
              <a:t>) </a:t>
            </a:r>
            <a:r>
              <a:rPr lang="ar-JO" dirty="0" smtClean="0"/>
              <a:t>÷ </a:t>
            </a:r>
            <a:r>
              <a:rPr lang="ar-JO" dirty="0" smtClean="0"/>
              <a:t> </a:t>
            </a:r>
            <a:r>
              <a:rPr lang="en-US" dirty="0" smtClean="0"/>
              <a:t>2</a:t>
            </a:r>
            <a:r>
              <a:rPr lang="ar-JO" dirty="0" smtClean="0"/>
              <a:t> = </a:t>
            </a:r>
            <a:r>
              <a:rPr lang="en-US" dirty="0" smtClean="0">
                <a:solidFill>
                  <a:srgbClr val="FF0000"/>
                </a:solidFill>
              </a:rPr>
              <a:t>13.45 </a:t>
            </a:r>
            <a:endParaRPr lang="ar-JO" dirty="0" smtClean="0">
              <a:solidFill>
                <a:srgbClr val="FF0000"/>
              </a:solidFill>
            </a:endParaRPr>
          </a:p>
          <a:p>
            <a:pPr algn="r" rtl="1"/>
            <a:endParaRPr lang="ar-JO" dirty="0" smtClean="0"/>
          </a:p>
          <a:p>
            <a:pPr algn="r" rtl="1"/>
            <a:endParaRPr lang="ar-J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6" name="Equation" r:id="rId3" imgW="114120" imgH="215640" progId="Equation.3">
              <p:embed/>
            </p:oleObj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8229600" cy="32359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57400"/>
                <a:gridCol w="2057400"/>
                <a:gridCol w="1305340"/>
                <a:gridCol w="75206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>
                          <a:solidFill>
                            <a:srgbClr val="FF0000"/>
                          </a:solidFill>
                        </a:rPr>
                        <a:t>التكرار</a:t>
                      </a:r>
                      <a:r>
                        <a:rPr lang="ar-JO" baseline="0" dirty="0" smtClean="0">
                          <a:solidFill>
                            <a:srgbClr val="FF0000"/>
                          </a:solidFill>
                        </a:rPr>
                        <a:t> المئوي 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100%</a:t>
                      </a:r>
                      <a:r>
                        <a:rPr lang="ar-JO" baseline="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(f/n)</a:t>
                      </a:r>
                      <a:endParaRPr lang="ar-JO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>
                          <a:solidFill>
                            <a:srgbClr val="FF0000"/>
                          </a:solidFill>
                        </a:rPr>
                        <a:t>التكرار</a:t>
                      </a:r>
                      <a:r>
                        <a:rPr lang="ar-JO" baseline="0" dirty="0" smtClean="0">
                          <a:solidFill>
                            <a:srgbClr val="FF0000"/>
                          </a:solidFill>
                        </a:rPr>
                        <a:t> النسبي  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    f/n</a:t>
                      </a:r>
                      <a:endParaRPr lang="ar-JO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>
                          <a:solidFill>
                            <a:srgbClr val="FF0000"/>
                          </a:solidFill>
                        </a:rPr>
                        <a:t>التكرار      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  f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ar-JO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>
                          <a:solidFill>
                            <a:srgbClr val="FF0000"/>
                          </a:solidFill>
                        </a:rPr>
                        <a:t>مركز الفئة</a:t>
                      </a:r>
                      <a:endParaRPr lang="ar-JO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>
                          <a:solidFill>
                            <a:srgbClr val="FF0000"/>
                          </a:solidFill>
                        </a:rPr>
                        <a:t>مستوى</a:t>
                      </a:r>
                      <a:r>
                        <a:rPr lang="ar-JO" baseline="0" dirty="0" smtClean="0">
                          <a:solidFill>
                            <a:srgbClr val="FF0000"/>
                          </a:solidFill>
                        </a:rPr>
                        <a:t> الهيموجلوبين   </a:t>
                      </a:r>
                    </a:p>
                    <a:p>
                      <a:pPr algn="ctr" rtl="1"/>
                      <a:r>
                        <a:rPr lang="ar-JO" baseline="0" dirty="0" smtClean="0">
                          <a:solidFill>
                            <a:srgbClr val="FF0000"/>
                          </a:solidFill>
                        </a:rPr>
                        <a:t>فترة الفئة</a:t>
                      </a:r>
                      <a:endParaRPr lang="ar-JO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6%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3/50 = 0.06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JO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13.45</a:t>
                      </a:r>
                      <a:endParaRPr lang="ar-J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12.95 – 13.95</a:t>
                      </a:r>
                      <a:endParaRPr lang="ar-J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10%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5/50 = 0.10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JO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14.45</a:t>
                      </a:r>
                      <a:endParaRPr lang="ar-J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13.95 – 14.95</a:t>
                      </a:r>
                      <a:endParaRPr lang="ar-J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30%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15/50= 0.30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</a:t>
                      </a:r>
                      <a:endParaRPr lang="ar-JO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15.45</a:t>
                      </a:r>
                      <a:endParaRPr lang="ar-J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14.95 – 15.95</a:t>
                      </a:r>
                      <a:endParaRPr lang="ar-J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32%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16/50 = 0.32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16</a:t>
                      </a:r>
                      <a:endParaRPr lang="ar-JO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16.45</a:t>
                      </a:r>
                      <a:endParaRPr lang="ar-J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15.95 – 16.95</a:t>
                      </a:r>
                      <a:endParaRPr lang="ar-J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20%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10/50</a:t>
                      </a:r>
                      <a:r>
                        <a:rPr lang="en-US" baseline="0" dirty="0" smtClean="0"/>
                        <a:t> = 0.20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JO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17.45</a:t>
                      </a:r>
                      <a:endParaRPr lang="ar-J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16.95 – 17.95</a:t>
                      </a:r>
                      <a:endParaRPr lang="ar-J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2%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1/50</a:t>
                      </a:r>
                      <a:r>
                        <a:rPr lang="en-US" baseline="0" dirty="0" smtClean="0"/>
                        <a:t> = 0.02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JO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18.45</a:t>
                      </a:r>
                      <a:endParaRPr lang="ar-J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17.95 – 18.95</a:t>
                      </a:r>
                      <a:endParaRPr lang="ar-J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100%</a:t>
                      </a:r>
                      <a:endParaRPr lang="ar-JO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1.0</a:t>
                      </a:r>
                      <a:endParaRPr lang="ar-JO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n=50</a:t>
                      </a:r>
                      <a:endParaRPr lang="ar-JO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J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المجموع     </a:t>
                      </a:r>
                      <a:endParaRPr lang="ar-JO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JO" smtClean="0"/>
              <a:t>مبادئ الاحصاء والاحتمالات د.عبدالله الشيحة  د.عدنان بري      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C4A337B8AABE4C86FF90F99622BC46" ma:contentTypeVersion="1" ma:contentTypeDescription="Create a new document." ma:contentTypeScope="" ma:versionID="02503c8683c8893237027c656580a6a9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a447206dab0015f8b9f8924535193e8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BE3C394-5022-4798-BDC6-9DD868B7EC25}"/>
</file>

<file path=customXml/itemProps2.xml><?xml version="1.0" encoding="utf-8"?>
<ds:datastoreItem xmlns:ds="http://schemas.openxmlformats.org/officeDocument/2006/customXml" ds:itemID="{CB69E4E0-5A28-4207-8200-BA7F46202290}"/>
</file>

<file path=customXml/itemProps3.xml><?xml version="1.0" encoding="utf-8"?>
<ds:datastoreItem xmlns:ds="http://schemas.openxmlformats.org/officeDocument/2006/customXml" ds:itemID="{D06B9DD7-F34F-4431-9D2A-2FC51DD6CE05}"/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47</TotalTime>
  <Words>371</Words>
  <Application>Microsoft Office PowerPoint</Application>
  <PresentationFormat>On-screen Show (4:3)</PresentationFormat>
  <Paragraphs>114</Paragraphs>
  <Slides>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Microsoft Equation 3.0</vt:lpstr>
      <vt:lpstr>  الجدول التكراري النسبي والجدول التكراري المئوي للبيانات الكمية</vt:lpstr>
      <vt:lpstr>التكرار النسبي</vt:lpstr>
      <vt:lpstr>التكرار المئوي</vt:lpstr>
      <vt:lpstr>الجدول النسبي والمئوي</vt:lpstr>
      <vt:lpstr>مركز الفئة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الجدول التكراري النسبي والجدول التكراري المئوي للبيانات الكمية</dc:title>
  <dc:creator>A</dc:creator>
  <cp:lastModifiedBy>A</cp:lastModifiedBy>
  <cp:revision>6</cp:revision>
  <dcterms:created xsi:type="dcterms:W3CDTF">2006-08-16T00:00:00Z</dcterms:created>
  <dcterms:modified xsi:type="dcterms:W3CDTF">2008-03-24T13:16:00Z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0x010100A3C4A337B8AABE4C86FF90F99622BC46</vt:lpwstr>
  </property>
</Properties>
</file>