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2" r:id="rId2"/>
    <p:sldId id="263" r:id="rId3"/>
    <p:sldId id="265" r:id="rId4"/>
    <p:sldId id="264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180" autoAdjust="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07229F-B115-44CE-95F1-462CDF4F8EF6}" type="datetimeFigureOut">
              <a:rPr lang="ar-SA" smtClean="0"/>
              <a:pPr/>
              <a:t>16/01/34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3530808-B9F2-49DC-9C11-92AC951F491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954512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Documents%20and%20Settings\Owner\My%20Documents\Downloads\Video\&#1575;&#1604;&#1578;&#1583;&#1585;&#1610;&#1576;%20&#1593;&#1604;&#1609;%20&#1578;&#1606;&#1601;&#1610;&#1584;%20&#1582;&#1591;&#1577;%20&#1575;&#1604;&#1573;&#1582;&#1604;&#1575;&#1569;%20-%20YouTube.FL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ksa_1326180787_53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1500174"/>
            <a:ext cx="5318613" cy="3752866"/>
          </a:xfrm>
          <a:prstGeom prst="rect">
            <a:avLst/>
          </a:prstGeom>
        </p:spPr>
      </p:pic>
    </p:spTree>
  </p:cSld>
  <p:clrMapOvr>
    <a:masterClrMapping/>
  </p:clrMapOvr>
  <p:transition advTm="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899592" y="1268760"/>
            <a:ext cx="65757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3200" dirty="0" smtClean="0">
                <a:solidFill>
                  <a:srgbClr val="C00000"/>
                </a:solidFill>
                <a:cs typeface="Font 026" pitchFamily="2" charset="-78"/>
              </a:rPr>
              <a:t>يستخدم </a:t>
            </a:r>
            <a:r>
              <a:rPr lang="ar-SA" sz="3200" dirty="0" smtClean="0">
                <a:solidFill>
                  <a:srgbClr val="C00000"/>
                </a:solidFill>
                <a:cs typeface="Font 026" pitchFamily="2" charset="-78"/>
              </a:rPr>
              <a:t>مع اكسس لعرض البيانات بطريقه </a:t>
            </a:r>
            <a:r>
              <a:rPr lang="ar-SA" sz="3200" dirty="0" smtClean="0">
                <a:cs typeface="Font 026" pitchFamily="2" charset="-78"/>
              </a:rPr>
              <a:t>صديقه </a:t>
            </a:r>
            <a:r>
              <a:rPr lang="ar-SA" sz="3200" dirty="0" err="1" smtClean="0">
                <a:cs typeface="Font 026" pitchFamily="2" charset="-78"/>
              </a:rPr>
              <a:t>للمستخدم </a:t>
            </a:r>
            <a:r>
              <a:rPr lang="ar-SA" sz="3200" dirty="0" err="1" smtClean="0">
                <a:solidFill>
                  <a:srgbClr val="C00000"/>
                </a:solidFill>
                <a:cs typeface="Font 026" pitchFamily="2" charset="-78"/>
              </a:rPr>
              <a:t>؟</a:t>
            </a:r>
            <a:endParaRPr lang="ar-SA" sz="3200" dirty="0" smtClean="0">
              <a:solidFill>
                <a:srgbClr val="C00000"/>
              </a:solidFill>
              <a:cs typeface="Font 026" pitchFamily="2" charset="-78"/>
            </a:endParaRPr>
          </a:p>
          <a:p>
            <a:pPr algn="ctr" rtl="1"/>
            <a:r>
              <a:rPr lang="ar-SA" sz="3200" dirty="0" smtClean="0">
                <a:solidFill>
                  <a:srgbClr val="C00000"/>
                </a:solidFill>
                <a:cs typeface="Font 026" pitchFamily="2" charset="-78"/>
              </a:rPr>
              <a:t>النموذج </a:t>
            </a:r>
            <a:r>
              <a:rPr lang="en-US" sz="3200" dirty="0" smtClean="0">
                <a:solidFill>
                  <a:srgbClr val="C00000"/>
                </a:solidFill>
                <a:cs typeface="Font 026" pitchFamily="2" charset="-78"/>
              </a:rPr>
              <a:t>Form</a:t>
            </a:r>
            <a:endParaRPr lang="ar-SA" sz="3200" dirty="0" smtClean="0">
              <a:solidFill>
                <a:srgbClr val="C00000"/>
              </a:solidFill>
              <a:cs typeface="Font 026" pitchFamily="2" charset="-78"/>
            </a:endParaRPr>
          </a:p>
          <a:p>
            <a:pPr algn="ctr" rtl="1"/>
            <a:r>
              <a:rPr lang="ar-SA" sz="2800" dirty="0" smtClean="0">
                <a:solidFill>
                  <a:srgbClr val="002060"/>
                </a:solidFill>
                <a:cs typeface="Font 026" pitchFamily="2" charset="-78"/>
              </a:rPr>
              <a:t>يستخدم  مع اكسس </a:t>
            </a:r>
            <a:r>
              <a:rPr lang="ar-SA" sz="2800" dirty="0" smtClean="0">
                <a:solidFill>
                  <a:srgbClr val="00B050"/>
                </a:solidFill>
                <a:cs typeface="Font 026" pitchFamily="2" charset="-78"/>
              </a:rPr>
              <a:t>لعرض</a:t>
            </a:r>
            <a:r>
              <a:rPr lang="ar-SA" sz="2800" dirty="0" smtClean="0">
                <a:solidFill>
                  <a:srgbClr val="002060"/>
                </a:solidFill>
                <a:cs typeface="Font 026" pitchFamily="2" charset="-78"/>
              </a:rPr>
              <a:t> البيانات بشكل احترافي ثم </a:t>
            </a:r>
            <a:r>
              <a:rPr lang="ar-SA" sz="2800" dirty="0" smtClean="0">
                <a:solidFill>
                  <a:srgbClr val="00B050"/>
                </a:solidFill>
                <a:cs typeface="Font 026" pitchFamily="2" charset="-78"/>
              </a:rPr>
              <a:t>طباعتها</a:t>
            </a:r>
          </a:p>
          <a:p>
            <a:pPr algn="ctr" rtl="1"/>
            <a:r>
              <a:rPr lang="ar-SA" sz="2800" dirty="0" smtClean="0">
                <a:solidFill>
                  <a:srgbClr val="00B050"/>
                </a:solidFill>
                <a:cs typeface="Font 026" pitchFamily="2" charset="-78"/>
              </a:rPr>
              <a:t>التقارير </a:t>
            </a:r>
            <a:r>
              <a:rPr lang="en-US" sz="2800" dirty="0" smtClean="0">
                <a:solidFill>
                  <a:srgbClr val="00B050"/>
                </a:solidFill>
                <a:cs typeface="Font 026" pitchFamily="2" charset="-78"/>
              </a:rPr>
              <a:t>Report</a:t>
            </a:r>
            <a:endParaRPr lang="ar-SA" sz="2800" dirty="0" smtClean="0">
              <a:solidFill>
                <a:srgbClr val="00B050"/>
              </a:solidFill>
              <a:cs typeface="Font 026" pitchFamily="2" charset="-78"/>
            </a:endParaRPr>
          </a:p>
          <a:p>
            <a:pPr algn="ctr" rtl="1"/>
            <a:endParaRPr lang="ar-SA" sz="2800" dirty="0" smtClean="0">
              <a:solidFill>
                <a:srgbClr val="00B050"/>
              </a:solidFill>
              <a:cs typeface="Font 026" pitchFamily="2" charset="-78"/>
            </a:endParaRPr>
          </a:p>
          <a:p>
            <a:pPr algn="ctr" rtl="1"/>
            <a:endParaRPr lang="ar-SA" sz="2800" dirty="0" smtClean="0">
              <a:solidFill>
                <a:srgbClr val="00B050"/>
              </a:solidFill>
              <a:cs typeface="Font 026" pitchFamily="2" charset="-78"/>
            </a:endParaRPr>
          </a:p>
          <a:p>
            <a:pPr algn="ctr" rtl="1"/>
            <a:r>
              <a:rPr lang="ar-SA" sz="2800" dirty="0" smtClean="0">
                <a:solidFill>
                  <a:srgbClr val="00B050"/>
                </a:solidFill>
                <a:cs typeface="Font 026" pitchFamily="2" charset="-78"/>
              </a:rPr>
              <a:t>الاستعلام</a:t>
            </a:r>
            <a:r>
              <a:rPr lang="en-US" sz="2800" dirty="0" smtClean="0">
                <a:solidFill>
                  <a:srgbClr val="00B050"/>
                </a:solidFill>
                <a:cs typeface="Font 026" pitchFamily="2" charset="-78"/>
              </a:rPr>
              <a:t>Queries</a:t>
            </a:r>
          </a:p>
          <a:p>
            <a:pPr algn="ctr" rtl="1"/>
            <a:r>
              <a:rPr lang="ar-SA" sz="2800" dirty="0" smtClean="0">
                <a:solidFill>
                  <a:srgbClr val="C00000"/>
                </a:solidFill>
                <a:cs typeface="Font 026" pitchFamily="2" charset="-78"/>
              </a:rPr>
              <a:t>يتم </a:t>
            </a:r>
            <a:r>
              <a:rPr lang="ar-SA" sz="2800" dirty="0" smtClean="0">
                <a:solidFill>
                  <a:srgbClr val="C00000"/>
                </a:solidFill>
                <a:cs typeface="Font 026" pitchFamily="2" charset="-78"/>
              </a:rPr>
              <a:t>تخزين البيانات مع اكسس </a:t>
            </a:r>
            <a:r>
              <a:rPr lang="ar-SA" sz="2800" dirty="0" err="1" smtClean="0">
                <a:solidFill>
                  <a:srgbClr val="C00000"/>
                </a:solidFill>
                <a:cs typeface="Font 026" pitchFamily="2" charset="-78"/>
              </a:rPr>
              <a:t>في؟</a:t>
            </a:r>
            <a:endParaRPr lang="ar-SA" sz="2800" dirty="0" smtClean="0">
              <a:solidFill>
                <a:srgbClr val="C00000"/>
              </a:solidFill>
              <a:cs typeface="Font 026" pitchFamily="2" charset="-78"/>
            </a:endParaRPr>
          </a:p>
          <a:p>
            <a:pPr algn="ctr" rtl="1"/>
            <a:r>
              <a:rPr lang="ar-SA" sz="2800" dirty="0" smtClean="0">
                <a:solidFill>
                  <a:srgbClr val="00B050"/>
                </a:solidFill>
                <a:cs typeface="Font 026" pitchFamily="2" charset="-78"/>
              </a:rPr>
              <a:t>الجداول</a:t>
            </a:r>
            <a:endParaRPr lang="ar-SA" sz="2400" dirty="0" smtClean="0">
              <a:solidFill>
                <a:srgbClr val="00B050"/>
              </a:solidFill>
              <a:cs typeface="Font 026" pitchFamily="2" charset="-78"/>
            </a:endParaRPr>
          </a:p>
          <a:p>
            <a:pPr algn="ctr" rtl="1"/>
            <a:r>
              <a:rPr lang="ar-SA" sz="2800" dirty="0" smtClean="0">
                <a:solidFill>
                  <a:srgbClr val="C00000"/>
                </a:solidFill>
                <a:cs typeface="Font 026" pitchFamily="2" charset="-78"/>
              </a:rPr>
              <a:t>تحتوي قواعد بيانات اكسس على عدة أنواع </a:t>
            </a:r>
            <a:r>
              <a:rPr lang="ar-SA" sz="2800" dirty="0" err="1" smtClean="0">
                <a:solidFill>
                  <a:srgbClr val="C00000"/>
                </a:solidFill>
                <a:cs typeface="Font 026" pitchFamily="2" charset="-78"/>
              </a:rPr>
              <a:t>مختلفه</a:t>
            </a:r>
            <a:r>
              <a:rPr lang="ar-SA" sz="2800" dirty="0" smtClean="0">
                <a:solidFill>
                  <a:srgbClr val="C00000"/>
                </a:solidFill>
                <a:cs typeface="Font 026" pitchFamily="2" charset="-78"/>
              </a:rPr>
              <a:t> من الكائنات </a:t>
            </a:r>
            <a:r>
              <a:rPr lang="ar-SA" sz="2800" dirty="0" err="1" smtClean="0">
                <a:solidFill>
                  <a:srgbClr val="C00000"/>
                </a:solidFill>
                <a:cs typeface="Font 026" pitchFamily="2" charset="-78"/>
              </a:rPr>
              <a:t>عددها؟</a:t>
            </a:r>
            <a:endParaRPr lang="ar-SA" sz="2800" dirty="0" smtClean="0">
              <a:solidFill>
                <a:srgbClr val="C00000"/>
              </a:solidFill>
              <a:cs typeface="Font 026" pitchFamily="2" charset="-78"/>
            </a:endParaRPr>
          </a:p>
          <a:p>
            <a:pPr algn="ctr" rtl="1"/>
            <a:r>
              <a:rPr lang="ar-SA" sz="3600" dirty="0" smtClean="0">
                <a:solidFill>
                  <a:srgbClr val="00B050"/>
                </a:solidFill>
                <a:cs typeface="Font 026" pitchFamily="2" charset="-78"/>
              </a:rPr>
              <a:t>6</a:t>
            </a:r>
            <a:endParaRPr lang="ar-SA" sz="3600" dirty="0" smtClean="0">
              <a:solidFill>
                <a:srgbClr val="00B050"/>
              </a:solidFill>
              <a:cs typeface="Font 026" pitchFamily="2" charset="-78"/>
            </a:endParaRPr>
          </a:p>
          <a:p>
            <a:pPr algn="ctr" rtl="1"/>
            <a:endParaRPr lang="ar-SA" sz="2800" dirty="0" smtClean="0">
              <a:solidFill>
                <a:srgbClr val="00B050"/>
              </a:solidFill>
              <a:cs typeface="Font 026" pitchFamily="2" charset="-78"/>
            </a:endParaRPr>
          </a:p>
          <a:p>
            <a:pPr algn="ctr" rtl="1"/>
            <a:endParaRPr lang="ar-SA" sz="2800" dirty="0" smtClean="0">
              <a:solidFill>
                <a:srgbClr val="00B050"/>
              </a:solidFill>
              <a:cs typeface="Font 026" pitchFamily="2" charset="-78"/>
            </a:endParaRPr>
          </a:p>
          <a:p>
            <a:pPr algn="ctr" rtl="1"/>
            <a:endParaRPr lang="en-US" sz="4000" dirty="0" smtClean="0">
              <a:solidFill>
                <a:srgbClr val="002060"/>
              </a:solidFill>
              <a:cs typeface="Font 026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259632" y="548680"/>
            <a:ext cx="529456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800" b="1" cap="none" spc="0" dirty="0" err="1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Font 026" pitchFamily="2" charset="-78"/>
              </a:rPr>
              <a:t>اسئله</a:t>
            </a:r>
            <a:r>
              <a:rPr lang="ar-SA" sz="28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Font 026" pitchFamily="2" charset="-78"/>
              </a:rPr>
              <a:t> هامه عن الاكسس</a:t>
            </a:r>
            <a:endParaRPr lang="ar-SA" sz="28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Font 026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755576" y="2492896"/>
            <a:ext cx="62263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2800" dirty="0" smtClean="0">
              <a:solidFill>
                <a:srgbClr val="C00000"/>
              </a:solidFill>
              <a:cs typeface="Font 026" pitchFamily="2" charset="-78"/>
            </a:endParaRPr>
          </a:p>
          <a:p>
            <a:pPr algn="ctr" rtl="1"/>
            <a:endParaRPr lang="ar-SA" sz="2800" dirty="0" smtClean="0">
              <a:solidFill>
                <a:srgbClr val="C00000"/>
              </a:solidFill>
              <a:cs typeface="Font 026" pitchFamily="2" charset="-78"/>
            </a:endParaRPr>
          </a:p>
          <a:p>
            <a:pPr algn="ctr" rtl="1"/>
            <a:r>
              <a:rPr lang="ar-SA" sz="2800" dirty="0" smtClean="0">
                <a:solidFill>
                  <a:srgbClr val="C00000"/>
                </a:solidFill>
                <a:cs typeface="Font 026" pitchFamily="2" charset="-78"/>
              </a:rPr>
              <a:t>يستخدم مع اكسس لطرح </a:t>
            </a:r>
            <a:r>
              <a:rPr lang="ar-SA" sz="2800" dirty="0" err="1" smtClean="0">
                <a:solidFill>
                  <a:srgbClr val="C00000"/>
                </a:solidFill>
                <a:cs typeface="Font 026" pitchFamily="2" charset="-78"/>
              </a:rPr>
              <a:t>الاسئله</a:t>
            </a:r>
            <a:r>
              <a:rPr lang="ar-SA" sz="2800" dirty="0" smtClean="0">
                <a:solidFill>
                  <a:srgbClr val="C00000"/>
                </a:solidFill>
                <a:cs typeface="Font 026" pitchFamily="2" charset="-78"/>
              </a:rPr>
              <a:t> واستخراج البيانات من قاعدة البيانات</a:t>
            </a:r>
          </a:p>
          <a:p>
            <a:pPr algn="ctr" rtl="1"/>
            <a:endParaRPr lang="en-US" sz="2800" dirty="0" smtClean="0">
              <a:solidFill>
                <a:srgbClr val="C00000"/>
              </a:solidFill>
              <a:cs typeface="Font 026" pitchFamily="2" charset="-78"/>
            </a:endParaRPr>
          </a:p>
        </p:txBody>
      </p:sp>
    </p:spTree>
  </p:cSld>
  <p:clrMapOvr>
    <a:masterClrMapping/>
  </p:clrMapOvr>
  <p:transition advTm="5000"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4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500034" y="1000108"/>
            <a:ext cx="74295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4400" dirty="0" smtClean="0">
                <a:solidFill>
                  <a:srgbClr val="002060"/>
                </a:solidFill>
                <a:cs typeface="Font 026" pitchFamily="2" charset="-78"/>
              </a:rPr>
              <a:t>أي نوع من البيانات يصلح لكتابة </a:t>
            </a:r>
            <a:r>
              <a:rPr lang="ar-SA" sz="4400" dirty="0" smtClean="0">
                <a:solidFill>
                  <a:srgbClr val="00B050"/>
                </a:solidFill>
                <a:cs typeface="Font 026" pitchFamily="2" charset="-78"/>
              </a:rPr>
              <a:t>ملاحظات</a:t>
            </a:r>
          </a:p>
          <a:p>
            <a:pPr algn="ctr" rtl="1"/>
            <a:r>
              <a:rPr lang="en-US" sz="4400" dirty="0" smtClean="0">
                <a:solidFill>
                  <a:srgbClr val="00B050"/>
                </a:solidFill>
                <a:cs typeface="Font 026" pitchFamily="2" charset="-78"/>
              </a:rPr>
              <a:t>Memo</a:t>
            </a:r>
            <a:endParaRPr lang="ar-SA" sz="4400" dirty="0" smtClean="0">
              <a:solidFill>
                <a:srgbClr val="00B050"/>
              </a:solidFill>
              <a:cs typeface="Font 026" pitchFamily="2" charset="-78"/>
            </a:endParaRPr>
          </a:p>
          <a:p>
            <a:pPr algn="ctr" rtl="1"/>
            <a:r>
              <a:rPr lang="ar-SA" sz="4400" dirty="0" smtClean="0">
                <a:solidFill>
                  <a:srgbClr val="002060"/>
                </a:solidFill>
                <a:cs typeface="Font 026" pitchFamily="2" charset="-78"/>
              </a:rPr>
              <a:t>الفرق بين </a:t>
            </a:r>
            <a:r>
              <a:rPr lang="ar-SA" sz="4400" dirty="0" err="1" smtClean="0">
                <a:solidFill>
                  <a:srgbClr val="002060"/>
                </a:solidFill>
                <a:cs typeface="Font 026" pitchFamily="2" charset="-78"/>
              </a:rPr>
              <a:t>التصفيه</a:t>
            </a:r>
            <a:r>
              <a:rPr lang="ar-SA" sz="4400" dirty="0" smtClean="0">
                <a:solidFill>
                  <a:srgbClr val="002060"/>
                </a:solidFill>
                <a:cs typeface="Font 026" pitchFamily="2" charset="-78"/>
              </a:rPr>
              <a:t> </a:t>
            </a:r>
            <a:r>
              <a:rPr lang="ar-SA" sz="4400" dirty="0" err="1" smtClean="0">
                <a:solidFill>
                  <a:srgbClr val="002060"/>
                </a:solidFill>
                <a:cs typeface="Font 026" pitchFamily="2" charset="-78"/>
              </a:rPr>
              <a:t>والاستعلام؟</a:t>
            </a:r>
            <a:endParaRPr lang="ar-SA" sz="4400" dirty="0" smtClean="0">
              <a:solidFill>
                <a:srgbClr val="002060"/>
              </a:solidFill>
              <a:cs typeface="Font 026" pitchFamily="2" charset="-78"/>
            </a:endParaRPr>
          </a:p>
          <a:p>
            <a:pPr algn="ctr" rtl="1"/>
            <a:r>
              <a:rPr lang="ar-SA" sz="4400" dirty="0" err="1" smtClean="0">
                <a:solidFill>
                  <a:srgbClr val="00B050"/>
                </a:solidFill>
                <a:cs typeface="Font 026" pitchFamily="2" charset="-78"/>
              </a:rPr>
              <a:t>التصفيه</a:t>
            </a:r>
            <a:r>
              <a:rPr lang="ar-SA" sz="4400" dirty="0" smtClean="0">
                <a:solidFill>
                  <a:srgbClr val="00B050"/>
                </a:solidFill>
                <a:cs typeface="Font 026" pitchFamily="2" charset="-78"/>
              </a:rPr>
              <a:t> هي استعلام محدود</a:t>
            </a:r>
          </a:p>
          <a:p>
            <a:pPr algn="ctr" rtl="1"/>
            <a:r>
              <a:rPr lang="ar-SA" sz="4400" dirty="0" smtClean="0">
                <a:solidFill>
                  <a:srgbClr val="002060"/>
                </a:solidFill>
                <a:cs typeface="Font 026" pitchFamily="2" charset="-78"/>
              </a:rPr>
              <a:t>من العلاقات بين الجداول التي تستوجب تعريف جدول ربط </a:t>
            </a:r>
            <a:r>
              <a:rPr lang="ar-SA" sz="4400" dirty="0" err="1" smtClean="0">
                <a:solidFill>
                  <a:srgbClr val="002060"/>
                </a:solidFill>
                <a:cs typeface="Font 026" pitchFamily="2" charset="-78"/>
              </a:rPr>
              <a:t>هي ؟</a:t>
            </a:r>
            <a:endParaRPr lang="ar-SA" sz="4400" dirty="0" smtClean="0">
              <a:solidFill>
                <a:srgbClr val="002060"/>
              </a:solidFill>
              <a:cs typeface="Font 026" pitchFamily="2" charset="-78"/>
            </a:endParaRPr>
          </a:p>
          <a:p>
            <a:pPr algn="ctr" rtl="1"/>
            <a:r>
              <a:rPr lang="ar-SA" sz="4400" dirty="0" smtClean="0">
                <a:solidFill>
                  <a:srgbClr val="00B050"/>
                </a:solidFill>
                <a:cs typeface="Font 026" pitchFamily="2" charset="-78"/>
              </a:rPr>
              <a:t>علاقة اطراف </a:t>
            </a:r>
            <a:r>
              <a:rPr lang="ar-SA" sz="4400" dirty="0" err="1" smtClean="0">
                <a:solidFill>
                  <a:srgbClr val="00B050"/>
                </a:solidFill>
                <a:cs typeface="Font 026" pitchFamily="2" charset="-78"/>
              </a:rPr>
              <a:t>باطراف</a:t>
            </a:r>
            <a:r>
              <a:rPr lang="ar-SA" sz="4400" dirty="0" smtClean="0">
                <a:solidFill>
                  <a:srgbClr val="00B050"/>
                </a:solidFill>
                <a:cs typeface="Font 026" pitchFamily="2" charset="-78"/>
              </a:rPr>
              <a:t>   </a:t>
            </a:r>
            <a:r>
              <a:rPr lang="en-US" sz="4400" dirty="0" smtClean="0">
                <a:solidFill>
                  <a:srgbClr val="00B050"/>
                </a:solidFill>
                <a:cs typeface="Font 026" pitchFamily="2" charset="-78"/>
              </a:rPr>
              <a:t>many-to-many</a:t>
            </a:r>
            <a:endParaRPr lang="ar-SA" sz="4400" dirty="0" smtClean="0">
              <a:solidFill>
                <a:srgbClr val="00B050"/>
              </a:solidFill>
              <a:cs typeface="Font 026" pitchFamily="2" charset="-78"/>
            </a:endParaRPr>
          </a:p>
        </p:txBody>
      </p:sp>
    </p:spTree>
  </p:cSld>
  <p:clrMapOvr>
    <a:masterClrMapping/>
  </p:clrMapOvr>
  <p:transition advTm="5000"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39144" y="2708920"/>
            <a:ext cx="77048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dirty="0" smtClean="0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حقل المفتاح الاساسي الذي يقوم اكسس  بإضافته تلقائياً عند </a:t>
            </a:r>
            <a:r>
              <a:rPr lang="ar-SA" sz="2800" dirty="0" err="1" smtClean="0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انشاءجدول</a:t>
            </a:r>
            <a:r>
              <a:rPr lang="ar-SA" sz="2800" dirty="0" smtClean="0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 هو من نوع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5436096" y="548680"/>
            <a:ext cx="14606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قيم الحقل</a:t>
            </a:r>
            <a:endParaRPr lang="ar-SA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19872" y="3356992"/>
            <a:ext cx="18373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ترقيم تلقائي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627784" y="1844824"/>
            <a:ext cx="49760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السجلات بشكل فريد </a:t>
            </a:r>
            <a:r>
              <a:rPr lang="ar-SA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لايحتمل</a:t>
            </a:r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اللبس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726057" y="1196752"/>
            <a:ext cx="8417943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3600" dirty="0" smtClean="0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يستخدم حقل المفتاح الاساسي </a:t>
            </a:r>
            <a:r>
              <a:rPr lang="en-US" sz="3600" dirty="0" smtClean="0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 Primary key</a:t>
            </a:r>
            <a:r>
              <a:rPr lang="ar-SA" sz="3600" dirty="0" smtClean="0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لتمكن من التفريق </a:t>
            </a:r>
            <a:r>
              <a:rPr lang="ar-SA" sz="3600" dirty="0" smtClean="0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بين</a:t>
            </a:r>
          </a:p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endParaRPr lang="ar-SA" sz="100" dirty="0" smtClean="0">
              <a:solidFill>
                <a:srgbClr val="002060"/>
              </a:solidFill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783511" y="0"/>
            <a:ext cx="43604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K Elham" pitchFamily="2" charset="-78"/>
              </a:rPr>
              <a:t>ألذي</a:t>
            </a:r>
            <a:r>
              <a:rPr kumimoji="0" lang="ar-SA" sz="3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K Elham" pitchFamily="2" charset="-78"/>
              </a:rPr>
              <a:t> </a:t>
            </a:r>
            <a:r>
              <a:rPr kumimoji="0" lang="ar-SA" sz="3600" b="0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K Elham" pitchFamily="2" charset="-78"/>
              </a:rPr>
              <a:t>لايظهر</a:t>
            </a:r>
            <a:r>
              <a:rPr kumimoji="0" lang="ar-SA" sz="3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K Elham" pitchFamily="2" charset="-78"/>
              </a:rPr>
              <a:t> في واجهة تصميم الجداول</a:t>
            </a:r>
            <a:endParaRPr kumimoji="0" lang="ar-SA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3089605" y="4138627"/>
            <a:ext cx="56268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dirty="0" smtClean="0">
                <a:solidFill>
                  <a:srgbClr val="00206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يتبع نظام اكسس في تنظيم تخزين البيانات نموذج قواعد البيانات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3056335" y="5013176"/>
            <a:ext cx="12682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العلائقي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7000">
    <p:wedge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4000"/>
                            </p:stCondLst>
                            <p:childTnLst>
                              <p:par>
                                <p:cTn id="8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زر إجراء: مخصص 2">
            <a:hlinkClick r:id="rId4" action="ppaction://program" highlightClick="1"/>
          </p:cNvPr>
          <p:cNvSpPr/>
          <p:nvPr/>
        </p:nvSpPr>
        <p:spPr>
          <a:xfrm>
            <a:off x="1043608" y="620688"/>
            <a:ext cx="6984776" cy="5688632"/>
          </a:xfrm>
          <a:prstGeom prst="actionButtonBlank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 sz="2800" dirty="0" smtClean="0">
              <a:solidFill>
                <a:srgbClr val="FF0000"/>
              </a:solidFill>
              <a:cs typeface="Font 026" pitchFamily="2" charset="-78"/>
            </a:endParaRPr>
          </a:p>
          <a:p>
            <a:pPr algn="ctr"/>
            <a:endParaRPr lang="en-US" sz="2800" dirty="0" smtClean="0">
              <a:solidFill>
                <a:srgbClr val="FF0000"/>
              </a:solidFill>
              <a:cs typeface="Font 026" pitchFamily="2" charset="-78"/>
            </a:endParaRPr>
          </a:p>
          <a:p>
            <a:pPr algn="ctr"/>
            <a:r>
              <a:rPr lang="ar-SA" sz="2800" dirty="0" smtClean="0">
                <a:solidFill>
                  <a:srgbClr val="FF0000"/>
                </a:solidFill>
                <a:cs typeface="Font 026" pitchFamily="2" charset="-78"/>
              </a:rPr>
              <a:t>سؤال بطريقه اخرى </a:t>
            </a:r>
            <a:r>
              <a:rPr lang="ar-SA" sz="2800" dirty="0" err="1" smtClean="0">
                <a:solidFill>
                  <a:srgbClr val="FF0000"/>
                </a:solidFill>
                <a:cs typeface="Font 026" pitchFamily="2" charset="-78"/>
              </a:rPr>
              <a:t>مختلفه</a:t>
            </a:r>
            <a:endParaRPr lang="ar-SA" sz="2800" dirty="0" smtClean="0">
              <a:solidFill>
                <a:srgbClr val="FF0000"/>
              </a:solidFill>
              <a:cs typeface="Font 026" pitchFamily="2" charset="-78"/>
            </a:endParaRPr>
          </a:p>
          <a:p>
            <a:pPr algn="ctr"/>
            <a:r>
              <a:rPr lang="ar-SA" sz="4800" dirty="0" smtClean="0">
                <a:solidFill>
                  <a:srgbClr val="FF0000"/>
                </a:solidFill>
                <a:cs typeface="Font 026" pitchFamily="2" charset="-78"/>
              </a:rPr>
              <a:t>الفرق بين التصفية والاستعلام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  <a:cs typeface="Font 026" pitchFamily="2" charset="-78"/>
              </a:rPr>
              <a:t>1- الاستعلام هو تصفية متقدمة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  <a:cs typeface="Font 026" pitchFamily="2" charset="-78"/>
              </a:rPr>
              <a:t>2- يمكن </a:t>
            </a:r>
            <a:r>
              <a:rPr lang="ar-SA" sz="2800" b="1" dirty="0" err="1" smtClean="0">
                <a:solidFill>
                  <a:schemeClr val="tx1"/>
                </a:solidFill>
                <a:cs typeface="Font 026" pitchFamily="2" charset="-78"/>
              </a:rPr>
              <a:t>للإستعلام</a:t>
            </a:r>
            <a:r>
              <a:rPr lang="ar-SA" sz="2800" b="1" dirty="0" smtClean="0">
                <a:solidFill>
                  <a:schemeClr val="tx1"/>
                </a:solidFill>
                <a:cs typeface="Font 026" pitchFamily="2" charset="-78"/>
              </a:rPr>
              <a:t> استخراج بعض حقول السجلات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  <a:cs typeface="Font 026" pitchFamily="2" charset="-78"/>
              </a:rPr>
              <a:t>3- تقوم التصفية باستخراج كل حقول السجلات </a:t>
            </a:r>
          </a:p>
          <a:p>
            <a:pPr algn="ctr"/>
            <a:r>
              <a:rPr lang="ar-SA" sz="5400" dirty="0" smtClean="0">
                <a:solidFill>
                  <a:srgbClr val="0070C0"/>
                </a:solidFill>
                <a:cs typeface="Font 026" pitchFamily="2" charset="-78"/>
              </a:rPr>
              <a:t>4- كل الاجابات السابقه </a:t>
            </a:r>
            <a:r>
              <a:rPr lang="ar-SA" sz="5400" dirty="0" err="1" smtClean="0">
                <a:solidFill>
                  <a:srgbClr val="0070C0"/>
                </a:solidFill>
                <a:cs typeface="Font 026" pitchFamily="2" charset="-78"/>
              </a:rPr>
              <a:t>صحيحه</a:t>
            </a:r>
            <a:endParaRPr lang="en-US" sz="2800" dirty="0" smtClean="0">
              <a:solidFill>
                <a:srgbClr val="0070C0"/>
              </a:solidFill>
              <a:cs typeface="Font 026" pitchFamily="2" charset="-78"/>
            </a:endParaRPr>
          </a:p>
          <a:p>
            <a:pPr algn="ctr"/>
            <a:r>
              <a:rPr lang="ar-SA" sz="4800" dirty="0" smtClean="0">
                <a:solidFill>
                  <a:srgbClr val="FF0000"/>
                </a:solidFill>
                <a:cs typeface="Font 026" pitchFamily="2" charset="-78"/>
              </a:rPr>
              <a:t>يستخدم المعيار مع </a:t>
            </a:r>
            <a:r>
              <a:rPr lang="ar-SA" sz="4800" dirty="0" err="1" smtClean="0">
                <a:solidFill>
                  <a:srgbClr val="FF0000"/>
                </a:solidFill>
                <a:cs typeface="Font 026" pitchFamily="2" charset="-78"/>
              </a:rPr>
              <a:t>الاستعلامات؟</a:t>
            </a:r>
            <a:endParaRPr lang="ar-SA" sz="4800" dirty="0" smtClean="0">
              <a:solidFill>
                <a:srgbClr val="FF0000"/>
              </a:solidFill>
              <a:cs typeface="Font 026" pitchFamily="2" charset="-78"/>
            </a:endParaRPr>
          </a:p>
          <a:p>
            <a:pPr algn="ctr"/>
            <a:r>
              <a:rPr lang="ar-SA" sz="2800" dirty="0" smtClean="0">
                <a:solidFill>
                  <a:srgbClr val="660066"/>
                </a:solidFill>
                <a:cs typeface="Font 026" pitchFamily="2" charset="-78"/>
              </a:rPr>
              <a:t>كشرط يجب ان تحققه السجلات لتظهر ضمن نتيجة الاستعلام</a:t>
            </a:r>
          </a:p>
          <a:p>
            <a:pPr algn="ctr"/>
            <a:endParaRPr lang="en-US" sz="2800" dirty="0" smtClean="0">
              <a:solidFill>
                <a:srgbClr val="660066"/>
              </a:solidFill>
              <a:cs typeface="Font 026" pitchFamily="2" charset="-78"/>
            </a:endParaRPr>
          </a:p>
          <a:p>
            <a:pPr algn="ctr"/>
            <a:endParaRPr lang="en-US" sz="2800" dirty="0" smtClean="0">
              <a:solidFill>
                <a:srgbClr val="660066"/>
              </a:solidFill>
              <a:cs typeface="Font 026" pitchFamily="2" charset="-78"/>
            </a:endParaRPr>
          </a:p>
          <a:p>
            <a:pPr algn="ctr"/>
            <a:endParaRPr lang="ar-SA" sz="2800" dirty="0" smtClean="0">
              <a:solidFill>
                <a:srgbClr val="660066"/>
              </a:solidFill>
              <a:cs typeface="Font 026" pitchFamily="2" charset="-78"/>
            </a:endParaRPr>
          </a:p>
          <a:p>
            <a:pPr algn="ctr"/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2644405827"/>
      </p:ext>
    </p:extLst>
  </p:cSld>
  <p:clrMapOvr>
    <a:masterClrMapping/>
  </p:clrMapOvr>
  <p:transition>
    <p:dissolve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187</Words>
  <Application>Microsoft Office PowerPoint</Application>
  <PresentationFormat>عرض على الشاشة (3:4)‏</PresentationFormat>
  <Paragraphs>44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reception3</dc:creator>
  <cp:lastModifiedBy>elmoptaker</cp:lastModifiedBy>
  <cp:revision>110</cp:revision>
  <dcterms:created xsi:type="dcterms:W3CDTF">2011-10-25T00:41:36Z</dcterms:created>
  <dcterms:modified xsi:type="dcterms:W3CDTF">2012-11-29T19:09:44Z</dcterms:modified>
</cp:coreProperties>
</file>