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2" r:id="rId2"/>
    <p:sldId id="269" r:id="rId3"/>
    <p:sldId id="270" r:id="rId4"/>
    <p:sldId id="271" r:id="rId5"/>
    <p:sldId id="272" r:id="rId6"/>
    <p:sldId id="273" r:id="rId7"/>
    <p:sldId id="274" r:id="rId8"/>
    <p:sldId id="27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180" autoAdjust="0"/>
  </p:normalViewPr>
  <p:slideViewPr>
    <p:cSldViewPr>
      <p:cViewPr>
        <p:scale>
          <a:sx n="68" d="100"/>
          <a:sy n="68" d="100"/>
        </p:scale>
        <p:origin x="-1362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E07229F-B115-44CE-95F1-462CDF4F8EF6}" type="datetimeFigureOut">
              <a:rPr lang="ar-SA" smtClean="0"/>
              <a:pPr/>
              <a:t>18/01/34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3530808-B9F2-49DC-9C11-92AC951F491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954512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EC867-72AD-43CF-9160-D3FC4DC4BAA4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ksa_1326180787_53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1500174"/>
            <a:ext cx="5318613" cy="3752866"/>
          </a:xfrm>
          <a:prstGeom prst="rect">
            <a:avLst/>
          </a:prstGeom>
        </p:spPr>
      </p:pic>
    </p:spTree>
  </p:cSld>
  <p:clrMapOvr>
    <a:masterClrMapping/>
  </p:clrMapOvr>
  <p:transition spd="med">
    <p:sndAc>
      <p:stSnd>
        <p:snd r:embed="rId2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51520" y="1196172"/>
            <a:ext cx="8140356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2800" b="1" dirty="0" smtClean="0">
                <a:latin typeface="Arial" pitchFamily="34" charset="0"/>
                <a:cs typeface="Traditional Arabic" pitchFamily="2" charset="-78"/>
              </a:rPr>
              <a:t>في العلاقات مع اكسس</a:t>
            </a:r>
            <a:r>
              <a:rPr lang="en-US" sz="2800" b="1" dirty="0" smtClean="0">
                <a:latin typeface="Arial" pitchFamily="34" charset="0"/>
                <a:cs typeface="Traditional Arabic" pitchFamily="2" charset="-78"/>
              </a:rPr>
              <a:t> </a:t>
            </a:r>
            <a:r>
              <a:rPr lang="ar-SA" sz="2800" b="1" dirty="0" smtClean="0">
                <a:latin typeface="Arial" pitchFamily="34" charset="0"/>
                <a:cs typeface="Traditional Arabic" pitchFamily="2" charset="-78"/>
              </a:rPr>
              <a:t>1-  نستخدم علاقة اطراف بأطراف مع </a:t>
            </a:r>
            <a:r>
              <a:rPr lang="ar-SA" sz="3600" b="1" dirty="0" smtClean="0">
                <a:latin typeface="Arial" pitchFamily="34" charset="0"/>
                <a:cs typeface="Traditional Arabic" pitchFamily="2" charset="-78"/>
              </a:rPr>
              <a:t>جدول الربط</a:t>
            </a:r>
            <a:endParaRPr lang="en-US" sz="3200" b="1" dirty="0" smtClean="0">
              <a:latin typeface="Arial" pitchFamily="34" charset="0"/>
              <a:cs typeface="Traditional Arabic" pitchFamily="2" charset="-78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2-</a:t>
            </a:r>
            <a:r>
              <a:rPr lang="ar-SA" sz="3200" b="1" dirty="0" smtClean="0"/>
              <a:t> </a:t>
            </a:r>
            <a:r>
              <a:rPr lang="ar-SA" sz="2000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الاستعلامات</a:t>
            </a: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 queries</a:t>
            </a:r>
            <a:r>
              <a:rPr lang="ar-SA" sz="2000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هي عبارة عن أسئلة أو استفسار عن البياٌنات المخزنة مع إمكانية تحد يدٌ شرط معين يمكننا من استخراج البياٌنات وعرضها كنتيجٌة </a:t>
            </a:r>
            <a:r>
              <a:rPr lang="ar-SA" sz="2000" b="1" dirty="0" err="1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للأستعلام</a:t>
            </a:r>
            <a:endParaRPr lang="ar-SA" sz="2000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  <a:p>
            <a:pPr algn="r" rtl="1"/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 </a:t>
            </a:r>
            <a:r>
              <a:rPr lang="ar-SA" sz="2000" b="1" dirty="0" smtClean="0">
                <a:solidFill>
                  <a:srgbClr val="000000"/>
                </a:solidFill>
                <a:latin typeface="Arial" pitchFamily="34" charset="0"/>
                <a:cs typeface="Traditional Arabic" pitchFamily="2" charset="-78"/>
              </a:rPr>
              <a:t>3-يمكن</a:t>
            </a:r>
            <a:r>
              <a:rPr lang="ar-SA" sz="2000" b="1" dirty="0" smtClean="0"/>
              <a:t> إنشاء الاستعلام باستخدام معالج </a:t>
            </a:r>
            <a:r>
              <a:rPr lang="ar-SA" sz="2000" b="1" dirty="0" err="1" smtClean="0"/>
              <a:t>الاستعلامم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كمت</a:t>
            </a:r>
            <a:r>
              <a:rPr lang="ar-SA" sz="2000" b="1" dirty="0" smtClean="0"/>
              <a:t> يمٌكن إنشاء </a:t>
            </a:r>
            <a:r>
              <a:rPr lang="ar-SA" sz="2000" b="1" dirty="0" smtClean="0">
                <a:solidFill>
                  <a:srgbClr val="FF0000"/>
                </a:solidFill>
              </a:rPr>
              <a:t>اربعة</a:t>
            </a:r>
            <a:r>
              <a:rPr lang="ar-SA" sz="2000" b="1" dirty="0" smtClean="0"/>
              <a:t> أنواع من الاستعلامات</a:t>
            </a:r>
            <a:r>
              <a:rPr lang="en-US" sz="2000" b="1" dirty="0" smtClean="0"/>
              <a:t>   </a:t>
            </a:r>
            <a:r>
              <a:rPr lang="ar-SA" sz="2000" b="1" dirty="0" smtClean="0"/>
              <a:t>مع معالج الاستعلامات </a:t>
            </a:r>
          </a:p>
          <a:p>
            <a:pPr algn="r" rtl="1"/>
            <a:r>
              <a:rPr lang="ar-SA" sz="2000" b="1" dirty="0" smtClean="0"/>
              <a:t>4- النماذج </a:t>
            </a:r>
            <a:r>
              <a:rPr lang="en-US" sz="2000" b="1" dirty="0" smtClean="0"/>
              <a:t>Forms  </a:t>
            </a:r>
            <a:r>
              <a:rPr lang="ar-SA" sz="2000" b="1" dirty="0" smtClean="0"/>
              <a:t>النموذج عبارة عن واجهة أو نافذة تعرض من خلالها البياٌنات المخزنة في قاعدة البياٌنات</a:t>
            </a:r>
          </a:p>
          <a:p>
            <a:pPr algn="r" rtl="1"/>
            <a:r>
              <a:rPr lang="ar-SA" sz="2000" b="1" dirty="0" smtClean="0"/>
              <a:t>5- يوفر اكسس عدة انواع من </a:t>
            </a:r>
            <a:r>
              <a:rPr lang="ar-SA" sz="2000" b="1" dirty="0" err="1" smtClean="0"/>
              <a:t>النماذج </a:t>
            </a:r>
            <a:r>
              <a:rPr lang="ar-SA" sz="2000" b="1" dirty="0" smtClean="0"/>
              <a:t>(نموذج بسيط ومنقسم وفارغ</a:t>
            </a:r>
            <a:r>
              <a:rPr lang="ar-SA" sz="2000" b="1" dirty="0" err="1" smtClean="0"/>
              <a:t>)</a:t>
            </a:r>
            <a:endParaRPr lang="ar-SA" sz="2000" b="1" dirty="0" smtClean="0"/>
          </a:p>
          <a:p>
            <a:pPr algn="r"/>
            <a:endParaRPr lang="ar-SA" b="1" dirty="0" smtClean="0"/>
          </a:p>
          <a:p>
            <a:pPr algn="r"/>
            <a:endParaRPr lang="en-US" b="1" dirty="0" smtClean="0"/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ar-SA" b="1" dirty="0" smtClean="0">
              <a:solidFill>
                <a:srgbClr val="000000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347864" y="188640"/>
            <a:ext cx="300755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sz="4000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DecoType Naskh Extensions" pitchFamily="2" charset="-78"/>
              </a:rPr>
              <a:t>المحاضره الحاديه عشر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581128"/>
            <a:ext cx="7416824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5589240"/>
            <a:ext cx="7561709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76672"/>
            <a:ext cx="8064896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سهم إلى اليمين 5"/>
          <p:cNvSpPr/>
          <p:nvPr/>
        </p:nvSpPr>
        <p:spPr>
          <a:xfrm>
            <a:off x="6084168" y="836712"/>
            <a:ext cx="136815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3563888" y="764704"/>
            <a:ext cx="212894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أ/ هو الجواب الصحيح</a:t>
            </a:r>
            <a:endParaRPr lang="ar-SA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2492896"/>
            <a:ext cx="568863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5656" y="2852936"/>
            <a:ext cx="5616624" cy="354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6" y="3573016"/>
            <a:ext cx="604867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4149080"/>
            <a:ext cx="5904656" cy="4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79712" y="5085183"/>
            <a:ext cx="5832648" cy="742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مربع نص 15"/>
          <p:cNvSpPr txBox="1"/>
          <p:nvPr/>
        </p:nvSpPr>
        <p:spPr>
          <a:xfrm>
            <a:off x="2411760" y="5373216"/>
            <a:ext cx="133685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FF00"/>
                </a:solidFill>
              </a:rPr>
              <a:t>في الاستعلامات</a:t>
            </a:r>
            <a:endParaRPr lang="ar-SA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32656"/>
            <a:ext cx="77724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908720"/>
            <a:ext cx="691276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شكل بيضاوي 6"/>
          <p:cNvSpPr/>
          <p:nvPr/>
        </p:nvSpPr>
        <p:spPr>
          <a:xfrm>
            <a:off x="3275856" y="1628800"/>
            <a:ext cx="309634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المحاضره الثانيه عشر</a:t>
            </a:r>
            <a:endParaRPr lang="ar-SA" dirty="0"/>
          </a:p>
        </p:txBody>
      </p:sp>
      <p:sp>
        <p:nvSpPr>
          <p:cNvPr id="8" name="مستطيل 7"/>
          <p:cNvSpPr/>
          <p:nvPr/>
        </p:nvSpPr>
        <p:spPr>
          <a:xfrm>
            <a:off x="1043608" y="2492897"/>
            <a:ext cx="7560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 smtClean="0"/>
              <a:t>TCP/IP </a:t>
            </a:r>
            <a:r>
              <a:rPr lang="ar-SA" b="1" dirty="0" smtClean="0"/>
              <a:t>الانترنت  </a:t>
            </a:r>
            <a:r>
              <a:rPr lang="ar-SA" sz="1200" b="1" dirty="0" err="1" smtClean="0"/>
              <a:t>هونظام</a:t>
            </a:r>
            <a:r>
              <a:rPr lang="ar-SA" sz="1200" b="1" dirty="0" smtClean="0"/>
              <a:t> عالمي من الشبكات </a:t>
            </a:r>
            <a:r>
              <a:rPr lang="ar-SA" sz="1200" b="1" dirty="0" err="1" smtClean="0"/>
              <a:t>المتصله</a:t>
            </a:r>
            <a:r>
              <a:rPr lang="ar-SA" sz="1200" b="1" dirty="0" smtClean="0"/>
              <a:t> فيما بينها والتي تعمل وفق  مجموعة </a:t>
            </a:r>
            <a:r>
              <a:rPr lang="ar-SA" sz="1200" b="1" dirty="0" err="1" smtClean="0"/>
              <a:t>برروتوكلات</a:t>
            </a:r>
            <a:r>
              <a:rPr lang="en-US" b="1" dirty="0" smtClean="0"/>
              <a:t>The Internet</a:t>
            </a:r>
          </a:p>
          <a:p>
            <a:pPr algn="r"/>
            <a:r>
              <a:rPr lang="ar-SA" b="1" dirty="0" smtClean="0"/>
              <a:t>ويكون تنظيم شبكة الانترنت بطر </a:t>
            </a:r>
            <a:r>
              <a:rPr lang="ar-SA" b="1" dirty="0" err="1" smtClean="0"/>
              <a:t>يقٌة</a:t>
            </a:r>
            <a:r>
              <a:rPr lang="ar-SA" b="1" dirty="0" smtClean="0"/>
              <a:t> </a:t>
            </a:r>
            <a:r>
              <a:rPr lang="ar-SA" sz="2400" b="1" dirty="0" smtClean="0">
                <a:solidFill>
                  <a:srgbClr val="00B050"/>
                </a:solidFill>
              </a:rPr>
              <a:t>الخادم والعميل</a:t>
            </a:r>
            <a:endParaRPr lang="ar-SA" sz="2400" dirty="0">
              <a:solidFill>
                <a:srgbClr val="00B05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827584" y="3140968"/>
            <a:ext cx="79208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/>
              <a:t> </a:t>
            </a:r>
          </a:p>
          <a:p>
            <a:pPr algn="r"/>
            <a:r>
              <a:rPr lang="en-US" sz="2000" b="1" dirty="0" smtClean="0"/>
              <a:t>hypertext </a:t>
            </a:r>
            <a:r>
              <a:rPr lang="ar-SA" sz="2000" b="1" dirty="0" smtClean="0"/>
              <a:t>الشبكة العالميةٌ العنكبوتيه هو نظام مؤلف من وثائق نصيه تشعبيه </a:t>
            </a:r>
            <a:r>
              <a:rPr lang="en-US" sz="2000" b="1" dirty="0" smtClean="0"/>
              <a:t>– www</a:t>
            </a:r>
            <a:endParaRPr lang="ar-SA" sz="2000" dirty="0">
              <a:solidFill>
                <a:srgbClr val="00B050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1187624" y="4005064"/>
            <a:ext cx="777686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b="1" smtClean="0"/>
              <a:t>الارتباط </a:t>
            </a:r>
            <a:r>
              <a:rPr lang="ar-SA" b="1" dirty="0" smtClean="0"/>
              <a:t>التشعبي: هو مرجع </a:t>
            </a:r>
            <a:r>
              <a:rPr lang="ar-SA" b="1" dirty="0" err="1" smtClean="0"/>
              <a:t>يشٌيرإلى</a:t>
            </a:r>
            <a:r>
              <a:rPr lang="ar-SA" b="1" dirty="0" smtClean="0"/>
              <a:t> صفحة او </a:t>
            </a:r>
            <a:r>
              <a:rPr lang="ar-SA" b="1" dirty="0" err="1" smtClean="0"/>
              <a:t>وثيقه</a:t>
            </a:r>
            <a:r>
              <a:rPr lang="ar-SA" b="1" dirty="0" smtClean="0"/>
              <a:t> و يشٌكل</a:t>
            </a:r>
          </a:p>
          <a:p>
            <a:pPr algn="r"/>
            <a:endParaRPr lang="en-US" b="1" dirty="0" smtClean="0"/>
          </a:p>
          <a:p>
            <a:pPr algn="r" rtl="1"/>
            <a:r>
              <a:rPr lang="en-US" b="1" dirty="0" err="1" smtClean="0"/>
              <a:t>ancho</a:t>
            </a:r>
            <a:r>
              <a:rPr lang="ar-SA" b="1" dirty="0" smtClean="0"/>
              <a:t>وهناك مرساه</a:t>
            </a:r>
            <a:r>
              <a:rPr lang="en-US" b="1" dirty="0" smtClean="0"/>
              <a:t> </a:t>
            </a:r>
            <a:r>
              <a:rPr lang="ar-SA" b="1" dirty="0" smtClean="0"/>
              <a:t>طر </a:t>
            </a:r>
            <a:r>
              <a:rPr lang="ar-SA" b="1" dirty="0" err="1" smtClean="0"/>
              <a:t>يقٌة</a:t>
            </a:r>
            <a:r>
              <a:rPr lang="ar-SA" b="1" dirty="0" smtClean="0"/>
              <a:t> للربط بينٌ صفحات الو </a:t>
            </a:r>
            <a:r>
              <a:rPr lang="ar-SA" b="1" dirty="0" err="1" smtClean="0"/>
              <a:t>بٌ</a:t>
            </a:r>
            <a:r>
              <a:rPr lang="ar-SA" b="1" dirty="0" smtClean="0"/>
              <a:t> حيثٌ أنها تظهر على شكل نص ملون  ومسطر</a:t>
            </a:r>
            <a:r>
              <a:rPr lang="en-US" b="1" dirty="0" smtClean="0"/>
              <a:t> </a:t>
            </a:r>
            <a:r>
              <a:rPr lang="ar-SA" b="1" dirty="0" smtClean="0"/>
              <a:t>لرابط المتشعب تحٌدد موقع الوثيقٌة التي </a:t>
            </a:r>
            <a:r>
              <a:rPr lang="ar-SA" b="1" dirty="0" err="1" smtClean="0"/>
              <a:t>يشٌيرٌاليها</a:t>
            </a:r>
            <a:r>
              <a:rPr lang="ar-SA" b="1" dirty="0" smtClean="0"/>
              <a:t> الرابط  </a:t>
            </a:r>
          </a:p>
          <a:p>
            <a:pPr algn="r" rtl="1"/>
            <a:r>
              <a:rPr lang="ar-SA" b="1" dirty="0" smtClean="0"/>
              <a:t>البريد </a:t>
            </a:r>
            <a:r>
              <a:rPr lang="ar-SA" b="1" dirty="0" err="1" smtClean="0"/>
              <a:t>اللكتروني</a:t>
            </a:r>
            <a:r>
              <a:rPr lang="ar-SA" b="1" dirty="0" smtClean="0"/>
              <a:t>/هو طريقه لاستقبال </a:t>
            </a:r>
            <a:r>
              <a:rPr lang="ar-SA" b="1" dirty="0" err="1" smtClean="0"/>
              <a:t>وارسال</a:t>
            </a:r>
            <a:r>
              <a:rPr lang="ar-SA" b="1" dirty="0" smtClean="0"/>
              <a:t> الرسائل </a:t>
            </a:r>
            <a:r>
              <a:rPr lang="ar-SA" b="1" dirty="0" err="1" smtClean="0"/>
              <a:t>الالكترونيه</a:t>
            </a:r>
            <a:r>
              <a:rPr lang="ar-SA" b="1" dirty="0" smtClean="0"/>
              <a:t> ويجب توفر عنوان بريدي </a:t>
            </a:r>
            <a:r>
              <a:rPr lang="ar-SA" b="1" dirty="0" err="1" smtClean="0"/>
              <a:t>لارسال</a:t>
            </a:r>
            <a:r>
              <a:rPr lang="ar-SA" b="1" dirty="0" smtClean="0"/>
              <a:t> الرسائل اليه</a:t>
            </a:r>
          </a:p>
          <a:p>
            <a:pPr algn="r" rtl="1"/>
            <a:r>
              <a:rPr lang="ar-SA" b="1" dirty="0" smtClean="0"/>
              <a:t>مواقع الويب/ مجموعة صفحات ويب تابعه لجهة معينه وهدفها عرض معلومات حول موضوع معين ولمواقع الويب عناوين </a:t>
            </a:r>
            <a:r>
              <a:rPr lang="ar-SA" b="1" dirty="0" err="1" smtClean="0"/>
              <a:t>خاصه</a:t>
            </a:r>
            <a:r>
              <a:rPr lang="ar-SA" b="1" dirty="0" smtClean="0"/>
              <a:t> يستخدمها جمهور الانترنت وتختصر الى</a:t>
            </a:r>
            <a:r>
              <a:rPr lang="en-US" sz="3200" b="1" dirty="0" smtClean="0">
                <a:solidFill>
                  <a:srgbClr val="FF0000"/>
                </a:solidFill>
              </a:rPr>
              <a:t>URL</a:t>
            </a:r>
            <a:endParaRPr lang="ar-SA" b="1" dirty="0" smtClean="0">
              <a:solidFill>
                <a:srgbClr val="FF0000"/>
              </a:solidFill>
            </a:endParaRPr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  <a:p>
            <a:pPr algn="r" rtl="1"/>
            <a:endParaRPr lang="ar-SA" b="1" dirty="0" smtClean="0"/>
          </a:p>
        </p:txBody>
      </p:sp>
    </p:spTree>
  </p:cSld>
  <p:clrMapOvr>
    <a:masterClrMapping/>
  </p:clrMapOvr>
  <p:transition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571472" y="430863"/>
            <a:ext cx="82153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1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ar-SA" sz="2000" b="1" dirty="0" smtClean="0"/>
              <a:t>          صفحة البدايةٌ </a:t>
            </a:r>
            <a:r>
              <a:rPr lang="en-US" sz="2000" b="1" dirty="0" smtClean="0"/>
              <a:t>   Home </a:t>
            </a:r>
            <a:r>
              <a:rPr lang="en-US" sz="2000" b="1" dirty="0" err="1" smtClean="0"/>
              <a:t>pag</a:t>
            </a:r>
            <a:r>
              <a:rPr lang="en-US" sz="2800" b="1" dirty="0" smtClean="0"/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259632" y="322784"/>
            <a:ext cx="6635534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endParaRPr lang="ar-SA" sz="3600" b="1" dirty="0" smtClean="0"/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/>
              <a:t>          وتسمى أحياناً  بصفحة الواجهة </a:t>
            </a:r>
            <a:r>
              <a:rPr lang="en-US" sz="2000" b="1" dirty="0" smtClean="0"/>
              <a:t> front page</a:t>
            </a:r>
            <a:r>
              <a:rPr lang="ar-SA" sz="2000" b="1" dirty="0" smtClean="0"/>
              <a:t>وهي صفحة الو </a:t>
            </a:r>
            <a:r>
              <a:rPr lang="ar-SA" sz="2000" b="1" dirty="0" err="1" smtClean="0"/>
              <a:t>يبٌ</a:t>
            </a:r>
            <a:r>
              <a:rPr lang="ar-SA" sz="2000" b="1" dirty="0" smtClean="0"/>
              <a:t> الذي يتٌم تحميلٌه مباشرة عند فتح متصفح الانترنت</a:t>
            </a:r>
            <a:endParaRPr lang="ar-SA" sz="2000" b="1" dirty="0" smtClean="0">
              <a:solidFill>
                <a:srgbClr val="660066"/>
              </a:solidFill>
              <a:latin typeface="Times New Roman" pitchFamily="18" charset="0"/>
              <a:ea typeface="Times New Roman" pitchFamily="18" charset="0"/>
              <a:cs typeface="DecoType Naskh Extensions" pitchFamily="2" charset="-78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14282" y="1516552"/>
            <a:ext cx="864396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 sz="2800" b="1" dirty="0" smtClean="0"/>
              <a:t>بروتوكول </a:t>
            </a:r>
            <a:r>
              <a:rPr lang="en-US" sz="2800" b="1" dirty="0" smtClean="0"/>
              <a:t>HTTP </a:t>
            </a:r>
            <a:r>
              <a:rPr lang="ar-SA" sz="2800" b="1" dirty="0" smtClean="0"/>
              <a:t>هو برتوكول نقل </a:t>
            </a:r>
            <a:r>
              <a:rPr lang="ar-SA" sz="2800" b="1" dirty="0" smtClean="0">
                <a:solidFill>
                  <a:srgbClr val="FF0000"/>
                </a:solidFill>
              </a:rPr>
              <a:t>النصوص </a:t>
            </a:r>
            <a:r>
              <a:rPr lang="ar-SA" sz="2800" b="1" dirty="0" err="1" smtClean="0">
                <a:solidFill>
                  <a:srgbClr val="FF0000"/>
                </a:solidFill>
              </a:rPr>
              <a:t>التشعبيه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 sz="2800" b="1" dirty="0" smtClean="0"/>
              <a:t>بروتوكول </a:t>
            </a:r>
            <a:r>
              <a:rPr lang="en-US" sz="2800" b="1" dirty="0" smtClean="0"/>
              <a:t>HTTPS </a:t>
            </a:r>
            <a:r>
              <a:rPr lang="ar-SA" sz="2800" b="1" dirty="0" smtClean="0">
                <a:solidFill>
                  <a:srgbClr val="FF0000"/>
                </a:solidFill>
              </a:rPr>
              <a:t>الآمن</a:t>
            </a:r>
            <a:r>
              <a:rPr lang="ar-SA" sz="2800" b="1" dirty="0" smtClean="0"/>
              <a:t> لنقل البيانات </a:t>
            </a:r>
            <a:r>
              <a:rPr lang="ar-SA" sz="2800" b="1" dirty="0" err="1" smtClean="0"/>
              <a:t>الحساسه</a:t>
            </a:r>
            <a:r>
              <a:rPr lang="ar-SA" sz="2800" b="1" dirty="0" smtClean="0"/>
              <a:t> من البنوك مثلاً</a:t>
            </a:r>
          </a:p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 sz="2800" b="1" dirty="0" smtClean="0"/>
              <a:t>بروتوكول </a:t>
            </a:r>
            <a:r>
              <a:rPr lang="en-US" sz="2800" b="1" dirty="0" smtClean="0"/>
              <a:t>FTP </a:t>
            </a:r>
            <a:r>
              <a:rPr lang="ar-SA" sz="2800" b="1" dirty="0" smtClean="0"/>
              <a:t>يستخدم بنقل البيانات بين </a:t>
            </a:r>
            <a:r>
              <a:rPr lang="ar-SA" sz="2800" b="1" dirty="0" smtClean="0">
                <a:solidFill>
                  <a:srgbClr val="FF0000"/>
                </a:solidFill>
              </a:rPr>
              <a:t>حواسيب الشبكه والانترنت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SA" sz="2800" b="1" dirty="0" smtClean="0"/>
          </a:p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endParaRPr kumimoji="0" lang="ar-SA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Font 026" pitchFamily="2" charset="-78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51520" y="3141547"/>
            <a:ext cx="8643998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التحميل </a:t>
            </a:r>
            <a:r>
              <a:rPr lang="en-US" sz="2000" b="1" dirty="0" smtClean="0"/>
              <a:t>download  </a:t>
            </a:r>
            <a:r>
              <a:rPr lang="ar-SA" sz="2000" b="1" dirty="0" smtClean="0"/>
              <a:t>  هو عملية ارسال البيانات من الخادم الى العميل</a:t>
            </a:r>
          </a:p>
          <a:p>
            <a:pPr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ar-SA" sz="2000" b="1" dirty="0" smtClean="0">
                <a:latin typeface="Arial" pitchFamily="34" charset="0"/>
                <a:cs typeface="Arial" pitchFamily="34" charset="0"/>
              </a:rPr>
              <a:t>الايداع </a:t>
            </a:r>
            <a:r>
              <a:rPr lang="ar-SA" sz="2000" b="1" dirty="0" err="1" smtClean="0">
                <a:latin typeface="Arial" pitchFamily="34" charset="0"/>
                <a:cs typeface="Arial" pitchFamily="34" charset="0"/>
              </a:rPr>
              <a:t>اوالرفع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upload</a:t>
            </a:r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هو عملية ارسال البيانات من حاسب المستخدم الى حاسب خادم بعيد</a:t>
            </a:r>
          </a:p>
          <a:p>
            <a:pPr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ar-SA" sz="2000" b="1" dirty="0" smtClean="0"/>
              <a:t>لغة </a:t>
            </a:r>
            <a:r>
              <a:rPr lang="en-US" sz="2000" b="1" dirty="0" smtClean="0"/>
              <a:t>html</a:t>
            </a:r>
            <a:r>
              <a:rPr lang="ar-SA" sz="2000" b="1" dirty="0" smtClean="0"/>
              <a:t>  /  هي لغة البرمجة المستخدمة في صفحات الويب</a:t>
            </a:r>
          </a:p>
          <a:p>
            <a:pPr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ar-SA" sz="2000" b="1" dirty="0" smtClean="0"/>
              <a:t>الكعكة </a:t>
            </a:r>
            <a:r>
              <a:rPr lang="en-US" sz="2000" b="1" dirty="0" err="1" smtClean="0"/>
              <a:t>Cooki</a:t>
            </a:r>
            <a:r>
              <a:rPr lang="ar-SA" sz="2000" b="1" dirty="0" smtClean="0"/>
              <a:t>/ </a:t>
            </a:r>
            <a:r>
              <a:rPr lang="ar-SA" sz="2000" dirty="0" smtClean="0"/>
              <a:t>هو ملف نص خاص يتٌم إنشاؤه </a:t>
            </a:r>
            <a:r>
              <a:rPr lang="ar-SA" sz="2000" dirty="0" err="1" smtClean="0"/>
              <a:t>تلقائياًويخٌزن</a:t>
            </a:r>
            <a:r>
              <a:rPr lang="ar-SA" sz="2000" dirty="0" smtClean="0"/>
              <a:t> في هذا الملف بياٌنات المصادقة على المستخدم عند تسجيله وعند الدخول لاحقا لنفس الموقع يٌتم استخدام البياٌنات المخزنة في الكعكة بدلا من طلبها من المستخدم.</a:t>
            </a:r>
          </a:p>
          <a:p>
            <a:pPr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ar-SA" sz="2000" b="1" dirty="0" smtClean="0"/>
              <a:t>المخبأ </a:t>
            </a:r>
            <a:r>
              <a:rPr lang="en-US" sz="2000" b="1" dirty="0" err="1" smtClean="0"/>
              <a:t>Cach</a:t>
            </a:r>
            <a:r>
              <a:rPr lang="ar-SA" sz="2000" b="1" dirty="0" smtClean="0"/>
              <a:t>  / هو مكان </a:t>
            </a:r>
            <a:r>
              <a:rPr lang="ar-SA" sz="2000" b="1" dirty="0" err="1" smtClean="0"/>
              <a:t>فس</a:t>
            </a:r>
            <a:r>
              <a:rPr lang="ar-SA" sz="2000" b="1" dirty="0" smtClean="0"/>
              <a:t> القرص الصلب لتخزين صفحات الويب التي تم زيارتها مؤخراً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" grpId="0"/>
      <p:bldP spid="27650" grpId="0"/>
      <p:bldP spid="27651" grpId="0"/>
      <p:bldP spid="276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86764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ar-SA" dirty="0" smtClean="0"/>
          </a:p>
          <a:p>
            <a:pPr algn="r"/>
            <a:r>
              <a:rPr lang="ar-SA" dirty="0" smtClean="0"/>
              <a:t> (المودم)  يتصل بالحسب من </a:t>
            </a:r>
            <a:r>
              <a:rPr lang="ar-SA" dirty="0" err="1" smtClean="0"/>
              <a:t>جهه</a:t>
            </a:r>
            <a:r>
              <a:rPr lang="ar-SA" dirty="0" smtClean="0"/>
              <a:t> وبخط الهاتف من جهة اخرى</a:t>
            </a:r>
            <a:r>
              <a:rPr lang="en-US" dirty="0" smtClean="0"/>
              <a:t>modem</a:t>
            </a:r>
          </a:p>
          <a:p>
            <a:pPr algn="r"/>
            <a:r>
              <a:rPr lang="ar-SA" sz="2800" dirty="0" smtClean="0">
                <a:solidFill>
                  <a:srgbClr val="FF0000"/>
                </a:solidFill>
              </a:rPr>
              <a:t>ادوات الاتصال </a:t>
            </a:r>
            <a:r>
              <a:rPr lang="ar-SA" sz="2800" dirty="0" err="1" smtClean="0">
                <a:solidFill>
                  <a:srgbClr val="FF0000"/>
                </a:solidFill>
              </a:rPr>
              <a:t>بالانترنت </a:t>
            </a:r>
            <a:r>
              <a:rPr lang="ar-SA" sz="2800" dirty="0" err="1" smtClean="0"/>
              <a:t>:</a:t>
            </a:r>
            <a:endParaRPr lang="ar-SA" sz="2800" dirty="0" smtClean="0"/>
          </a:p>
          <a:p>
            <a:pPr algn="ctr"/>
            <a:r>
              <a:rPr lang="en-US" dirty="0" smtClean="0"/>
              <a:t>  </a:t>
            </a:r>
            <a:r>
              <a:rPr lang="ar-SA" sz="2000" b="1" dirty="0" smtClean="0">
                <a:solidFill>
                  <a:srgbClr val="0070C0"/>
                </a:solidFill>
              </a:rPr>
              <a:t>خط هاتف رقمي </a:t>
            </a:r>
            <a:r>
              <a:rPr lang="en-US" sz="2000" b="1" dirty="0" smtClean="0">
                <a:solidFill>
                  <a:srgbClr val="0070C0"/>
                </a:solidFill>
              </a:rPr>
              <a:t>ISDN</a:t>
            </a:r>
          </a:p>
          <a:p>
            <a:pPr algn="r"/>
            <a:endParaRPr lang="en-US" dirty="0" smtClean="0"/>
          </a:p>
          <a:p>
            <a:pPr algn="r"/>
            <a:r>
              <a:rPr lang="ar-SA" b="1" dirty="0" smtClean="0"/>
              <a:t>ويمكن </a:t>
            </a:r>
            <a:r>
              <a:rPr lang="ar-SA" b="1" dirty="0" err="1" smtClean="0"/>
              <a:t>الاستعاضه</a:t>
            </a:r>
            <a:r>
              <a:rPr lang="ar-SA" b="1" dirty="0" smtClean="0"/>
              <a:t> عن المودم وخط </a:t>
            </a:r>
            <a:r>
              <a:rPr lang="ar-SA" b="1" dirty="0" err="1" smtClean="0"/>
              <a:t>العاتف</a:t>
            </a:r>
            <a:r>
              <a:rPr lang="ar-SA" b="1" dirty="0" smtClean="0"/>
              <a:t> العادي باستخدام هذا الخط والذي يستعمل </a:t>
            </a:r>
            <a:r>
              <a:rPr lang="ar-SA" b="1" dirty="0" err="1" smtClean="0"/>
              <a:t>لاجراء</a:t>
            </a:r>
            <a:r>
              <a:rPr lang="ar-SA" b="1" dirty="0" smtClean="0"/>
              <a:t> المؤتمرات </a:t>
            </a:r>
            <a:r>
              <a:rPr lang="ar-SA" b="1" dirty="0" err="1" smtClean="0"/>
              <a:t>المرئيه</a:t>
            </a:r>
            <a:endParaRPr lang="en-US" b="1" dirty="0" smtClean="0"/>
          </a:p>
          <a:p>
            <a:pPr algn="r"/>
            <a:endParaRPr lang="en-US" dirty="0" smtClean="0"/>
          </a:p>
          <a:p>
            <a:pPr algn="r"/>
            <a:endParaRPr lang="en-US" dirty="0" smtClean="0"/>
          </a:p>
          <a:p>
            <a:pPr algn="r"/>
            <a:endParaRPr lang="en-US" dirty="0" smtClean="0"/>
          </a:p>
          <a:p>
            <a:pPr algn="r"/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1187624" y="1988840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000" b="1" dirty="0" smtClean="0">
                <a:solidFill>
                  <a:srgbClr val="0070C0"/>
                </a:solidFill>
              </a:rPr>
              <a:t>مزود خدمة الانترنت  </a:t>
            </a:r>
            <a:r>
              <a:rPr lang="en-US" sz="2000" b="1" dirty="0" smtClean="0">
                <a:solidFill>
                  <a:srgbClr val="0070C0"/>
                </a:solidFill>
              </a:rPr>
              <a:t>- ISP</a:t>
            </a:r>
            <a:endParaRPr lang="ar-SA" sz="2000" b="1" dirty="0" smtClean="0">
              <a:solidFill>
                <a:srgbClr val="0070C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203848" y="2492896"/>
            <a:ext cx="5602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800" dirty="0" smtClean="0">
                <a:solidFill>
                  <a:srgbClr val="FF0000"/>
                </a:solidFill>
              </a:rPr>
              <a:t>طرق التواصل عبر الانترنت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3779912" y="3068960"/>
            <a:ext cx="3511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 smtClean="0"/>
              <a:t> </a:t>
            </a:r>
            <a:r>
              <a:rPr lang="ar-SA" b="1" dirty="0" smtClean="0"/>
              <a:t>القوائم البر يديهٌ</a:t>
            </a:r>
            <a:endParaRPr lang="ar-SA" dirty="0"/>
          </a:p>
        </p:txBody>
      </p:sp>
      <p:sp>
        <p:nvSpPr>
          <p:cNvPr id="9" name="مستطيل 8"/>
          <p:cNvSpPr/>
          <p:nvPr/>
        </p:nvSpPr>
        <p:spPr>
          <a:xfrm>
            <a:off x="4283968" y="3140968"/>
            <a:ext cx="1484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اللوحات الإخباريهٌ</a:t>
            </a:r>
            <a:endParaRPr lang="ar-SA" dirty="0"/>
          </a:p>
        </p:txBody>
      </p:sp>
      <p:sp>
        <p:nvSpPr>
          <p:cNvPr id="10" name="مستطيل 9"/>
          <p:cNvSpPr/>
          <p:nvPr/>
        </p:nvSpPr>
        <p:spPr>
          <a:xfrm>
            <a:off x="1763688" y="3140968"/>
            <a:ext cx="2140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غرف المحادثة او الدردشة</a:t>
            </a:r>
            <a:endParaRPr lang="ar-SA" dirty="0"/>
          </a:p>
        </p:txBody>
      </p:sp>
      <p:sp>
        <p:nvSpPr>
          <p:cNvPr id="11" name="مستطيل 10"/>
          <p:cNvSpPr/>
          <p:nvPr/>
        </p:nvSpPr>
        <p:spPr>
          <a:xfrm>
            <a:off x="5724128" y="3501008"/>
            <a:ext cx="20344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المؤتمرات عبر الانترنت</a:t>
            </a:r>
            <a:endParaRPr lang="ar-SA" dirty="0"/>
          </a:p>
        </p:txBody>
      </p:sp>
      <p:sp>
        <p:nvSpPr>
          <p:cNvPr id="12" name="مستطيل 11"/>
          <p:cNvSpPr/>
          <p:nvPr/>
        </p:nvSpPr>
        <p:spPr>
          <a:xfrm>
            <a:off x="3635896" y="3717032"/>
            <a:ext cx="1936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المراسلة الفور </a:t>
            </a:r>
            <a:r>
              <a:rPr lang="ar-SA" b="1" dirty="0" err="1" smtClean="0"/>
              <a:t>يهٌ</a:t>
            </a:r>
            <a:r>
              <a:rPr lang="ar-SA" b="1" dirty="0" smtClean="0"/>
              <a:t> </a:t>
            </a:r>
            <a:r>
              <a:rPr lang="en-US" b="1" dirty="0" smtClean="0"/>
              <a:t>- IM</a:t>
            </a:r>
            <a:endParaRPr lang="ar-SA" dirty="0"/>
          </a:p>
        </p:txBody>
      </p:sp>
      <p:sp>
        <p:nvSpPr>
          <p:cNvPr id="13" name="مستطيل 12"/>
          <p:cNvSpPr/>
          <p:nvPr/>
        </p:nvSpPr>
        <p:spPr>
          <a:xfrm>
            <a:off x="1907704" y="3861048"/>
            <a:ext cx="1686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المدونات الإلكترونية</a:t>
            </a:r>
            <a:endParaRPr lang="ar-SA" dirty="0"/>
          </a:p>
        </p:txBody>
      </p:sp>
      <p:sp>
        <p:nvSpPr>
          <p:cNvPr id="14" name="مستطيل 13"/>
          <p:cNvSpPr/>
          <p:nvPr/>
        </p:nvSpPr>
        <p:spPr>
          <a:xfrm>
            <a:off x="3707904" y="4149080"/>
            <a:ext cx="4760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400" dirty="0" smtClean="0"/>
              <a:t>هناك عدة أشرطة في نافدة المتصفح</a:t>
            </a:r>
            <a:endParaRPr lang="ar-SA" sz="2400" dirty="0"/>
          </a:p>
        </p:txBody>
      </p:sp>
      <p:sp>
        <p:nvSpPr>
          <p:cNvPr id="16" name="مستطيل 15"/>
          <p:cNvSpPr/>
          <p:nvPr/>
        </p:nvSpPr>
        <p:spPr>
          <a:xfrm>
            <a:off x="2627784" y="4653136"/>
            <a:ext cx="5580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 smtClean="0">
                <a:solidFill>
                  <a:srgbClr val="FF0000"/>
                </a:solidFill>
              </a:rPr>
              <a:t>F11</a:t>
            </a:r>
            <a:r>
              <a:rPr lang="en-US" b="1" dirty="0" smtClean="0"/>
              <a:t> </a:t>
            </a:r>
            <a:r>
              <a:rPr lang="ar-SA" b="1" dirty="0" smtClean="0"/>
              <a:t>باستعمال مفتاح</a:t>
            </a:r>
            <a:r>
              <a:rPr lang="en-US" b="1" dirty="0" smtClean="0"/>
              <a:t> </a:t>
            </a:r>
            <a:r>
              <a:rPr lang="ar-SA" b="1" dirty="0" smtClean="0"/>
              <a:t>عرض الصفحة بكامل حجم شاشة</a:t>
            </a:r>
          </a:p>
          <a:p>
            <a:endParaRPr lang="ar-SA" dirty="0"/>
          </a:p>
        </p:txBody>
      </p:sp>
      <p:sp>
        <p:nvSpPr>
          <p:cNvPr id="17" name="مستطيل 16"/>
          <p:cNvSpPr/>
          <p:nvPr/>
        </p:nvSpPr>
        <p:spPr>
          <a:xfrm>
            <a:off x="323528" y="4149080"/>
            <a:ext cx="4760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smtClean="0"/>
              <a:t>   </a:t>
            </a:r>
            <a:r>
              <a:rPr lang="ar-SA" sz="2400" dirty="0" smtClean="0"/>
              <a:t> وعددها اربع</a:t>
            </a:r>
            <a:endParaRPr lang="ar-SA" sz="2400" dirty="0"/>
          </a:p>
        </p:txBody>
      </p:sp>
      <p:sp>
        <p:nvSpPr>
          <p:cNvPr id="18" name="مستطيل 17"/>
          <p:cNvSpPr/>
          <p:nvPr/>
        </p:nvSpPr>
        <p:spPr>
          <a:xfrm>
            <a:off x="2051720" y="5085184"/>
            <a:ext cx="5364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  </a:t>
            </a:r>
            <a:r>
              <a:rPr lang="ar-SA" b="1" dirty="0" smtClean="0"/>
              <a:t>كل موقع في الويب له عنوان فريد يدعى </a:t>
            </a:r>
          </a:p>
          <a:p>
            <a:pPr algn="ctr"/>
            <a:r>
              <a:rPr lang="en-US" b="1" dirty="0" smtClean="0"/>
              <a:t>URL</a:t>
            </a:r>
            <a:endParaRPr lang="ar-SA" b="1" dirty="0"/>
          </a:p>
        </p:txBody>
      </p:sp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764704"/>
            <a:ext cx="67532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1556792"/>
            <a:ext cx="187220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564904"/>
            <a:ext cx="83915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3068960"/>
            <a:ext cx="3744416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9" y="4005064"/>
            <a:ext cx="6768752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3928" y="4581128"/>
            <a:ext cx="1152128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23528" y="438015"/>
            <a:ext cx="8429684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sz="2400" b="1" dirty="0" smtClean="0">
                <a:solidFill>
                  <a:srgbClr val="FF0000"/>
                </a:solidFill>
              </a:rPr>
              <a:t>الذي يسٌمح بالتنقل بينٌ مواقع صفحات الو </a:t>
            </a:r>
            <a:r>
              <a:rPr lang="ar-SA" sz="2400" b="1" dirty="0" err="1" smtClean="0">
                <a:solidFill>
                  <a:srgbClr val="FF0000"/>
                </a:solidFill>
              </a:rPr>
              <a:t>بٌ</a:t>
            </a:r>
            <a:endParaRPr lang="ar-SA" sz="2400" b="1" dirty="0" smtClean="0">
              <a:solidFill>
                <a:srgbClr val="FF0000"/>
              </a:solidFill>
            </a:endParaRP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sz="2400" b="1" dirty="0" smtClean="0"/>
              <a:t>الارتباط التشعبي</a:t>
            </a: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sz="2400" b="1" dirty="0" err="1" smtClean="0">
                <a:solidFill>
                  <a:srgbClr val="FF0000"/>
                </a:solidFill>
              </a:rPr>
              <a:t>اللغه</a:t>
            </a:r>
            <a:r>
              <a:rPr lang="ar-SA" sz="2400" b="1" dirty="0" smtClean="0">
                <a:solidFill>
                  <a:srgbClr val="FF0000"/>
                </a:solidFill>
              </a:rPr>
              <a:t> التي تستعمل لتصميمٌ مواقع الو </a:t>
            </a:r>
            <a:r>
              <a:rPr lang="ar-SA" sz="2400" b="1" dirty="0" err="1" smtClean="0">
                <a:solidFill>
                  <a:srgbClr val="FF0000"/>
                </a:solidFill>
              </a:rPr>
              <a:t>بٌ</a:t>
            </a:r>
            <a:r>
              <a:rPr lang="ar-SA" sz="2400" b="1" dirty="0" smtClean="0">
                <a:solidFill>
                  <a:srgbClr val="FF0000"/>
                </a:solidFill>
              </a:rPr>
              <a:t> هي </a:t>
            </a: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400" b="1" dirty="0" smtClean="0"/>
              <a:t>HTML</a:t>
            </a:r>
            <a:endParaRPr lang="ar-SA" sz="2400" b="1" dirty="0" smtClean="0"/>
          </a:p>
          <a:p>
            <a:pPr algn="ctr"/>
            <a:r>
              <a:rPr lang="ar-SA" sz="2400" b="1" dirty="0" smtClean="0"/>
              <a:t>- </a:t>
            </a:r>
            <a:r>
              <a:rPr lang="ar-SA" sz="2400" b="1" dirty="0" smtClean="0">
                <a:solidFill>
                  <a:srgbClr val="FF0000"/>
                </a:solidFill>
              </a:rPr>
              <a:t>ليسٌ من أدوات </a:t>
            </a:r>
            <a:r>
              <a:rPr lang="ar-SA" sz="2400" b="1" dirty="0" err="1" smtClean="0">
                <a:solidFill>
                  <a:srgbClr val="FF0000"/>
                </a:solidFill>
              </a:rPr>
              <a:t>الأتصال</a:t>
            </a:r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r>
              <a:rPr lang="ar-SA" sz="2400" b="1" dirty="0" err="1" smtClean="0">
                <a:solidFill>
                  <a:srgbClr val="FF0000"/>
                </a:solidFill>
              </a:rPr>
              <a:t>بالانترنت:</a:t>
            </a:r>
            <a:endParaRPr lang="ar-SA" sz="2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400" b="1" dirty="0" smtClean="0"/>
              <a:t>أ- بطاقة المودم.</a:t>
            </a:r>
          </a:p>
          <a:p>
            <a:pPr algn="ctr"/>
            <a:r>
              <a:rPr lang="ar-SA" sz="2400" b="1" dirty="0" smtClean="0"/>
              <a:t>ب- خط الهاتف.</a:t>
            </a:r>
          </a:p>
          <a:p>
            <a:pPr algn="ctr"/>
            <a:r>
              <a:rPr lang="ar-SA" sz="2400" b="1" dirty="0" smtClean="0">
                <a:solidFill>
                  <a:srgbClr val="0070C0"/>
                </a:solidFill>
              </a:rPr>
              <a:t>ج- حساب مستخدم و </a:t>
            </a:r>
            <a:r>
              <a:rPr lang="ar-SA" sz="2400" b="1" dirty="0" err="1" smtClean="0">
                <a:solidFill>
                  <a:srgbClr val="0070C0"/>
                </a:solidFill>
              </a:rPr>
              <a:t>نٌدوز.</a:t>
            </a:r>
            <a:endParaRPr lang="ar-SA" sz="2400" b="1" dirty="0" smtClean="0">
              <a:solidFill>
                <a:srgbClr val="0070C0"/>
              </a:solidFill>
            </a:endParaRPr>
          </a:p>
          <a:p>
            <a:pPr algn="ctr"/>
            <a:r>
              <a:rPr lang="ar-SA" sz="2400" b="1" dirty="0" smtClean="0"/>
              <a:t>د- مزود خدمة الانترنت.</a:t>
            </a: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ar-SA" sz="2400" b="1" dirty="0" smtClean="0">
                <a:solidFill>
                  <a:srgbClr val="FF0000"/>
                </a:solidFill>
              </a:rPr>
              <a:t>أي بروتوكول يسٌتعمل لنقل الملفات من كمبيوتر إلى آخر على </a:t>
            </a:r>
            <a:r>
              <a:rPr lang="ar-SA" sz="2400" b="1" dirty="0" err="1" smtClean="0">
                <a:solidFill>
                  <a:srgbClr val="FF0000"/>
                </a:solidFill>
              </a:rPr>
              <a:t>شبنة</a:t>
            </a:r>
            <a:r>
              <a:rPr lang="ar-SA" sz="2400" b="1" dirty="0" smtClean="0">
                <a:solidFill>
                  <a:srgbClr val="FF0000"/>
                </a:solidFill>
              </a:rPr>
              <a:t> الإنترنت</a:t>
            </a: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US" sz="2400" b="1" dirty="0" smtClean="0">
                <a:latin typeface="Arial" pitchFamily="34" charset="0"/>
                <a:cs typeface="Traditional Arabic" pitchFamily="2" charset="-78"/>
              </a:rPr>
              <a:t>FTP</a:t>
            </a:r>
            <a:endParaRPr lang="ar-SA" sz="2400" b="1" dirty="0" smtClean="0">
              <a:latin typeface="Arial" pitchFamily="34" charset="0"/>
              <a:cs typeface="Traditional Arabic" pitchFamily="2" charset="-78"/>
            </a:endParaRP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ar-SA" sz="2400" b="1" dirty="0" smtClean="0"/>
              <a:t> </a:t>
            </a:r>
            <a:r>
              <a:rPr lang="ar-SA" sz="2800" b="1" dirty="0" err="1" smtClean="0">
                <a:solidFill>
                  <a:srgbClr val="FF0000"/>
                </a:solidFill>
              </a:rPr>
              <a:t>بروتكول</a:t>
            </a:r>
            <a:r>
              <a:rPr lang="ar-SA" sz="2800" b="1" dirty="0" smtClean="0">
                <a:solidFill>
                  <a:srgbClr val="FF0000"/>
                </a:solidFill>
              </a:rPr>
              <a:t> اتصال بينٌ خادم وبينٌ عميلٌ لاسترجاع وتشغيلٌ صفحات </a:t>
            </a:r>
            <a:r>
              <a:rPr lang="ar-SA" sz="2800" b="1" smtClean="0">
                <a:solidFill>
                  <a:srgbClr val="FF0000"/>
                </a:solidFill>
              </a:rPr>
              <a:t>المواقع </a:t>
            </a:r>
            <a:r>
              <a:rPr lang="ar-SA" sz="2800" b="1" smtClean="0">
                <a:solidFill>
                  <a:srgbClr val="FF0000"/>
                </a:solidFill>
              </a:rPr>
              <a:t>ليعرضها </a:t>
            </a:r>
            <a:r>
              <a:rPr lang="ar-SA" sz="2800" b="1" dirty="0" smtClean="0">
                <a:solidFill>
                  <a:srgbClr val="FF0000"/>
                </a:solidFill>
              </a:rPr>
              <a:t>على العميل</a:t>
            </a:r>
            <a:endParaRPr lang="ar-SA" sz="2400" b="1" dirty="0" smtClean="0">
              <a:solidFill>
                <a:srgbClr val="FF0000"/>
              </a:solidFill>
            </a:endParaRP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US" sz="2400" b="1" dirty="0" smtClean="0"/>
              <a:t>HTTP</a:t>
            </a:r>
            <a:endParaRPr lang="ar-SA" sz="2400" b="1" dirty="0" smtClean="0">
              <a:latin typeface="Arial" pitchFamily="34" charset="0"/>
              <a:cs typeface="Traditional Arabic" pitchFamily="2" charset="-78"/>
            </a:endParaRP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ar-SA" sz="2400" b="1" dirty="0" smtClean="0">
                <a:solidFill>
                  <a:srgbClr val="FF0000"/>
                </a:solidFill>
              </a:rPr>
              <a:t>ملف خاص يخٌزن تلقائياٌ في الحاسب عند زياٌرة صفحة و </a:t>
            </a:r>
            <a:r>
              <a:rPr lang="ar-SA" sz="2400" b="1" dirty="0" err="1" smtClean="0">
                <a:solidFill>
                  <a:srgbClr val="FF0000"/>
                </a:solidFill>
              </a:rPr>
              <a:t>يبٌ</a:t>
            </a:r>
            <a:r>
              <a:rPr lang="ar-SA" sz="2400" b="1" dirty="0" smtClean="0">
                <a:solidFill>
                  <a:srgbClr val="FF0000"/>
                </a:solidFill>
              </a:rPr>
              <a:t> ليسٌهل لاحقا عرض الصفحه</a:t>
            </a: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US" sz="2400" b="1" dirty="0" smtClean="0"/>
              <a:t>Cookie</a:t>
            </a: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95536" y="3861048"/>
            <a:ext cx="83529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b="1" dirty="0" smtClean="0"/>
              <a:t> </a:t>
            </a:r>
            <a:endParaRPr lang="ar-SA" sz="2000" b="1" dirty="0"/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/>
      <p:bldP spid="9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1117</TotalTime>
  <Words>529</Words>
  <Application>Microsoft Office PowerPoint</Application>
  <PresentationFormat>عرض على الشاشة (3:4)‏</PresentationFormat>
  <Paragraphs>68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reception3</dc:creator>
  <cp:lastModifiedBy>elmoptaker</cp:lastModifiedBy>
  <cp:revision>125</cp:revision>
  <dcterms:created xsi:type="dcterms:W3CDTF">2011-10-25T00:41:36Z</dcterms:created>
  <dcterms:modified xsi:type="dcterms:W3CDTF">2012-11-30T21:56:42Z</dcterms:modified>
</cp:coreProperties>
</file>