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drawing6.xml" ContentType="application/vnd.ms-office.drawingml.diagramDrawing+xml"/>
  <Override PartName="/ppt/diagrams/drawing7.xml" ContentType="application/vnd.ms-office.drawingml.diagramDrawing+xml"/>
  <Override PartName="/ppt/diagrams/quickStyle8.xml" ContentType="application/vnd.openxmlformats-officedocument.drawingml.diagramStyl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ppt/diagrams/quickStyle6.xml" ContentType="application/vnd.openxmlformats-officedocument.drawingml.diagramStyle+xml"/>
  <Override PartName="/ppt/diagrams/quickStyle7.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79" r:id="rId2"/>
    <p:sldId id="257" r:id="rId3"/>
    <p:sldId id="258" r:id="rId4"/>
    <p:sldId id="259" r:id="rId5"/>
    <p:sldId id="260" r:id="rId6"/>
    <p:sldId id="261" r:id="rId7"/>
    <p:sldId id="262" r:id="rId8"/>
    <p:sldId id="263" r:id="rId9"/>
    <p:sldId id="265" r:id="rId10"/>
    <p:sldId id="264" r:id="rId11"/>
    <p:sldId id="266" r:id="rId12"/>
    <p:sldId id="268" r:id="rId13"/>
    <p:sldId id="267" r:id="rId14"/>
    <p:sldId id="269" r:id="rId15"/>
    <p:sldId id="270" r:id="rId16"/>
    <p:sldId id="272" r:id="rId17"/>
    <p:sldId id="273" r:id="rId18"/>
    <p:sldId id="274" r:id="rId19"/>
    <p:sldId id="275" r:id="rId20"/>
    <p:sldId id="276" r:id="rId2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996633"/>
    <a:srgbClr val="00CCFF"/>
    <a:srgbClr val="990033"/>
    <a:srgbClr val="003399"/>
    <a:srgbClr val="FF33CC"/>
    <a:srgbClr val="FF0000"/>
    <a:srgbClr val="FFFF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4853" autoAdjust="0"/>
    <p:restoredTop sz="94660"/>
  </p:normalViewPr>
  <p:slideViewPr>
    <p:cSldViewPr>
      <p:cViewPr>
        <p:scale>
          <a:sx n="50" d="100"/>
          <a:sy n="50" d="100"/>
        </p:scale>
        <p:origin x="-2382" y="-43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228600">
            <a:schemeClr val="accent4">
              <a:satMod val="175000"/>
              <a:alpha val="40000"/>
            </a:schemeClr>
          </a:glow>
        </a:effectLst>
      </dgm:spPr>
      <dgm:t>
        <a:bodyPr/>
        <a:lstStyle/>
        <a:p>
          <a:pPr rtl="1"/>
          <a:r>
            <a:rPr lang="ar-SA" sz="2400" b="0" dirty="0" smtClean="0">
              <a:cs typeface="FS_Bold" pitchFamily="2" charset="-78"/>
            </a:rPr>
            <a:t>مشاكل العمل في البيئة التقليدية</a:t>
          </a:r>
          <a:endParaRPr lang="ar-SA" sz="2400" b="0" dirty="0">
            <a:cs typeface="FS_Bold" pitchFamily="2" charset="-78"/>
          </a:endParaRPr>
        </a:p>
      </dgm:t>
    </dgm:pt>
    <dgm:pt modelId="{607C2A81-414C-4A53-93EB-688B1751EACA}" type="parTrans" cxnId="{37A68876-8276-4250-99D3-7F2A60947760}">
      <dgm:prSet/>
      <dgm:spPr/>
      <dgm:t>
        <a:bodyPr/>
        <a:lstStyle/>
        <a:p>
          <a:pPr rtl="1"/>
          <a:endParaRPr lang="ar-SA"/>
        </a:p>
      </dgm:t>
    </dgm:pt>
    <dgm:pt modelId="{3761D654-E383-46A7-ADFC-CA1D3FEC6241}" type="sibTrans" cxnId="{37A68876-8276-4250-99D3-7F2A60947760}">
      <dgm:prSet/>
      <dgm:spPr/>
      <dgm:t>
        <a:bodyPr/>
        <a:lstStyle/>
        <a:p>
          <a:pPr rtl="1"/>
          <a:endParaRPr lang="ar-SA"/>
        </a:p>
      </dgm:t>
    </dgm:pt>
    <dgm:pt modelId="{D2C75D40-9926-47E4-95F2-301737D83A57}">
      <dgm:prSet phldrT="[Text]" custT="1"/>
      <dgm:spPr/>
      <dgm:t>
        <a:bodyPr/>
        <a:lstStyle/>
        <a:p>
          <a:pPr rtl="1"/>
          <a:r>
            <a:rPr lang="ar-SA" sz="2000" b="0" dirty="0" smtClean="0">
              <a:solidFill>
                <a:srgbClr val="7030A0"/>
              </a:solidFill>
              <a:cs typeface="MCS Taybah S_U normal." pitchFamily="2" charset="-78"/>
            </a:rPr>
            <a:t>التشابه والحشو في البيانات</a:t>
          </a:r>
        </a:p>
        <a:p>
          <a:pPr rtl="1"/>
          <a:r>
            <a:rPr lang="ar-SA" sz="1800" b="1" dirty="0" smtClean="0"/>
            <a:t>نفس الملف يحفظ في ملفات مختلفه</a:t>
          </a:r>
          <a:endParaRPr lang="ar-SA" sz="1800" b="1" dirty="0"/>
        </a:p>
      </dgm:t>
    </dgm:pt>
    <dgm:pt modelId="{52F69861-8C55-4D7C-AAC7-D2D2E6D0CE61}" type="parTrans" cxnId="{65899458-FD48-4A40-B397-490CE40BD209}">
      <dgm:prSet/>
      <dgm:spPr/>
      <dgm:t>
        <a:bodyPr/>
        <a:lstStyle/>
        <a:p>
          <a:pPr rtl="1"/>
          <a:endParaRPr lang="ar-SA"/>
        </a:p>
      </dgm:t>
    </dgm:pt>
    <dgm:pt modelId="{F2704B1A-F592-49FD-B8A0-2B285C96031A}" type="sibTrans" cxnId="{65899458-FD48-4A40-B397-490CE40BD209}">
      <dgm:prSet/>
      <dgm:spPr/>
      <dgm:t>
        <a:bodyPr/>
        <a:lstStyle/>
        <a:p>
          <a:pPr rtl="1"/>
          <a:endParaRPr lang="ar-SA"/>
        </a:p>
      </dgm:t>
    </dgm:pt>
    <dgm:pt modelId="{ABBF487D-1243-4F08-A7CF-23E10DCF947F}">
      <dgm:prSet phldrT="[Text]" custT="1"/>
      <dgm:spPr/>
      <dgm:t>
        <a:bodyPr/>
        <a:lstStyle/>
        <a:p>
          <a:pPr rtl="1"/>
          <a:r>
            <a:rPr lang="ar-SA" sz="2000" b="0" dirty="0" smtClean="0">
              <a:solidFill>
                <a:srgbClr val="7030A0"/>
              </a:solidFill>
              <a:cs typeface="MCS Taybah S_U normal." pitchFamily="2" charset="-78"/>
            </a:rPr>
            <a:t>نقص الموازنة</a:t>
          </a:r>
        </a:p>
        <a:p>
          <a:pPr rtl="1"/>
          <a:r>
            <a:rPr lang="ar-SA" sz="1600" b="1" dirty="0" smtClean="0"/>
            <a:t>يعني اذا طلب تقرير ما يحتاج لبيانات في عدة ملفات فيحتاج وقتا طويلا للتنفيذ لتشتت الملفات بين الاقسام</a:t>
          </a:r>
        </a:p>
      </dgm:t>
    </dgm:pt>
    <dgm:pt modelId="{80CAB5EF-582B-4A3C-94F8-830C46293C8A}" type="parTrans" cxnId="{B1ED9DCC-88AE-4244-9F89-B5C7A43BCC16}">
      <dgm:prSet/>
      <dgm:spPr/>
      <dgm:t>
        <a:bodyPr/>
        <a:lstStyle/>
        <a:p>
          <a:pPr rtl="1"/>
          <a:endParaRPr lang="ar-SA"/>
        </a:p>
      </dgm:t>
    </dgm:pt>
    <dgm:pt modelId="{32FCCED8-3B24-4521-815B-818AD3E6B5CA}" type="sibTrans" cxnId="{B1ED9DCC-88AE-4244-9F89-B5C7A43BCC16}">
      <dgm:prSet/>
      <dgm:spPr/>
      <dgm:t>
        <a:bodyPr/>
        <a:lstStyle/>
        <a:p>
          <a:pPr rtl="1"/>
          <a:endParaRPr lang="ar-SA"/>
        </a:p>
      </dgm:t>
    </dgm:pt>
    <dgm:pt modelId="{BFADE854-6D6C-4B9A-A412-D43FF2C404B8}">
      <dgm:prSet phldrT="[Text]" custT="1"/>
      <dgm:spPr/>
      <dgm:t>
        <a:bodyPr/>
        <a:lstStyle/>
        <a:p>
          <a:pPr rtl="1"/>
          <a:r>
            <a:rPr lang="ar-SA" sz="2000" b="0" dirty="0" smtClean="0">
              <a:solidFill>
                <a:srgbClr val="7030A0"/>
              </a:solidFill>
              <a:cs typeface="MCS Taybah S_U normal." pitchFamily="2" charset="-78"/>
            </a:rPr>
            <a:t>عدم استقلالية البرامج والبيانات</a:t>
          </a:r>
        </a:p>
        <a:p>
          <a:pPr rtl="1"/>
          <a:r>
            <a:rPr lang="ar-SA" sz="1600" b="1" dirty="0" smtClean="0"/>
            <a:t>اي تغير في طريقة تنظيم البيانات يؤدي حتماً إلى تغير البرامج المستخدمة والتطبيقات</a:t>
          </a:r>
          <a:endParaRPr lang="ar-SA" sz="1600" b="1" dirty="0"/>
        </a:p>
      </dgm:t>
    </dgm:pt>
    <dgm:pt modelId="{07127D02-58A8-4897-8351-1B33F760DEAE}" type="parTrans" cxnId="{861E585A-6CF0-4C82-9AF5-DDD333FA44AE}">
      <dgm:prSet/>
      <dgm:spPr/>
      <dgm:t>
        <a:bodyPr/>
        <a:lstStyle/>
        <a:p>
          <a:pPr rtl="1"/>
          <a:endParaRPr lang="ar-SA"/>
        </a:p>
      </dgm:t>
    </dgm:pt>
    <dgm:pt modelId="{9F4E8486-FCE2-47B5-B122-E8A071893CED}" type="sibTrans" cxnId="{861E585A-6CF0-4C82-9AF5-DDD333FA44AE}">
      <dgm:prSet/>
      <dgm:spPr/>
      <dgm:t>
        <a:bodyPr/>
        <a:lstStyle/>
        <a:p>
          <a:pPr rtl="1"/>
          <a:endParaRPr lang="ar-SA"/>
        </a:p>
      </dgm:t>
    </dgm:pt>
    <dgm:pt modelId="{F0419022-AD24-47C3-AF2E-1BE62D5ADA65}">
      <dgm:prSet custT="1"/>
      <dgm:spPr/>
      <dgm:t>
        <a:bodyPr/>
        <a:lstStyle/>
        <a:p>
          <a:pPr rtl="1"/>
          <a:r>
            <a:rPr lang="ar-SA" sz="2000" b="0" dirty="0" smtClean="0">
              <a:solidFill>
                <a:srgbClr val="7030A0"/>
              </a:solidFill>
              <a:cs typeface="MCS Taybah S_U normal." pitchFamily="2" charset="-78"/>
            </a:rPr>
            <a:t>نقص في مشاركة البيانات</a:t>
          </a:r>
        </a:p>
        <a:p>
          <a:pPr rtl="1"/>
          <a:r>
            <a:rPr lang="ar-SA" sz="1600" b="1" dirty="0" smtClean="0"/>
            <a:t>تشتت الملفات يجعل عملية تقاسم البيانات والحصول عليها صعب</a:t>
          </a:r>
          <a:endParaRPr lang="ar-SA" sz="1600" b="1" dirty="0"/>
        </a:p>
      </dgm:t>
    </dgm:pt>
    <dgm:pt modelId="{A903C04D-C642-46CB-AEA4-3FC5A505334B}" type="parTrans" cxnId="{CB37D834-2AF8-4E2B-B0D4-6E6FED95B4DB}">
      <dgm:prSet/>
      <dgm:spPr/>
      <dgm:t>
        <a:bodyPr/>
        <a:lstStyle/>
        <a:p>
          <a:pPr rtl="1"/>
          <a:endParaRPr lang="ar-SA"/>
        </a:p>
      </dgm:t>
    </dgm:pt>
    <dgm:pt modelId="{43454D4A-FE03-4527-B435-32641293B3C0}" type="sibTrans" cxnId="{CB37D834-2AF8-4E2B-B0D4-6E6FED95B4DB}">
      <dgm:prSet/>
      <dgm:spPr/>
      <dgm:t>
        <a:bodyPr/>
        <a:lstStyle/>
        <a:p>
          <a:pPr rtl="1"/>
          <a:endParaRPr lang="ar-SA"/>
        </a:p>
      </dgm:t>
    </dgm:pt>
    <dgm:pt modelId="{34CAF9D2-71E5-4625-B209-4D84A4C6263D}">
      <dgm:prSet custT="1"/>
      <dgm:spPr/>
      <dgm:t>
        <a:bodyPr/>
        <a:lstStyle/>
        <a:p>
          <a:pPr rtl="1"/>
          <a:r>
            <a:rPr lang="ar-SA" sz="2000" b="0" dirty="0" smtClean="0">
              <a:solidFill>
                <a:srgbClr val="7030A0"/>
              </a:solidFill>
              <a:cs typeface="MCS Taybah S_U normal." pitchFamily="2" charset="-78"/>
            </a:rPr>
            <a:t>الامن الرديء</a:t>
          </a:r>
        </a:p>
        <a:p>
          <a:pPr rtl="1"/>
          <a:r>
            <a:rPr lang="ar-SA" sz="1600" b="1" dirty="0" smtClean="0"/>
            <a:t>بسبب تواجده على مستوى كل الاقسام يضعف السيطرة عليها وادارتها والمرقبة عليها ضعيفة ، بالتالي يزيد الوقوع في الخطأ</a:t>
          </a:r>
        </a:p>
      </dgm:t>
    </dgm:pt>
    <dgm:pt modelId="{D197F285-C330-4DD5-B5E8-92826B98683C}" type="parTrans" cxnId="{EA667B4E-5D6A-49DD-BD3B-EF1247388057}">
      <dgm:prSet/>
      <dgm:spPr/>
      <dgm:t>
        <a:bodyPr/>
        <a:lstStyle/>
        <a:p>
          <a:pPr rtl="1"/>
          <a:endParaRPr lang="ar-SA"/>
        </a:p>
      </dgm:t>
    </dgm:pt>
    <dgm:pt modelId="{F92B7B3D-7A3A-43BA-984C-8B9551D13C7D}" type="sibTrans" cxnId="{EA667B4E-5D6A-49DD-BD3B-EF1247388057}">
      <dgm:prSet/>
      <dgm:spPr/>
      <dgm:t>
        <a:bodyPr/>
        <a:lstStyle/>
        <a:p>
          <a:pPr rtl="1"/>
          <a:endParaRPr lang="ar-SA"/>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6" custScaleX="115639" custScaleY="86988" custLinFactNeighborX="2031" custLinFactNeighborY="0">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5"/>
      <dgm:spPr/>
      <dgm:t>
        <a:bodyPr/>
        <a:lstStyle/>
        <a:p>
          <a:pPr rtl="1"/>
          <a:endParaRPr lang="ar-SA"/>
        </a:p>
      </dgm:t>
    </dgm:pt>
    <dgm:pt modelId="{6A302661-E75E-4BCF-B119-995BF267D72C}" type="pres">
      <dgm:prSet presAssocID="{D2C75D40-9926-47E4-95F2-301737D83A57}" presName="text0" presStyleLbl="node1" presStyleIdx="1" presStyleCnt="6" custScaleX="245743" custScaleY="86827" custRadScaleRad="100071" custRadScaleInc="6053">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1" presStyleCnt="5"/>
      <dgm:spPr/>
      <dgm:t>
        <a:bodyPr/>
        <a:lstStyle/>
        <a:p>
          <a:pPr rtl="1"/>
          <a:endParaRPr lang="ar-SA"/>
        </a:p>
      </dgm:t>
    </dgm:pt>
    <dgm:pt modelId="{D82EDEBE-BB2F-4E83-B16B-600B65C4FC91}" type="pres">
      <dgm:prSet presAssocID="{F0419022-AD24-47C3-AF2E-1BE62D5ADA65}" presName="text0" presStyleLbl="node1" presStyleIdx="2" presStyleCnt="6" custScaleX="213110" custRadScaleRad="127792" custRadScaleInc="6492">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2" presStyleCnt="5"/>
      <dgm:spPr/>
      <dgm:t>
        <a:bodyPr/>
        <a:lstStyle/>
        <a:p>
          <a:pPr rtl="1"/>
          <a:endParaRPr lang="ar-SA"/>
        </a:p>
      </dgm:t>
    </dgm:pt>
    <dgm:pt modelId="{762F1BE7-582A-4733-819D-05886441EDDF}" type="pres">
      <dgm:prSet presAssocID="{34CAF9D2-71E5-4625-B209-4D84A4C6263D}" presName="text0" presStyleLbl="node1" presStyleIdx="3" presStyleCnt="6" custScaleX="231177" custScaleY="123458" custRadScaleRad="124230" custRadScaleInc="-39424">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3" presStyleCnt="5"/>
      <dgm:spPr/>
      <dgm:t>
        <a:bodyPr/>
        <a:lstStyle/>
        <a:p>
          <a:pPr rtl="1"/>
          <a:endParaRPr lang="ar-SA"/>
        </a:p>
      </dgm:t>
    </dgm:pt>
    <dgm:pt modelId="{665E8E65-F71F-40DA-B2E6-884418ED34F2}" type="pres">
      <dgm:prSet presAssocID="{ABBF487D-1243-4F08-A7CF-23E10DCF947F}" presName="text0" presStyleLbl="node1" presStyleIdx="4" presStyleCnt="6" custScaleX="229004" custScaleY="117448" custRadScaleRad="113766" custRadScaleInc="26801">
        <dgm:presLayoutVars>
          <dgm:bulletEnabled val="1"/>
        </dgm:presLayoutVars>
      </dgm:prSet>
      <dgm:spPr/>
      <dgm:t>
        <a:bodyPr/>
        <a:lstStyle/>
        <a:p>
          <a:pPr rtl="1"/>
          <a:endParaRPr lang="ar-SA"/>
        </a:p>
      </dgm:t>
    </dgm:pt>
    <dgm:pt modelId="{C8701AE2-3F7B-475D-A0E6-0FF0272043E8}" type="pres">
      <dgm:prSet presAssocID="{07127D02-58A8-4897-8351-1B33F760DEAE}" presName="Name56" presStyleLbl="parChTrans1D2" presStyleIdx="4" presStyleCnt="5"/>
      <dgm:spPr/>
      <dgm:t>
        <a:bodyPr/>
        <a:lstStyle/>
        <a:p>
          <a:pPr rtl="1"/>
          <a:endParaRPr lang="ar-SA"/>
        </a:p>
      </dgm:t>
    </dgm:pt>
    <dgm:pt modelId="{26EF2666-943B-4C74-BE0C-A2CF3900998C}" type="pres">
      <dgm:prSet presAssocID="{BFADE854-6D6C-4B9A-A412-D43FF2C404B8}" presName="text0" presStyleLbl="node1" presStyleIdx="5" presStyleCnt="6" custScaleX="260539" custRadScaleRad="125030" custRadScaleInc="-8502">
        <dgm:presLayoutVars>
          <dgm:bulletEnabled val="1"/>
        </dgm:presLayoutVars>
      </dgm:prSet>
      <dgm:spPr/>
      <dgm:t>
        <a:bodyPr/>
        <a:lstStyle/>
        <a:p>
          <a:pPr rtl="1"/>
          <a:endParaRPr lang="ar-SA"/>
        </a:p>
      </dgm:t>
    </dgm:pt>
  </dgm:ptLst>
  <dgm:cxnLst>
    <dgm:cxn modelId="{EA667B4E-5D6A-49DD-BD3B-EF1247388057}" srcId="{0A62554C-2F31-4EA8-8D1A-D67C0467109E}" destId="{34CAF9D2-71E5-4625-B209-4D84A4C6263D}" srcOrd="2" destOrd="0" parTransId="{D197F285-C330-4DD5-B5E8-92826B98683C}" sibTransId="{F92B7B3D-7A3A-43BA-984C-8B9551D13C7D}"/>
    <dgm:cxn modelId="{4638B0FE-40FA-4A7F-94FC-30556247C877}" type="presOf" srcId="{07127D02-58A8-4897-8351-1B33F760DEAE}" destId="{C8701AE2-3F7B-475D-A0E6-0FF0272043E8}" srcOrd="0" destOrd="0" presId="urn:microsoft.com/office/officeart/2008/layout/RadialCluster"/>
    <dgm:cxn modelId="{E75CF522-7D7B-49BE-A2D3-63D0CC49E86C}" type="presOf" srcId="{80CAB5EF-582B-4A3C-94F8-830C46293C8A}" destId="{C296D861-43C3-4979-9E86-2004292E3076}" srcOrd="0" destOrd="0" presId="urn:microsoft.com/office/officeart/2008/layout/RadialCluster"/>
    <dgm:cxn modelId="{861E585A-6CF0-4C82-9AF5-DDD333FA44AE}" srcId="{0A62554C-2F31-4EA8-8D1A-D67C0467109E}" destId="{BFADE854-6D6C-4B9A-A412-D43FF2C404B8}" srcOrd="4" destOrd="0" parTransId="{07127D02-58A8-4897-8351-1B33F760DEAE}" sibTransId="{9F4E8486-FCE2-47B5-B122-E8A071893CED}"/>
    <dgm:cxn modelId="{35055A0F-778F-40AB-B620-6EC9727FEE0A}" type="presOf" srcId="{34CAF9D2-71E5-4625-B209-4D84A4C6263D}" destId="{762F1BE7-582A-4733-819D-05886441EDDF}" srcOrd="0" destOrd="0" presId="urn:microsoft.com/office/officeart/2008/layout/RadialCluster"/>
    <dgm:cxn modelId="{CB37D834-2AF8-4E2B-B0D4-6E6FED95B4DB}" srcId="{0A62554C-2F31-4EA8-8D1A-D67C0467109E}" destId="{F0419022-AD24-47C3-AF2E-1BE62D5ADA65}" srcOrd="1" destOrd="0" parTransId="{A903C04D-C642-46CB-AEA4-3FC5A505334B}" sibTransId="{43454D4A-FE03-4527-B435-32641293B3C0}"/>
    <dgm:cxn modelId="{5A82E39A-ED6E-4D03-94EA-4D8F0666FB2E}" type="presOf" srcId="{D197F285-C330-4DD5-B5E8-92826B98683C}" destId="{E153EABB-30C2-4252-AD53-05AB3DF2FD41}" srcOrd="0" destOrd="0" presId="urn:microsoft.com/office/officeart/2008/layout/RadialCluster"/>
    <dgm:cxn modelId="{F27E1DE3-4A4B-4A11-8D25-8D1648E5D239}" type="presOf" srcId="{BFADE854-6D6C-4B9A-A412-D43FF2C404B8}" destId="{26EF2666-943B-4C74-BE0C-A2CF3900998C}" srcOrd="0" destOrd="0" presId="urn:microsoft.com/office/officeart/2008/layout/RadialCluster"/>
    <dgm:cxn modelId="{37A68876-8276-4250-99D3-7F2A60947760}" srcId="{60816C67-B644-4396-8F04-AFE141806C86}" destId="{0A62554C-2F31-4EA8-8D1A-D67C0467109E}" srcOrd="0" destOrd="0" parTransId="{607C2A81-414C-4A53-93EB-688B1751EACA}" sibTransId="{3761D654-E383-46A7-ADFC-CA1D3FEC6241}"/>
    <dgm:cxn modelId="{B1ED9DCC-88AE-4244-9F89-B5C7A43BCC16}" srcId="{0A62554C-2F31-4EA8-8D1A-D67C0467109E}" destId="{ABBF487D-1243-4F08-A7CF-23E10DCF947F}" srcOrd="3" destOrd="0" parTransId="{80CAB5EF-582B-4A3C-94F8-830C46293C8A}" sibTransId="{32FCCED8-3B24-4521-815B-818AD3E6B5CA}"/>
    <dgm:cxn modelId="{EA5B47C6-9571-4886-A2E6-8E59D161C108}" type="presOf" srcId="{60816C67-B644-4396-8F04-AFE141806C86}" destId="{DEAC5130-2454-4956-9F5D-ADC41C98CC3C}" srcOrd="0" destOrd="0" presId="urn:microsoft.com/office/officeart/2008/layout/RadialCluster"/>
    <dgm:cxn modelId="{F930481D-BD57-425E-9AFD-74BFF36CF20A}" type="presOf" srcId="{D2C75D40-9926-47E4-95F2-301737D83A57}" destId="{6A302661-E75E-4BCF-B119-995BF267D72C}" srcOrd="0" destOrd="0" presId="urn:microsoft.com/office/officeart/2008/layout/RadialCluster"/>
    <dgm:cxn modelId="{B2D63865-DDDD-4108-ABD1-C4C496512D54}" type="presOf" srcId="{ABBF487D-1243-4F08-A7CF-23E10DCF947F}" destId="{665E8E65-F71F-40DA-B2E6-884418ED34F2}" srcOrd="0" destOrd="0" presId="urn:microsoft.com/office/officeart/2008/layout/RadialCluster"/>
    <dgm:cxn modelId="{693A541B-4D35-4470-9FBC-7AC5191BAB16}" type="presOf" srcId="{0A62554C-2F31-4EA8-8D1A-D67C0467109E}" destId="{D3043A86-E2A0-45F9-B03A-31144D9DB66D}" srcOrd="0" destOrd="0" presId="urn:microsoft.com/office/officeart/2008/layout/RadialCluster"/>
    <dgm:cxn modelId="{471F341C-E7B3-473B-94E1-089B833732D5}" type="presOf" srcId="{52F69861-8C55-4D7C-AAC7-D2D2E6D0CE61}" destId="{3EF81295-8E28-4C30-B5A6-228FE6A7F924}" srcOrd="0" destOrd="0" presId="urn:microsoft.com/office/officeart/2008/layout/RadialCluster"/>
    <dgm:cxn modelId="{AEA413D8-42CC-4C5F-B94D-8FB2835CDB84}" type="presOf" srcId="{F0419022-AD24-47C3-AF2E-1BE62D5ADA65}" destId="{D82EDEBE-BB2F-4E83-B16B-600B65C4FC91}" srcOrd="0" destOrd="0" presId="urn:microsoft.com/office/officeart/2008/layout/RadialCluster"/>
    <dgm:cxn modelId="{65899458-FD48-4A40-B397-490CE40BD209}" srcId="{0A62554C-2F31-4EA8-8D1A-D67C0467109E}" destId="{D2C75D40-9926-47E4-95F2-301737D83A57}" srcOrd="0" destOrd="0" parTransId="{52F69861-8C55-4D7C-AAC7-D2D2E6D0CE61}" sibTransId="{F2704B1A-F592-49FD-B8A0-2B285C96031A}"/>
    <dgm:cxn modelId="{4367D825-B160-4A33-9BE9-55EE2AFD17FF}" type="presOf" srcId="{A903C04D-C642-46CB-AEA4-3FC5A505334B}" destId="{B0321977-6FE6-42FB-AC25-B0AF7C500DB6}" srcOrd="0" destOrd="0" presId="urn:microsoft.com/office/officeart/2008/layout/RadialCluster"/>
    <dgm:cxn modelId="{26218BDE-D655-4020-B389-A12C06524E78}" type="presParOf" srcId="{DEAC5130-2454-4956-9F5D-ADC41C98CC3C}" destId="{32E66513-F428-451D-9DB0-C7BD4F678CBD}" srcOrd="0" destOrd="0" presId="urn:microsoft.com/office/officeart/2008/layout/RadialCluster"/>
    <dgm:cxn modelId="{135F9731-483C-4D6F-9575-016672B204B1}" type="presParOf" srcId="{32E66513-F428-451D-9DB0-C7BD4F678CBD}" destId="{D3043A86-E2A0-45F9-B03A-31144D9DB66D}" srcOrd="0" destOrd="0" presId="urn:microsoft.com/office/officeart/2008/layout/RadialCluster"/>
    <dgm:cxn modelId="{0536D00D-02A0-4FF0-8CCD-4CB01F52BAA3}" type="presParOf" srcId="{32E66513-F428-451D-9DB0-C7BD4F678CBD}" destId="{3EF81295-8E28-4C30-B5A6-228FE6A7F924}" srcOrd="1" destOrd="0" presId="urn:microsoft.com/office/officeart/2008/layout/RadialCluster"/>
    <dgm:cxn modelId="{6D3FC056-A254-49E6-B7FB-60E888B4F478}" type="presParOf" srcId="{32E66513-F428-451D-9DB0-C7BD4F678CBD}" destId="{6A302661-E75E-4BCF-B119-995BF267D72C}" srcOrd="2" destOrd="0" presId="urn:microsoft.com/office/officeart/2008/layout/RadialCluster"/>
    <dgm:cxn modelId="{456C77DA-966B-4EAC-B714-61EFE5EC3C02}" type="presParOf" srcId="{32E66513-F428-451D-9DB0-C7BD4F678CBD}" destId="{B0321977-6FE6-42FB-AC25-B0AF7C500DB6}" srcOrd="3" destOrd="0" presId="urn:microsoft.com/office/officeart/2008/layout/RadialCluster"/>
    <dgm:cxn modelId="{A8977167-5C38-47EB-86BC-C214D532F9A4}" type="presParOf" srcId="{32E66513-F428-451D-9DB0-C7BD4F678CBD}" destId="{D82EDEBE-BB2F-4E83-B16B-600B65C4FC91}" srcOrd="4" destOrd="0" presId="urn:microsoft.com/office/officeart/2008/layout/RadialCluster"/>
    <dgm:cxn modelId="{181CCDD8-A267-4CCC-A8E4-27766D31B4F8}" type="presParOf" srcId="{32E66513-F428-451D-9DB0-C7BD4F678CBD}" destId="{E153EABB-30C2-4252-AD53-05AB3DF2FD41}" srcOrd="5" destOrd="0" presId="urn:microsoft.com/office/officeart/2008/layout/RadialCluster"/>
    <dgm:cxn modelId="{DE683734-4727-4A51-8014-B91CB2F78C6F}" type="presParOf" srcId="{32E66513-F428-451D-9DB0-C7BD4F678CBD}" destId="{762F1BE7-582A-4733-819D-05886441EDDF}" srcOrd="6" destOrd="0" presId="urn:microsoft.com/office/officeart/2008/layout/RadialCluster"/>
    <dgm:cxn modelId="{B34CADEA-1C75-462D-8C82-E367769C1118}" type="presParOf" srcId="{32E66513-F428-451D-9DB0-C7BD4F678CBD}" destId="{C296D861-43C3-4979-9E86-2004292E3076}" srcOrd="7" destOrd="0" presId="urn:microsoft.com/office/officeart/2008/layout/RadialCluster"/>
    <dgm:cxn modelId="{07A5787D-4328-4BA7-8665-5B1DA1E21544}" type="presParOf" srcId="{32E66513-F428-451D-9DB0-C7BD4F678CBD}" destId="{665E8E65-F71F-40DA-B2E6-884418ED34F2}" srcOrd="8" destOrd="0" presId="urn:microsoft.com/office/officeart/2008/layout/RadialCluster"/>
    <dgm:cxn modelId="{54C946DA-0EA7-4B68-9559-AFEB17437886}" type="presParOf" srcId="{32E66513-F428-451D-9DB0-C7BD4F678CBD}" destId="{C8701AE2-3F7B-475D-A0E6-0FF0272043E8}" srcOrd="9" destOrd="0" presId="urn:microsoft.com/office/officeart/2008/layout/RadialCluster"/>
    <dgm:cxn modelId="{B4296122-2048-42A3-8C4B-500C09355E5C}" type="presParOf" srcId="{32E66513-F428-451D-9DB0-C7BD4F678CBD}" destId="{26EF2666-943B-4C74-BE0C-A2CF3900998C}" srcOrd="10" destOrd="0" presId="urn:microsoft.com/office/officeart/2008/layout/RadialCluster"/>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1E9BD2-DDA7-4619-90D6-F245765E83E1}" type="doc">
      <dgm:prSet loTypeId="urn:microsoft.com/office/officeart/2005/8/layout/chevron2" loCatId="list" qsTypeId="urn:microsoft.com/office/officeart/2005/8/quickstyle/simple1" qsCatId="simple" csTypeId="urn:microsoft.com/office/officeart/2005/8/colors/colorful5" csCatId="colorful" phldr="1"/>
      <dgm:spPr/>
    </dgm:pt>
    <dgm:pt modelId="{92F93ABF-8A21-40F2-9AF0-9FBB1B0DD044}">
      <dgm:prSet phldrT="[Text]" custT="1"/>
      <dgm:spPr/>
      <dgm:t>
        <a:bodyPr/>
        <a:lstStyle/>
        <a:p>
          <a:pPr rtl="1"/>
          <a:r>
            <a:rPr lang="ar-SA" sz="1800" dirty="0" smtClean="0">
              <a:solidFill>
                <a:schemeClr val="tx1"/>
              </a:solidFill>
              <a:cs typeface="FS_Bold" pitchFamily="2" charset="-78"/>
            </a:rPr>
            <a:t>النموذج الهرمي</a:t>
          </a:r>
          <a:endParaRPr lang="ar-SA" sz="1800" dirty="0">
            <a:solidFill>
              <a:schemeClr val="tx1"/>
            </a:solidFill>
            <a:cs typeface="FS_Bold" pitchFamily="2" charset="-78"/>
          </a:endParaRPr>
        </a:p>
      </dgm:t>
    </dgm:pt>
    <dgm:pt modelId="{488CEECC-3948-4AFF-A43A-F9D09FA8B782}" type="parTrans" cxnId="{55086F6B-F242-4236-AE7F-173934DE9262}">
      <dgm:prSet/>
      <dgm:spPr/>
      <dgm:t>
        <a:bodyPr/>
        <a:lstStyle/>
        <a:p>
          <a:pPr rtl="1"/>
          <a:endParaRPr lang="ar-SA">
            <a:solidFill>
              <a:schemeClr val="tx1"/>
            </a:solidFill>
          </a:endParaRPr>
        </a:p>
      </dgm:t>
    </dgm:pt>
    <dgm:pt modelId="{F0BDB78D-2E32-4063-9DBE-077E8E6599EA}" type="sibTrans" cxnId="{55086F6B-F242-4236-AE7F-173934DE9262}">
      <dgm:prSet/>
      <dgm:spPr/>
      <dgm:t>
        <a:bodyPr/>
        <a:lstStyle/>
        <a:p>
          <a:pPr rtl="1"/>
          <a:endParaRPr lang="ar-SA">
            <a:solidFill>
              <a:schemeClr val="tx1"/>
            </a:solidFill>
          </a:endParaRPr>
        </a:p>
      </dgm:t>
    </dgm:pt>
    <dgm:pt modelId="{2D474166-2F92-4C46-9CF8-F32A893D0D8D}">
      <dgm:prSet phldrT="[Text]" custT="1"/>
      <dgm:spPr/>
      <dgm:t>
        <a:bodyPr/>
        <a:lstStyle/>
        <a:p>
          <a:pPr rtl="1"/>
          <a:r>
            <a:rPr lang="ar-SA" sz="1800" dirty="0" smtClean="0">
              <a:solidFill>
                <a:schemeClr val="tx1"/>
              </a:solidFill>
              <a:cs typeface="FS_Bold" pitchFamily="2" charset="-78"/>
            </a:rPr>
            <a:t>العلائقي</a:t>
          </a:r>
          <a:endParaRPr lang="ar-SA" sz="1800" dirty="0">
            <a:solidFill>
              <a:schemeClr val="tx1"/>
            </a:solidFill>
            <a:cs typeface="FS_Bold" pitchFamily="2" charset="-78"/>
          </a:endParaRPr>
        </a:p>
      </dgm:t>
    </dgm:pt>
    <dgm:pt modelId="{7CD067A4-1A13-4BD9-848D-1443F707327A}" type="parTrans" cxnId="{91141C62-5796-427D-BBB3-92AA1654F010}">
      <dgm:prSet/>
      <dgm:spPr/>
      <dgm:t>
        <a:bodyPr/>
        <a:lstStyle/>
        <a:p>
          <a:pPr rtl="1"/>
          <a:endParaRPr lang="ar-SA">
            <a:solidFill>
              <a:schemeClr val="tx1"/>
            </a:solidFill>
          </a:endParaRPr>
        </a:p>
      </dgm:t>
    </dgm:pt>
    <dgm:pt modelId="{D5866865-2B1D-45D7-A375-F747A442EB2F}" type="sibTrans" cxnId="{91141C62-5796-427D-BBB3-92AA1654F010}">
      <dgm:prSet/>
      <dgm:spPr/>
      <dgm:t>
        <a:bodyPr/>
        <a:lstStyle/>
        <a:p>
          <a:pPr rtl="1"/>
          <a:endParaRPr lang="ar-SA">
            <a:solidFill>
              <a:schemeClr val="tx1"/>
            </a:solidFill>
          </a:endParaRPr>
        </a:p>
      </dgm:t>
    </dgm:pt>
    <dgm:pt modelId="{7D260F39-4F3D-41FA-B210-E2E9F76A2D4F}">
      <dgm:prSet phldrT="[Text]" custT="1"/>
      <dgm:spPr/>
      <dgm:t>
        <a:bodyPr/>
        <a:lstStyle/>
        <a:p>
          <a:pPr rtl="1"/>
          <a:r>
            <a:rPr lang="ar-SA" sz="1400" dirty="0" smtClean="0">
              <a:solidFill>
                <a:schemeClr val="tx1"/>
              </a:solidFill>
              <a:cs typeface="FS_Bold" pitchFamily="2" charset="-78"/>
            </a:rPr>
            <a:t>قواعد البيانات الموجهة </a:t>
          </a:r>
          <a:endParaRPr lang="ar-SA" sz="1400" dirty="0">
            <a:solidFill>
              <a:schemeClr val="tx1"/>
            </a:solidFill>
            <a:cs typeface="FS_Bold" pitchFamily="2" charset="-78"/>
          </a:endParaRPr>
        </a:p>
      </dgm:t>
    </dgm:pt>
    <dgm:pt modelId="{188B0BD7-3175-4726-906F-39D320C687FA}" type="parTrans" cxnId="{87FE7C98-041B-42DF-B853-B5A3753B438A}">
      <dgm:prSet/>
      <dgm:spPr/>
      <dgm:t>
        <a:bodyPr/>
        <a:lstStyle/>
        <a:p>
          <a:pPr rtl="1"/>
          <a:endParaRPr lang="ar-SA">
            <a:solidFill>
              <a:schemeClr val="tx1"/>
            </a:solidFill>
          </a:endParaRPr>
        </a:p>
      </dgm:t>
    </dgm:pt>
    <dgm:pt modelId="{609711B9-8FCB-418F-A198-FC2C7F0C4AA5}" type="sibTrans" cxnId="{87FE7C98-041B-42DF-B853-B5A3753B438A}">
      <dgm:prSet/>
      <dgm:spPr/>
      <dgm:t>
        <a:bodyPr/>
        <a:lstStyle/>
        <a:p>
          <a:pPr rtl="1"/>
          <a:endParaRPr lang="ar-SA">
            <a:solidFill>
              <a:schemeClr val="tx1"/>
            </a:solidFill>
          </a:endParaRPr>
        </a:p>
      </dgm:t>
    </dgm:pt>
    <dgm:pt modelId="{51267E41-C5B8-472C-A8EA-A9795B859351}">
      <dgm:prSet custT="1"/>
      <dgm:spPr/>
      <dgm:t>
        <a:bodyPr/>
        <a:lstStyle/>
        <a:p>
          <a:pPr rtl="1"/>
          <a:r>
            <a:rPr lang="ar-SA" sz="1800" dirty="0" smtClean="0">
              <a:solidFill>
                <a:schemeClr val="tx1"/>
              </a:solidFill>
              <a:cs typeface="FS_Bold" pitchFamily="2" charset="-78"/>
            </a:rPr>
            <a:t>الشبكي</a:t>
          </a:r>
          <a:endParaRPr lang="ar-SA" sz="1800" dirty="0">
            <a:solidFill>
              <a:schemeClr val="tx1"/>
            </a:solidFill>
            <a:cs typeface="FS_Bold" pitchFamily="2" charset="-78"/>
          </a:endParaRPr>
        </a:p>
      </dgm:t>
    </dgm:pt>
    <dgm:pt modelId="{536BF182-98A0-434D-BA10-6A32FA70D4BD}" type="parTrans" cxnId="{086CF9CB-B35B-4043-92E6-92FC43ECCDD9}">
      <dgm:prSet/>
      <dgm:spPr/>
      <dgm:t>
        <a:bodyPr/>
        <a:lstStyle/>
        <a:p>
          <a:pPr rtl="1"/>
          <a:endParaRPr lang="ar-SA">
            <a:solidFill>
              <a:schemeClr val="tx1"/>
            </a:solidFill>
          </a:endParaRPr>
        </a:p>
      </dgm:t>
    </dgm:pt>
    <dgm:pt modelId="{CB99691D-28E5-4FBA-8F8A-5846791FEE7D}" type="sibTrans" cxnId="{086CF9CB-B35B-4043-92E6-92FC43ECCDD9}">
      <dgm:prSet/>
      <dgm:spPr/>
      <dgm:t>
        <a:bodyPr/>
        <a:lstStyle/>
        <a:p>
          <a:pPr rtl="1"/>
          <a:endParaRPr lang="ar-SA">
            <a:solidFill>
              <a:schemeClr val="tx1"/>
            </a:solidFill>
          </a:endParaRPr>
        </a:p>
      </dgm:t>
    </dgm:pt>
    <dgm:pt modelId="{C71AFD52-5064-423B-AD09-95A964C6DE16}" type="pres">
      <dgm:prSet presAssocID="{141E9BD2-DDA7-4619-90D6-F245765E83E1}" presName="linearFlow" presStyleCnt="0">
        <dgm:presLayoutVars>
          <dgm:dir/>
          <dgm:animLvl val="lvl"/>
          <dgm:resizeHandles val="exact"/>
        </dgm:presLayoutVars>
      </dgm:prSet>
      <dgm:spPr/>
    </dgm:pt>
    <dgm:pt modelId="{F74CFA91-D613-4167-A9A3-CF12A79AE87D}" type="pres">
      <dgm:prSet presAssocID="{92F93ABF-8A21-40F2-9AF0-9FBB1B0DD044}" presName="composite" presStyleCnt="0"/>
      <dgm:spPr/>
    </dgm:pt>
    <dgm:pt modelId="{12CC1FE4-FEC2-41B2-B00D-84D824966F0C}" type="pres">
      <dgm:prSet presAssocID="{92F93ABF-8A21-40F2-9AF0-9FBB1B0DD044}" presName="parentText" presStyleLbl="alignNode1" presStyleIdx="0" presStyleCnt="4" custLinFactNeighborY="-9736">
        <dgm:presLayoutVars>
          <dgm:chMax val="1"/>
          <dgm:bulletEnabled val="1"/>
        </dgm:presLayoutVars>
      </dgm:prSet>
      <dgm:spPr/>
      <dgm:t>
        <a:bodyPr/>
        <a:lstStyle/>
        <a:p>
          <a:pPr rtl="1"/>
          <a:endParaRPr lang="ar-SA"/>
        </a:p>
      </dgm:t>
    </dgm:pt>
    <dgm:pt modelId="{E6430910-2841-444E-AD02-CA862977BCC4}" type="pres">
      <dgm:prSet presAssocID="{92F93ABF-8A21-40F2-9AF0-9FBB1B0DD044}" presName="descendantText" presStyleLbl="alignAcc1" presStyleIdx="0" presStyleCnt="4" custScaleY="160276" custLinFactNeighborY="-19534">
        <dgm:presLayoutVars>
          <dgm:bulletEnabled val="1"/>
        </dgm:presLayoutVars>
      </dgm:prSet>
      <dgm:spPr/>
      <dgm:t>
        <a:bodyPr/>
        <a:lstStyle/>
        <a:p>
          <a:pPr rtl="1"/>
          <a:endParaRPr lang="ar-SA"/>
        </a:p>
      </dgm:t>
    </dgm:pt>
    <dgm:pt modelId="{478A47A8-2C7B-423E-99C5-C013DAE5BFED}" type="pres">
      <dgm:prSet presAssocID="{F0BDB78D-2E32-4063-9DBE-077E8E6599EA}" presName="sp" presStyleCnt="0"/>
      <dgm:spPr/>
    </dgm:pt>
    <dgm:pt modelId="{814213E6-D886-4806-A321-9C6B636A09EC}" type="pres">
      <dgm:prSet presAssocID="{51267E41-C5B8-472C-A8EA-A9795B859351}" presName="composite" presStyleCnt="0"/>
      <dgm:spPr/>
    </dgm:pt>
    <dgm:pt modelId="{3364CEC1-112C-4FC3-9BE4-1DBB5899DBFE}" type="pres">
      <dgm:prSet presAssocID="{51267E41-C5B8-472C-A8EA-A9795B859351}" presName="parentText" presStyleLbl="alignNode1" presStyleIdx="1" presStyleCnt="4" custLinFactNeighborY="-9736">
        <dgm:presLayoutVars>
          <dgm:chMax val="1"/>
          <dgm:bulletEnabled val="1"/>
        </dgm:presLayoutVars>
      </dgm:prSet>
      <dgm:spPr/>
      <dgm:t>
        <a:bodyPr/>
        <a:lstStyle/>
        <a:p>
          <a:pPr rtl="1"/>
          <a:endParaRPr lang="ar-SA"/>
        </a:p>
      </dgm:t>
    </dgm:pt>
    <dgm:pt modelId="{C78CDD94-D49B-4D24-964D-CD81038F3A19}" type="pres">
      <dgm:prSet presAssocID="{51267E41-C5B8-472C-A8EA-A9795B859351}" presName="descendantText" presStyleLbl="alignAcc1" presStyleIdx="1" presStyleCnt="4" custScaleY="140232" custLinFactNeighborY="-14977">
        <dgm:presLayoutVars>
          <dgm:bulletEnabled val="1"/>
        </dgm:presLayoutVars>
      </dgm:prSet>
      <dgm:spPr/>
    </dgm:pt>
    <dgm:pt modelId="{C2220E53-86A0-4145-8E1C-7900E556ABF9}" type="pres">
      <dgm:prSet presAssocID="{CB99691D-28E5-4FBA-8F8A-5846791FEE7D}" presName="sp" presStyleCnt="0"/>
      <dgm:spPr/>
    </dgm:pt>
    <dgm:pt modelId="{7586697E-8033-4DCF-B717-8DF02290E406}" type="pres">
      <dgm:prSet presAssocID="{2D474166-2F92-4C46-9CF8-F32A893D0D8D}" presName="composite" presStyleCnt="0"/>
      <dgm:spPr/>
    </dgm:pt>
    <dgm:pt modelId="{29CA8048-D269-4594-859B-5FB8C556A78D}" type="pres">
      <dgm:prSet presAssocID="{2D474166-2F92-4C46-9CF8-F32A893D0D8D}" presName="parentText" presStyleLbl="alignNode1" presStyleIdx="2" presStyleCnt="4" custLinFactNeighborY="-9736">
        <dgm:presLayoutVars>
          <dgm:chMax val="1"/>
          <dgm:bulletEnabled val="1"/>
        </dgm:presLayoutVars>
      </dgm:prSet>
      <dgm:spPr/>
      <dgm:t>
        <a:bodyPr/>
        <a:lstStyle/>
        <a:p>
          <a:pPr rtl="1"/>
          <a:endParaRPr lang="ar-SA"/>
        </a:p>
      </dgm:t>
    </dgm:pt>
    <dgm:pt modelId="{BDEA51A0-AFA2-4C3E-B7FF-820E3686713A}" type="pres">
      <dgm:prSet presAssocID="{2D474166-2F92-4C46-9CF8-F32A893D0D8D}" presName="descendantText" presStyleLbl="alignAcc1" presStyleIdx="2" presStyleCnt="4" custScaleY="202867" custLinFactNeighborY="3216">
        <dgm:presLayoutVars>
          <dgm:bulletEnabled val="1"/>
        </dgm:presLayoutVars>
      </dgm:prSet>
      <dgm:spPr/>
    </dgm:pt>
    <dgm:pt modelId="{B35B5E70-1E3E-45AE-997B-040C7B641803}" type="pres">
      <dgm:prSet presAssocID="{D5866865-2B1D-45D7-A375-F747A442EB2F}" presName="sp" presStyleCnt="0"/>
      <dgm:spPr/>
    </dgm:pt>
    <dgm:pt modelId="{550E66E8-A0A8-4ED2-905C-C0F26200D937}" type="pres">
      <dgm:prSet presAssocID="{7D260F39-4F3D-41FA-B210-E2E9F76A2D4F}" presName="composite" presStyleCnt="0"/>
      <dgm:spPr/>
    </dgm:pt>
    <dgm:pt modelId="{C06E7CA1-6370-4192-BD72-5A61A83891F5}" type="pres">
      <dgm:prSet presAssocID="{7D260F39-4F3D-41FA-B210-E2E9F76A2D4F}" presName="parentText" presStyleLbl="alignNode1" presStyleIdx="3" presStyleCnt="4" custLinFactNeighborY="385">
        <dgm:presLayoutVars>
          <dgm:chMax val="1"/>
          <dgm:bulletEnabled val="1"/>
        </dgm:presLayoutVars>
      </dgm:prSet>
      <dgm:spPr/>
      <dgm:t>
        <a:bodyPr/>
        <a:lstStyle/>
        <a:p>
          <a:pPr rtl="1"/>
          <a:endParaRPr lang="ar-SA"/>
        </a:p>
      </dgm:t>
    </dgm:pt>
    <dgm:pt modelId="{3934EFFC-5697-4C4C-904E-82FE8A64A93F}" type="pres">
      <dgm:prSet presAssocID="{7D260F39-4F3D-41FA-B210-E2E9F76A2D4F}" presName="descendantText" presStyleLbl="alignAcc1" presStyleIdx="3" presStyleCnt="4" custScaleY="144827" custLinFactNeighborY="32025">
        <dgm:presLayoutVars>
          <dgm:bulletEnabled val="1"/>
        </dgm:presLayoutVars>
      </dgm:prSet>
      <dgm:spPr/>
    </dgm:pt>
  </dgm:ptLst>
  <dgm:cxnLst>
    <dgm:cxn modelId="{87FE7C98-041B-42DF-B853-B5A3753B438A}" srcId="{141E9BD2-DDA7-4619-90D6-F245765E83E1}" destId="{7D260F39-4F3D-41FA-B210-E2E9F76A2D4F}" srcOrd="3" destOrd="0" parTransId="{188B0BD7-3175-4726-906F-39D320C687FA}" sibTransId="{609711B9-8FCB-418F-A198-FC2C7F0C4AA5}"/>
    <dgm:cxn modelId="{086CF9CB-B35B-4043-92E6-92FC43ECCDD9}" srcId="{141E9BD2-DDA7-4619-90D6-F245765E83E1}" destId="{51267E41-C5B8-472C-A8EA-A9795B859351}" srcOrd="1" destOrd="0" parTransId="{536BF182-98A0-434D-BA10-6A32FA70D4BD}" sibTransId="{CB99691D-28E5-4FBA-8F8A-5846791FEE7D}"/>
    <dgm:cxn modelId="{55086F6B-F242-4236-AE7F-173934DE9262}" srcId="{141E9BD2-DDA7-4619-90D6-F245765E83E1}" destId="{92F93ABF-8A21-40F2-9AF0-9FBB1B0DD044}" srcOrd="0" destOrd="0" parTransId="{488CEECC-3948-4AFF-A43A-F9D09FA8B782}" sibTransId="{F0BDB78D-2E32-4063-9DBE-077E8E6599EA}"/>
    <dgm:cxn modelId="{E42E274A-2912-4502-B3F1-49665F708898}" type="presOf" srcId="{141E9BD2-DDA7-4619-90D6-F245765E83E1}" destId="{C71AFD52-5064-423B-AD09-95A964C6DE16}" srcOrd="0" destOrd="0" presId="urn:microsoft.com/office/officeart/2005/8/layout/chevron2"/>
    <dgm:cxn modelId="{C6FB9BB1-785D-4C8E-A3DB-AB689DD5AE15}" type="presOf" srcId="{92F93ABF-8A21-40F2-9AF0-9FBB1B0DD044}" destId="{12CC1FE4-FEC2-41B2-B00D-84D824966F0C}" srcOrd="0" destOrd="0" presId="urn:microsoft.com/office/officeart/2005/8/layout/chevron2"/>
    <dgm:cxn modelId="{91141C62-5796-427D-BBB3-92AA1654F010}" srcId="{141E9BD2-DDA7-4619-90D6-F245765E83E1}" destId="{2D474166-2F92-4C46-9CF8-F32A893D0D8D}" srcOrd="2" destOrd="0" parTransId="{7CD067A4-1A13-4BD9-848D-1443F707327A}" sibTransId="{D5866865-2B1D-45D7-A375-F747A442EB2F}"/>
    <dgm:cxn modelId="{F4964A42-9ED7-47CE-A8BA-6A5295C7C402}" type="presOf" srcId="{7D260F39-4F3D-41FA-B210-E2E9F76A2D4F}" destId="{C06E7CA1-6370-4192-BD72-5A61A83891F5}" srcOrd="0" destOrd="0" presId="urn:microsoft.com/office/officeart/2005/8/layout/chevron2"/>
    <dgm:cxn modelId="{FA463B2C-42C7-40A8-946B-CB96FA9BDB7E}" type="presOf" srcId="{51267E41-C5B8-472C-A8EA-A9795B859351}" destId="{3364CEC1-112C-4FC3-9BE4-1DBB5899DBFE}" srcOrd="0" destOrd="0" presId="urn:microsoft.com/office/officeart/2005/8/layout/chevron2"/>
    <dgm:cxn modelId="{DA4EBC48-026D-4EC0-ABD6-1A18035B43B8}" type="presOf" srcId="{2D474166-2F92-4C46-9CF8-F32A893D0D8D}" destId="{29CA8048-D269-4594-859B-5FB8C556A78D}" srcOrd="0" destOrd="0" presId="urn:microsoft.com/office/officeart/2005/8/layout/chevron2"/>
    <dgm:cxn modelId="{CFF7A0DD-D7C9-4715-A092-0652EE79EA11}" type="presParOf" srcId="{C71AFD52-5064-423B-AD09-95A964C6DE16}" destId="{F74CFA91-D613-4167-A9A3-CF12A79AE87D}" srcOrd="0" destOrd="0" presId="urn:microsoft.com/office/officeart/2005/8/layout/chevron2"/>
    <dgm:cxn modelId="{9060D1DA-F397-4B7B-A028-B46F602E3009}" type="presParOf" srcId="{F74CFA91-D613-4167-A9A3-CF12A79AE87D}" destId="{12CC1FE4-FEC2-41B2-B00D-84D824966F0C}" srcOrd="0" destOrd="0" presId="urn:microsoft.com/office/officeart/2005/8/layout/chevron2"/>
    <dgm:cxn modelId="{4547EF0F-25FA-4D95-BC07-333CC120E68D}" type="presParOf" srcId="{F74CFA91-D613-4167-A9A3-CF12A79AE87D}" destId="{E6430910-2841-444E-AD02-CA862977BCC4}" srcOrd="1" destOrd="0" presId="urn:microsoft.com/office/officeart/2005/8/layout/chevron2"/>
    <dgm:cxn modelId="{A2E1EB37-6C8A-4674-9903-B650F65509BC}" type="presParOf" srcId="{C71AFD52-5064-423B-AD09-95A964C6DE16}" destId="{478A47A8-2C7B-423E-99C5-C013DAE5BFED}" srcOrd="1" destOrd="0" presId="urn:microsoft.com/office/officeart/2005/8/layout/chevron2"/>
    <dgm:cxn modelId="{BCB13CA9-E6D0-4B88-BE67-7D4419BDF2B4}" type="presParOf" srcId="{C71AFD52-5064-423B-AD09-95A964C6DE16}" destId="{814213E6-D886-4806-A321-9C6B636A09EC}" srcOrd="2" destOrd="0" presId="urn:microsoft.com/office/officeart/2005/8/layout/chevron2"/>
    <dgm:cxn modelId="{E7156C2C-57A9-4FAC-9160-5A44858E7037}" type="presParOf" srcId="{814213E6-D886-4806-A321-9C6B636A09EC}" destId="{3364CEC1-112C-4FC3-9BE4-1DBB5899DBFE}" srcOrd="0" destOrd="0" presId="urn:microsoft.com/office/officeart/2005/8/layout/chevron2"/>
    <dgm:cxn modelId="{A39F4B3F-9536-47BB-914C-D9014EC222DC}" type="presParOf" srcId="{814213E6-D886-4806-A321-9C6B636A09EC}" destId="{C78CDD94-D49B-4D24-964D-CD81038F3A19}" srcOrd="1" destOrd="0" presId="urn:microsoft.com/office/officeart/2005/8/layout/chevron2"/>
    <dgm:cxn modelId="{A215D109-7431-4062-AD37-04C33D1676B8}" type="presParOf" srcId="{C71AFD52-5064-423B-AD09-95A964C6DE16}" destId="{C2220E53-86A0-4145-8E1C-7900E556ABF9}" srcOrd="3" destOrd="0" presId="urn:microsoft.com/office/officeart/2005/8/layout/chevron2"/>
    <dgm:cxn modelId="{4A88FD2A-26FE-4BBC-8364-E30764471194}" type="presParOf" srcId="{C71AFD52-5064-423B-AD09-95A964C6DE16}" destId="{7586697E-8033-4DCF-B717-8DF02290E406}" srcOrd="4" destOrd="0" presId="urn:microsoft.com/office/officeart/2005/8/layout/chevron2"/>
    <dgm:cxn modelId="{57E3DD59-A497-40DC-98AA-375833FEA24D}" type="presParOf" srcId="{7586697E-8033-4DCF-B717-8DF02290E406}" destId="{29CA8048-D269-4594-859B-5FB8C556A78D}" srcOrd="0" destOrd="0" presId="urn:microsoft.com/office/officeart/2005/8/layout/chevron2"/>
    <dgm:cxn modelId="{EC4429A4-5E2A-49CE-BD96-43464E935DA7}" type="presParOf" srcId="{7586697E-8033-4DCF-B717-8DF02290E406}" destId="{BDEA51A0-AFA2-4C3E-B7FF-820E3686713A}" srcOrd="1" destOrd="0" presId="urn:microsoft.com/office/officeart/2005/8/layout/chevron2"/>
    <dgm:cxn modelId="{0F7ECF25-09D7-44FF-80C9-1EEE9BA31761}" type="presParOf" srcId="{C71AFD52-5064-423B-AD09-95A964C6DE16}" destId="{B35B5E70-1E3E-45AE-997B-040C7B641803}" srcOrd="5" destOrd="0" presId="urn:microsoft.com/office/officeart/2005/8/layout/chevron2"/>
    <dgm:cxn modelId="{B7947083-6389-40E5-9479-A128D8C2BC12}" type="presParOf" srcId="{C71AFD52-5064-423B-AD09-95A964C6DE16}" destId="{550E66E8-A0A8-4ED2-905C-C0F26200D937}" srcOrd="6" destOrd="0" presId="urn:microsoft.com/office/officeart/2005/8/layout/chevron2"/>
    <dgm:cxn modelId="{DCB04E89-8934-4A56-9AB2-CDA7F88B02E9}" type="presParOf" srcId="{550E66E8-A0A8-4ED2-905C-C0F26200D937}" destId="{C06E7CA1-6370-4192-BD72-5A61A83891F5}" srcOrd="0" destOrd="0" presId="urn:microsoft.com/office/officeart/2005/8/layout/chevron2"/>
    <dgm:cxn modelId="{7DCC5EFB-DC9A-43E6-BE6F-D395E4E2559D}" type="presParOf" srcId="{550E66E8-A0A8-4ED2-905C-C0F26200D937}" destId="{3934EFFC-5697-4C4C-904E-82FE8A64A93F}"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228600">
            <a:srgbClr val="FF0000">
              <a:alpha val="40000"/>
            </a:srgbClr>
          </a:glow>
        </a:effectLst>
      </dgm:spPr>
      <dgm:t>
        <a:bodyPr/>
        <a:lstStyle/>
        <a:p>
          <a:pPr rtl="1"/>
          <a:r>
            <a:rPr lang="ar-SA" sz="2400" b="0" dirty="0" smtClean="0">
              <a:effectLst>
                <a:glow rad="63500">
                  <a:schemeClr val="accent2">
                    <a:satMod val="175000"/>
                    <a:alpha val="40000"/>
                  </a:schemeClr>
                </a:glow>
              </a:effectLst>
              <a:cs typeface="FS_Bold" pitchFamily="2" charset="-78"/>
            </a:rPr>
            <a:t>خطوات انشاء قاعدة البيانات</a:t>
          </a:r>
          <a:endParaRPr lang="ar-SA" sz="2400" b="0" dirty="0">
            <a:effectLst>
              <a:glow rad="63500">
                <a:schemeClr val="accent2">
                  <a:satMod val="175000"/>
                  <a:alpha val="40000"/>
                </a:schemeClr>
              </a:glow>
            </a:effectLst>
            <a:cs typeface="FS_Bold" pitchFamily="2" charset="-78"/>
          </a:endParaRPr>
        </a:p>
      </dgm:t>
    </dgm:pt>
    <dgm:pt modelId="{607C2A81-414C-4A53-93EB-688B1751EACA}" type="parTrans" cxnId="{37A68876-8276-4250-99D3-7F2A60947760}">
      <dgm:prSet/>
      <dgm:spPr/>
      <dgm:t>
        <a:bodyPr/>
        <a:lstStyle/>
        <a:p>
          <a:pPr rtl="1"/>
          <a:endParaRPr lang="ar-SA"/>
        </a:p>
      </dgm:t>
    </dgm:pt>
    <dgm:pt modelId="{3761D654-E383-46A7-ADFC-CA1D3FEC6241}" type="sibTrans" cxnId="{37A68876-8276-4250-99D3-7F2A60947760}">
      <dgm:prSet/>
      <dgm:spPr/>
      <dgm:t>
        <a:bodyPr/>
        <a:lstStyle/>
        <a:p>
          <a:pPr rtl="1"/>
          <a:endParaRPr lang="ar-SA"/>
        </a:p>
      </dgm:t>
    </dgm:pt>
    <dgm:pt modelId="{D2C75D40-9926-47E4-95F2-301737D83A57}">
      <dgm:prSet phldrT="[Text]" custT="1"/>
      <dgm:spPr/>
      <dgm:t>
        <a:bodyPr/>
        <a:lstStyle/>
        <a:p>
          <a:pPr algn="ctr" rtl="1"/>
          <a:r>
            <a:rPr lang="ar-SA" sz="1600" b="0" dirty="0" smtClean="0">
              <a:solidFill>
                <a:srgbClr val="990033"/>
              </a:solidFill>
              <a:cs typeface="MCS Taybah S_U normal." pitchFamily="2" charset="-78"/>
            </a:rPr>
            <a:t>تحليل المتطلبات</a:t>
          </a:r>
        </a:p>
        <a:p>
          <a:pPr algn="r" rtl="1"/>
          <a:r>
            <a:rPr lang="ar-SA" sz="1200" b="1" dirty="0" smtClean="0"/>
            <a:t>1/لإنشاء بيئة قاعدة بيانات، يجب فهم العلاقات بين البيانات، أنواع البيانات التي ستحفظ في قاعدة البيانات.</a:t>
          </a:r>
          <a:endParaRPr lang="en-US" sz="1200" b="1" dirty="0" smtClean="0"/>
        </a:p>
        <a:p>
          <a:pPr algn="r" rtl="1"/>
          <a:r>
            <a:rPr lang="ar-SA" sz="1200" b="1" dirty="0" smtClean="0"/>
            <a:t>2/يجب معرفة كيفية استخدام البيانات وكيف ستقوم المنظمة بتغيير وإدارة البيانات من منظورها الواسع.</a:t>
          </a:r>
          <a:endParaRPr lang="en-US" sz="1200" b="1" dirty="0" smtClean="0"/>
        </a:p>
        <a:p>
          <a:pPr algn="r" rtl="1"/>
          <a:r>
            <a:rPr lang="ar-SA" sz="1200" b="1" dirty="0" smtClean="0"/>
            <a:t>3/بالإضافة إلى تصميم قاعدة البيانات سيأخذ بالاعتبار كيف ستشارك المنظمة بياناتها مع شركائها في الأعمال.</a:t>
          </a:r>
          <a:endParaRPr lang="en-US" sz="1200" b="1" dirty="0" smtClean="0"/>
        </a:p>
        <a:p>
          <a:pPr algn="r" rtl="1"/>
          <a:r>
            <a:rPr lang="ar-SA" sz="1200" b="1" dirty="0" smtClean="0"/>
            <a:t>4/وهناك مبادئ مهمة في تصميم قواعد البيانات، وإدارة ومتطلبات المنظمة لبيئة قاعدة بيانات </a:t>
          </a:r>
          <a:endParaRPr lang="ar-SA" sz="1100" b="1" dirty="0"/>
        </a:p>
      </dgm:t>
    </dgm:pt>
    <dgm:pt modelId="{52F69861-8C55-4D7C-AAC7-D2D2E6D0CE61}" type="parTrans" cxnId="{65899458-FD48-4A40-B397-490CE40BD209}">
      <dgm:prSet/>
      <dgm:spPr/>
      <dgm:t>
        <a:bodyPr/>
        <a:lstStyle/>
        <a:p>
          <a:pPr rtl="1"/>
          <a:endParaRPr lang="ar-SA"/>
        </a:p>
      </dgm:t>
    </dgm:pt>
    <dgm:pt modelId="{F2704B1A-F592-49FD-B8A0-2B285C96031A}" type="sibTrans" cxnId="{65899458-FD48-4A40-B397-490CE40BD209}">
      <dgm:prSet/>
      <dgm:spPr/>
      <dgm:t>
        <a:bodyPr/>
        <a:lstStyle/>
        <a:p>
          <a:pPr rtl="1"/>
          <a:endParaRPr lang="ar-SA"/>
        </a:p>
      </dgm:t>
    </dgm:pt>
    <dgm:pt modelId="{ABBF487D-1243-4F08-A7CF-23E10DCF947F}">
      <dgm:prSet phldrT="[Text]" custT="1"/>
      <dgm:spPr/>
      <dgm:t>
        <a:bodyPr/>
        <a:lstStyle/>
        <a:p>
          <a:pPr rtl="1"/>
          <a:r>
            <a:rPr lang="ar-SA" sz="1400" b="0" dirty="0" smtClean="0">
              <a:solidFill>
                <a:srgbClr val="990033"/>
              </a:solidFill>
              <a:cs typeface="MCS Taybah S_U normal." pitchFamily="2" charset="-78"/>
            </a:rPr>
            <a:t>ضمان نــوعية البيانات</a:t>
          </a:r>
        </a:p>
        <a:p>
          <a:pPr rtl="1"/>
          <a:r>
            <a:rPr lang="ar-SA" sz="1100" dirty="0" smtClean="0"/>
            <a:t>البيانات غير الصحيحة وغير الملائمة والمتضاربة مع مصادر معلومات أخرى يمكن أن تتسبب مشاكل مالية وتشغيلية خطيرة للأعمال..</a:t>
          </a:r>
          <a:endParaRPr lang="en-US" sz="1100" dirty="0" smtClean="0"/>
        </a:p>
        <a:p>
          <a:pPr rtl="1"/>
          <a:r>
            <a:rPr lang="ar-SA" sz="1100" dirty="0" smtClean="0"/>
            <a:t>ويمكن أن يسبب الحشو </a:t>
          </a:r>
          <a:r>
            <a:rPr lang="en-US" sz="1100" b="1" dirty="0" smtClean="0"/>
            <a:t>redundancy</a:t>
          </a:r>
          <a:r>
            <a:rPr lang="ar-SA" sz="1100" dirty="0" smtClean="0"/>
            <a:t> و التناقض </a:t>
          </a:r>
          <a:r>
            <a:rPr lang="en-US" sz="1100" b="1" dirty="0" smtClean="0"/>
            <a:t>inconsistency</a:t>
          </a:r>
          <a:r>
            <a:rPr lang="ar-SA" sz="1100" dirty="0" smtClean="0"/>
            <a:t> الناتج عن بيئة الملفات التقليدية من المشاكل في نوعية البيانات.</a:t>
          </a:r>
        </a:p>
        <a:p>
          <a:pPr rtl="1"/>
          <a:r>
            <a:rPr lang="ar-SA" sz="1100" dirty="0" smtClean="0"/>
            <a:t>ويزداد الخطأ بعد نقل المنظمات أعمالها إلى الانترنت والسماح للعملاء والزودين بإدخال البيانات من خلال مواقعا على الانترنت ورفعها مباشرة على أنظمتها الداخلية. .</a:t>
          </a:r>
          <a:endParaRPr lang="en-US" sz="1100" dirty="0" smtClean="0"/>
        </a:p>
        <a:p>
          <a:pPr rtl="1"/>
          <a:r>
            <a:rPr lang="ar-SA" sz="1100" dirty="0" smtClean="0"/>
            <a:t>تنظيف البيانات </a:t>
          </a:r>
          <a:r>
            <a:rPr lang="en-US" sz="1100" b="1" dirty="0" smtClean="0"/>
            <a:t>Data scrubbing</a:t>
          </a:r>
          <a:r>
            <a:rPr lang="ar-SA" sz="1100" dirty="0" smtClean="0"/>
            <a:t> هي النشاطات تنفذ للتعرف على البيانات الخطأ، الناقصة، غير المشكلة جيدا والمكررة لتصحيحها. وهي تدعم استقامة البيانات </a:t>
          </a:r>
          <a:r>
            <a:rPr lang="en-US" sz="1100" b="1" dirty="0" smtClean="0"/>
            <a:t>data consistency</a:t>
          </a:r>
          <a:r>
            <a:rPr lang="ar-SA" sz="1100" dirty="0" smtClean="0"/>
            <a:t> .</a:t>
          </a:r>
          <a:endParaRPr lang="ar-SA" sz="1100" b="0" dirty="0" smtClean="0">
            <a:solidFill>
              <a:srgbClr val="990033"/>
            </a:solidFill>
            <a:cs typeface="MCS Taybah S_U normal." pitchFamily="2" charset="-78"/>
          </a:endParaRPr>
        </a:p>
      </dgm:t>
    </dgm:pt>
    <dgm:pt modelId="{80CAB5EF-582B-4A3C-94F8-830C46293C8A}" type="parTrans" cxnId="{B1ED9DCC-88AE-4244-9F89-B5C7A43BCC16}">
      <dgm:prSet/>
      <dgm:spPr/>
      <dgm:t>
        <a:bodyPr/>
        <a:lstStyle/>
        <a:p>
          <a:pPr rtl="1"/>
          <a:endParaRPr lang="ar-SA"/>
        </a:p>
      </dgm:t>
    </dgm:pt>
    <dgm:pt modelId="{32FCCED8-3B24-4521-815B-818AD3E6B5CA}" type="sibTrans" cxnId="{B1ED9DCC-88AE-4244-9F89-B5C7A43BCC16}">
      <dgm:prSet/>
      <dgm:spPr/>
      <dgm:t>
        <a:bodyPr/>
        <a:lstStyle/>
        <a:p>
          <a:pPr rtl="1"/>
          <a:endParaRPr lang="ar-SA"/>
        </a:p>
      </dgm:t>
    </dgm:pt>
    <dgm:pt modelId="{F0419022-AD24-47C3-AF2E-1BE62D5ADA65}">
      <dgm:prSet custT="1"/>
      <dgm:spPr/>
      <dgm:t>
        <a:bodyPr/>
        <a:lstStyle/>
        <a:p>
          <a:pPr algn="ctr" rtl="1"/>
          <a:r>
            <a:rPr lang="ar-SA" sz="1400" b="0" dirty="0" smtClean="0">
              <a:solidFill>
                <a:srgbClr val="990033"/>
              </a:solidFill>
              <a:cs typeface="MCS Taybah S_U normal." pitchFamily="2" charset="-78"/>
            </a:rPr>
            <a:t>توزيع قواعد البيانات</a:t>
          </a:r>
        </a:p>
        <a:p>
          <a:pPr algn="ctr" rtl="1"/>
          <a:r>
            <a:rPr lang="ar-SA" sz="1100" b="1" dirty="0" smtClean="0"/>
            <a:t>تحفظ وتدار بطريقتين رئيسيتن :</a:t>
          </a:r>
          <a:endParaRPr lang="en-US" sz="1100" b="1" dirty="0" smtClean="0"/>
        </a:p>
        <a:p>
          <a:pPr algn="ctr" rtl="1"/>
          <a:r>
            <a:rPr lang="ar-SA" sz="1100" dirty="0" smtClean="0">
              <a:solidFill>
                <a:srgbClr val="C00000"/>
              </a:solidFill>
            </a:rPr>
            <a:t>1/ النسخ </a:t>
          </a:r>
          <a:r>
            <a:rPr lang="en-US" sz="1100" b="1" dirty="0" smtClean="0">
              <a:solidFill>
                <a:srgbClr val="C00000"/>
              </a:solidFill>
            </a:rPr>
            <a:t>Duplicate</a:t>
          </a:r>
          <a:r>
            <a:rPr lang="ar-SA" sz="1100" dirty="0" smtClean="0"/>
            <a:t> يتم نسخ قاعدة البيانات المركزية نسخا كاملا عدة مرات ووضعها في مواقع جغرافية بعيدة للعمل عليها .      يتم تحديث النسخة المركزية خلال ساعات التوقف عن العمل . مثل شركة الخطوط السعودية تنسخ قاعدتها المركزية لتضعها في نيويورك وسيدني وأي تعديل عليها يتم تحديثه تلقائيا في النسخ البعيدة لجعل المعلومات متوفرة مباشرة.</a:t>
          </a:r>
          <a:endParaRPr lang="en-US" sz="1100" dirty="0" smtClean="0"/>
        </a:p>
        <a:p>
          <a:pPr algn="r" rtl="1"/>
          <a:r>
            <a:rPr lang="ar-SA" sz="1100" dirty="0" smtClean="0">
              <a:solidFill>
                <a:srgbClr val="C00000"/>
              </a:solidFill>
            </a:rPr>
            <a:t>2/ تقسم قواعد البيانات </a:t>
          </a:r>
          <a:r>
            <a:rPr lang="en-US" sz="1100" b="1" dirty="0" smtClean="0">
              <a:solidFill>
                <a:srgbClr val="C00000"/>
              </a:solidFill>
            </a:rPr>
            <a:t>Partitioned</a:t>
          </a:r>
          <a:r>
            <a:rPr lang="ar-SA" sz="1100" dirty="0" smtClean="0">
              <a:solidFill>
                <a:srgbClr val="C00000"/>
              </a:solidFill>
            </a:rPr>
            <a:t> </a:t>
          </a:r>
          <a:r>
            <a:rPr lang="ar-SA" sz="1100" dirty="0" smtClean="0"/>
            <a:t>:                                                                                                 يتم تخزين وصيانة أقسام من قاعدة البيانات في مكان واحد. وتكون الأقسام الأخرى مخزنة ومصانة في مواقع جغرافية أخرى.</a:t>
          </a:r>
          <a:endParaRPr lang="en-US" sz="1100" dirty="0" smtClean="0"/>
        </a:p>
        <a:p>
          <a:pPr algn="ctr" rtl="1"/>
          <a:r>
            <a:rPr lang="ar-SA" sz="1100" dirty="0" smtClean="0"/>
            <a:t>بحيث يكون عند كل معالج لحاسب بعيد البيانات الضرورية لخدمة منطقته الجغرافية.</a:t>
          </a:r>
          <a:endParaRPr lang="en-US" sz="1100" dirty="0" smtClean="0"/>
        </a:p>
        <a:p>
          <a:pPr algn="ctr" rtl="1"/>
          <a:r>
            <a:rPr lang="ar-SA" sz="1100" dirty="0" smtClean="0"/>
            <a:t>غالبا ما يتم رفع التغيير في الملفات المحلية إلى قاعدة البيانات المركزية بأسلوب التشغيل بالدفعة خلال الليل</a:t>
          </a:r>
        </a:p>
        <a:p>
          <a:pPr algn="ctr" rtl="1"/>
          <a:r>
            <a:rPr lang="ar-SA" sz="1100" b="1" dirty="0" smtClean="0">
              <a:solidFill>
                <a:srgbClr val="990033"/>
              </a:solidFill>
            </a:rPr>
            <a:t>رسم توضيحي ومعلومات هامه م10</a:t>
          </a:r>
          <a:endParaRPr lang="ar-SA" sz="1100" b="1" dirty="0">
            <a:solidFill>
              <a:srgbClr val="990033"/>
            </a:solidFill>
          </a:endParaRPr>
        </a:p>
      </dgm:t>
    </dgm:pt>
    <dgm:pt modelId="{A903C04D-C642-46CB-AEA4-3FC5A505334B}" type="parTrans" cxnId="{CB37D834-2AF8-4E2B-B0D4-6E6FED95B4DB}">
      <dgm:prSet/>
      <dgm:spPr/>
      <dgm:t>
        <a:bodyPr/>
        <a:lstStyle/>
        <a:p>
          <a:pPr rtl="1"/>
          <a:endParaRPr lang="ar-SA"/>
        </a:p>
      </dgm:t>
    </dgm:pt>
    <dgm:pt modelId="{43454D4A-FE03-4527-B435-32641293B3C0}" type="sibTrans" cxnId="{CB37D834-2AF8-4E2B-B0D4-6E6FED95B4DB}">
      <dgm:prSet/>
      <dgm:spPr/>
      <dgm:t>
        <a:bodyPr/>
        <a:lstStyle/>
        <a:p>
          <a:pPr rtl="1"/>
          <a:endParaRPr lang="ar-SA"/>
        </a:p>
      </dgm:t>
    </dgm:pt>
    <dgm:pt modelId="{34CAF9D2-71E5-4625-B209-4D84A4C6263D}">
      <dgm:prSet custT="1"/>
      <dgm:spPr/>
      <dgm:t>
        <a:bodyPr/>
        <a:lstStyle/>
        <a:p>
          <a:pPr algn="ctr" rtl="1"/>
          <a:r>
            <a:rPr lang="ar-SA" sz="1800" b="0" dirty="0" smtClean="0">
              <a:solidFill>
                <a:srgbClr val="990033"/>
              </a:solidFill>
              <a:cs typeface="MCS Taybah S_U normal." pitchFamily="2" charset="-78"/>
            </a:rPr>
            <a:t>تصميم قاعدة البيانات</a:t>
          </a:r>
        </a:p>
        <a:p>
          <a:pPr algn="r" rtl="1"/>
          <a:r>
            <a:rPr lang="ar-SA" sz="1100" dirty="0" smtClean="0"/>
            <a:t>التصميم المفاهيمي أو المنطقي </a:t>
          </a:r>
          <a:r>
            <a:rPr lang="en-US" sz="1100" b="1" dirty="0" smtClean="0"/>
            <a:t>Conceptual or Logical Database Design</a:t>
          </a:r>
          <a:r>
            <a:rPr lang="ar-SA" sz="1100" dirty="0" smtClean="0"/>
            <a:t> </a:t>
          </a:r>
        </a:p>
        <a:p>
          <a:pPr algn="r" rtl="1"/>
          <a:r>
            <a:rPr lang="ar-SA" sz="1100" dirty="0" smtClean="0"/>
            <a:t>التصميم المادي  </a:t>
          </a:r>
          <a:r>
            <a:rPr lang="en-US" sz="1100" b="1" dirty="0" smtClean="0"/>
            <a:t>Physical Database Design</a:t>
          </a:r>
          <a:endParaRPr lang="ar-SA" sz="1100" dirty="0" smtClean="0"/>
        </a:p>
        <a:p>
          <a:pPr algn="r" rtl="1"/>
          <a:r>
            <a:rPr lang="ar-SA" sz="1100" dirty="0" smtClean="0"/>
            <a:t>التصميم الأمني </a:t>
          </a:r>
          <a:r>
            <a:rPr lang="en-US" sz="1100" b="1" dirty="0" smtClean="0"/>
            <a:t>Security Design</a:t>
          </a:r>
          <a:endParaRPr lang="ar-SA" sz="1100" b="1" dirty="0" smtClean="0"/>
        </a:p>
        <a:p>
          <a:pPr algn="ctr" rtl="1"/>
          <a:r>
            <a:rPr lang="ar-SA" sz="1100" b="1" dirty="0" smtClean="0"/>
            <a:t>الشرح في الشريحة التاليه</a:t>
          </a:r>
          <a:endParaRPr lang="ar-SA" sz="1000" b="1" dirty="0" smtClean="0"/>
        </a:p>
      </dgm:t>
    </dgm:pt>
    <dgm:pt modelId="{D197F285-C330-4DD5-B5E8-92826B98683C}" type="parTrans" cxnId="{EA667B4E-5D6A-49DD-BD3B-EF1247388057}">
      <dgm:prSet/>
      <dgm:spPr/>
      <dgm:t>
        <a:bodyPr/>
        <a:lstStyle/>
        <a:p>
          <a:pPr rtl="1"/>
          <a:endParaRPr lang="ar-SA"/>
        </a:p>
      </dgm:t>
    </dgm:pt>
    <dgm:pt modelId="{F92B7B3D-7A3A-43BA-984C-8B9551D13C7D}" type="sibTrans" cxnId="{EA667B4E-5D6A-49DD-BD3B-EF1247388057}">
      <dgm:prSet/>
      <dgm:spPr/>
      <dgm:t>
        <a:bodyPr/>
        <a:lstStyle/>
        <a:p>
          <a:pPr rtl="1"/>
          <a:endParaRPr lang="ar-SA"/>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5" custScaleX="115639" custScaleY="86988" custLinFactNeighborX="1588" custLinFactNeighborY="5120">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4"/>
      <dgm:spPr/>
      <dgm:t>
        <a:bodyPr/>
        <a:lstStyle/>
        <a:p>
          <a:pPr rtl="1"/>
          <a:endParaRPr lang="ar-SA"/>
        </a:p>
      </dgm:t>
    </dgm:pt>
    <dgm:pt modelId="{6A302661-E75E-4BCF-B119-995BF267D72C}" type="pres">
      <dgm:prSet presAssocID="{D2C75D40-9926-47E4-95F2-301737D83A57}" presName="text0" presStyleLbl="node1" presStyleIdx="1" presStyleCnt="5" custScaleX="282890" custScaleY="157828" custRadScaleRad="91504" custRadScaleInc="1563">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1" presStyleCnt="4"/>
      <dgm:spPr/>
      <dgm:t>
        <a:bodyPr/>
        <a:lstStyle/>
        <a:p>
          <a:pPr rtl="1"/>
          <a:endParaRPr lang="ar-SA"/>
        </a:p>
      </dgm:t>
    </dgm:pt>
    <dgm:pt modelId="{D82EDEBE-BB2F-4E83-B16B-600B65C4FC91}" type="pres">
      <dgm:prSet presAssocID="{F0419022-AD24-47C3-AF2E-1BE62D5ADA65}" presName="text0" presStyleLbl="node1" presStyleIdx="2" presStyleCnt="5" custScaleX="185632" custScaleY="267845" custRadScaleRad="116010" custRadScaleInc="10511">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2" presStyleCnt="4"/>
      <dgm:spPr/>
      <dgm:t>
        <a:bodyPr/>
        <a:lstStyle/>
        <a:p>
          <a:pPr rtl="1"/>
          <a:endParaRPr lang="ar-SA"/>
        </a:p>
      </dgm:t>
    </dgm:pt>
    <dgm:pt modelId="{762F1BE7-582A-4733-819D-05886441EDDF}" type="pres">
      <dgm:prSet presAssocID="{34CAF9D2-71E5-4625-B209-4D84A4C6263D}" presName="text0" presStyleLbl="node1" presStyleIdx="3" presStyleCnt="5" custScaleX="231177" custScaleY="109930" custRadScaleRad="91576" custRadScaleInc="-5298">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3" presStyleCnt="4"/>
      <dgm:spPr/>
      <dgm:t>
        <a:bodyPr/>
        <a:lstStyle/>
        <a:p>
          <a:pPr rtl="1"/>
          <a:endParaRPr lang="ar-SA"/>
        </a:p>
      </dgm:t>
    </dgm:pt>
    <dgm:pt modelId="{665E8E65-F71F-40DA-B2E6-884418ED34F2}" type="pres">
      <dgm:prSet presAssocID="{ABBF487D-1243-4F08-A7CF-23E10DCF947F}" presName="text0" presStyleLbl="node1" presStyleIdx="4" presStyleCnt="5" custScaleX="229004" custScaleY="212792" custRadScaleRad="121045" custRadScaleInc="-13016">
        <dgm:presLayoutVars>
          <dgm:bulletEnabled val="1"/>
        </dgm:presLayoutVars>
      </dgm:prSet>
      <dgm:spPr/>
      <dgm:t>
        <a:bodyPr/>
        <a:lstStyle/>
        <a:p>
          <a:pPr rtl="1"/>
          <a:endParaRPr lang="ar-SA"/>
        </a:p>
      </dgm:t>
    </dgm:pt>
  </dgm:ptLst>
  <dgm:cxnLst>
    <dgm:cxn modelId="{7C03513F-FF23-4B0D-89E3-A3DDE4207005}" type="presOf" srcId="{F0419022-AD24-47C3-AF2E-1BE62D5ADA65}" destId="{D82EDEBE-BB2F-4E83-B16B-600B65C4FC91}" srcOrd="0" destOrd="0" presId="urn:microsoft.com/office/officeart/2008/layout/RadialCluster"/>
    <dgm:cxn modelId="{EA667B4E-5D6A-49DD-BD3B-EF1247388057}" srcId="{0A62554C-2F31-4EA8-8D1A-D67C0467109E}" destId="{34CAF9D2-71E5-4625-B209-4D84A4C6263D}" srcOrd="2" destOrd="0" parTransId="{D197F285-C330-4DD5-B5E8-92826B98683C}" sibTransId="{F92B7B3D-7A3A-43BA-984C-8B9551D13C7D}"/>
    <dgm:cxn modelId="{2100C64C-86EE-43BA-A044-C94B7C7146BD}" type="presOf" srcId="{D197F285-C330-4DD5-B5E8-92826B98683C}" destId="{E153EABB-30C2-4252-AD53-05AB3DF2FD41}" srcOrd="0" destOrd="0" presId="urn:microsoft.com/office/officeart/2008/layout/RadialCluster"/>
    <dgm:cxn modelId="{4034C2A3-A006-401E-94C2-F2EA5D4C62BB}" type="presOf" srcId="{52F69861-8C55-4D7C-AAC7-D2D2E6D0CE61}" destId="{3EF81295-8E28-4C30-B5A6-228FE6A7F924}" srcOrd="0" destOrd="0" presId="urn:microsoft.com/office/officeart/2008/layout/RadialCluster"/>
    <dgm:cxn modelId="{101E1782-3EB6-4014-8FBD-890A6DB4E169}" type="presOf" srcId="{80CAB5EF-582B-4A3C-94F8-830C46293C8A}" destId="{C296D861-43C3-4979-9E86-2004292E3076}" srcOrd="0" destOrd="0" presId="urn:microsoft.com/office/officeart/2008/layout/RadialCluster"/>
    <dgm:cxn modelId="{C81DCEFF-F04F-4946-B9A0-CDA039502475}" type="presOf" srcId="{A903C04D-C642-46CB-AEA4-3FC5A505334B}" destId="{B0321977-6FE6-42FB-AC25-B0AF7C500DB6}" srcOrd="0" destOrd="0" presId="urn:microsoft.com/office/officeart/2008/layout/RadialCluster"/>
    <dgm:cxn modelId="{CB37D834-2AF8-4E2B-B0D4-6E6FED95B4DB}" srcId="{0A62554C-2F31-4EA8-8D1A-D67C0467109E}" destId="{F0419022-AD24-47C3-AF2E-1BE62D5ADA65}" srcOrd="1" destOrd="0" parTransId="{A903C04D-C642-46CB-AEA4-3FC5A505334B}" sibTransId="{43454D4A-FE03-4527-B435-32641293B3C0}"/>
    <dgm:cxn modelId="{B1ED9DCC-88AE-4244-9F89-B5C7A43BCC16}" srcId="{0A62554C-2F31-4EA8-8D1A-D67C0467109E}" destId="{ABBF487D-1243-4F08-A7CF-23E10DCF947F}" srcOrd="3" destOrd="0" parTransId="{80CAB5EF-582B-4A3C-94F8-830C46293C8A}" sibTransId="{32FCCED8-3B24-4521-815B-818AD3E6B5CA}"/>
    <dgm:cxn modelId="{37A68876-8276-4250-99D3-7F2A60947760}" srcId="{60816C67-B644-4396-8F04-AFE141806C86}" destId="{0A62554C-2F31-4EA8-8D1A-D67C0467109E}" srcOrd="0" destOrd="0" parTransId="{607C2A81-414C-4A53-93EB-688B1751EACA}" sibTransId="{3761D654-E383-46A7-ADFC-CA1D3FEC6241}"/>
    <dgm:cxn modelId="{C4F3E2AB-263C-4A40-9564-A04421BB9CDD}" type="presOf" srcId="{D2C75D40-9926-47E4-95F2-301737D83A57}" destId="{6A302661-E75E-4BCF-B119-995BF267D72C}" srcOrd="0" destOrd="0" presId="urn:microsoft.com/office/officeart/2008/layout/RadialCluster"/>
    <dgm:cxn modelId="{ED5C4403-3207-4A91-B85D-EA63DEDE1D9F}" type="presOf" srcId="{60816C67-B644-4396-8F04-AFE141806C86}" destId="{DEAC5130-2454-4956-9F5D-ADC41C98CC3C}" srcOrd="0" destOrd="0" presId="urn:microsoft.com/office/officeart/2008/layout/RadialCluster"/>
    <dgm:cxn modelId="{F89880CA-3D36-4895-B7D3-7D202CC8B467}" type="presOf" srcId="{ABBF487D-1243-4F08-A7CF-23E10DCF947F}" destId="{665E8E65-F71F-40DA-B2E6-884418ED34F2}" srcOrd="0" destOrd="0" presId="urn:microsoft.com/office/officeart/2008/layout/RadialCluster"/>
    <dgm:cxn modelId="{BDB73479-B26A-44E5-988A-A7E10AE584C1}" type="presOf" srcId="{0A62554C-2F31-4EA8-8D1A-D67C0467109E}" destId="{D3043A86-E2A0-45F9-B03A-31144D9DB66D}" srcOrd="0" destOrd="0" presId="urn:microsoft.com/office/officeart/2008/layout/RadialCluster"/>
    <dgm:cxn modelId="{65899458-FD48-4A40-B397-490CE40BD209}" srcId="{0A62554C-2F31-4EA8-8D1A-D67C0467109E}" destId="{D2C75D40-9926-47E4-95F2-301737D83A57}" srcOrd="0" destOrd="0" parTransId="{52F69861-8C55-4D7C-AAC7-D2D2E6D0CE61}" sibTransId="{F2704B1A-F592-49FD-B8A0-2B285C96031A}"/>
    <dgm:cxn modelId="{1E55C972-00FC-4257-99C2-24323FB317FB}" type="presOf" srcId="{34CAF9D2-71E5-4625-B209-4D84A4C6263D}" destId="{762F1BE7-582A-4733-819D-05886441EDDF}" srcOrd="0" destOrd="0" presId="urn:microsoft.com/office/officeart/2008/layout/RadialCluster"/>
    <dgm:cxn modelId="{A002F507-C272-4A8A-AE99-EA76B98D3341}" type="presParOf" srcId="{DEAC5130-2454-4956-9F5D-ADC41C98CC3C}" destId="{32E66513-F428-451D-9DB0-C7BD4F678CBD}" srcOrd="0" destOrd="0" presId="urn:microsoft.com/office/officeart/2008/layout/RadialCluster"/>
    <dgm:cxn modelId="{372C7E98-A8A9-4BB3-8F09-048933ACA158}" type="presParOf" srcId="{32E66513-F428-451D-9DB0-C7BD4F678CBD}" destId="{D3043A86-E2A0-45F9-B03A-31144D9DB66D}" srcOrd="0" destOrd="0" presId="urn:microsoft.com/office/officeart/2008/layout/RadialCluster"/>
    <dgm:cxn modelId="{5E609630-08D1-4FA4-948A-1CCB7B8D117F}" type="presParOf" srcId="{32E66513-F428-451D-9DB0-C7BD4F678CBD}" destId="{3EF81295-8E28-4C30-B5A6-228FE6A7F924}" srcOrd="1" destOrd="0" presId="urn:microsoft.com/office/officeart/2008/layout/RadialCluster"/>
    <dgm:cxn modelId="{768D96C7-092E-4096-9530-F68BB0E089AB}" type="presParOf" srcId="{32E66513-F428-451D-9DB0-C7BD4F678CBD}" destId="{6A302661-E75E-4BCF-B119-995BF267D72C}" srcOrd="2" destOrd="0" presId="urn:microsoft.com/office/officeart/2008/layout/RadialCluster"/>
    <dgm:cxn modelId="{C112B4D1-0CB4-4582-ADEA-EFF1556B7087}" type="presParOf" srcId="{32E66513-F428-451D-9DB0-C7BD4F678CBD}" destId="{B0321977-6FE6-42FB-AC25-B0AF7C500DB6}" srcOrd="3" destOrd="0" presId="urn:microsoft.com/office/officeart/2008/layout/RadialCluster"/>
    <dgm:cxn modelId="{4F9A58A2-17F1-4DC5-B211-C6734BB3D802}" type="presParOf" srcId="{32E66513-F428-451D-9DB0-C7BD4F678CBD}" destId="{D82EDEBE-BB2F-4E83-B16B-600B65C4FC91}" srcOrd="4" destOrd="0" presId="urn:microsoft.com/office/officeart/2008/layout/RadialCluster"/>
    <dgm:cxn modelId="{51B5572D-AB1C-4CFF-89BA-29D06A318875}" type="presParOf" srcId="{32E66513-F428-451D-9DB0-C7BD4F678CBD}" destId="{E153EABB-30C2-4252-AD53-05AB3DF2FD41}" srcOrd="5" destOrd="0" presId="urn:microsoft.com/office/officeart/2008/layout/RadialCluster"/>
    <dgm:cxn modelId="{8F22FD67-88A9-4706-87BC-441E39464310}" type="presParOf" srcId="{32E66513-F428-451D-9DB0-C7BD4F678CBD}" destId="{762F1BE7-582A-4733-819D-05886441EDDF}" srcOrd="6" destOrd="0" presId="urn:microsoft.com/office/officeart/2008/layout/RadialCluster"/>
    <dgm:cxn modelId="{DBBB9F6C-8FC9-493A-8780-A9D4EA91C15A}" type="presParOf" srcId="{32E66513-F428-451D-9DB0-C7BD4F678CBD}" destId="{C296D861-43C3-4979-9E86-2004292E3076}" srcOrd="7" destOrd="0" presId="urn:microsoft.com/office/officeart/2008/layout/RadialCluster"/>
    <dgm:cxn modelId="{6483EB81-4429-4552-9D54-A4BA859178CB}" type="presParOf" srcId="{32E66513-F428-451D-9DB0-C7BD4F678CBD}" destId="{665E8E65-F71F-40DA-B2E6-884418ED34F2}" srcOrd="8" destOrd="0" presId="urn:microsoft.com/office/officeart/2008/layout/RadialCluster"/>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228600">
            <a:srgbClr val="FF0000">
              <a:alpha val="40000"/>
            </a:srgbClr>
          </a:glow>
        </a:effectLst>
      </dgm:spPr>
      <dgm:t>
        <a:bodyPr/>
        <a:lstStyle/>
        <a:p>
          <a:pPr rtl="1"/>
          <a:r>
            <a:rPr lang="ar-SA" sz="2400" b="0" dirty="0" smtClean="0">
              <a:effectLst>
                <a:glow rad="63500">
                  <a:schemeClr val="accent2">
                    <a:satMod val="175000"/>
                    <a:alpha val="40000"/>
                  </a:schemeClr>
                </a:glow>
              </a:effectLst>
              <a:cs typeface="FS_Bold" pitchFamily="2" charset="-78"/>
            </a:rPr>
            <a:t>توجهــات قواعـد البيانات</a:t>
          </a:r>
          <a:endParaRPr lang="ar-SA" sz="2400" b="0" dirty="0">
            <a:effectLst>
              <a:glow rad="63500">
                <a:schemeClr val="accent2">
                  <a:satMod val="175000"/>
                  <a:alpha val="40000"/>
                </a:schemeClr>
              </a:glow>
            </a:effectLst>
            <a:cs typeface="FS_Bold" pitchFamily="2" charset="-78"/>
          </a:endParaRPr>
        </a:p>
      </dgm:t>
    </dgm:pt>
    <dgm:pt modelId="{607C2A81-414C-4A53-93EB-688B1751EACA}" type="parTrans" cxnId="{37A68876-8276-4250-99D3-7F2A60947760}">
      <dgm:prSet/>
      <dgm:spPr/>
      <dgm:t>
        <a:bodyPr/>
        <a:lstStyle/>
        <a:p>
          <a:pPr rtl="1"/>
          <a:endParaRPr lang="ar-SA"/>
        </a:p>
      </dgm:t>
    </dgm:pt>
    <dgm:pt modelId="{3761D654-E383-46A7-ADFC-CA1D3FEC6241}" type="sibTrans" cxnId="{37A68876-8276-4250-99D3-7F2A60947760}">
      <dgm:prSet/>
      <dgm:spPr/>
      <dgm:t>
        <a:bodyPr/>
        <a:lstStyle/>
        <a:p>
          <a:pPr rtl="1"/>
          <a:endParaRPr lang="ar-SA"/>
        </a:p>
      </dgm:t>
    </dgm:pt>
    <dgm:pt modelId="{D2C75D40-9926-47E4-95F2-301737D83A57}">
      <dgm:prSet phldrT="[Text]" custT="1"/>
      <dgm:spPr/>
      <dgm:t>
        <a:bodyPr/>
        <a:lstStyle/>
        <a:p>
          <a:pPr algn="ctr" rtl="1"/>
          <a:r>
            <a:rPr lang="ar-SA" sz="1400" b="0" dirty="0" smtClean="0">
              <a:solidFill>
                <a:srgbClr val="990033"/>
              </a:solidFill>
              <a:cs typeface="MCS Taybah S_U normal." pitchFamily="2" charset="-78"/>
            </a:rPr>
            <a:t>شرح مفهم التحليل الخاص بالابعاد</a:t>
          </a:r>
        </a:p>
        <a:p>
          <a:pPr algn="r" rtl="1"/>
          <a:r>
            <a:rPr lang="ar-SA" sz="1400" b="1" dirty="0" smtClean="0"/>
            <a:t>تحتاج المنظمات أحيانا إلى تحليل البيانات بطرق لا يمكن الحصول عليها من خلال قواعد البيانات التقليدية</a:t>
          </a:r>
        </a:p>
        <a:p>
          <a:pPr algn="r" rtl="1"/>
          <a:r>
            <a:rPr lang="ar-SA" sz="1400" b="1" dirty="0" smtClean="0">
              <a:effectLst/>
              <a:latin typeface="Calibri"/>
              <a:ea typeface="Calibri"/>
              <a:cs typeface="Arial"/>
            </a:rPr>
            <a:t>ولهذه الطريقة إمكانية استغلال وتحليل كميات كبيرة من البيانات من منظور متعدد.</a:t>
          </a:r>
          <a:endParaRPr lang="ar-SA" sz="1400" b="1" dirty="0" smtClean="0"/>
        </a:p>
        <a:p>
          <a:pPr algn="r" rtl="1"/>
          <a:endParaRPr lang="ar-SA" sz="1100" b="1" dirty="0"/>
        </a:p>
      </dgm:t>
    </dgm:pt>
    <dgm:pt modelId="{52F69861-8C55-4D7C-AAC7-D2D2E6D0CE61}" type="parTrans" cxnId="{65899458-FD48-4A40-B397-490CE40BD209}">
      <dgm:prSet/>
      <dgm:spPr/>
      <dgm:t>
        <a:bodyPr/>
        <a:lstStyle/>
        <a:p>
          <a:pPr rtl="1"/>
          <a:endParaRPr lang="ar-SA"/>
        </a:p>
      </dgm:t>
    </dgm:pt>
    <dgm:pt modelId="{F2704B1A-F592-49FD-B8A0-2B285C96031A}" type="sibTrans" cxnId="{65899458-FD48-4A40-B397-490CE40BD209}">
      <dgm:prSet/>
      <dgm:spPr/>
      <dgm:t>
        <a:bodyPr/>
        <a:lstStyle/>
        <a:p>
          <a:pPr rtl="1"/>
          <a:endParaRPr lang="ar-SA"/>
        </a:p>
      </dgm:t>
    </dgm:pt>
    <dgm:pt modelId="{ABBF487D-1243-4F08-A7CF-23E10DCF947F}">
      <dgm:prSet phldrT="[Text]" custT="1"/>
      <dgm:spPr/>
      <dgm:t>
        <a:bodyPr/>
        <a:lstStyle/>
        <a:p>
          <a:pPr rtl="1"/>
          <a:r>
            <a:rPr lang="ar-SA" sz="1400" b="0" dirty="0" smtClean="0">
              <a:solidFill>
                <a:srgbClr val="990033"/>
              </a:solidFill>
              <a:cs typeface="MCS Taybah S_U normal." pitchFamily="2" charset="-78"/>
            </a:rPr>
            <a:t>ربط قواعد البيانات في الانترنت</a:t>
          </a:r>
        </a:p>
        <a:p>
          <a:pPr rtl="1"/>
          <a:r>
            <a:rPr lang="ar-SA" sz="1100" dirty="0" smtClean="0"/>
            <a:t>يوجد مجموعة من برامج </a:t>
          </a:r>
          <a:r>
            <a:rPr lang="en-US" sz="1100" dirty="0" smtClean="0"/>
            <a:t>Middleware</a:t>
          </a:r>
          <a:r>
            <a:rPr lang="ar-SA" sz="1100" dirty="0" smtClean="0"/>
            <a:t> التي تم تطويرها لمساعدة المستخدم في الوصول إلى قاعدة بيانات المنظمة القديمة من خلال الانترنت </a:t>
          </a:r>
          <a:r>
            <a:rPr lang="en-US" sz="1100" dirty="0" smtClean="0"/>
            <a:t>Middleware</a:t>
          </a:r>
          <a:r>
            <a:rPr lang="ar-SA" sz="1100" dirty="0" smtClean="0"/>
            <a:t> هو برنامج يربط بين برنامجين منفصلين مختلفين مثل قاعدة بيانات وخادم انترنت. يستطيع العميل باستخدام متصفح انترنت </a:t>
          </a:r>
          <a:r>
            <a:rPr lang="en-US" sz="1100" dirty="0" smtClean="0"/>
            <a:t>Browser Web </a:t>
          </a:r>
          <a:r>
            <a:rPr lang="ar-SA" sz="1100" dirty="0" smtClean="0"/>
            <a:t> البحث عن معلومات عن منتجات في قاعدة بيانات بائع بالتجزئة، يقوم برنامج متصفح العميل بطلب البيانات من قاعدة بيانات المنظمة، باستخدام أوامر لغة </a:t>
          </a:r>
          <a:r>
            <a:rPr lang="en-US" sz="1100" dirty="0" smtClean="0"/>
            <a:t>HTML </a:t>
          </a:r>
          <a:r>
            <a:rPr lang="ar-SA" sz="1100" dirty="0" smtClean="0"/>
            <a:t>للاتصال مع خادم الانترنت للبائع. </a:t>
          </a:r>
          <a:endParaRPr lang="en-US" sz="1100" dirty="0" smtClean="0"/>
        </a:p>
        <a:p>
          <a:pPr rtl="1"/>
          <a:r>
            <a:rPr lang="ar-SA" sz="1100" dirty="0" smtClean="0"/>
            <a:t>بما أن برامج قواعد البيانات لا تستطيع تفسير أوامر </a:t>
          </a:r>
          <a:r>
            <a:rPr lang="en-US" sz="1100" dirty="0" smtClean="0"/>
            <a:t>HTML </a:t>
          </a:r>
          <a:r>
            <a:rPr lang="ar-SA" sz="1100" dirty="0" smtClean="0"/>
            <a:t>، يقوم خادم الانترنت بتمرير طلب البيانات إلى برنامج متخصص يقوم بتحويل أوامر </a:t>
          </a:r>
          <a:r>
            <a:rPr lang="en-US" sz="1100" dirty="0" smtClean="0"/>
            <a:t>HTML </a:t>
          </a:r>
          <a:r>
            <a:rPr lang="ar-SA" sz="1100" dirty="0" smtClean="0"/>
            <a:t>إلى تعليمات </a:t>
          </a:r>
          <a:r>
            <a:rPr lang="en-US" sz="1100" dirty="0" smtClean="0"/>
            <a:t>SQL </a:t>
          </a:r>
          <a:r>
            <a:rPr lang="ar-SA" sz="1100" dirty="0" smtClean="0"/>
            <a:t>يمكن معالجتها من قبل نظم إدارة قواعد البيانات التي تعمل على قاعدة البيانات. في بيئة الخادم والعميل يجهز نظام إدارة قاعدة بيانات في حاسب خاص يسمى خادم قاعدة بيانات. يقوم برنامج </a:t>
          </a:r>
          <a:r>
            <a:rPr lang="en-US" sz="1100" dirty="0" smtClean="0"/>
            <a:t>middleware </a:t>
          </a:r>
          <a:r>
            <a:rPr lang="ar-SA" sz="1100" dirty="0" smtClean="0"/>
            <a:t>بتحويل المعلومات من قاعدة بيانات المنظمة الداخلية في الخلف إلى خادم الانترنت لتوصيلها إلى المستخدم بصيغة صفحات أنترنت.</a:t>
          </a:r>
          <a:endParaRPr lang="ar-SA" sz="1200" b="1" dirty="0" smtClean="0"/>
        </a:p>
      </dgm:t>
    </dgm:pt>
    <dgm:pt modelId="{80CAB5EF-582B-4A3C-94F8-830C46293C8A}" type="parTrans" cxnId="{B1ED9DCC-88AE-4244-9F89-B5C7A43BCC16}">
      <dgm:prSet/>
      <dgm:spPr/>
      <dgm:t>
        <a:bodyPr/>
        <a:lstStyle/>
        <a:p>
          <a:pPr rtl="1"/>
          <a:endParaRPr lang="ar-SA"/>
        </a:p>
      </dgm:t>
    </dgm:pt>
    <dgm:pt modelId="{32FCCED8-3B24-4521-815B-818AD3E6B5CA}" type="sibTrans" cxnId="{B1ED9DCC-88AE-4244-9F89-B5C7A43BCC16}">
      <dgm:prSet/>
      <dgm:spPr/>
      <dgm:t>
        <a:bodyPr/>
        <a:lstStyle/>
        <a:p>
          <a:pPr rtl="1"/>
          <a:endParaRPr lang="ar-SA"/>
        </a:p>
      </dgm:t>
    </dgm:pt>
    <dgm:pt modelId="{F0419022-AD24-47C3-AF2E-1BE62D5ADA65}">
      <dgm:prSet custT="1"/>
      <dgm:spPr/>
      <dgm:t>
        <a:bodyPr/>
        <a:lstStyle/>
        <a:p>
          <a:pPr rtl="1"/>
          <a:r>
            <a:rPr lang="ar-SA" sz="1400" b="0" dirty="0" smtClean="0">
              <a:solidFill>
                <a:srgbClr val="990033"/>
              </a:solidFill>
              <a:cs typeface="MCS Taybah S_U normal." pitchFamily="2" charset="-78"/>
            </a:rPr>
            <a:t>شرح مفهوم مخازن المبيعات</a:t>
          </a:r>
        </a:p>
        <a:p>
          <a:pPr rtl="1"/>
          <a:r>
            <a:rPr lang="ar-SA" sz="1100" dirty="0" smtClean="0"/>
            <a:t>*مخازن البيانات هي قاعدة بيانات كبيرة تحتوي على المعلومات الحالية والتاريخية ذات الأهمية للمدراء في المنظمة. يكون مصدر هذه البيانات من أنظمة التشغيل الأساسية والمصادر الخارجية التي تضم المعاملات المنجزة من خلال موقع المنظمة على الانترنت. يمكن أن تكون أنظمة قديمة، وتطبيقات قواعد بيانات علائقية أو كائنية التوجه وأنظمة معتمدة على لغة </a:t>
          </a:r>
          <a:r>
            <a:rPr lang="en-US" sz="1100" dirty="0" smtClean="0"/>
            <a:t>HTML </a:t>
          </a:r>
          <a:r>
            <a:rPr lang="ar-SA" sz="1100" dirty="0" smtClean="0"/>
            <a:t>أو وثائق </a:t>
          </a:r>
          <a:r>
            <a:rPr lang="en-US" sz="1100" dirty="0" smtClean="0"/>
            <a:t> XML</a:t>
          </a:r>
          <a:r>
            <a:rPr lang="ar-SA" sz="1100" dirty="0" smtClean="0"/>
            <a:t>. يتم نسخ البيانات الآتية من هذه التطبيقات المختلفة ( مبيعات ، تسويق، رواتب) في مخزن بيانات بقدر الحاجة لذلك ( كل ساعة، يوم، أسبوع أو شهر</a:t>
          </a:r>
          <a:r>
            <a:rPr lang="ar-SA" sz="1400" dirty="0" smtClean="0"/>
            <a:t>).</a:t>
          </a:r>
        </a:p>
        <a:p>
          <a:pPr rtl="1"/>
          <a:r>
            <a:rPr lang="ar-SA" sz="1400" b="1" dirty="0" smtClean="0">
              <a:solidFill>
                <a:srgbClr val="FF0000"/>
              </a:solidFill>
            </a:rPr>
            <a:t>شرح مفصل مهم جداً  م 10</a:t>
          </a:r>
          <a:endParaRPr lang="ar-SA" sz="1050" b="1" dirty="0">
            <a:solidFill>
              <a:srgbClr val="FF0000"/>
            </a:solidFill>
          </a:endParaRPr>
        </a:p>
      </dgm:t>
    </dgm:pt>
    <dgm:pt modelId="{A903C04D-C642-46CB-AEA4-3FC5A505334B}" type="parTrans" cxnId="{CB37D834-2AF8-4E2B-B0D4-6E6FED95B4DB}">
      <dgm:prSet/>
      <dgm:spPr/>
      <dgm:t>
        <a:bodyPr/>
        <a:lstStyle/>
        <a:p>
          <a:pPr rtl="1"/>
          <a:endParaRPr lang="ar-SA"/>
        </a:p>
      </dgm:t>
    </dgm:pt>
    <dgm:pt modelId="{43454D4A-FE03-4527-B435-32641293B3C0}" type="sibTrans" cxnId="{CB37D834-2AF8-4E2B-B0D4-6E6FED95B4DB}">
      <dgm:prSet/>
      <dgm:spPr/>
      <dgm:t>
        <a:bodyPr/>
        <a:lstStyle/>
        <a:p>
          <a:pPr rtl="1"/>
          <a:endParaRPr lang="ar-SA"/>
        </a:p>
      </dgm:t>
    </dgm:pt>
    <dgm:pt modelId="{34CAF9D2-71E5-4625-B209-4D84A4C6263D}">
      <dgm:prSet custT="1"/>
      <dgm:spPr/>
      <dgm:t>
        <a:bodyPr/>
        <a:lstStyle/>
        <a:p>
          <a:pPr rtl="1"/>
          <a:r>
            <a:rPr lang="ar-SA" sz="1400" b="0" dirty="0" smtClean="0">
              <a:solidFill>
                <a:srgbClr val="990033"/>
              </a:solidFill>
              <a:cs typeface="MCS Taybah S_U normal." pitchFamily="2" charset="-78"/>
            </a:rPr>
            <a:t>الانترنت وقواعد البيانات المتعدده</a:t>
          </a:r>
        </a:p>
        <a:p>
          <a:pPr rtl="1"/>
          <a:r>
            <a:rPr lang="ar-SA" sz="1100" dirty="0" smtClean="0"/>
            <a:t>تخزن مواقع الانترنت المعلومات على شكل صفحات مترابطة فيما بينها حيث تحتوي على نصوص وصوتيات وفيديوهات ورسومات باستخدام قواعد البيانات متعددة الوسائط </a:t>
          </a:r>
          <a:r>
            <a:rPr lang="en-US" sz="1100" b="1" dirty="0" smtClean="0"/>
            <a:t>Hypermedia Databases</a:t>
          </a:r>
          <a:r>
            <a:rPr lang="ar-SA" sz="1100" dirty="0" smtClean="0"/>
            <a:t> .</a:t>
          </a:r>
          <a:endParaRPr lang="en-US" sz="1100" dirty="0" smtClean="0"/>
        </a:p>
        <a:p>
          <a:pPr rtl="1"/>
          <a:r>
            <a:rPr lang="ar-SA" sz="1100" b="1" dirty="0" smtClean="0"/>
            <a:t>قواعد البيانات متعددة الوسائط </a:t>
          </a:r>
          <a:r>
            <a:rPr lang="ar-SA" sz="1100" dirty="0" smtClean="0"/>
            <a:t>: هي قواعد بيانات تخزن قطع المعلومات على شكل عقد مرتبطة بروابط وتكون على شكل شبكة . يمكن أن تحتوي هذه العقد نصوص، رسومات، فيديوهات أو برامج حاسب تنفيذية. لا تتبع عملية البحث عن معلومات أي تنظيم محدد مسبقا. يمكن للمستخدم بالمقابل الاتصال فورا بالمعلومات المرتبطة فيما بينها من خلال أي نوع رابط أنشأه المؤلف. تسمح قواعد البيانات متعددة الوسائط للمستخدمين بالوصول إلى المواضيع على مواقع الانترنت بالترتيب الذي يراه مناسبا</a:t>
          </a:r>
          <a:endParaRPr lang="ar-SA" sz="1200" b="1" dirty="0" smtClean="0"/>
        </a:p>
      </dgm:t>
    </dgm:pt>
    <dgm:pt modelId="{D197F285-C330-4DD5-B5E8-92826B98683C}" type="parTrans" cxnId="{EA667B4E-5D6A-49DD-BD3B-EF1247388057}">
      <dgm:prSet/>
      <dgm:spPr/>
      <dgm:t>
        <a:bodyPr/>
        <a:lstStyle/>
        <a:p>
          <a:pPr rtl="1"/>
          <a:endParaRPr lang="ar-SA"/>
        </a:p>
      </dgm:t>
    </dgm:pt>
    <dgm:pt modelId="{F92B7B3D-7A3A-43BA-984C-8B9551D13C7D}" type="sibTrans" cxnId="{EA667B4E-5D6A-49DD-BD3B-EF1247388057}">
      <dgm:prSet/>
      <dgm:spPr/>
      <dgm:t>
        <a:bodyPr/>
        <a:lstStyle/>
        <a:p>
          <a:pPr rtl="1"/>
          <a:endParaRPr lang="ar-SA"/>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5" custScaleX="115639" custScaleY="86988" custLinFactNeighborX="1588" custLinFactNeighborY="686">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4"/>
      <dgm:spPr/>
      <dgm:t>
        <a:bodyPr/>
        <a:lstStyle/>
        <a:p>
          <a:pPr rtl="1"/>
          <a:endParaRPr lang="ar-SA"/>
        </a:p>
      </dgm:t>
    </dgm:pt>
    <dgm:pt modelId="{6A302661-E75E-4BCF-B119-995BF267D72C}" type="pres">
      <dgm:prSet presAssocID="{D2C75D40-9926-47E4-95F2-301737D83A57}" presName="text0" presStyleLbl="node1" presStyleIdx="1" presStyleCnt="5" custScaleX="244592" custScaleY="133851" custRadScaleRad="83866" custRadScaleInc="6331">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1" presStyleCnt="4"/>
      <dgm:spPr/>
      <dgm:t>
        <a:bodyPr/>
        <a:lstStyle/>
        <a:p>
          <a:pPr rtl="1"/>
          <a:endParaRPr lang="ar-SA"/>
        </a:p>
      </dgm:t>
    </dgm:pt>
    <dgm:pt modelId="{D82EDEBE-BB2F-4E83-B16B-600B65C4FC91}" type="pres">
      <dgm:prSet presAssocID="{F0419022-AD24-47C3-AF2E-1BE62D5ADA65}" presName="text0" presStyleLbl="node1" presStyleIdx="2" presStyleCnt="5" custScaleX="213110" custScaleY="198215" custRadScaleRad="127792" custRadScaleInc="6492">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2" presStyleCnt="4"/>
      <dgm:spPr/>
      <dgm:t>
        <a:bodyPr/>
        <a:lstStyle/>
        <a:p>
          <a:pPr rtl="1"/>
          <a:endParaRPr lang="ar-SA"/>
        </a:p>
      </dgm:t>
    </dgm:pt>
    <dgm:pt modelId="{762F1BE7-582A-4733-819D-05886441EDDF}" type="pres">
      <dgm:prSet presAssocID="{34CAF9D2-71E5-4625-B209-4D84A4C6263D}" presName="text0" presStyleLbl="node1" presStyleIdx="3" presStyleCnt="5" custScaleX="232961" custScaleY="208779" custRadScaleRad="103439" custRadScaleInc="-4689">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3" presStyleCnt="4"/>
      <dgm:spPr/>
      <dgm:t>
        <a:bodyPr/>
        <a:lstStyle/>
        <a:p>
          <a:pPr rtl="1"/>
          <a:endParaRPr lang="ar-SA"/>
        </a:p>
      </dgm:t>
    </dgm:pt>
    <dgm:pt modelId="{665E8E65-F71F-40DA-B2E6-884418ED34F2}" type="pres">
      <dgm:prSet presAssocID="{ABBF487D-1243-4F08-A7CF-23E10DCF947F}" presName="text0" presStyleLbl="node1" presStyleIdx="4" presStyleCnt="5" custScaleX="229004" custScaleY="285325" custRadScaleRad="122809" custRadScaleInc="-20179">
        <dgm:presLayoutVars>
          <dgm:bulletEnabled val="1"/>
        </dgm:presLayoutVars>
      </dgm:prSet>
      <dgm:spPr/>
      <dgm:t>
        <a:bodyPr/>
        <a:lstStyle/>
        <a:p>
          <a:pPr rtl="1"/>
          <a:endParaRPr lang="ar-SA"/>
        </a:p>
      </dgm:t>
    </dgm:pt>
  </dgm:ptLst>
  <dgm:cxnLst>
    <dgm:cxn modelId="{EA667B4E-5D6A-49DD-BD3B-EF1247388057}" srcId="{0A62554C-2F31-4EA8-8D1A-D67C0467109E}" destId="{34CAF9D2-71E5-4625-B209-4D84A4C6263D}" srcOrd="2" destOrd="0" parTransId="{D197F285-C330-4DD5-B5E8-92826B98683C}" sibTransId="{F92B7B3D-7A3A-43BA-984C-8B9551D13C7D}"/>
    <dgm:cxn modelId="{46AD96E0-2096-481D-AACA-A04404FA3800}" type="presOf" srcId="{60816C67-B644-4396-8F04-AFE141806C86}" destId="{DEAC5130-2454-4956-9F5D-ADC41C98CC3C}" srcOrd="0" destOrd="0" presId="urn:microsoft.com/office/officeart/2008/layout/RadialCluster"/>
    <dgm:cxn modelId="{CB37D834-2AF8-4E2B-B0D4-6E6FED95B4DB}" srcId="{0A62554C-2F31-4EA8-8D1A-D67C0467109E}" destId="{F0419022-AD24-47C3-AF2E-1BE62D5ADA65}" srcOrd="1" destOrd="0" parTransId="{A903C04D-C642-46CB-AEA4-3FC5A505334B}" sibTransId="{43454D4A-FE03-4527-B435-32641293B3C0}"/>
    <dgm:cxn modelId="{65899458-FD48-4A40-B397-490CE40BD209}" srcId="{0A62554C-2F31-4EA8-8D1A-D67C0467109E}" destId="{D2C75D40-9926-47E4-95F2-301737D83A57}" srcOrd="0" destOrd="0" parTransId="{52F69861-8C55-4D7C-AAC7-D2D2E6D0CE61}" sibTransId="{F2704B1A-F592-49FD-B8A0-2B285C96031A}"/>
    <dgm:cxn modelId="{F5BA13AC-EC43-49C3-BCFF-A2E960D851C6}" type="presOf" srcId="{D2C75D40-9926-47E4-95F2-301737D83A57}" destId="{6A302661-E75E-4BCF-B119-995BF267D72C}" srcOrd="0" destOrd="0" presId="urn:microsoft.com/office/officeart/2008/layout/RadialCluster"/>
    <dgm:cxn modelId="{37A68876-8276-4250-99D3-7F2A60947760}" srcId="{60816C67-B644-4396-8F04-AFE141806C86}" destId="{0A62554C-2F31-4EA8-8D1A-D67C0467109E}" srcOrd="0" destOrd="0" parTransId="{607C2A81-414C-4A53-93EB-688B1751EACA}" sibTransId="{3761D654-E383-46A7-ADFC-CA1D3FEC6241}"/>
    <dgm:cxn modelId="{133914EB-BD83-46AE-8A22-CC55E8FE0F7B}" type="presOf" srcId="{80CAB5EF-582B-4A3C-94F8-830C46293C8A}" destId="{C296D861-43C3-4979-9E86-2004292E3076}" srcOrd="0" destOrd="0" presId="urn:microsoft.com/office/officeart/2008/layout/RadialCluster"/>
    <dgm:cxn modelId="{02981A93-C1D0-4F76-93BE-2E3EBA63F40A}" type="presOf" srcId="{A903C04D-C642-46CB-AEA4-3FC5A505334B}" destId="{B0321977-6FE6-42FB-AC25-B0AF7C500DB6}" srcOrd="0" destOrd="0" presId="urn:microsoft.com/office/officeart/2008/layout/RadialCluster"/>
    <dgm:cxn modelId="{394EA894-1BBD-4E5F-A995-5E92C753FBBE}" type="presOf" srcId="{F0419022-AD24-47C3-AF2E-1BE62D5ADA65}" destId="{D82EDEBE-BB2F-4E83-B16B-600B65C4FC91}" srcOrd="0" destOrd="0" presId="urn:microsoft.com/office/officeart/2008/layout/RadialCluster"/>
    <dgm:cxn modelId="{453C90F2-94B5-45E0-B3F4-03242E568927}" type="presOf" srcId="{0A62554C-2F31-4EA8-8D1A-D67C0467109E}" destId="{D3043A86-E2A0-45F9-B03A-31144D9DB66D}" srcOrd="0" destOrd="0" presId="urn:microsoft.com/office/officeart/2008/layout/RadialCluster"/>
    <dgm:cxn modelId="{92E30A06-8EA5-4236-9413-7CCD8BC251A5}" type="presOf" srcId="{ABBF487D-1243-4F08-A7CF-23E10DCF947F}" destId="{665E8E65-F71F-40DA-B2E6-884418ED34F2}" srcOrd="0" destOrd="0" presId="urn:microsoft.com/office/officeart/2008/layout/RadialCluster"/>
    <dgm:cxn modelId="{EB99C9B4-C2B1-4E11-A152-B9234A13EBF7}" type="presOf" srcId="{34CAF9D2-71E5-4625-B209-4D84A4C6263D}" destId="{762F1BE7-582A-4733-819D-05886441EDDF}" srcOrd="0" destOrd="0" presId="urn:microsoft.com/office/officeart/2008/layout/RadialCluster"/>
    <dgm:cxn modelId="{B1ED9DCC-88AE-4244-9F89-B5C7A43BCC16}" srcId="{0A62554C-2F31-4EA8-8D1A-D67C0467109E}" destId="{ABBF487D-1243-4F08-A7CF-23E10DCF947F}" srcOrd="3" destOrd="0" parTransId="{80CAB5EF-582B-4A3C-94F8-830C46293C8A}" sibTransId="{32FCCED8-3B24-4521-815B-818AD3E6B5CA}"/>
    <dgm:cxn modelId="{F4169257-F73D-491F-80AC-B43CADD59790}" type="presOf" srcId="{52F69861-8C55-4D7C-AAC7-D2D2E6D0CE61}" destId="{3EF81295-8E28-4C30-B5A6-228FE6A7F924}" srcOrd="0" destOrd="0" presId="urn:microsoft.com/office/officeart/2008/layout/RadialCluster"/>
    <dgm:cxn modelId="{453B5681-37E5-4613-B176-FCFEFD8A2172}" type="presOf" srcId="{D197F285-C330-4DD5-B5E8-92826B98683C}" destId="{E153EABB-30C2-4252-AD53-05AB3DF2FD41}" srcOrd="0" destOrd="0" presId="urn:microsoft.com/office/officeart/2008/layout/RadialCluster"/>
    <dgm:cxn modelId="{3F49BF1B-EB79-4968-98E7-1E344F96AF84}" type="presParOf" srcId="{DEAC5130-2454-4956-9F5D-ADC41C98CC3C}" destId="{32E66513-F428-451D-9DB0-C7BD4F678CBD}" srcOrd="0" destOrd="0" presId="urn:microsoft.com/office/officeart/2008/layout/RadialCluster"/>
    <dgm:cxn modelId="{E57243F9-D7DA-4C77-B122-4B4BD54DBD9D}" type="presParOf" srcId="{32E66513-F428-451D-9DB0-C7BD4F678CBD}" destId="{D3043A86-E2A0-45F9-B03A-31144D9DB66D}" srcOrd="0" destOrd="0" presId="urn:microsoft.com/office/officeart/2008/layout/RadialCluster"/>
    <dgm:cxn modelId="{6EB39A2A-F471-4DB1-B355-16ED95E731D7}" type="presParOf" srcId="{32E66513-F428-451D-9DB0-C7BD4F678CBD}" destId="{3EF81295-8E28-4C30-B5A6-228FE6A7F924}" srcOrd="1" destOrd="0" presId="urn:microsoft.com/office/officeart/2008/layout/RadialCluster"/>
    <dgm:cxn modelId="{3E54CF51-26AE-4178-8A5D-7FD72363952A}" type="presParOf" srcId="{32E66513-F428-451D-9DB0-C7BD4F678CBD}" destId="{6A302661-E75E-4BCF-B119-995BF267D72C}" srcOrd="2" destOrd="0" presId="urn:microsoft.com/office/officeart/2008/layout/RadialCluster"/>
    <dgm:cxn modelId="{3A1576DA-5AC7-4B5F-A435-11086C596BBB}" type="presParOf" srcId="{32E66513-F428-451D-9DB0-C7BD4F678CBD}" destId="{B0321977-6FE6-42FB-AC25-B0AF7C500DB6}" srcOrd="3" destOrd="0" presId="urn:microsoft.com/office/officeart/2008/layout/RadialCluster"/>
    <dgm:cxn modelId="{F2F6D73F-16C5-4511-AA3A-61D20B2DF8FE}" type="presParOf" srcId="{32E66513-F428-451D-9DB0-C7BD4F678CBD}" destId="{D82EDEBE-BB2F-4E83-B16B-600B65C4FC91}" srcOrd="4" destOrd="0" presId="urn:microsoft.com/office/officeart/2008/layout/RadialCluster"/>
    <dgm:cxn modelId="{82F12633-424F-41C8-BD66-DDBB5CCEB5C2}" type="presParOf" srcId="{32E66513-F428-451D-9DB0-C7BD4F678CBD}" destId="{E153EABB-30C2-4252-AD53-05AB3DF2FD41}" srcOrd="5" destOrd="0" presId="urn:microsoft.com/office/officeart/2008/layout/RadialCluster"/>
    <dgm:cxn modelId="{5F22C9B6-D237-4B08-8FEA-EC99B102329C}" type="presParOf" srcId="{32E66513-F428-451D-9DB0-C7BD4F678CBD}" destId="{762F1BE7-582A-4733-819D-05886441EDDF}" srcOrd="6" destOrd="0" presId="urn:microsoft.com/office/officeart/2008/layout/RadialCluster"/>
    <dgm:cxn modelId="{3547539A-1FD4-4344-ADE7-100874F40453}" type="presParOf" srcId="{32E66513-F428-451D-9DB0-C7BD4F678CBD}" destId="{C296D861-43C3-4979-9E86-2004292E3076}" srcOrd="7" destOrd="0" presId="urn:microsoft.com/office/officeart/2008/layout/RadialCluster"/>
    <dgm:cxn modelId="{4F7B1C34-5D83-4357-91FD-43E9C90B9360}" type="presParOf" srcId="{32E66513-F428-451D-9DB0-C7BD4F678CBD}" destId="{665E8E65-F71F-40DA-B2E6-884418ED34F2}" srcOrd="8" destOrd="0" presId="urn:microsoft.com/office/officeart/2008/layout/RadialCluster"/>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18A4127-B637-498B-A429-58160B2D713E}" type="doc">
      <dgm:prSet loTypeId="urn:microsoft.com/office/officeart/2005/8/layout/radial5" loCatId="cycle" qsTypeId="urn:microsoft.com/office/officeart/2005/8/quickstyle/simple1" qsCatId="simple" csTypeId="urn:microsoft.com/office/officeart/2005/8/colors/colorful5" csCatId="colorful" phldr="1"/>
      <dgm:spPr/>
      <dgm:t>
        <a:bodyPr/>
        <a:lstStyle/>
        <a:p>
          <a:pPr rtl="1"/>
          <a:endParaRPr lang="ar-SA"/>
        </a:p>
      </dgm:t>
    </dgm:pt>
    <dgm:pt modelId="{214DBFB5-0C3A-4A32-AC36-694AA5831829}">
      <dgm:prSet phldrT="[Text]" custT="1"/>
      <dgm:spPr>
        <a:ln w="28575">
          <a:solidFill>
            <a:schemeClr val="tx1"/>
          </a:solidFill>
        </a:ln>
      </dgm:spPr>
      <dgm:t>
        <a:bodyPr/>
        <a:lstStyle/>
        <a:p>
          <a:pPr rtl="1"/>
          <a:r>
            <a:rPr lang="ar-SA" sz="2000" dirty="0" smtClean="0">
              <a:solidFill>
                <a:schemeClr val="tx1"/>
              </a:solidFill>
              <a:cs typeface="MCS Taybah S_U normal." pitchFamily="2" charset="-78"/>
            </a:rPr>
            <a:t>تحديات تواجه المنظمة عند تبنيها نظم معلومات جديدة</a:t>
          </a:r>
          <a:endParaRPr lang="ar-SA" sz="2000" dirty="0">
            <a:solidFill>
              <a:schemeClr val="tx1"/>
            </a:solidFill>
            <a:cs typeface="MCS Taybah S_U normal." pitchFamily="2" charset="-78"/>
          </a:endParaRPr>
        </a:p>
      </dgm:t>
    </dgm:pt>
    <dgm:pt modelId="{C7F44F8C-C37A-460D-8D90-D78276E41913}" type="parTrans" cxnId="{37910F75-39A6-4C94-9818-AA5F09C64368}">
      <dgm:prSet/>
      <dgm:spPr/>
      <dgm:t>
        <a:bodyPr/>
        <a:lstStyle/>
        <a:p>
          <a:pPr rtl="1"/>
          <a:endParaRPr lang="ar-SA" sz="2400"/>
        </a:p>
      </dgm:t>
    </dgm:pt>
    <dgm:pt modelId="{314288E3-BA58-4702-AAA9-7875A02552A8}" type="sibTrans" cxnId="{37910F75-39A6-4C94-9818-AA5F09C64368}">
      <dgm:prSet/>
      <dgm:spPr/>
      <dgm:t>
        <a:bodyPr/>
        <a:lstStyle/>
        <a:p>
          <a:pPr rtl="1"/>
          <a:endParaRPr lang="ar-SA" sz="2400"/>
        </a:p>
      </dgm:t>
    </dgm:pt>
    <dgm:pt modelId="{A4A44662-CF07-4A83-9B0F-7E1D97D29C88}">
      <dgm:prSet phldrT="[Text]" custT="1"/>
      <dgm:spPr/>
      <dgm:t>
        <a:bodyPr/>
        <a:lstStyle/>
        <a:p>
          <a:pPr rtl="1"/>
          <a:r>
            <a:rPr lang="ar-SA" sz="1800" b="1" dirty="0" smtClean="0">
              <a:solidFill>
                <a:schemeClr val="tx1"/>
              </a:solidFill>
            </a:rPr>
            <a:t>صعوبة تحديد متطلبات المستفيدين والمنظمة </a:t>
          </a:r>
        </a:p>
        <a:p>
          <a:pPr rtl="1"/>
          <a:r>
            <a:rPr lang="ar-SA" sz="1800" dirty="0" smtClean="0">
              <a:solidFill>
                <a:schemeClr val="tx1"/>
              </a:solidFill>
            </a:rPr>
            <a:t>من نظم المعلومات بشكل صحيح ودقيق.</a:t>
          </a:r>
          <a:endParaRPr lang="ar-SA" sz="1800" dirty="0">
            <a:solidFill>
              <a:schemeClr val="tx1"/>
            </a:solidFill>
          </a:endParaRPr>
        </a:p>
      </dgm:t>
    </dgm:pt>
    <dgm:pt modelId="{B15D0A2A-FDE9-4F62-9E4A-4EE09A8B2C15}" type="parTrans" cxnId="{FF685D5E-3D43-4CF0-A0C4-E9FE322F8CC1}">
      <dgm:prSet custT="1"/>
      <dgm:spPr/>
      <dgm:t>
        <a:bodyPr/>
        <a:lstStyle/>
        <a:p>
          <a:pPr rtl="1"/>
          <a:endParaRPr lang="ar-SA" sz="2800"/>
        </a:p>
      </dgm:t>
    </dgm:pt>
    <dgm:pt modelId="{5C810E6E-7F6C-4B5B-9EB9-EF8D1F1D288C}" type="sibTrans" cxnId="{FF685D5E-3D43-4CF0-A0C4-E9FE322F8CC1}">
      <dgm:prSet/>
      <dgm:spPr/>
      <dgm:t>
        <a:bodyPr/>
        <a:lstStyle/>
        <a:p>
          <a:pPr rtl="1"/>
          <a:endParaRPr lang="ar-SA" sz="2400"/>
        </a:p>
      </dgm:t>
    </dgm:pt>
    <dgm:pt modelId="{0C342B3D-A9B5-426A-954D-3F276BBDB532}">
      <dgm:prSet phldrT="[Text]" custT="1"/>
      <dgm:spPr/>
      <dgm:t>
        <a:bodyPr/>
        <a:lstStyle/>
        <a:p>
          <a:pPr rtl="1"/>
          <a:r>
            <a:rPr lang="ar-SA" sz="1400" b="1" dirty="0" smtClean="0">
              <a:solidFill>
                <a:schemeClr val="tx1"/>
              </a:solidFill>
            </a:rPr>
            <a:t>عدم القدرة على تطوير الأنظمة المطلوبة</a:t>
          </a:r>
          <a:r>
            <a:rPr lang="ar-SA" sz="1400" dirty="0" smtClean="0">
              <a:solidFill>
                <a:schemeClr val="tx1"/>
              </a:solidFill>
            </a:rPr>
            <a:t> </a:t>
          </a:r>
        </a:p>
        <a:p>
          <a:pPr rtl="1"/>
          <a:r>
            <a:rPr lang="ar-SA" sz="1400" dirty="0" smtClean="0">
              <a:solidFill>
                <a:schemeClr val="tx1"/>
              </a:solidFill>
            </a:rPr>
            <a:t>في الوقت المناسب وبالتكاليف المحددة خاصة مع الأنظمة الكبيرة.</a:t>
          </a:r>
          <a:endParaRPr lang="ar-SA" sz="1400" dirty="0">
            <a:solidFill>
              <a:schemeClr val="tx1"/>
            </a:solidFill>
          </a:endParaRPr>
        </a:p>
      </dgm:t>
    </dgm:pt>
    <dgm:pt modelId="{5B8A2BA9-E894-4600-AB11-6C95FA13C00A}" type="parTrans" cxnId="{90532E90-8FD4-440A-8629-F1365CCA0F25}">
      <dgm:prSet custT="1"/>
      <dgm:spPr/>
      <dgm:t>
        <a:bodyPr/>
        <a:lstStyle/>
        <a:p>
          <a:pPr rtl="1"/>
          <a:endParaRPr lang="ar-SA" sz="2800"/>
        </a:p>
      </dgm:t>
    </dgm:pt>
    <dgm:pt modelId="{982E4A06-B3AD-49FC-870A-9F53DB3EE63B}" type="sibTrans" cxnId="{90532E90-8FD4-440A-8629-F1365CCA0F25}">
      <dgm:prSet/>
      <dgm:spPr/>
      <dgm:t>
        <a:bodyPr/>
        <a:lstStyle/>
        <a:p>
          <a:pPr rtl="1"/>
          <a:endParaRPr lang="ar-SA" sz="2400"/>
        </a:p>
      </dgm:t>
    </dgm:pt>
    <dgm:pt modelId="{EB51FBCA-480E-4EA3-9E44-E7A90E058558}">
      <dgm:prSet phldrT="[Text]" custT="1"/>
      <dgm:spPr/>
      <dgm:t>
        <a:bodyPr/>
        <a:lstStyle/>
        <a:p>
          <a:pPr rtl="1"/>
          <a:r>
            <a:rPr lang="ar-SA" sz="1400" b="1" dirty="0" smtClean="0">
              <a:solidFill>
                <a:schemeClr val="tx1"/>
              </a:solidFill>
            </a:rPr>
            <a:t>صعوبة إدارة وتنفيذ التغيير التنظيمي المطلوب خلال عملية تطبيق نظم المعلومات</a:t>
          </a:r>
        </a:p>
        <a:p>
          <a:pPr rtl="1"/>
          <a:r>
            <a:rPr lang="ar-SA" sz="1100" b="1" dirty="0" smtClean="0">
              <a:solidFill>
                <a:schemeClr val="tx1"/>
              </a:solidFill>
            </a:rPr>
            <a:t> </a:t>
          </a:r>
          <a:r>
            <a:rPr lang="ar-SA" sz="1100" dirty="0" smtClean="0">
              <a:solidFill>
                <a:schemeClr val="tx1"/>
              </a:solidFill>
            </a:rPr>
            <a:t>حيث أن بناء نظام معلومات جديد يعتبر في حد ذاته تغييرا مخططا لكن هذه لا يعني أن هذا التغيير يمكن التحكم في تنفيذه.</a:t>
          </a:r>
          <a:endParaRPr lang="ar-SA" sz="1100" dirty="0">
            <a:solidFill>
              <a:schemeClr val="tx1"/>
            </a:solidFill>
          </a:endParaRPr>
        </a:p>
      </dgm:t>
    </dgm:pt>
    <dgm:pt modelId="{118AB0C1-2EE2-4042-8EBE-08294F3A2FBD}" type="parTrans" cxnId="{47E8B020-89E1-487D-95C0-3DB434E87BCC}">
      <dgm:prSet custT="1"/>
      <dgm:spPr/>
      <dgm:t>
        <a:bodyPr/>
        <a:lstStyle/>
        <a:p>
          <a:pPr rtl="1"/>
          <a:endParaRPr lang="ar-SA" sz="2800"/>
        </a:p>
      </dgm:t>
    </dgm:pt>
    <dgm:pt modelId="{1B7E4CBF-0B43-4502-B85D-47D99ED4F050}" type="sibTrans" cxnId="{47E8B020-89E1-487D-95C0-3DB434E87BCC}">
      <dgm:prSet/>
      <dgm:spPr/>
      <dgm:t>
        <a:bodyPr/>
        <a:lstStyle/>
        <a:p>
          <a:pPr rtl="1"/>
          <a:endParaRPr lang="ar-SA" sz="2400"/>
        </a:p>
      </dgm:t>
    </dgm:pt>
    <dgm:pt modelId="{173679FD-19F7-49F0-8AE6-ED6F48ACD6F0}">
      <dgm:prSet phldrT="[Text]" custT="1"/>
      <dgm:spPr/>
      <dgm:t>
        <a:bodyPr/>
        <a:lstStyle/>
        <a:p>
          <a:pPr rtl="1"/>
          <a:r>
            <a:rPr lang="ar-SA" sz="1400" b="1" dirty="0" smtClean="0">
              <a:solidFill>
                <a:schemeClr val="tx1"/>
              </a:solidFill>
            </a:rPr>
            <a:t>صعوبة تحديد فوائد النظام عندما تكون على شكل معنوي </a:t>
          </a:r>
        </a:p>
        <a:p>
          <a:pPr rtl="1"/>
          <a:r>
            <a:rPr lang="ar-SA" sz="1400" dirty="0" smtClean="0">
              <a:solidFill>
                <a:schemeClr val="tx1"/>
              </a:solidFill>
            </a:rPr>
            <a:t>حيث لا يحقق مجرد تطبيق النظام فوائد مباشرة ملموسة وضمان لنجاح المؤسسة.</a:t>
          </a:r>
          <a:endParaRPr lang="ar-SA" sz="1400" dirty="0">
            <a:solidFill>
              <a:schemeClr val="tx1"/>
            </a:solidFill>
          </a:endParaRPr>
        </a:p>
      </dgm:t>
    </dgm:pt>
    <dgm:pt modelId="{33204786-1E6C-49F6-B908-A88BAACF6BF9}" type="parTrans" cxnId="{665214BC-8726-4B0A-842C-94D748744FEF}">
      <dgm:prSet custT="1"/>
      <dgm:spPr/>
      <dgm:t>
        <a:bodyPr/>
        <a:lstStyle/>
        <a:p>
          <a:pPr rtl="1"/>
          <a:endParaRPr lang="ar-SA" sz="2800"/>
        </a:p>
      </dgm:t>
    </dgm:pt>
    <dgm:pt modelId="{4D8414A6-A1F9-43FD-97FC-E18B61AB6340}" type="sibTrans" cxnId="{665214BC-8726-4B0A-842C-94D748744FEF}">
      <dgm:prSet/>
      <dgm:spPr/>
      <dgm:t>
        <a:bodyPr/>
        <a:lstStyle/>
        <a:p>
          <a:pPr rtl="1"/>
          <a:endParaRPr lang="ar-SA" sz="2400"/>
        </a:p>
      </dgm:t>
    </dgm:pt>
    <dgm:pt modelId="{29F06CDC-7732-4F1E-8CB2-7AB6838D2AC1}" type="pres">
      <dgm:prSet presAssocID="{618A4127-B637-498B-A429-58160B2D713E}" presName="Name0" presStyleCnt="0">
        <dgm:presLayoutVars>
          <dgm:chMax val="1"/>
          <dgm:dir/>
          <dgm:animLvl val="ctr"/>
          <dgm:resizeHandles val="exact"/>
        </dgm:presLayoutVars>
      </dgm:prSet>
      <dgm:spPr/>
      <dgm:t>
        <a:bodyPr/>
        <a:lstStyle/>
        <a:p>
          <a:pPr rtl="1"/>
          <a:endParaRPr lang="ar-SA"/>
        </a:p>
      </dgm:t>
    </dgm:pt>
    <dgm:pt modelId="{7BA9519F-D4B7-4655-BF7E-4A2AB438EB56}" type="pres">
      <dgm:prSet presAssocID="{214DBFB5-0C3A-4A32-AC36-694AA5831829}" presName="centerShape" presStyleLbl="node0" presStyleIdx="0" presStyleCnt="1" custScaleX="145935" custScaleY="117440" custLinFactNeighborX="2416"/>
      <dgm:spPr/>
      <dgm:t>
        <a:bodyPr/>
        <a:lstStyle/>
        <a:p>
          <a:pPr rtl="1"/>
          <a:endParaRPr lang="ar-SA"/>
        </a:p>
      </dgm:t>
    </dgm:pt>
    <dgm:pt modelId="{50AA0381-BF5E-455E-920A-A1A3F69A2946}" type="pres">
      <dgm:prSet presAssocID="{B15D0A2A-FDE9-4F62-9E4A-4EE09A8B2C15}" presName="parTrans" presStyleLbl="sibTrans2D1" presStyleIdx="0" presStyleCnt="4"/>
      <dgm:spPr/>
      <dgm:t>
        <a:bodyPr/>
        <a:lstStyle/>
        <a:p>
          <a:pPr rtl="1"/>
          <a:endParaRPr lang="ar-SA"/>
        </a:p>
      </dgm:t>
    </dgm:pt>
    <dgm:pt modelId="{918D319D-4889-456F-B4F3-A997700E9D4C}" type="pres">
      <dgm:prSet presAssocID="{B15D0A2A-FDE9-4F62-9E4A-4EE09A8B2C15}" presName="connectorText" presStyleLbl="sibTrans2D1" presStyleIdx="0" presStyleCnt="4"/>
      <dgm:spPr/>
      <dgm:t>
        <a:bodyPr/>
        <a:lstStyle/>
        <a:p>
          <a:pPr rtl="1"/>
          <a:endParaRPr lang="ar-SA"/>
        </a:p>
      </dgm:t>
    </dgm:pt>
    <dgm:pt modelId="{9F4D6BC9-8D24-4EB6-B3DE-38904C0E2B34}" type="pres">
      <dgm:prSet presAssocID="{A4A44662-CF07-4A83-9B0F-7E1D97D29C88}" presName="node" presStyleLbl="node1" presStyleIdx="0" presStyleCnt="4" custScaleX="217998">
        <dgm:presLayoutVars>
          <dgm:bulletEnabled val="1"/>
        </dgm:presLayoutVars>
      </dgm:prSet>
      <dgm:spPr/>
      <dgm:t>
        <a:bodyPr/>
        <a:lstStyle/>
        <a:p>
          <a:pPr rtl="1"/>
          <a:endParaRPr lang="ar-SA"/>
        </a:p>
      </dgm:t>
    </dgm:pt>
    <dgm:pt modelId="{DA1DA6DD-3C38-4220-8AEE-E47034C161D3}" type="pres">
      <dgm:prSet presAssocID="{5B8A2BA9-E894-4600-AB11-6C95FA13C00A}" presName="parTrans" presStyleLbl="sibTrans2D1" presStyleIdx="1" presStyleCnt="4"/>
      <dgm:spPr/>
      <dgm:t>
        <a:bodyPr/>
        <a:lstStyle/>
        <a:p>
          <a:pPr rtl="1"/>
          <a:endParaRPr lang="ar-SA"/>
        </a:p>
      </dgm:t>
    </dgm:pt>
    <dgm:pt modelId="{1D57ECC0-6632-414C-B6D0-1A08E3CB123E}" type="pres">
      <dgm:prSet presAssocID="{5B8A2BA9-E894-4600-AB11-6C95FA13C00A}" presName="connectorText" presStyleLbl="sibTrans2D1" presStyleIdx="1" presStyleCnt="4"/>
      <dgm:spPr/>
      <dgm:t>
        <a:bodyPr/>
        <a:lstStyle/>
        <a:p>
          <a:pPr rtl="1"/>
          <a:endParaRPr lang="ar-SA"/>
        </a:p>
      </dgm:t>
    </dgm:pt>
    <dgm:pt modelId="{4BF226E5-5E18-4B89-B8AE-0AA529B79F9B}" type="pres">
      <dgm:prSet presAssocID="{0C342B3D-A9B5-426A-954D-3F276BBDB532}" presName="node" presStyleLbl="node1" presStyleIdx="1" presStyleCnt="4" custScaleX="171537" custRadScaleRad="144937" custRadScaleInc="-2986">
        <dgm:presLayoutVars>
          <dgm:bulletEnabled val="1"/>
        </dgm:presLayoutVars>
      </dgm:prSet>
      <dgm:spPr/>
      <dgm:t>
        <a:bodyPr/>
        <a:lstStyle/>
        <a:p>
          <a:pPr rtl="1"/>
          <a:endParaRPr lang="ar-SA"/>
        </a:p>
      </dgm:t>
    </dgm:pt>
    <dgm:pt modelId="{E703DC99-652C-4AB7-93EE-225588C31FF2}" type="pres">
      <dgm:prSet presAssocID="{118AB0C1-2EE2-4042-8EBE-08294F3A2FBD}" presName="parTrans" presStyleLbl="sibTrans2D1" presStyleIdx="2" presStyleCnt="4"/>
      <dgm:spPr/>
      <dgm:t>
        <a:bodyPr/>
        <a:lstStyle/>
        <a:p>
          <a:pPr rtl="1"/>
          <a:endParaRPr lang="ar-SA"/>
        </a:p>
      </dgm:t>
    </dgm:pt>
    <dgm:pt modelId="{DA6DF01A-693E-4BA3-B425-9E366E092C8F}" type="pres">
      <dgm:prSet presAssocID="{118AB0C1-2EE2-4042-8EBE-08294F3A2FBD}" presName="connectorText" presStyleLbl="sibTrans2D1" presStyleIdx="2" presStyleCnt="4"/>
      <dgm:spPr/>
      <dgm:t>
        <a:bodyPr/>
        <a:lstStyle/>
        <a:p>
          <a:pPr rtl="1"/>
          <a:endParaRPr lang="ar-SA"/>
        </a:p>
      </dgm:t>
    </dgm:pt>
    <dgm:pt modelId="{59ABECDD-B848-4B3F-B0A7-B666B533773B}" type="pres">
      <dgm:prSet presAssocID="{EB51FBCA-480E-4EA3-9E44-E7A90E058558}" presName="node" presStyleLbl="node1" presStyleIdx="2" presStyleCnt="4" custScaleX="244956" custRadScaleRad="100115" custRadScaleInc="-6089">
        <dgm:presLayoutVars>
          <dgm:bulletEnabled val="1"/>
        </dgm:presLayoutVars>
      </dgm:prSet>
      <dgm:spPr/>
      <dgm:t>
        <a:bodyPr/>
        <a:lstStyle/>
        <a:p>
          <a:pPr rtl="1"/>
          <a:endParaRPr lang="ar-SA"/>
        </a:p>
      </dgm:t>
    </dgm:pt>
    <dgm:pt modelId="{858ADFB5-200B-43A4-A7D2-4B14E10C1FA6}" type="pres">
      <dgm:prSet presAssocID="{33204786-1E6C-49F6-B908-A88BAACF6BF9}" presName="parTrans" presStyleLbl="sibTrans2D1" presStyleIdx="3" presStyleCnt="4"/>
      <dgm:spPr/>
      <dgm:t>
        <a:bodyPr/>
        <a:lstStyle/>
        <a:p>
          <a:pPr rtl="1"/>
          <a:endParaRPr lang="ar-SA"/>
        </a:p>
      </dgm:t>
    </dgm:pt>
    <dgm:pt modelId="{3414932C-8DC3-4F17-BF2A-755D30BB8491}" type="pres">
      <dgm:prSet presAssocID="{33204786-1E6C-49F6-B908-A88BAACF6BF9}" presName="connectorText" presStyleLbl="sibTrans2D1" presStyleIdx="3" presStyleCnt="4"/>
      <dgm:spPr/>
      <dgm:t>
        <a:bodyPr/>
        <a:lstStyle/>
        <a:p>
          <a:pPr rtl="1"/>
          <a:endParaRPr lang="ar-SA"/>
        </a:p>
      </dgm:t>
    </dgm:pt>
    <dgm:pt modelId="{EF0E1A66-8A08-4078-BC46-F7D700FDB94D}" type="pres">
      <dgm:prSet presAssocID="{173679FD-19F7-49F0-8AE6-ED6F48ACD6F0}" presName="node" presStyleLbl="node1" presStyleIdx="3" presStyleCnt="4" custScaleX="198714" custRadScaleRad="163079" custRadScaleInc="23">
        <dgm:presLayoutVars>
          <dgm:bulletEnabled val="1"/>
        </dgm:presLayoutVars>
      </dgm:prSet>
      <dgm:spPr/>
      <dgm:t>
        <a:bodyPr/>
        <a:lstStyle/>
        <a:p>
          <a:pPr rtl="1"/>
          <a:endParaRPr lang="ar-SA"/>
        </a:p>
      </dgm:t>
    </dgm:pt>
  </dgm:ptLst>
  <dgm:cxnLst>
    <dgm:cxn modelId="{700C87FD-BEF8-4FE4-9AD8-3813245E6D1C}" type="presOf" srcId="{5B8A2BA9-E894-4600-AB11-6C95FA13C00A}" destId="{DA1DA6DD-3C38-4220-8AEE-E47034C161D3}" srcOrd="0" destOrd="0" presId="urn:microsoft.com/office/officeart/2005/8/layout/radial5"/>
    <dgm:cxn modelId="{F8BA87C4-8B20-444A-8C0F-13EE0FB24610}" type="presOf" srcId="{118AB0C1-2EE2-4042-8EBE-08294F3A2FBD}" destId="{E703DC99-652C-4AB7-93EE-225588C31FF2}" srcOrd="0" destOrd="0" presId="urn:microsoft.com/office/officeart/2005/8/layout/radial5"/>
    <dgm:cxn modelId="{FF685D5E-3D43-4CF0-A0C4-E9FE322F8CC1}" srcId="{214DBFB5-0C3A-4A32-AC36-694AA5831829}" destId="{A4A44662-CF07-4A83-9B0F-7E1D97D29C88}" srcOrd="0" destOrd="0" parTransId="{B15D0A2A-FDE9-4F62-9E4A-4EE09A8B2C15}" sibTransId="{5C810E6E-7F6C-4B5B-9EB9-EF8D1F1D288C}"/>
    <dgm:cxn modelId="{8896FA5D-C07C-4FF4-BBE6-9407332A3029}" type="presOf" srcId="{0C342B3D-A9B5-426A-954D-3F276BBDB532}" destId="{4BF226E5-5E18-4B89-B8AE-0AA529B79F9B}" srcOrd="0" destOrd="0" presId="urn:microsoft.com/office/officeart/2005/8/layout/radial5"/>
    <dgm:cxn modelId="{762DC5DB-7AA6-4886-9156-596F3A54C945}" type="presOf" srcId="{B15D0A2A-FDE9-4F62-9E4A-4EE09A8B2C15}" destId="{918D319D-4889-456F-B4F3-A997700E9D4C}" srcOrd="1" destOrd="0" presId="urn:microsoft.com/office/officeart/2005/8/layout/radial5"/>
    <dgm:cxn modelId="{47E8B020-89E1-487D-95C0-3DB434E87BCC}" srcId="{214DBFB5-0C3A-4A32-AC36-694AA5831829}" destId="{EB51FBCA-480E-4EA3-9E44-E7A90E058558}" srcOrd="2" destOrd="0" parTransId="{118AB0C1-2EE2-4042-8EBE-08294F3A2FBD}" sibTransId="{1B7E4CBF-0B43-4502-B85D-47D99ED4F050}"/>
    <dgm:cxn modelId="{665214BC-8726-4B0A-842C-94D748744FEF}" srcId="{214DBFB5-0C3A-4A32-AC36-694AA5831829}" destId="{173679FD-19F7-49F0-8AE6-ED6F48ACD6F0}" srcOrd="3" destOrd="0" parTransId="{33204786-1E6C-49F6-B908-A88BAACF6BF9}" sibTransId="{4D8414A6-A1F9-43FD-97FC-E18B61AB6340}"/>
    <dgm:cxn modelId="{90532E90-8FD4-440A-8629-F1365CCA0F25}" srcId="{214DBFB5-0C3A-4A32-AC36-694AA5831829}" destId="{0C342B3D-A9B5-426A-954D-3F276BBDB532}" srcOrd="1" destOrd="0" parTransId="{5B8A2BA9-E894-4600-AB11-6C95FA13C00A}" sibTransId="{982E4A06-B3AD-49FC-870A-9F53DB3EE63B}"/>
    <dgm:cxn modelId="{8FAF6981-2448-480D-96A9-7FBBF708467E}" type="presOf" srcId="{B15D0A2A-FDE9-4F62-9E4A-4EE09A8B2C15}" destId="{50AA0381-BF5E-455E-920A-A1A3F69A2946}" srcOrd="0" destOrd="0" presId="urn:microsoft.com/office/officeart/2005/8/layout/radial5"/>
    <dgm:cxn modelId="{D2CC0198-C8CB-4A28-B89D-AE3EEFA4D69C}" type="presOf" srcId="{33204786-1E6C-49F6-B908-A88BAACF6BF9}" destId="{3414932C-8DC3-4F17-BF2A-755D30BB8491}" srcOrd="1" destOrd="0" presId="urn:microsoft.com/office/officeart/2005/8/layout/radial5"/>
    <dgm:cxn modelId="{3325A438-57A1-4C0E-B24D-83B8197A3DC7}" type="presOf" srcId="{214DBFB5-0C3A-4A32-AC36-694AA5831829}" destId="{7BA9519F-D4B7-4655-BF7E-4A2AB438EB56}" srcOrd="0" destOrd="0" presId="urn:microsoft.com/office/officeart/2005/8/layout/radial5"/>
    <dgm:cxn modelId="{FE42DE0D-CE1C-43CB-A51C-D56A98DDA808}" type="presOf" srcId="{5B8A2BA9-E894-4600-AB11-6C95FA13C00A}" destId="{1D57ECC0-6632-414C-B6D0-1A08E3CB123E}" srcOrd="1" destOrd="0" presId="urn:microsoft.com/office/officeart/2005/8/layout/radial5"/>
    <dgm:cxn modelId="{37910F75-39A6-4C94-9818-AA5F09C64368}" srcId="{618A4127-B637-498B-A429-58160B2D713E}" destId="{214DBFB5-0C3A-4A32-AC36-694AA5831829}" srcOrd="0" destOrd="0" parTransId="{C7F44F8C-C37A-460D-8D90-D78276E41913}" sibTransId="{314288E3-BA58-4702-AAA9-7875A02552A8}"/>
    <dgm:cxn modelId="{35D9C16B-38CB-4A3F-9A76-27005AEEF3C2}" type="presOf" srcId="{618A4127-B637-498B-A429-58160B2D713E}" destId="{29F06CDC-7732-4F1E-8CB2-7AB6838D2AC1}" srcOrd="0" destOrd="0" presId="urn:microsoft.com/office/officeart/2005/8/layout/radial5"/>
    <dgm:cxn modelId="{6D2B6ADE-DFE2-4626-9F82-4A1E62BFC319}" type="presOf" srcId="{A4A44662-CF07-4A83-9B0F-7E1D97D29C88}" destId="{9F4D6BC9-8D24-4EB6-B3DE-38904C0E2B34}" srcOrd="0" destOrd="0" presId="urn:microsoft.com/office/officeart/2005/8/layout/radial5"/>
    <dgm:cxn modelId="{5532CC74-3CC1-4B7A-8AC1-1EF49305101F}" type="presOf" srcId="{173679FD-19F7-49F0-8AE6-ED6F48ACD6F0}" destId="{EF0E1A66-8A08-4078-BC46-F7D700FDB94D}" srcOrd="0" destOrd="0" presId="urn:microsoft.com/office/officeart/2005/8/layout/radial5"/>
    <dgm:cxn modelId="{653DF5EE-5370-4522-A945-27C6F07A6FA7}" type="presOf" srcId="{33204786-1E6C-49F6-B908-A88BAACF6BF9}" destId="{858ADFB5-200B-43A4-A7D2-4B14E10C1FA6}" srcOrd="0" destOrd="0" presId="urn:microsoft.com/office/officeart/2005/8/layout/radial5"/>
    <dgm:cxn modelId="{C586D582-0444-4226-99CF-12D618FD1E1C}" type="presOf" srcId="{118AB0C1-2EE2-4042-8EBE-08294F3A2FBD}" destId="{DA6DF01A-693E-4BA3-B425-9E366E092C8F}" srcOrd="1" destOrd="0" presId="urn:microsoft.com/office/officeart/2005/8/layout/radial5"/>
    <dgm:cxn modelId="{25619684-91DE-4C66-A75C-1D7A445C7642}" type="presOf" srcId="{EB51FBCA-480E-4EA3-9E44-E7A90E058558}" destId="{59ABECDD-B848-4B3F-B0A7-B666B533773B}" srcOrd="0" destOrd="0" presId="urn:microsoft.com/office/officeart/2005/8/layout/radial5"/>
    <dgm:cxn modelId="{BBF27FDE-B6FE-41AF-B95B-A5579CE526E5}" type="presParOf" srcId="{29F06CDC-7732-4F1E-8CB2-7AB6838D2AC1}" destId="{7BA9519F-D4B7-4655-BF7E-4A2AB438EB56}" srcOrd="0" destOrd="0" presId="urn:microsoft.com/office/officeart/2005/8/layout/radial5"/>
    <dgm:cxn modelId="{BFB19C5C-1110-4B31-A99F-5AB49D86F930}" type="presParOf" srcId="{29F06CDC-7732-4F1E-8CB2-7AB6838D2AC1}" destId="{50AA0381-BF5E-455E-920A-A1A3F69A2946}" srcOrd="1" destOrd="0" presId="urn:microsoft.com/office/officeart/2005/8/layout/radial5"/>
    <dgm:cxn modelId="{8E1F6B4F-CBFF-4EED-9056-035E46CE2AF9}" type="presParOf" srcId="{50AA0381-BF5E-455E-920A-A1A3F69A2946}" destId="{918D319D-4889-456F-B4F3-A997700E9D4C}" srcOrd="0" destOrd="0" presId="urn:microsoft.com/office/officeart/2005/8/layout/radial5"/>
    <dgm:cxn modelId="{402BA6F0-305D-43E3-A787-603FF8347B3F}" type="presParOf" srcId="{29F06CDC-7732-4F1E-8CB2-7AB6838D2AC1}" destId="{9F4D6BC9-8D24-4EB6-B3DE-38904C0E2B34}" srcOrd="2" destOrd="0" presId="urn:microsoft.com/office/officeart/2005/8/layout/radial5"/>
    <dgm:cxn modelId="{C1DF7367-E00C-4CD2-B59D-BC04A9251DFA}" type="presParOf" srcId="{29F06CDC-7732-4F1E-8CB2-7AB6838D2AC1}" destId="{DA1DA6DD-3C38-4220-8AEE-E47034C161D3}" srcOrd="3" destOrd="0" presId="urn:microsoft.com/office/officeart/2005/8/layout/radial5"/>
    <dgm:cxn modelId="{7AB6DB50-3E3B-46E6-B319-55654292EE37}" type="presParOf" srcId="{DA1DA6DD-3C38-4220-8AEE-E47034C161D3}" destId="{1D57ECC0-6632-414C-B6D0-1A08E3CB123E}" srcOrd="0" destOrd="0" presId="urn:microsoft.com/office/officeart/2005/8/layout/radial5"/>
    <dgm:cxn modelId="{CD186906-BC4A-478F-86B8-263CA354BC4E}" type="presParOf" srcId="{29F06CDC-7732-4F1E-8CB2-7AB6838D2AC1}" destId="{4BF226E5-5E18-4B89-B8AE-0AA529B79F9B}" srcOrd="4" destOrd="0" presId="urn:microsoft.com/office/officeart/2005/8/layout/radial5"/>
    <dgm:cxn modelId="{AB331C83-B4C3-40F6-9B17-D7241D8BED6C}" type="presParOf" srcId="{29F06CDC-7732-4F1E-8CB2-7AB6838D2AC1}" destId="{E703DC99-652C-4AB7-93EE-225588C31FF2}" srcOrd="5" destOrd="0" presId="urn:microsoft.com/office/officeart/2005/8/layout/radial5"/>
    <dgm:cxn modelId="{4F21F2AD-C2C0-4ED0-B9E0-5D981DCBD264}" type="presParOf" srcId="{E703DC99-652C-4AB7-93EE-225588C31FF2}" destId="{DA6DF01A-693E-4BA3-B425-9E366E092C8F}" srcOrd="0" destOrd="0" presId="urn:microsoft.com/office/officeart/2005/8/layout/radial5"/>
    <dgm:cxn modelId="{6868C248-C1D5-4B98-A3C1-97AB0B2A2604}" type="presParOf" srcId="{29F06CDC-7732-4F1E-8CB2-7AB6838D2AC1}" destId="{59ABECDD-B848-4B3F-B0A7-B666B533773B}" srcOrd="6" destOrd="0" presId="urn:microsoft.com/office/officeart/2005/8/layout/radial5"/>
    <dgm:cxn modelId="{8CE72768-3F91-4482-A6E2-984CAFCB05A0}" type="presParOf" srcId="{29F06CDC-7732-4F1E-8CB2-7AB6838D2AC1}" destId="{858ADFB5-200B-43A4-A7D2-4B14E10C1FA6}" srcOrd="7" destOrd="0" presId="urn:microsoft.com/office/officeart/2005/8/layout/radial5"/>
    <dgm:cxn modelId="{360FA98F-B2E5-44C7-9227-F7E5532684DA}" type="presParOf" srcId="{858ADFB5-200B-43A4-A7D2-4B14E10C1FA6}" destId="{3414932C-8DC3-4F17-BF2A-755D30BB8491}" srcOrd="0" destOrd="0" presId="urn:microsoft.com/office/officeart/2005/8/layout/radial5"/>
    <dgm:cxn modelId="{02D83511-F3CE-4950-B9A5-602D0366C5BE}" type="presParOf" srcId="{29F06CDC-7732-4F1E-8CB2-7AB6838D2AC1}" destId="{EF0E1A66-8A08-4078-BC46-F7D700FDB94D}" srcOrd="8" destOrd="0" presId="urn:microsoft.com/office/officeart/2005/8/layout/radial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167165-0106-4B65-8D39-F9AB89D3E249}" type="doc">
      <dgm:prSet loTypeId="urn:microsoft.com/office/officeart/2008/layout/RadialCluster" loCatId="cycle" qsTypeId="urn:microsoft.com/office/officeart/2005/8/quickstyle/simple1" qsCatId="simple" csTypeId="urn:microsoft.com/office/officeart/2005/8/colors/colorful5" csCatId="colorful" phldr="1"/>
      <dgm:spPr/>
      <dgm:t>
        <a:bodyPr/>
        <a:lstStyle/>
        <a:p>
          <a:pPr rtl="1"/>
          <a:endParaRPr lang="ar-SA"/>
        </a:p>
      </dgm:t>
    </dgm:pt>
    <dgm:pt modelId="{DC7C567B-A878-4111-889D-06798A7E7646}">
      <dgm:prSet phldrT="[Text]" custT="1"/>
      <dgm:spPr>
        <a:ln>
          <a:solidFill>
            <a:schemeClr val="tx1"/>
          </a:solidFill>
        </a:ln>
      </dgm:spPr>
      <dgm:t>
        <a:bodyPr/>
        <a:lstStyle/>
        <a:p>
          <a:pPr rtl="1"/>
          <a:r>
            <a:rPr lang="ar-SA" sz="1800" smtClean="0">
              <a:solidFill>
                <a:schemeClr val="tx1"/>
              </a:solidFill>
              <a:cs typeface="FS_Bold" pitchFamily="2" charset="-78"/>
            </a:rPr>
            <a:t>الطرق التي تساهم بها تكنولوجيا المعلومات في تغيير المنظمات</a:t>
          </a:r>
          <a:endParaRPr lang="ar-SA" sz="1800" dirty="0">
            <a:solidFill>
              <a:schemeClr val="tx1"/>
            </a:solidFill>
            <a:cs typeface="FS_Bold" pitchFamily="2" charset="-78"/>
          </a:endParaRPr>
        </a:p>
      </dgm:t>
    </dgm:pt>
    <dgm:pt modelId="{3B41CD08-7AF7-4E62-9B48-41412D2BE96D}" type="parTrans" cxnId="{80854EF0-03DF-4326-B334-99514ECB0AB8}">
      <dgm:prSet/>
      <dgm:spPr/>
      <dgm:t>
        <a:bodyPr/>
        <a:lstStyle/>
        <a:p>
          <a:pPr rtl="1"/>
          <a:endParaRPr lang="ar-SA">
            <a:solidFill>
              <a:schemeClr val="tx1"/>
            </a:solidFill>
          </a:endParaRPr>
        </a:p>
      </dgm:t>
    </dgm:pt>
    <dgm:pt modelId="{E4E6676C-42E2-4F0A-A449-A8F946DA70E0}" type="sibTrans" cxnId="{80854EF0-03DF-4326-B334-99514ECB0AB8}">
      <dgm:prSet/>
      <dgm:spPr/>
      <dgm:t>
        <a:bodyPr/>
        <a:lstStyle/>
        <a:p>
          <a:pPr rtl="1"/>
          <a:endParaRPr lang="ar-SA">
            <a:solidFill>
              <a:schemeClr val="tx1"/>
            </a:solidFill>
          </a:endParaRPr>
        </a:p>
      </dgm:t>
    </dgm:pt>
    <dgm:pt modelId="{2ACBA4F7-1A8A-4298-B9A2-F2F67F2FBCBA}">
      <dgm:prSet phldrT="[Text]" custT="1"/>
      <dgm:spPr/>
      <dgm:t>
        <a:bodyPr/>
        <a:lstStyle/>
        <a:p>
          <a:pPr rtl="1"/>
          <a:r>
            <a:rPr lang="ar-SA" sz="1400" b="0" u="sng" smtClean="0">
              <a:solidFill>
                <a:schemeClr val="tx1"/>
              </a:solidFill>
              <a:cs typeface="MCS Taybah S_U normal." pitchFamily="2" charset="-78"/>
            </a:rPr>
            <a:t>× الشبكات العالمية </a:t>
          </a:r>
          <a:r>
            <a:rPr lang="en-US" sz="1400" b="0" u="sng" smtClean="0">
              <a:solidFill>
                <a:schemeClr val="tx1"/>
              </a:solidFill>
              <a:cs typeface="MCS Taybah S_U normal." pitchFamily="2" charset="-78"/>
            </a:rPr>
            <a:t>Global Networks</a:t>
          </a:r>
          <a:r>
            <a:rPr lang="ar-SA" sz="1400" smtClean="0">
              <a:solidFill>
                <a:schemeClr val="tx1"/>
              </a:solidFill>
            </a:rPr>
            <a:t>. </a:t>
          </a:r>
        </a:p>
        <a:p>
          <a:pPr rtl="1"/>
          <a:r>
            <a:rPr lang="ar-SA" sz="1200" smtClean="0">
              <a:solidFill>
                <a:schemeClr val="tx1"/>
              </a:solidFill>
            </a:rPr>
            <a:t>عولمة العمل : لا تحدد عمليات الشركة بالنسبة لمكان ما مما أدى إلى امتداد نفوذ الشركات العالمية، انخفاض تكاليف الصفقات .</a:t>
          </a:r>
          <a:endParaRPr lang="ar-SA" sz="1200" dirty="0">
            <a:solidFill>
              <a:schemeClr val="tx1"/>
            </a:solidFill>
          </a:endParaRPr>
        </a:p>
      </dgm:t>
    </dgm:pt>
    <dgm:pt modelId="{FD1629B7-9C21-4E97-A76D-7A2D0081F1E6}" type="parTrans" cxnId="{FA61562C-F1F6-4F89-B75E-B259A24395CF}">
      <dgm:prSet/>
      <dgm:spPr/>
      <dgm:t>
        <a:bodyPr/>
        <a:lstStyle/>
        <a:p>
          <a:pPr rtl="1"/>
          <a:endParaRPr lang="ar-SA">
            <a:solidFill>
              <a:schemeClr val="tx1"/>
            </a:solidFill>
          </a:endParaRPr>
        </a:p>
      </dgm:t>
    </dgm:pt>
    <dgm:pt modelId="{BC00762C-AF4C-44BC-AF9D-F7F172C3A818}" type="sibTrans" cxnId="{FA61562C-F1F6-4F89-B75E-B259A24395CF}">
      <dgm:prSet/>
      <dgm:spPr/>
      <dgm:t>
        <a:bodyPr/>
        <a:lstStyle/>
        <a:p>
          <a:pPr rtl="1"/>
          <a:endParaRPr lang="ar-SA">
            <a:solidFill>
              <a:schemeClr val="tx1"/>
            </a:solidFill>
          </a:endParaRPr>
        </a:p>
      </dgm:t>
    </dgm:pt>
    <dgm:pt modelId="{FF80B275-B4DB-4581-BEDB-D867618B5979}">
      <dgm:prSet phldrT="[Text]" custT="1"/>
      <dgm:spPr/>
      <dgm:t>
        <a:bodyPr/>
        <a:lstStyle/>
        <a:p>
          <a:pPr rtl="1"/>
          <a:r>
            <a:rPr lang="ar-SA" sz="1400" u="sng" smtClean="0">
              <a:solidFill>
                <a:schemeClr val="tx1"/>
              </a:solidFill>
              <a:cs typeface="MCS Taybah S_U normal." pitchFamily="2" charset="-78"/>
            </a:rPr>
            <a:t>الحوسبة المحمولة </a:t>
          </a:r>
          <a:r>
            <a:rPr lang="en-US" sz="1100" u="sng" smtClean="0">
              <a:solidFill>
                <a:schemeClr val="tx1"/>
              </a:solidFill>
            </a:rPr>
            <a:t>(Portable Computing )</a:t>
          </a:r>
          <a:r>
            <a:rPr lang="ar-SA" sz="1100" u="sng" smtClean="0">
              <a:solidFill>
                <a:schemeClr val="tx1"/>
              </a:solidFill>
            </a:rPr>
            <a:t> :</a:t>
          </a:r>
          <a:endParaRPr lang="en-US" sz="1100" smtClean="0">
            <a:solidFill>
              <a:schemeClr val="tx1"/>
            </a:solidFill>
          </a:endParaRPr>
        </a:p>
        <a:p>
          <a:pPr rtl="1"/>
          <a:r>
            <a:rPr lang="ar-SA" sz="1100" smtClean="0">
              <a:solidFill>
                <a:schemeClr val="tx1"/>
              </a:solidFill>
            </a:rPr>
            <a:t>. </a:t>
          </a:r>
          <a:r>
            <a:rPr lang="ar-SA" sz="1200" smtClean="0">
              <a:solidFill>
                <a:schemeClr val="tx1"/>
              </a:solidFill>
            </a:rPr>
            <a:t>المنظمات الافتراضية : لا يرتبط العمل بالموقع الجغرافي للمنظمة، يمكن أن تتوفر المعرفة والمعلومات متوفرة لكل شخص في أي وقت، انخفاض التكاليف الإدارية، اصبحت العقارات غير أساسية للتجارة. </a:t>
          </a:r>
          <a:endParaRPr lang="ar-SA" sz="1200" dirty="0">
            <a:solidFill>
              <a:schemeClr val="tx1"/>
            </a:solidFill>
          </a:endParaRPr>
        </a:p>
      </dgm:t>
    </dgm:pt>
    <dgm:pt modelId="{28308006-8E71-4006-98AE-619561DB4657}" type="parTrans" cxnId="{0936B520-1BAC-48F1-B321-CA09050A9269}">
      <dgm:prSet/>
      <dgm:spPr/>
      <dgm:t>
        <a:bodyPr/>
        <a:lstStyle/>
        <a:p>
          <a:pPr rtl="1"/>
          <a:endParaRPr lang="ar-SA">
            <a:solidFill>
              <a:schemeClr val="tx1"/>
            </a:solidFill>
          </a:endParaRPr>
        </a:p>
      </dgm:t>
    </dgm:pt>
    <dgm:pt modelId="{254AB0D7-351B-43F9-A284-E5A7324276C1}" type="sibTrans" cxnId="{0936B520-1BAC-48F1-B321-CA09050A9269}">
      <dgm:prSet/>
      <dgm:spPr/>
      <dgm:t>
        <a:bodyPr/>
        <a:lstStyle/>
        <a:p>
          <a:pPr rtl="1"/>
          <a:endParaRPr lang="ar-SA">
            <a:solidFill>
              <a:schemeClr val="tx1"/>
            </a:solidFill>
          </a:endParaRPr>
        </a:p>
      </dgm:t>
    </dgm:pt>
    <dgm:pt modelId="{7AB976B1-B095-4ED5-AA83-32687650621D}">
      <dgm:prSet phldrT="[Text]" custT="1"/>
      <dgm:spPr/>
      <dgm:t>
        <a:bodyPr/>
        <a:lstStyle/>
        <a:p>
          <a:pPr rtl="1"/>
          <a:r>
            <a:rPr lang="ar-SA" sz="1400" u="sng" smtClean="0">
              <a:solidFill>
                <a:schemeClr val="tx1"/>
              </a:solidFill>
              <a:cs typeface="MCS Taybah S_U normal." pitchFamily="2" charset="-78"/>
            </a:rPr>
            <a:t>الواجهات البينية للمستخدمين </a:t>
          </a:r>
          <a:r>
            <a:rPr lang="en-US" sz="1000" b="1" u="sng" smtClean="0">
              <a:solidFill>
                <a:schemeClr val="tx1"/>
              </a:solidFill>
            </a:rPr>
            <a:t>Graphical</a:t>
          </a:r>
          <a:r>
            <a:rPr lang="en-US" sz="1000" u="sng" smtClean="0">
              <a:solidFill>
                <a:schemeClr val="tx1"/>
              </a:solidFill>
            </a:rPr>
            <a:t> </a:t>
          </a:r>
          <a:r>
            <a:rPr lang="en-US" sz="1000" b="1" u="sng" smtClean="0">
              <a:solidFill>
                <a:schemeClr val="tx1"/>
              </a:solidFill>
            </a:rPr>
            <a:t>User</a:t>
          </a:r>
          <a:r>
            <a:rPr lang="en-US" sz="1000" u="sng" smtClean="0">
              <a:solidFill>
                <a:schemeClr val="tx1"/>
              </a:solidFill>
            </a:rPr>
            <a:t> </a:t>
          </a:r>
          <a:r>
            <a:rPr lang="en-US" sz="1000" b="1" u="sng" smtClean="0">
              <a:solidFill>
                <a:schemeClr val="tx1"/>
              </a:solidFill>
            </a:rPr>
            <a:t>Interfaces</a:t>
          </a:r>
          <a:r>
            <a:rPr lang="en-US" sz="1000" u="sng" smtClean="0">
              <a:solidFill>
                <a:schemeClr val="tx1"/>
              </a:solidFill>
            </a:rPr>
            <a:t>)</a:t>
          </a:r>
          <a:r>
            <a:rPr lang="ar-SA" sz="1000" u="sng" smtClean="0">
              <a:solidFill>
                <a:schemeClr val="tx1"/>
              </a:solidFill>
            </a:rPr>
            <a:t>) : </a:t>
          </a:r>
          <a:endParaRPr lang="en-US" sz="1000" smtClean="0">
            <a:solidFill>
              <a:schemeClr val="tx1"/>
            </a:solidFill>
          </a:endParaRPr>
        </a:p>
        <a:p>
          <a:pPr rtl="1"/>
          <a:r>
            <a:rPr lang="ar-SA" sz="1100" smtClean="0">
              <a:solidFill>
                <a:schemeClr val="tx1"/>
              </a:solidFill>
            </a:rPr>
            <a:t>. الوصول للمعلومات : تساوي كل عاملي المنظمة بإمكانية الوصول الى المعلومات والمعرفة، أصبح بالإمكان انسياب العمل أن يكون آليا، يمكن للجميع المساهمة في العمل من أماكن مختلفة، انخفاض تكاليف الإدارة، ظهور الصور الرقمية والصوت بدلا من الوثائق الورقية التقليدية</a:t>
          </a:r>
          <a:endParaRPr lang="ar-SA" sz="1100" dirty="0">
            <a:solidFill>
              <a:schemeClr val="tx1"/>
            </a:solidFill>
          </a:endParaRPr>
        </a:p>
      </dgm:t>
    </dgm:pt>
    <dgm:pt modelId="{EFFC6747-F2AA-44FE-A291-AC922061F5EC}" type="parTrans" cxnId="{95197AE1-53E8-4DE6-8228-46CA371321C3}">
      <dgm:prSet/>
      <dgm:spPr/>
      <dgm:t>
        <a:bodyPr/>
        <a:lstStyle/>
        <a:p>
          <a:pPr rtl="1"/>
          <a:endParaRPr lang="ar-SA">
            <a:solidFill>
              <a:schemeClr val="tx1"/>
            </a:solidFill>
          </a:endParaRPr>
        </a:p>
      </dgm:t>
    </dgm:pt>
    <dgm:pt modelId="{CCA59087-380E-4907-95BC-5D891796A5D1}" type="sibTrans" cxnId="{95197AE1-53E8-4DE6-8228-46CA371321C3}">
      <dgm:prSet/>
      <dgm:spPr/>
      <dgm:t>
        <a:bodyPr/>
        <a:lstStyle/>
        <a:p>
          <a:pPr rtl="1"/>
          <a:endParaRPr lang="ar-SA">
            <a:solidFill>
              <a:schemeClr val="tx1"/>
            </a:solidFill>
          </a:endParaRPr>
        </a:p>
      </dgm:t>
    </dgm:pt>
    <dgm:pt modelId="{F56E1198-F3AE-43D3-8C93-51F17B6F9959}">
      <dgm:prSet custT="1"/>
      <dgm:spPr/>
      <dgm:t>
        <a:bodyPr/>
        <a:lstStyle/>
        <a:p>
          <a:pPr rtl="1"/>
          <a:r>
            <a:rPr lang="ar-SA" sz="1100" u="sng" smtClean="0">
              <a:solidFill>
                <a:schemeClr val="tx1"/>
              </a:solidFill>
            </a:rPr>
            <a:t>× </a:t>
          </a:r>
          <a:r>
            <a:rPr lang="ar-SA" sz="1400" u="sng" smtClean="0">
              <a:solidFill>
                <a:schemeClr val="tx1"/>
              </a:solidFill>
              <a:cs typeface="MCS Taybah S_U normal." pitchFamily="2" charset="-78"/>
            </a:rPr>
            <a:t>شبكات المؤسسة </a:t>
          </a:r>
          <a:r>
            <a:rPr lang="en-US" sz="1400" u="sng" smtClean="0">
              <a:solidFill>
                <a:schemeClr val="tx1"/>
              </a:solidFill>
              <a:cs typeface="MCS Taybah S_U normal." pitchFamily="2" charset="-78"/>
            </a:rPr>
            <a:t> </a:t>
          </a:r>
          <a:r>
            <a:rPr lang="en-US" sz="1100" u="sng" smtClean="0">
              <a:solidFill>
                <a:schemeClr val="tx1"/>
              </a:solidFill>
            </a:rPr>
            <a:t>Enterprise Networks </a:t>
          </a:r>
          <a:r>
            <a:rPr lang="ar-SA" sz="1100" u="sng" smtClean="0">
              <a:solidFill>
                <a:schemeClr val="tx1"/>
              </a:solidFill>
            </a:rPr>
            <a:t>:</a:t>
          </a:r>
          <a:endParaRPr lang="en-US" sz="1100" smtClean="0">
            <a:solidFill>
              <a:schemeClr val="tx1"/>
            </a:solidFill>
          </a:endParaRPr>
        </a:p>
        <a:p>
          <a:pPr rtl="1"/>
          <a:r>
            <a:rPr lang="ar-SA" sz="1100" smtClean="0">
              <a:solidFill>
                <a:schemeClr val="tx1"/>
              </a:solidFill>
            </a:rPr>
            <a:t>. </a:t>
          </a:r>
          <a:r>
            <a:rPr lang="ar-SA" sz="1200" smtClean="0">
              <a:solidFill>
                <a:schemeClr val="tx1"/>
              </a:solidFill>
            </a:rPr>
            <a:t>العمل المشترك والعمل الجماعي : إمكانية تنسيق الأعمال عبر الحدود المقسمة، أدى إلى ظهور توجه العميل والمنتج، أصبحت المجموعات مفرقة على نطاق واسع بسبب تحكم مجموعات العمل، انخفاض تكاليف الإدارة، تغير المعاملات التجارية</a:t>
          </a:r>
          <a:r>
            <a:rPr lang="ar-SA" sz="1100" smtClean="0">
              <a:solidFill>
                <a:schemeClr val="tx1"/>
              </a:solidFill>
            </a:rPr>
            <a:t>.</a:t>
          </a:r>
          <a:endParaRPr lang="ar-SA" sz="1100" dirty="0">
            <a:solidFill>
              <a:schemeClr val="tx1"/>
            </a:solidFill>
          </a:endParaRPr>
        </a:p>
      </dgm:t>
    </dgm:pt>
    <dgm:pt modelId="{AADAA841-635C-45C3-9E5A-604B00457936}" type="parTrans" cxnId="{FD3D79A6-2B1F-4899-AAC1-55044459C815}">
      <dgm:prSet/>
      <dgm:spPr/>
      <dgm:t>
        <a:bodyPr/>
        <a:lstStyle/>
        <a:p>
          <a:pPr rtl="1"/>
          <a:endParaRPr lang="ar-SA">
            <a:solidFill>
              <a:schemeClr val="tx1"/>
            </a:solidFill>
          </a:endParaRPr>
        </a:p>
      </dgm:t>
    </dgm:pt>
    <dgm:pt modelId="{D0893B03-7286-41DB-BB62-5E65BC93F3DE}" type="sibTrans" cxnId="{FD3D79A6-2B1F-4899-AAC1-55044459C815}">
      <dgm:prSet/>
      <dgm:spPr/>
      <dgm:t>
        <a:bodyPr/>
        <a:lstStyle/>
        <a:p>
          <a:pPr rtl="1"/>
          <a:endParaRPr lang="ar-SA">
            <a:solidFill>
              <a:schemeClr val="tx1"/>
            </a:solidFill>
          </a:endParaRPr>
        </a:p>
      </dgm:t>
    </dgm:pt>
    <dgm:pt modelId="{30F77D7A-6042-40AC-A091-162FD4E3C7C4}">
      <dgm:prSet custT="1"/>
      <dgm:spPr/>
      <dgm:t>
        <a:bodyPr/>
        <a:lstStyle/>
        <a:p>
          <a:pPr rtl="1"/>
          <a:r>
            <a:rPr lang="ar-SA" sz="1400" u="sng" smtClean="0">
              <a:solidFill>
                <a:schemeClr val="tx1"/>
              </a:solidFill>
              <a:cs typeface="MCS Taybah S_U normal." pitchFamily="2" charset="-78"/>
            </a:rPr>
            <a:t>الحوسبة الموزعة </a:t>
          </a:r>
          <a:r>
            <a:rPr lang="en-US" sz="1100" u="sng" smtClean="0">
              <a:solidFill>
                <a:schemeClr val="tx1"/>
              </a:solidFill>
            </a:rPr>
            <a:t>(Distributed Computing)</a:t>
          </a:r>
          <a:r>
            <a:rPr lang="ar-SA" sz="1100" u="sng" smtClean="0">
              <a:solidFill>
                <a:schemeClr val="tx1"/>
              </a:solidFill>
            </a:rPr>
            <a:t> :</a:t>
          </a:r>
          <a:endParaRPr lang="en-US" sz="1100" smtClean="0">
            <a:solidFill>
              <a:schemeClr val="tx1"/>
            </a:solidFill>
          </a:endParaRPr>
        </a:p>
        <a:p>
          <a:pPr rtl="1"/>
          <a:r>
            <a:rPr lang="ar-SA" sz="1100" smtClean="0">
              <a:solidFill>
                <a:schemeClr val="tx1"/>
              </a:solidFill>
            </a:rPr>
            <a:t>. </a:t>
          </a:r>
          <a:r>
            <a:rPr lang="ar-SA" sz="1200" smtClean="0">
              <a:solidFill>
                <a:schemeClr val="tx1"/>
              </a:solidFill>
            </a:rPr>
            <a:t>زيادة الفعالية : أصبحت المعلومات اللازمة لحسن التصرف متوفرة للأفراد ومجموعات العمل، أدى إلى إعادة تصميم وانسياب المعلومات التجارية. انخفاض تكاليف الإدارة ، تدهور الهرمية والمركزية الإدارية </a:t>
          </a:r>
          <a:r>
            <a:rPr lang="ar-SA" sz="1100" smtClean="0">
              <a:solidFill>
                <a:schemeClr val="tx1"/>
              </a:solidFill>
            </a:rPr>
            <a:t>.</a:t>
          </a:r>
          <a:endParaRPr lang="ar-SA" sz="1100" dirty="0">
            <a:solidFill>
              <a:schemeClr val="tx1"/>
            </a:solidFill>
          </a:endParaRPr>
        </a:p>
      </dgm:t>
    </dgm:pt>
    <dgm:pt modelId="{05D52560-D8C1-4618-BCBF-1F5CF16396A0}" type="sibTrans" cxnId="{709101E6-4CB9-4ABB-8B3A-4F1BDC3C51CD}">
      <dgm:prSet/>
      <dgm:spPr/>
      <dgm:t>
        <a:bodyPr/>
        <a:lstStyle/>
        <a:p>
          <a:pPr rtl="1"/>
          <a:endParaRPr lang="ar-SA">
            <a:solidFill>
              <a:schemeClr val="tx1"/>
            </a:solidFill>
          </a:endParaRPr>
        </a:p>
      </dgm:t>
    </dgm:pt>
    <dgm:pt modelId="{898DA9BC-169B-49D4-B483-FB1261BAC0AB}" type="parTrans" cxnId="{709101E6-4CB9-4ABB-8B3A-4F1BDC3C51CD}">
      <dgm:prSet/>
      <dgm:spPr/>
      <dgm:t>
        <a:bodyPr/>
        <a:lstStyle/>
        <a:p>
          <a:pPr rtl="1"/>
          <a:endParaRPr lang="ar-SA">
            <a:solidFill>
              <a:schemeClr val="tx1"/>
            </a:solidFill>
          </a:endParaRPr>
        </a:p>
      </dgm:t>
    </dgm:pt>
    <dgm:pt modelId="{3E07C236-DDE4-4ABE-BC5B-0FC0A11EE940}" type="pres">
      <dgm:prSet presAssocID="{99167165-0106-4B65-8D39-F9AB89D3E249}" presName="Name0" presStyleCnt="0">
        <dgm:presLayoutVars>
          <dgm:chMax val="1"/>
          <dgm:chPref val="1"/>
          <dgm:dir/>
          <dgm:animOne val="branch"/>
          <dgm:animLvl val="lvl"/>
        </dgm:presLayoutVars>
      </dgm:prSet>
      <dgm:spPr/>
      <dgm:t>
        <a:bodyPr/>
        <a:lstStyle/>
        <a:p>
          <a:pPr rtl="1"/>
          <a:endParaRPr lang="ar-SA"/>
        </a:p>
      </dgm:t>
    </dgm:pt>
    <dgm:pt modelId="{91F61D6E-8C5F-4D1D-A167-7D8E227116E4}" type="pres">
      <dgm:prSet presAssocID="{DC7C567B-A878-4111-889D-06798A7E7646}" presName="singleCycle" presStyleCnt="0"/>
      <dgm:spPr/>
    </dgm:pt>
    <dgm:pt modelId="{36F2C72F-7E6A-4BB9-B74A-E7393860FC54}" type="pres">
      <dgm:prSet presAssocID="{DC7C567B-A878-4111-889D-06798A7E7646}" presName="singleCenter" presStyleLbl="node1" presStyleIdx="0" presStyleCnt="6" custScaleX="109223" custScaleY="87339">
        <dgm:presLayoutVars>
          <dgm:chMax val="7"/>
          <dgm:chPref val="7"/>
        </dgm:presLayoutVars>
      </dgm:prSet>
      <dgm:spPr/>
      <dgm:t>
        <a:bodyPr/>
        <a:lstStyle/>
        <a:p>
          <a:pPr rtl="1"/>
          <a:endParaRPr lang="ar-SA"/>
        </a:p>
      </dgm:t>
    </dgm:pt>
    <dgm:pt modelId="{C5769D5B-1BC1-49C5-A865-2FDB4CAA3528}" type="pres">
      <dgm:prSet presAssocID="{FD1629B7-9C21-4E97-A76D-7A2D0081F1E6}" presName="Name56" presStyleLbl="parChTrans1D2" presStyleIdx="0" presStyleCnt="5"/>
      <dgm:spPr/>
      <dgm:t>
        <a:bodyPr/>
        <a:lstStyle/>
        <a:p>
          <a:pPr rtl="1"/>
          <a:endParaRPr lang="ar-SA"/>
        </a:p>
      </dgm:t>
    </dgm:pt>
    <dgm:pt modelId="{F638B24E-CC95-44A4-AF7A-2625C20615AD}" type="pres">
      <dgm:prSet presAssocID="{2ACBA4F7-1A8A-4298-B9A2-F2F67F2FBCBA}" presName="text0" presStyleLbl="node1" presStyleIdx="1" presStyleCnt="6" custScaleX="176303">
        <dgm:presLayoutVars>
          <dgm:bulletEnabled val="1"/>
        </dgm:presLayoutVars>
      </dgm:prSet>
      <dgm:spPr/>
      <dgm:t>
        <a:bodyPr/>
        <a:lstStyle/>
        <a:p>
          <a:pPr rtl="1"/>
          <a:endParaRPr lang="ar-SA"/>
        </a:p>
      </dgm:t>
    </dgm:pt>
    <dgm:pt modelId="{21E4A3BF-8DEE-4138-B07D-7B67EFD3E8F7}" type="pres">
      <dgm:prSet presAssocID="{AADAA841-635C-45C3-9E5A-604B00457936}" presName="Name56" presStyleLbl="parChTrans1D2" presStyleIdx="1" presStyleCnt="5"/>
      <dgm:spPr/>
      <dgm:t>
        <a:bodyPr/>
        <a:lstStyle/>
        <a:p>
          <a:pPr rtl="1"/>
          <a:endParaRPr lang="ar-SA"/>
        </a:p>
      </dgm:t>
    </dgm:pt>
    <dgm:pt modelId="{F7E9C6FE-812E-4ACF-B980-7D06AC46BDAE}" type="pres">
      <dgm:prSet presAssocID="{F56E1198-F3AE-43D3-8C93-51F17B6F9959}" presName="text0" presStyleLbl="node1" presStyleIdx="2" presStyleCnt="6" custScaleX="203916" custRadScaleRad="110735" custRadScaleInc="6454">
        <dgm:presLayoutVars>
          <dgm:bulletEnabled val="1"/>
        </dgm:presLayoutVars>
      </dgm:prSet>
      <dgm:spPr/>
      <dgm:t>
        <a:bodyPr/>
        <a:lstStyle/>
        <a:p>
          <a:pPr rtl="1"/>
          <a:endParaRPr lang="ar-SA"/>
        </a:p>
      </dgm:t>
    </dgm:pt>
    <dgm:pt modelId="{D1550409-D4F5-42B6-86BC-31FB80362EBB}" type="pres">
      <dgm:prSet presAssocID="{898DA9BC-169B-49D4-B483-FB1261BAC0AB}" presName="Name56" presStyleLbl="parChTrans1D2" presStyleIdx="2" presStyleCnt="5"/>
      <dgm:spPr/>
      <dgm:t>
        <a:bodyPr/>
        <a:lstStyle/>
        <a:p>
          <a:pPr rtl="1"/>
          <a:endParaRPr lang="ar-SA"/>
        </a:p>
      </dgm:t>
    </dgm:pt>
    <dgm:pt modelId="{6567DA91-1529-4BEE-A893-6438617209E8}" type="pres">
      <dgm:prSet presAssocID="{30F77D7A-6042-40AC-A091-162FD4E3C7C4}" presName="text0" presStyleLbl="node1" presStyleIdx="3" presStyleCnt="6" custScaleX="196097" custRadScaleRad="115242" custRadScaleInc="-32282">
        <dgm:presLayoutVars>
          <dgm:bulletEnabled val="1"/>
        </dgm:presLayoutVars>
      </dgm:prSet>
      <dgm:spPr/>
      <dgm:t>
        <a:bodyPr/>
        <a:lstStyle/>
        <a:p>
          <a:pPr rtl="1"/>
          <a:endParaRPr lang="ar-SA"/>
        </a:p>
      </dgm:t>
    </dgm:pt>
    <dgm:pt modelId="{FD0D017D-0B1E-492F-8567-15B7695245F4}" type="pres">
      <dgm:prSet presAssocID="{28308006-8E71-4006-98AE-619561DB4657}" presName="Name56" presStyleLbl="parChTrans1D2" presStyleIdx="3" presStyleCnt="5"/>
      <dgm:spPr/>
      <dgm:t>
        <a:bodyPr/>
        <a:lstStyle/>
        <a:p>
          <a:pPr rtl="1"/>
          <a:endParaRPr lang="ar-SA"/>
        </a:p>
      </dgm:t>
    </dgm:pt>
    <dgm:pt modelId="{600A9F76-8407-42BC-A5A2-83675649546D}" type="pres">
      <dgm:prSet presAssocID="{FF80B275-B4DB-4581-BEDB-D867618B5979}" presName="text0" presStyleLbl="node1" presStyleIdx="4" presStyleCnt="6" custScaleX="205781" custRadScaleRad="115419" custRadScaleInc="24449">
        <dgm:presLayoutVars>
          <dgm:bulletEnabled val="1"/>
        </dgm:presLayoutVars>
      </dgm:prSet>
      <dgm:spPr/>
      <dgm:t>
        <a:bodyPr/>
        <a:lstStyle/>
        <a:p>
          <a:pPr rtl="1"/>
          <a:endParaRPr lang="ar-SA"/>
        </a:p>
      </dgm:t>
    </dgm:pt>
    <dgm:pt modelId="{652331C1-AB3E-4A2E-ACC9-443DBDE0E39F}" type="pres">
      <dgm:prSet presAssocID="{EFFC6747-F2AA-44FE-A291-AC922061F5EC}" presName="Name56" presStyleLbl="parChTrans1D2" presStyleIdx="4" presStyleCnt="5"/>
      <dgm:spPr/>
      <dgm:t>
        <a:bodyPr/>
        <a:lstStyle/>
        <a:p>
          <a:pPr rtl="1"/>
          <a:endParaRPr lang="ar-SA"/>
        </a:p>
      </dgm:t>
    </dgm:pt>
    <dgm:pt modelId="{99A9C3E6-5DD6-426B-AF17-542707943700}" type="pres">
      <dgm:prSet presAssocID="{7AB976B1-B095-4ED5-AA83-32687650621D}" presName="text0" presStyleLbl="node1" presStyleIdx="5" presStyleCnt="6" custScaleX="202049" custScaleY="119305" custRadScaleRad="110922" custRadScaleInc="-2388">
        <dgm:presLayoutVars>
          <dgm:bulletEnabled val="1"/>
        </dgm:presLayoutVars>
      </dgm:prSet>
      <dgm:spPr/>
      <dgm:t>
        <a:bodyPr/>
        <a:lstStyle/>
        <a:p>
          <a:pPr rtl="1"/>
          <a:endParaRPr lang="ar-SA"/>
        </a:p>
      </dgm:t>
    </dgm:pt>
  </dgm:ptLst>
  <dgm:cxnLst>
    <dgm:cxn modelId="{A17E932B-3BC1-4CB8-9908-AABAA1033077}" type="presOf" srcId="{FF80B275-B4DB-4581-BEDB-D867618B5979}" destId="{600A9F76-8407-42BC-A5A2-83675649546D}" srcOrd="0" destOrd="0" presId="urn:microsoft.com/office/officeart/2008/layout/RadialCluster"/>
    <dgm:cxn modelId="{FD3D79A6-2B1F-4899-AAC1-55044459C815}" srcId="{DC7C567B-A878-4111-889D-06798A7E7646}" destId="{F56E1198-F3AE-43D3-8C93-51F17B6F9959}" srcOrd="1" destOrd="0" parTransId="{AADAA841-635C-45C3-9E5A-604B00457936}" sibTransId="{D0893B03-7286-41DB-BB62-5E65BC93F3DE}"/>
    <dgm:cxn modelId="{8EC49C1A-3513-4A21-AE12-EEEB76FABB95}" type="presOf" srcId="{EFFC6747-F2AA-44FE-A291-AC922061F5EC}" destId="{652331C1-AB3E-4A2E-ACC9-443DBDE0E39F}" srcOrd="0" destOrd="0" presId="urn:microsoft.com/office/officeart/2008/layout/RadialCluster"/>
    <dgm:cxn modelId="{0936B520-1BAC-48F1-B321-CA09050A9269}" srcId="{DC7C567B-A878-4111-889D-06798A7E7646}" destId="{FF80B275-B4DB-4581-BEDB-D867618B5979}" srcOrd="3" destOrd="0" parTransId="{28308006-8E71-4006-98AE-619561DB4657}" sibTransId="{254AB0D7-351B-43F9-A284-E5A7324276C1}"/>
    <dgm:cxn modelId="{082C6CB4-7D0F-499A-9EDB-D06CADE6B2F0}" type="presOf" srcId="{DC7C567B-A878-4111-889D-06798A7E7646}" destId="{36F2C72F-7E6A-4BB9-B74A-E7393860FC54}" srcOrd="0" destOrd="0" presId="urn:microsoft.com/office/officeart/2008/layout/RadialCluster"/>
    <dgm:cxn modelId="{FA61562C-F1F6-4F89-B75E-B259A24395CF}" srcId="{DC7C567B-A878-4111-889D-06798A7E7646}" destId="{2ACBA4F7-1A8A-4298-B9A2-F2F67F2FBCBA}" srcOrd="0" destOrd="0" parTransId="{FD1629B7-9C21-4E97-A76D-7A2D0081F1E6}" sibTransId="{BC00762C-AF4C-44BC-AF9D-F7F172C3A818}"/>
    <dgm:cxn modelId="{709101E6-4CB9-4ABB-8B3A-4F1BDC3C51CD}" srcId="{DC7C567B-A878-4111-889D-06798A7E7646}" destId="{30F77D7A-6042-40AC-A091-162FD4E3C7C4}" srcOrd="2" destOrd="0" parTransId="{898DA9BC-169B-49D4-B483-FB1261BAC0AB}" sibTransId="{05D52560-D8C1-4618-BCBF-1F5CF16396A0}"/>
    <dgm:cxn modelId="{90311B78-9B9F-415E-B53C-C12D0A21D5C4}" type="presOf" srcId="{7AB976B1-B095-4ED5-AA83-32687650621D}" destId="{99A9C3E6-5DD6-426B-AF17-542707943700}" srcOrd="0" destOrd="0" presId="urn:microsoft.com/office/officeart/2008/layout/RadialCluster"/>
    <dgm:cxn modelId="{80854EF0-03DF-4326-B334-99514ECB0AB8}" srcId="{99167165-0106-4B65-8D39-F9AB89D3E249}" destId="{DC7C567B-A878-4111-889D-06798A7E7646}" srcOrd="0" destOrd="0" parTransId="{3B41CD08-7AF7-4E62-9B48-41412D2BE96D}" sibTransId="{E4E6676C-42E2-4F0A-A449-A8F946DA70E0}"/>
    <dgm:cxn modelId="{E4E6103A-C8DF-48D4-A248-5ED9F8A33DDF}" type="presOf" srcId="{AADAA841-635C-45C3-9E5A-604B00457936}" destId="{21E4A3BF-8DEE-4138-B07D-7B67EFD3E8F7}" srcOrd="0" destOrd="0" presId="urn:microsoft.com/office/officeart/2008/layout/RadialCluster"/>
    <dgm:cxn modelId="{85DF8E9D-32A9-48E2-B782-07AC42C79758}" type="presOf" srcId="{F56E1198-F3AE-43D3-8C93-51F17B6F9959}" destId="{F7E9C6FE-812E-4ACF-B980-7D06AC46BDAE}" srcOrd="0" destOrd="0" presId="urn:microsoft.com/office/officeart/2008/layout/RadialCluster"/>
    <dgm:cxn modelId="{19241B32-F6FD-4F51-9850-C5F850A22A0B}" type="presOf" srcId="{99167165-0106-4B65-8D39-F9AB89D3E249}" destId="{3E07C236-DDE4-4ABE-BC5B-0FC0A11EE940}" srcOrd="0" destOrd="0" presId="urn:microsoft.com/office/officeart/2008/layout/RadialCluster"/>
    <dgm:cxn modelId="{95197AE1-53E8-4DE6-8228-46CA371321C3}" srcId="{DC7C567B-A878-4111-889D-06798A7E7646}" destId="{7AB976B1-B095-4ED5-AA83-32687650621D}" srcOrd="4" destOrd="0" parTransId="{EFFC6747-F2AA-44FE-A291-AC922061F5EC}" sibTransId="{CCA59087-380E-4907-95BC-5D891796A5D1}"/>
    <dgm:cxn modelId="{A0BD9610-038E-4098-940E-8BC85EB688AE}" type="presOf" srcId="{30F77D7A-6042-40AC-A091-162FD4E3C7C4}" destId="{6567DA91-1529-4BEE-A893-6438617209E8}" srcOrd="0" destOrd="0" presId="urn:microsoft.com/office/officeart/2008/layout/RadialCluster"/>
    <dgm:cxn modelId="{E11FC082-CCBB-4AA0-8D2C-0A468BA1A268}" type="presOf" srcId="{FD1629B7-9C21-4E97-A76D-7A2D0081F1E6}" destId="{C5769D5B-1BC1-49C5-A865-2FDB4CAA3528}" srcOrd="0" destOrd="0" presId="urn:microsoft.com/office/officeart/2008/layout/RadialCluster"/>
    <dgm:cxn modelId="{F44E20AC-A856-4553-A2C3-07725E85DA94}" type="presOf" srcId="{28308006-8E71-4006-98AE-619561DB4657}" destId="{FD0D017D-0B1E-492F-8567-15B7695245F4}" srcOrd="0" destOrd="0" presId="urn:microsoft.com/office/officeart/2008/layout/RadialCluster"/>
    <dgm:cxn modelId="{20919588-A3A3-4B8B-A469-6D82F7BE84C7}" type="presOf" srcId="{898DA9BC-169B-49D4-B483-FB1261BAC0AB}" destId="{D1550409-D4F5-42B6-86BC-31FB80362EBB}" srcOrd="0" destOrd="0" presId="urn:microsoft.com/office/officeart/2008/layout/RadialCluster"/>
    <dgm:cxn modelId="{BCFD7FB8-28F1-4D7B-848C-7EC47D2522CA}" type="presOf" srcId="{2ACBA4F7-1A8A-4298-B9A2-F2F67F2FBCBA}" destId="{F638B24E-CC95-44A4-AF7A-2625C20615AD}" srcOrd="0" destOrd="0" presId="urn:microsoft.com/office/officeart/2008/layout/RadialCluster"/>
    <dgm:cxn modelId="{AF090B86-0CBC-4A77-8514-127241E4D86D}" type="presParOf" srcId="{3E07C236-DDE4-4ABE-BC5B-0FC0A11EE940}" destId="{91F61D6E-8C5F-4D1D-A167-7D8E227116E4}" srcOrd="0" destOrd="0" presId="urn:microsoft.com/office/officeart/2008/layout/RadialCluster"/>
    <dgm:cxn modelId="{E6361ABE-0E0F-449C-B041-5B7EE4452D3B}" type="presParOf" srcId="{91F61D6E-8C5F-4D1D-A167-7D8E227116E4}" destId="{36F2C72F-7E6A-4BB9-B74A-E7393860FC54}" srcOrd="0" destOrd="0" presId="urn:microsoft.com/office/officeart/2008/layout/RadialCluster"/>
    <dgm:cxn modelId="{F86C0087-15A1-4A23-81FA-E3D44BED66E2}" type="presParOf" srcId="{91F61D6E-8C5F-4D1D-A167-7D8E227116E4}" destId="{C5769D5B-1BC1-49C5-A865-2FDB4CAA3528}" srcOrd="1" destOrd="0" presId="urn:microsoft.com/office/officeart/2008/layout/RadialCluster"/>
    <dgm:cxn modelId="{49A9E628-78F3-4F70-AF73-7AACFC320A93}" type="presParOf" srcId="{91F61D6E-8C5F-4D1D-A167-7D8E227116E4}" destId="{F638B24E-CC95-44A4-AF7A-2625C20615AD}" srcOrd="2" destOrd="0" presId="urn:microsoft.com/office/officeart/2008/layout/RadialCluster"/>
    <dgm:cxn modelId="{196E97D8-0771-4795-B7F9-A31B0E5214F6}" type="presParOf" srcId="{91F61D6E-8C5F-4D1D-A167-7D8E227116E4}" destId="{21E4A3BF-8DEE-4138-B07D-7B67EFD3E8F7}" srcOrd="3" destOrd="0" presId="urn:microsoft.com/office/officeart/2008/layout/RadialCluster"/>
    <dgm:cxn modelId="{DBE8721D-958F-4729-95CC-E2CC7A095ECF}" type="presParOf" srcId="{91F61D6E-8C5F-4D1D-A167-7D8E227116E4}" destId="{F7E9C6FE-812E-4ACF-B980-7D06AC46BDAE}" srcOrd="4" destOrd="0" presId="urn:microsoft.com/office/officeart/2008/layout/RadialCluster"/>
    <dgm:cxn modelId="{D2A6C651-CA6B-422A-B326-F09D54947AEC}" type="presParOf" srcId="{91F61D6E-8C5F-4D1D-A167-7D8E227116E4}" destId="{D1550409-D4F5-42B6-86BC-31FB80362EBB}" srcOrd="5" destOrd="0" presId="urn:microsoft.com/office/officeart/2008/layout/RadialCluster"/>
    <dgm:cxn modelId="{E0C0531A-4317-419A-B823-79490A812073}" type="presParOf" srcId="{91F61D6E-8C5F-4D1D-A167-7D8E227116E4}" destId="{6567DA91-1529-4BEE-A893-6438617209E8}" srcOrd="6" destOrd="0" presId="urn:microsoft.com/office/officeart/2008/layout/RadialCluster"/>
    <dgm:cxn modelId="{467499B8-3145-4DD4-AC65-6A011ED976A3}" type="presParOf" srcId="{91F61D6E-8C5F-4D1D-A167-7D8E227116E4}" destId="{FD0D017D-0B1E-492F-8567-15B7695245F4}" srcOrd="7" destOrd="0" presId="urn:microsoft.com/office/officeart/2008/layout/RadialCluster"/>
    <dgm:cxn modelId="{314ED63B-46CD-406F-9708-7468C5907C18}" type="presParOf" srcId="{91F61D6E-8C5F-4D1D-A167-7D8E227116E4}" destId="{600A9F76-8407-42BC-A5A2-83675649546D}" srcOrd="8" destOrd="0" presId="urn:microsoft.com/office/officeart/2008/layout/RadialCluster"/>
    <dgm:cxn modelId="{0001169B-2674-452B-827E-DC454AF1B277}" type="presParOf" srcId="{91F61D6E-8C5F-4D1D-A167-7D8E227116E4}" destId="{652331C1-AB3E-4A2E-ACC9-443DBDE0E39F}" srcOrd="9" destOrd="0" presId="urn:microsoft.com/office/officeart/2008/layout/RadialCluster"/>
    <dgm:cxn modelId="{25BECD94-C150-40E5-941E-B63963E140F0}" type="presParOf" srcId="{91F61D6E-8C5F-4D1D-A167-7D8E227116E4}" destId="{99A9C3E6-5DD6-426B-AF17-542707943700}" srcOrd="10" destOrd="0" presId="urn:microsoft.com/office/officeart/2008/layout/RadialCluster"/>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9167165-0106-4B65-8D39-F9AB89D3E249}" type="doc">
      <dgm:prSet loTypeId="urn:microsoft.com/office/officeart/2008/layout/RadialCluster" loCatId="cycle" qsTypeId="urn:microsoft.com/office/officeart/2005/8/quickstyle/simple3" qsCatId="simple" csTypeId="urn:microsoft.com/office/officeart/2005/8/colors/colorful5" csCatId="colorful" phldr="1"/>
      <dgm:spPr/>
      <dgm:t>
        <a:bodyPr/>
        <a:lstStyle/>
        <a:p>
          <a:pPr rtl="1"/>
          <a:endParaRPr lang="ar-SA"/>
        </a:p>
      </dgm:t>
    </dgm:pt>
    <dgm:pt modelId="{DC7C567B-A878-4111-889D-06798A7E7646}">
      <dgm:prSet phldrT="[Text]" custT="1"/>
      <dgm:spPr/>
      <dgm:t>
        <a:bodyPr/>
        <a:lstStyle/>
        <a:p>
          <a:pPr rtl="1"/>
          <a:r>
            <a:rPr lang="ar-SA" sz="2000" u="sng" dirty="0" smtClean="0">
              <a:cs typeface="MCS Taybah S_U normal." pitchFamily="2" charset="-78"/>
            </a:rPr>
            <a:t>أنواع التغيير التنظيمية </a:t>
          </a:r>
          <a:r>
            <a:rPr lang="en-US" sz="1050" u="sng" dirty="0" smtClean="0">
              <a:cs typeface="MCS Taybah S_U normal." pitchFamily="2" charset="-78"/>
            </a:rPr>
            <a:t>(Spectrum of Organization Change</a:t>
          </a:r>
          <a:r>
            <a:rPr lang="en-US" sz="1200" u="sng" dirty="0" smtClean="0">
              <a:cs typeface="MCS Taybah S_U normal." pitchFamily="2" charset="-78"/>
            </a:rPr>
            <a:t>)</a:t>
          </a:r>
        </a:p>
        <a:p>
          <a:pPr rtl="1"/>
          <a:r>
            <a:rPr lang="ar-SA" sz="1100" dirty="0" smtClean="0">
              <a:solidFill>
                <a:srgbClr val="C00000"/>
              </a:solidFill>
              <a:cs typeface="MCS Taybah S_U normal." pitchFamily="2" charset="-78"/>
            </a:rPr>
            <a:t>يمكن إحداث تغييرات بأشكال مختلفة في المنظمة باستخدام نظم المعلومات.</a:t>
          </a:r>
          <a:endParaRPr lang="en-US" sz="1100" dirty="0" smtClean="0">
            <a:solidFill>
              <a:srgbClr val="C00000"/>
            </a:solidFill>
            <a:cs typeface="MCS Taybah S_U normal." pitchFamily="2" charset="-78"/>
          </a:endParaRPr>
        </a:p>
        <a:p>
          <a:pPr rtl="1"/>
          <a:r>
            <a:rPr lang="ar-SA" sz="1100" dirty="0" smtClean="0">
              <a:solidFill>
                <a:srgbClr val="C00000"/>
              </a:solidFill>
              <a:cs typeface="MCS Taybah S_U normal." pitchFamily="2" charset="-78"/>
            </a:rPr>
            <a:t>.ويمكن أن تكون التغييرات بسيطة أو تدريجية أو جذرية</a:t>
          </a:r>
          <a:endParaRPr lang="ar-SA" sz="1100" dirty="0">
            <a:solidFill>
              <a:srgbClr val="C00000"/>
            </a:solidFill>
            <a:cs typeface="MCS Taybah S_U normal." pitchFamily="2" charset="-78"/>
          </a:endParaRPr>
        </a:p>
      </dgm:t>
    </dgm:pt>
    <dgm:pt modelId="{3B41CD08-7AF7-4E62-9B48-41412D2BE96D}" type="parTrans" cxnId="{80854EF0-03DF-4326-B334-99514ECB0AB8}">
      <dgm:prSet/>
      <dgm:spPr/>
      <dgm:t>
        <a:bodyPr/>
        <a:lstStyle/>
        <a:p>
          <a:pPr rtl="1"/>
          <a:endParaRPr lang="ar-SA">
            <a:solidFill>
              <a:schemeClr val="tx1"/>
            </a:solidFill>
          </a:endParaRPr>
        </a:p>
      </dgm:t>
    </dgm:pt>
    <dgm:pt modelId="{E4E6676C-42E2-4F0A-A449-A8F946DA70E0}" type="sibTrans" cxnId="{80854EF0-03DF-4326-B334-99514ECB0AB8}">
      <dgm:prSet/>
      <dgm:spPr/>
      <dgm:t>
        <a:bodyPr/>
        <a:lstStyle/>
        <a:p>
          <a:pPr rtl="1"/>
          <a:endParaRPr lang="ar-SA">
            <a:solidFill>
              <a:schemeClr val="tx1"/>
            </a:solidFill>
          </a:endParaRPr>
        </a:p>
      </dgm:t>
    </dgm:pt>
    <dgm:pt modelId="{2ACBA4F7-1A8A-4298-B9A2-F2F67F2FBCBA}">
      <dgm:prSet phldrT="[Text]" custT="1"/>
      <dgm:spPr/>
      <dgm:t>
        <a:bodyPr/>
        <a:lstStyle/>
        <a:p>
          <a:pPr rtl="1"/>
          <a:r>
            <a:rPr lang="ar-SA" sz="1400" dirty="0" smtClean="0">
              <a:cs typeface="MCS Taybah S_U normal." pitchFamily="2" charset="-78"/>
            </a:rPr>
            <a:t>. </a:t>
          </a:r>
          <a:r>
            <a:rPr lang="ar-SA" sz="1400" u="sng" dirty="0" smtClean="0">
              <a:cs typeface="MCS Taybah S_U normal." pitchFamily="2" charset="-78"/>
            </a:rPr>
            <a:t>الأتمتة </a:t>
          </a:r>
          <a:r>
            <a:rPr lang="en-US" sz="1400" b="1" u="sng" dirty="0" smtClean="0">
              <a:cs typeface="MCS Taybah S_U normal." pitchFamily="2" charset="-78"/>
            </a:rPr>
            <a:t>Automation</a:t>
          </a:r>
          <a:r>
            <a:rPr lang="ar-SA" sz="1400" u="sng" dirty="0" smtClean="0">
              <a:cs typeface="MCS Taybah S_U normal." pitchFamily="2" charset="-78"/>
            </a:rPr>
            <a:t> :</a:t>
          </a:r>
          <a:endParaRPr lang="en-US" sz="1400" dirty="0" smtClean="0">
            <a:cs typeface="MCS Taybah S_U normal." pitchFamily="2" charset="-78"/>
          </a:endParaRPr>
        </a:p>
        <a:p>
          <a:pPr rtl="1"/>
          <a:r>
            <a:rPr lang="ar-SA" sz="1400" dirty="0" smtClean="0"/>
            <a:t>استخدام الحاسب الآلي لمساعدة الموظفين في أداء أعمالهم بأكثر كفاءة وفعالية، مثل حساب مبالغ الشيكات المدفوعة وتسجيل                   الرواتب وربط جميع وكالات السفر بشبكة نظام الحجز في الطيران.</a:t>
          </a:r>
          <a:endParaRPr lang="ar-SA" sz="1200" dirty="0"/>
        </a:p>
      </dgm:t>
    </dgm:pt>
    <dgm:pt modelId="{FD1629B7-9C21-4E97-A76D-7A2D0081F1E6}" type="parTrans" cxnId="{FA61562C-F1F6-4F89-B75E-B259A24395CF}">
      <dgm:prSet/>
      <dgm:spPr/>
      <dgm:t>
        <a:bodyPr/>
        <a:lstStyle/>
        <a:p>
          <a:pPr rtl="1"/>
          <a:endParaRPr lang="ar-SA">
            <a:solidFill>
              <a:schemeClr val="tx1"/>
            </a:solidFill>
          </a:endParaRPr>
        </a:p>
      </dgm:t>
    </dgm:pt>
    <dgm:pt modelId="{BC00762C-AF4C-44BC-AF9D-F7F172C3A818}" type="sibTrans" cxnId="{FA61562C-F1F6-4F89-B75E-B259A24395CF}">
      <dgm:prSet/>
      <dgm:spPr/>
      <dgm:t>
        <a:bodyPr/>
        <a:lstStyle/>
        <a:p>
          <a:pPr rtl="1"/>
          <a:endParaRPr lang="ar-SA">
            <a:solidFill>
              <a:schemeClr val="tx1"/>
            </a:solidFill>
          </a:endParaRPr>
        </a:p>
      </dgm:t>
    </dgm:pt>
    <dgm:pt modelId="{FF80B275-B4DB-4581-BEDB-D867618B5979}">
      <dgm:prSet phldrT="[Text]" custT="1"/>
      <dgm:spPr/>
      <dgm:t>
        <a:bodyPr/>
        <a:lstStyle/>
        <a:p>
          <a:pPr rtl="1"/>
          <a:r>
            <a:rPr lang="ar-SA" sz="1400" u="sng" dirty="0" smtClean="0">
              <a:cs typeface="MCS Taybah S_U normal." pitchFamily="2" charset="-78"/>
            </a:rPr>
            <a:t>إعادة هندسة الأعمال </a:t>
          </a:r>
          <a:r>
            <a:rPr lang="en-US" sz="1400" b="1" u="sng" dirty="0" smtClean="0">
              <a:cs typeface="MCS Taybah S_U normal." pitchFamily="2" charset="-78"/>
            </a:rPr>
            <a:t>Reengineering  Business</a:t>
          </a:r>
          <a:r>
            <a:rPr lang="ar-SA" sz="1400" u="sng" dirty="0" smtClean="0">
              <a:cs typeface="MCS Taybah S_U normal." pitchFamily="2" charset="-78"/>
            </a:rPr>
            <a:t> : </a:t>
          </a:r>
          <a:endParaRPr lang="en-US" sz="1400" dirty="0" smtClean="0">
            <a:cs typeface="MCS Taybah S_U normal." pitchFamily="2" charset="-78"/>
          </a:endParaRPr>
        </a:p>
        <a:p>
          <a:pPr rtl="1"/>
          <a:r>
            <a:rPr lang="ar-SA" sz="1100" dirty="0" smtClean="0"/>
            <a:t>. تحليل إجراءات الأعمال  </a:t>
          </a:r>
          <a:r>
            <a:rPr lang="en-US" sz="1100" b="1" dirty="0" smtClean="0"/>
            <a:t>business processes</a:t>
          </a:r>
          <a:r>
            <a:rPr lang="ar-SA" sz="1100" dirty="0" smtClean="0"/>
            <a:t> لتبسيطها وإعادة تصميمها. </a:t>
          </a:r>
          <a:endParaRPr lang="en-US" sz="1100" dirty="0" smtClean="0"/>
        </a:p>
        <a:p>
          <a:pPr rtl="1"/>
          <a:r>
            <a:rPr lang="ar-SA" sz="1100" dirty="0" smtClean="0"/>
            <a:t>. تستطيع المنظمة باستخدام تكنولوجيا المعلومات تغيير وتبسيط إجراءات الأعمال لزيادة سرعة الانجاز وتطوير الخدمة ورفع الجودة .</a:t>
          </a:r>
          <a:endParaRPr lang="en-US" sz="1100" dirty="0" smtClean="0"/>
        </a:p>
        <a:p>
          <a:pPr rtl="1"/>
          <a:r>
            <a:rPr lang="ar-SA" sz="1100" dirty="0" smtClean="0"/>
            <a:t>.إعادة ترتيب أو تنظيم تدفق الأعمال من خلال دمج بعض الخطوات لتقليل الخطوات المكررة والمهام التي تتطلب استخدام اوراق كثيرة.</a:t>
          </a:r>
          <a:endParaRPr lang="en-US" sz="1100" dirty="0" smtClean="0"/>
        </a:p>
        <a:p>
          <a:pPr rtl="1"/>
          <a:r>
            <a:rPr lang="ar-SA" sz="1100" dirty="0" smtClean="0"/>
            <a:t>. يتطلب هذه نظرة وفكر جديد لترتيب وتنظيم إجراءات الأعمال.</a:t>
          </a:r>
          <a:endParaRPr lang="en-US" sz="1100" dirty="0" smtClean="0"/>
        </a:p>
        <a:p>
          <a:pPr rtl="1"/>
          <a:r>
            <a:rPr lang="ar-SA" sz="1100" dirty="0" smtClean="0"/>
            <a:t>. </a:t>
          </a:r>
          <a:r>
            <a:rPr lang="ar-SA" sz="1100" b="1" dirty="0" smtClean="0"/>
            <a:t>مثال</a:t>
          </a:r>
          <a:r>
            <a:rPr lang="ar-SA" sz="1100" dirty="0" smtClean="0"/>
            <a:t> //  إعادة تصميم إجراءات دفع الفواتير في شركة فورد لجعلها تتم الكترونيا مما أدى إلى تخفيض عدد العمال من </a:t>
          </a:r>
          <a:r>
            <a:rPr lang="en-US" sz="1100" dirty="0" smtClean="0"/>
            <a:t>500</a:t>
          </a:r>
          <a:r>
            <a:rPr lang="ar-SA" sz="1100" dirty="0" smtClean="0"/>
            <a:t> إلى </a:t>
          </a:r>
          <a:r>
            <a:rPr lang="en-US" sz="1100" dirty="0" smtClean="0"/>
            <a:t>75</a:t>
          </a:r>
          <a:r>
            <a:rPr lang="ar-SA" sz="1100" dirty="0" smtClean="0"/>
            <a:t> عاملا . تطبيق نظام الحجز المركزي في شركة الخطوط السعودية باستخدام قواعد البيانات الموزعة.</a:t>
          </a:r>
          <a:endParaRPr lang="ar-SA" sz="1100" dirty="0"/>
        </a:p>
      </dgm:t>
    </dgm:pt>
    <dgm:pt modelId="{28308006-8E71-4006-98AE-619561DB4657}" type="parTrans" cxnId="{0936B520-1BAC-48F1-B321-CA09050A9269}">
      <dgm:prSet/>
      <dgm:spPr/>
      <dgm:t>
        <a:bodyPr/>
        <a:lstStyle/>
        <a:p>
          <a:pPr rtl="1"/>
          <a:endParaRPr lang="ar-SA">
            <a:solidFill>
              <a:schemeClr val="tx1"/>
            </a:solidFill>
          </a:endParaRPr>
        </a:p>
      </dgm:t>
    </dgm:pt>
    <dgm:pt modelId="{254AB0D7-351B-43F9-A284-E5A7324276C1}" type="sibTrans" cxnId="{0936B520-1BAC-48F1-B321-CA09050A9269}">
      <dgm:prSet/>
      <dgm:spPr/>
      <dgm:t>
        <a:bodyPr/>
        <a:lstStyle/>
        <a:p>
          <a:pPr rtl="1"/>
          <a:endParaRPr lang="ar-SA">
            <a:solidFill>
              <a:schemeClr val="tx1"/>
            </a:solidFill>
          </a:endParaRPr>
        </a:p>
      </dgm:t>
    </dgm:pt>
    <dgm:pt modelId="{F56E1198-F3AE-43D3-8C93-51F17B6F9959}">
      <dgm:prSet custT="1"/>
      <dgm:spPr/>
      <dgm:t>
        <a:bodyPr/>
        <a:lstStyle/>
        <a:p>
          <a:pPr rtl="1"/>
          <a:r>
            <a:rPr lang="ar-SA" sz="1400" u="sng" dirty="0" smtClean="0">
              <a:cs typeface="MCS Taybah S_U normal." pitchFamily="2" charset="-78"/>
            </a:rPr>
            <a:t>التحول النموذجي </a:t>
          </a:r>
          <a:r>
            <a:rPr lang="en-US" sz="1400" b="1" u="sng" dirty="0" smtClean="0">
              <a:cs typeface="MCS Taybah S_U normal." pitchFamily="2" charset="-78"/>
            </a:rPr>
            <a:t> Paradigm Shift </a:t>
          </a:r>
          <a:r>
            <a:rPr lang="ar-SA" sz="1400" b="1" u="sng" dirty="0" smtClean="0">
              <a:cs typeface="MCS Taybah S_U normal." pitchFamily="2" charset="-78"/>
            </a:rPr>
            <a:t>:</a:t>
          </a:r>
          <a:endParaRPr lang="en-US" sz="1400" dirty="0" smtClean="0">
            <a:cs typeface="MCS Taybah S_U normal." pitchFamily="2" charset="-78"/>
          </a:endParaRPr>
        </a:p>
        <a:p>
          <a:pPr rtl="1"/>
          <a:r>
            <a:rPr lang="ar-SA" sz="1100" dirty="0" smtClean="0"/>
            <a:t>يقصد به إعادة وضع المفاهيم وإعادة التصور الجذري لطبيعة الأعمال في المنظمة ولطبيعة المنظمة ككل .</a:t>
          </a:r>
          <a:endParaRPr lang="en-US" sz="1100" dirty="0" smtClean="0"/>
        </a:p>
        <a:p>
          <a:pPr rtl="1"/>
          <a:r>
            <a:rPr lang="ar-SA" sz="1100" dirty="0" smtClean="0"/>
            <a:t>يؤثر استخدام نظام المعلومات الجديد على المنظمة ككل من خلال تغيير طريقة تنفيذ المنظمة لأعمالها وكذلك تغيير طبيعة هذه الأعمال.</a:t>
          </a:r>
          <a:endParaRPr lang="en-US" sz="1100" dirty="0" smtClean="0"/>
        </a:p>
        <a:p>
          <a:pPr rtl="1"/>
          <a:r>
            <a:rPr lang="ar-SA" sz="1100" b="1" u="sng" dirty="0" smtClean="0"/>
            <a:t>. مثال /</a:t>
          </a:r>
          <a:r>
            <a:rPr lang="ar-SA" sz="1100" dirty="0" smtClean="0"/>
            <a:t>  تغيّر الأهداف الاستراتيجية للشركة كتغيير النشاط الأساسي للشحن .</a:t>
          </a:r>
          <a:endParaRPr lang="en-US" sz="1100" dirty="0" smtClean="0"/>
        </a:p>
        <a:p>
          <a:pPr rtl="1"/>
          <a:r>
            <a:rPr lang="ar-SA" sz="1100" b="1" dirty="0" smtClean="0"/>
            <a:t>.</a:t>
          </a:r>
          <a:r>
            <a:rPr lang="ar-SA" sz="1100" dirty="0" smtClean="0"/>
            <a:t> </a:t>
          </a:r>
          <a:r>
            <a:rPr lang="ar-SA" sz="1100" b="1" u="sng" dirty="0" smtClean="0"/>
            <a:t>مثال  /</a:t>
          </a:r>
          <a:r>
            <a:rPr lang="ar-SA" sz="1100" dirty="0" smtClean="0"/>
            <a:t> استخدام شركة باكستر </a:t>
          </a:r>
          <a:r>
            <a:rPr lang="en-US" sz="1100" dirty="0" smtClean="0"/>
            <a:t>Baxter </a:t>
          </a:r>
          <a:r>
            <a:rPr lang="ar-SA" sz="1100" dirty="0" smtClean="0"/>
            <a:t>نظام المخازن الفارغة أدى لتغيير طبيعة عمل الشركة حيث أصبحت كشريك للمستشفيات وكمدير لتجهيزات المستخدم.</a:t>
          </a:r>
          <a:endParaRPr lang="en-US" sz="1100" dirty="0" smtClean="0"/>
        </a:p>
        <a:p>
          <a:pPr rtl="1"/>
          <a:r>
            <a:rPr lang="ar-SA" sz="1100" dirty="0" smtClean="0"/>
            <a:t>. غالبا ما تفشل مشاريع التحول النموذجي وإعادة هندسة الأعمال بسبب صعوبة إدارة وتنسيق التغييرات الكثيرة في المنظمة الناتجة عن ذلك.</a:t>
          </a:r>
          <a:endParaRPr lang="ar-SA" sz="1100" dirty="0"/>
        </a:p>
      </dgm:t>
    </dgm:pt>
    <dgm:pt modelId="{AADAA841-635C-45C3-9E5A-604B00457936}" type="parTrans" cxnId="{FD3D79A6-2B1F-4899-AAC1-55044459C815}">
      <dgm:prSet/>
      <dgm:spPr/>
      <dgm:t>
        <a:bodyPr/>
        <a:lstStyle/>
        <a:p>
          <a:pPr rtl="1"/>
          <a:endParaRPr lang="ar-SA">
            <a:solidFill>
              <a:schemeClr val="tx1"/>
            </a:solidFill>
          </a:endParaRPr>
        </a:p>
      </dgm:t>
    </dgm:pt>
    <dgm:pt modelId="{D0893B03-7286-41DB-BB62-5E65BC93F3DE}" type="sibTrans" cxnId="{FD3D79A6-2B1F-4899-AAC1-55044459C815}">
      <dgm:prSet/>
      <dgm:spPr/>
      <dgm:t>
        <a:bodyPr/>
        <a:lstStyle/>
        <a:p>
          <a:pPr rtl="1"/>
          <a:endParaRPr lang="ar-SA">
            <a:solidFill>
              <a:schemeClr val="tx1"/>
            </a:solidFill>
          </a:endParaRPr>
        </a:p>
      </dgm:t>
    </dgm:pt>
    <dgm:pt modelId="{30F77D7A-6042-40AC-A091-162FD4E3C7C4}">
      <dgm:prSet custT="1"/>
      <dgm:spPr/>
      <dgm:t>
        <a:bodyPr/>
        <a:lstStyle/>
        <a:p>
          <a:pPr rtl="1"/>
          <a:r>
            <a:rPr lang="ar-SA" sz="1400" u="sng" dirty="0" smtClean="0">
              <a:cs typeface="MCS Taybah S_U normal." pitchFamily="2" charset="-78"/>
            </a:rPr>
            <a:t>. التبرير المنطقي للإجراءات </a:t>
          </a:r>
          <a:r>
            <a:rPr lang="en-US" sz="1400" b="1" u="sng" dirty="0" smtClean="0">
              <a:cs typeface="MCS Taybah S_U normal." pitchFamily="2" charset="-78"/>
            </a:rPr>
            <a:t> of Procedures</a:t>
          </a:r>
          <a:r>
            <a:rPr lang="en-US" sz="1400" u="sng" dirty="0" smtClean="0">
              <a:cs typeface="MCS Taybah S_U normal." pitchFamily="2" charset="-78"/>
            </a:rPr>
            <a:t> </a:t>
          </a:r>
          <a:r>
            <a:rPr lang="en-US" sz="1400" b="1" u="sng" dirty="0" smtClean="0">
              <a:cs typeface="MCS Taybah S_U normal." pitchFamily="2" charset="-78"/>
            </a:rPr>
            <a:t>Rationalization</a:t>
          </a:r>
          <a:r>
            <a:rPr lang="ar-SA" sz="1400" u="sng" dirty="0" smtClean="0">
              <a:cs typeface="MCS Taybah S_U normal." pitchFamily="2" charset="-78"/>
            </a:rPr>
            <a:t> :</a:t>
          </a:r>
          <a:endParaRPr lang="en-US" sz="1400" dirty="0" smtClean="0">
            <a:cs typeface="MCS Taybah S_U normal." pitchFamily="2" charset="-78"/>
          </a:endParaRPr>
        </a:p>
        <a:p>
          <a:pPr rtl="1"/>
          <a:r>
            <a:rPr lang="ar-SA" sz="1400" dirty="0" smtClean="0"/>
            <a:t>دمج وتنظيم إجراءات العمل القياسية والتخلص من المعوقات وذلك لجعل الأتمتة وإجراءات التشغيل أكثر فاعلية وكفاءة. ( مثال: دمج الإدارة المالية ومكاتب الحجز في إدارة واحدة) </a:t>
          </a:r>
          <a:endParaRPr lang="ar-SA" sz="1100" dirty="0"/>
        </a:p>
      </dgm:t>
    </dgm:pt>
    <dgm:pt modelId="{05D52560-D8C1-4618-BCBF-1F5CF16396A0}" type="sibTrans" cxnId="{709101E6-4CB9-4ABB-8B3A-4F1BDC3C51CD}">
      <dgm:prSet/>
      <dgm:spPr/>
      <dgm:t>
        <a:bodyPr/>
        <a:lstStyle/>
        <a:p>
          <a:pPr rtl="1"/>
          <a:endParaRPr lang="ar-SA">
            <a:solidFill>
              <a:schemeClr val="tx1"/>
            </a:solidFill>
          </a:endParaRPr>
        </a:p>
      </dgm:t>
    </dgm:pt>
    <dgm:pt modelId="{898DA9BC-169B-49D4-B483-FB1261BAC0AB}" type="parTrans" cxnId="{709101E6-4CB9-4ABB-8B3A-4F1BDC3C51CD}">
      <dgm:prSet/>
      <dgm:spPr/>
      <dgm:t>
        <a:bodyPr/>
        <a:lstStyle/>
        <a:p>
          <a:pPr rtl="1"/>
          <a:endParaRPr lang="ar-SA">
            <a:solidFill>
              <a:schemeClr val="tx1"/>
            </a:solidFill>
          </a:endParaRPr>
        </a:p>
      </dgm:t>
    </dgm:pt>
    <dgm:pt modelId="{3E07C236-DDE4-4ABE-BC5B-0FC0A11EE940}" type="pres">
      <dgm:prSet presAssocID="{99167165-0106-4B65-8D39-F9AB89D3E249}" presName="Name0" presStyleCnt="0">
        <dgm:presLayoutVars>
          <dgm:chMax val="1"/>
          <dgm:chPref val="1"/>
          <dgm:dir/>
          <dgm:animOne val="branch"/>
          <dgm:animLvl val="lvl"/>
        </dgm:presLayoutVars>
      </dgm:prSet>
      <dgm:spPr/>
      <dgm:t>
        <a:bodyPr/>
        <a:lstStyle/>
        <a:p>
          <a:pPr rtl="1"/>
          <a:endParaRPr lang="ar-SA"/>
        </a:p>
      </dgm:t>
    </dgm:pt>
    <dgm:pt modelId="{91F61D6E-8C5F-4D1D-A167-7D8E227116E4}" type="pres">
      <dgm:prSet presAssocID="{DC7C567B-A878-4111-889D-06798A7E7646}" presName="singleCycle" presStyleCnt="0"/>
      <dgm:spPr/>
    </dgm:pt>
    <dgm:pt modelId="{36F2C72F-7E6A-4BB9-B74A-E7393860FC54}" type="pres">
      <dgm:prSet presAssocID="{DC7C567B-A878-4111-889D-06798A7E7646}" presName="singleCenter" presStyleLbl="node1" presStyleIdx="0" presStyleCnt="5" custScaleX="109223" custScaleY="113636">
        <dgm:presLayoutVars>
          <dgm:chMax val="7"/>
          <dgm:chPref val="7"/>
        </dgm:presLayoutVars>
      </dgm:prSet>
      <dgm:spPr/>
      <dgm:t>
        <a:bodyPr/>
        <a:lstStyle/>
        <a:p>
          <a:pPr rtl="1"/>
          <a:endParaRPr lang="ar-SA"/>
        </a:p>
      </dgm:t>
    </dgm:pt>
    <dgm:pt modelId="{C5769D5B-1BC1-49C5-A865-2FDB4CAA3528}" type="pres">
      <dgm:prSet presAssocID="{FD1629B7-9C21-4E97-A76D-7A2D0081F1E6}" presName="Name56" presStyleLbl="parChTrans1D2" presStyleIdx="0" presStyleCnt="4"/>
      <dgm:spPr/>
      <dgm:t>
        <a:bodyPr/>
        <a:lstStyle/>
        <a:p>
          <a:pPr rtl="1"/>
          <a:endParaRPr lang="ar-SA"/>
        </a:p>
      </dgm:t>
    </dgm:pt>
    <dgm:pt modelId="{F638B24E-CC95-44A4-AF7A-2625C20615AD}" type="pres">
      <dgm:prSet presAssocID="{2ACBA4F7-1A8A-4298-B9A2-F2F67F2FBCBA}" presName="text0" presStyleLbl="node1" presStyleIdx="1" presStyleCnt="5" custScaleX="242170">
        <dgm:presLayoutVars>
          <dgm:bulletEnabled val="1"/>
        </dgm:presLayoutVars>
      </dgm:prSet>
      <dgm:spPr/>
      <dgm:t>
        <a:bodyPr/>
        <a:lstStyle/>
        <a:p>
          <a:pPr rtl="1"/>
          <a:endParaRPr lang="ar-SA"/>
        </a:p>
      </dgm:t>
    </dgm:pt>
    <dgm:pt modelId="{21E4A3BF-8DEE-4138-B07D-7B67EFD3E8F7}" type="pres">
      <dgm:prSet presAssocID="{AADAA841-635C-45C3-9E5A-604B00457936}" presName="Name56" presStyleLbl="parChTrans1D2" presStyleIdx="1" presStyleCnt="4"/>
      <dgm:spPr/>
      <dgm:t>
        <a:bodyPr/>
        <a:lstStyle/>
        <a:p>
          <a:pPr rtl="1"/>
          <a:endParaRPr lang="ar-SA"/>
        </a:p>
      </dgm:t>
    </dgm:pt>
    <dgm:pt modelId="{F7E9C6FE-812E-4ACF-B980-7D06AC46BDAE}" type="pres">
      <dgm:prSet presAssocID="{F56E1198-F3AE-43D3-8C93-51F17B6F9959}" presName="text0" presStyleLbl="node1" presStyleIdx="2" presStyleCnt="5" custScaleX="203916" custScaleY="250520" custRadScaleRad="110594" custRadScaleInc="-511">
        <dgm:presLayoutVars>
          <dgm:bulletEnabled val="1"/>
        </dgm:presLayoutVars>
      </dgm:prSet>
      <dgm:spPr/>
      <dgm:t>
        <a:bodyPr/>
        <a:lstStyle/>
        <a:p>
          <a:pPr rtl="1"/>
          <a:endParaRPr lang="ar-SA"/>
        </a:p>
      </dgm:t>
    </dgm:pt>
    <dgm:pt modelId="{D1550409-D4F5-42B6-86BC-31FB80362EBB}" type="pres">
      <dgm:prSet presAssocID="{898DA9BC-169B-49D4-B483-FB1261BAC0AB}" presName="Name56" presStyleLbl="parChTrans1D2" presStyleIdx="2" presStyleCnt="4"/>
      <dgm:spPr/>
      <dgm:t>
        <a:bodyPr/>
        <a:lstStyle/>
        <a:p>
          <a:pPr rtl="1"/>
          <a:endParaRPr lang="ar-SA"/>
        </a:p>
      </dgm:t>
    </dgm:pt>
    <dgm:pt modelId="{6567DA91-1529-4BEE-A893-6438617209E8}" type="pres">
      <dgm:prSet presAssocID="{30F77D7A-6042-40AC-A091-162FD4E3C7C4}" presName="text0" presStyleLbl="node1" presStyleIdx="3" presStyleCnt="5" custScaleX="252631" custRadScaleRad="96291" custRadScaleInc="902">
        <dgm:presLayoutVars>
          <dgm:bulletEnabled val="1"/>
        </dgm:presLayoutVars>
      </dgm:prSet>
      <dgm:spPr/>
      <dgm:t>
        <a:bodyPr/>
        <a:lstStyle/>
        <a:p>
          <a:pPr rtl="1"/>
          <a:endParaRPr lang="ar-SA"/>
        </a:p>
      </dgm:t>
    </dgm:pt>
    <dgm:pt modelId="{FD0D017D-0B1E-492F-8567-15B7695245F4}" type="pres">
      <dgm:prSet presAssocID="{28308006-8E71-4006-98AE-619561DB4657}" presName="Name56" presStyleLbl="parChTrans1D2" presStyleIdx="3" presStyleCnt="4"/>
      <dgm:spPr/>
      <dgm:t>
        <a:bodyPr/>
        <a:lstStyle/>
        <a:p>
          <a:pPr rtl="1"/>
          <a:endParaRPr lang="ar-SA"/>
        </a:p>
      </dgm:t>
    </dgm:pt>
    <dgm:pt modelId="{600A9F76-8407-42BC-A5A2-83675649546D}" type="pres">
      <dgm:prSet presAssocID="{FF80B275-B4DB-4581-BEDB-D867618B5979}" presName="text0" presStyleLbl="node1" presStyleIdx="4" presStyleCnt="5" custScaleX="205781" custScaleY="261826" custRadScaleRad="114918" custRadScaleInc="2661">
        <dgm:presLayoutVars>
          <dgm:bulletEnabled val="1"/>
        </dgm:presLayoutVars>
      </dgm:prSet>
      <dgm:spPr/>
      <dgm:t>
        <a:bodyPr/>
        <a:lstStyle/>
        <a:p>
          <a:pPr rtl="1"/>
          <a:endParaRPr lang="ar-SA"/>
        </a:p>
      </dgm:t>
    </dgm:pt>
  </dgm:ptLst>
  <dgm:cxnLst>
    <dgm:cxn modelId="{FD3D79A6-2B1F-4899-AAC1-55044459C815}" srcId="{DC7C567B-A878-4111-889D-06798A7E7646}" destId="{F56E1198-F3AE-43D3-8C93-51F17B6F9959}" srcOrd="1" destOrd="0" parTransId="{AADAA841-635C-45C3-9E5A-604B00457936}" sibTransId="{D0893B03-7286-41DB-BB62-5E65BC93F3DE}"/>
    <dgm:cxn modelId="{0936B520-1BAC-48F1-B321-CA09050A9269}" srcId="{DC7C567B-A878-4111-889D-06798A7E7646}" destId="{FF80B275-B4DB-4581-BEDB-D867618B5979}" srcOrd="3" destOrd="0" parTransId="{28308006-8E71-4006-98AE-619561DB4657}" sibTransId="{254AB0D7-351B-43F9-A284-E5A7324276C1}"/>
    <dgm:cxn modelId="{DED954C4-0A9D-4C87-A793-1B363C55EE6B}" type="presOf" srcId="{99167165-0106-4B65-8D39-F9AB89D3E249}" destId="{3E07C236-DDE4-4ABE-BC5B-0FC0A11EE940}" srcOrd="0" destOrd="0" presId="urn:microsoft.com/office/officeart/2008/layout/RadialCluster"/>
    <dgm:cxn modelId="{0503D3B6-5546-4B44-828F-F3CD6BCF694E}" type="presOf" srcId="{FF80B275-B4DB-4581-BEDB-D867618B5979}" destId="{600A9F76-8407-42BC-A5A2-83675649546D}" srcOrd="0" destOrd="0" presId="urn:microsoft.com/office/officeart/2008/layout/RadialCluster"/>
    <dgm:cxn modelId="{FA61562C-F1F6-4F89-B75E-B259A24395CF}" srcId="{DC7C567B-A878-4111-889D-06798A7E7646}" destId="{2ACBA4F7-1A8A-4298-B9A2-F2F67F2FBCBA}" srcOrd="0" destOrd="0" parTransId="{FD1629B7-9C21-4E97-A76D-7A2D0081F1E6}" sibTransId="{BC00762C-AF4C-44BC-AF9D-F7F172C3A818}"/>
    <dgm:cxn modelId="{93AA6A61-23BF-4C8B-BA9E-D91F9C2D7FBE}" type="presOf" srcId="{AADAA841-635C-45C3-9E5A-604B00457936}" destId="{21E4A3BF-8DEE-4138-B07D-7B67EFD3E8F7}" srcOrd="0" destOrd="0" presId="urn:microsoft.com/office/officeart/2008/layout/RadialCluster"/>
    <dgm:cxn modelId="{80854EF0-03DF-4326-B334-99514ECB0AB8}" srcId="{99167165-0106-4B65-8D39-F9AB89D3E249}" destId="{DC7C567B-A878-4111-889D-06798A7E7646}" srcOrd="0" destOrd="0" parTransId="{3B41CD08-7AF7-4E62-9B48-41412D2BE96D}" sibTransId="{E4E6676C-42E2-4F0A-A449-A8F946DA70E0}"/>
    <dgm:cxn modelId="{F521F2A8-343E-4756-B880-4FFB17A2F342}" type="presOf" srcId="{28308006-8E71-4006-98AE-619561DB4657}" destId="{FD0D017D-0B1E-492F-8567-15B7695245F4}" srcOrd="0" destOrd="0" presId="urn:microsoft.com/office/officeart/2008/layout/RadialCluster"/>
    <dgm:cxn modelId="{709101E6-4CB9-4ABB-8B3A-4F1BDC3C51CD}" srcId="{DC7C567B-A878-4111-889D-06798A7E7646}" destId="{30F77D7A-6042-40AC-A091-162FD4E3C7C4}" srcOrd="2" destOrd="0" parTransId="{898DA9BC-169B-49D4-B483-FB1261BAC0AB}" sibTransId="{05D52560-D8C1-4618-BCBF-1F5CF16396A0}"/>
    <dgm:cxn modelId="{328F5067-239C-4955-B47F-2182DAA4305D}" type="presOf" srcId="{30F77D7A-6042-40AC-A091-162FD4E3C7C4}" destId="{6567DA91-1529-4BEE-A893-6438617209E8}" srcOrd="0" destOrd="0" presId="urn:microsoft.com/office/officeart/2008/layout/RadialCluster"/>
    <dgm:cxn modelId="{F5E25B88-1D8C-437B-BD27-5BD1136CB857}" type="presOf" srcId="{898DA9BC-169B-49D4-B483-FB1261BAC0AB}" destId="{D1550409-D4F5-42B6-86BC-31FB80362EBB}" srcOrd="0" destOrd="0" presId="urn:microsoft.com/office/officeart/2008/layout/RadialCluster"/>
    <dgm:cxn modelId="{2E056051-007A-4F19-BEE6-ABDC84F091E3}" type="presOf" srcId="{FD1629B7-9C21-4E97-A76D-7A2D0081F1E6}" destId="{C5769D5B-1BC1-49C5-A865-2FDB4CAA3528}" srcOrd="0" destOrd="0" presId="urn:microsoft.com/office/officeart/2008/layout/RadialCluster"/>
    <dgm:cxn modelId="{3F0F0411-F346-4FF6-BC25-BB8AE6C6A73A}" type="presOf" srcId="{DC7C567B-A878-4111-889D-06798A7E7646}" destId="{36F2C72F-7E6A-4BB9-B74A-E7393860FC54}" srcOrd="0" destOrd="0" presId="urn:microsoft.com/office/officeart/2008/layout/RadialCluster"/>
    <dgm:cxn modelId="{A2115A80-D2F7-48A1-9A02-4EB02FDC9E70}" type="presOf" srcId="{2ACBA4F7-1A8A-4298-B9A2-F2F67F2FBCBA}" destId="{F638B24E-CC95-44A4-AF7A-2625C20615AD}" srcOrd="0" destOrd="0" presId="urn:microsoft.com/office/officeart/2008/layout/RadialCluster"/>
    <dgm:cxn modelId="{8DDDBCA1-9EA6-44F9-9756-D029FB9FF3DD}" type="presOf" srcId="{F56E1198-F3AE-43D3-8C93-51F17B6F9959}" destId="{F7E9C6FE-812E-4ACF-B980-7D06AC46BDAE}" srcOrd="0" destOrd="0" presId="urn:microsoft.com/office/officeart/2008/layout/RadialCluster"/>
    <dgm:cxn modelId="{B53E89B0-3150-4A77-BF8D-57AA6DFEA07C}" type="presParOf" srcId="{3E07C236-DDE4-4ABE-BC5B-0FC0A11EE940}" destId="{91F61D6E-8C5F-4D1D-A167-7D8E227116E4}" srcOrd="0" destOrd="0" presId="urn:microsoft.com/office/officeart/2008/layout/RadialCluster"/>
    <dgm:cxn modelId="{F2F59C4E-CA12-468E-9C32-7EAA4E77FBE8}" type="presParOf" srcId="{91F61D6E-8C5F-4D1D-A167-7D8E227116E4}" destId="{36F2C72F-7E6A-4BB9-B74A-E7393860FC54}" srcOrd="0" destOrd="0" presId="urn:microsoft.com/office/officeart/2008/layout/RadialCluster"/>
    <dgm:cxn modelId="{4F6EE252-DFF3-45C0-A38E-00A5F18D3EB9}" type="presParOf" srcId="{91F61D6E-8C5F-4D1D-A167-7D8E227116E4}" destId="{C5769D5B-1BC1-49C5-A865-2FDB4CAA3528}" srcOrd="1" destOrd="0" presId="urn:microsoft.com/office/officeart/2008/layout/RadialCluster"/>
    <dgm:cxn modelId="{C3B53AFF-8584-45CB-9353-1F9D3C0578D4}" type="presParOf" srcId="{91F61D6E-8C5F-4D1D-A167-7D8E227116E4}" destId="{F638B24E-CC95-44A4-AF7A-2625C20615AD}" srcOrd="2" destOrd="0" presId="urn:microsoft.com/office/officeart/2008/layout/RadialCluster"/>
    <dgm:cxn modelId="{BBEB830D-AFB5-4991-B432-128934CD062F}" type="presParOf" srcId="{91F61D6E-8C5F-4D1D-A167-7D8E227116E4}" destId="{21E4A3BF-8DEE-4138-B07D-7B67EFD3E8F7}" srcOrd="3" destOrd="0" presId="urn:microsoft.com/office/officeart/2008/layout/RadialCluster"/>
    <dgm:cxn modelId="{5E21F570-5EE1-4008-8DFD-F127B4742AF4}" type="presParOf" srcId="{91F61D6E-8C5F-4D1D-A167-7D8E227116E4}" destId="{F7E9C6FE-812E-4ACF-B980-7D06AC46BDAE}" srcOrd="4" destOrd="0" presId="urn:microsoft.com/office/officeart/2008/layout/RadialCluster"/>
    <dgm:cxn modelId="{0EC9D65A-0013-40E3-A993-AF0299CFBCFE}" type="presParOf" srcId="{91F61D6E-8C5F-4D1D-A167-7D8E227116E4}" destId="{D1550409-D4F5-42B6-86BC-31FB80362EBB}" srcOrd="5" destOrd="0" presId="urn:microsoft.com/office/officeart/2008/layout/RadialCluster"/>
    <dgm:cxn modelId="{CBEFCA44-1DFD-4D41-87C1-7364B019A7B1}" type="presParOf" srcId="{91F61D6E-8C5F-4D1D-A167-7D8E227116E4}" destId="{6567DA91-1529-4BEE-A893-6438617209E8}" srcOrd="6" destOrd="0" presId="urn:microsoft.com/office/officeart/2008/layout/RadialCluster"/>
    <dgm:cxn modelId="{5E1E09ED-CFC9-464F-8359-9BB01800270F}" type="presParOf" srcId="{91F61D6E-8C5F-4D1D-A167-7D8E227116E4}" destId="{FD0D017D-0B1E-492F-8567-15B7695245F4}" srcOrd="7" destOrd="0" presId="urn:microsoft.com/office/officeart/2008/layout/RadialCluster"/>
    <dgm:cxn modelId="{37A34346-557F-4F1C-9BC1-1E2D7137273A}" type="presParOf" srcId="{91F61D6E-8C5F-4D1D-A167-7D8E227116E4}" destId="{600A9F76-8407-42BC-A5A2-83675649546D}" srcOrd="8" destOrd="0" presId="urn:microsoft.com/office/officeart/2008/layout/RadialCluster"/>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6208D22-057E-41D5-9EDB-26B454F705FA}" type="doc">
      <dgm:prSet loTypeId="urn:microsoft.com/office/officeart/2005/8/layout/radial1" loCatId="cycle" qsTypeId="urn:microsoft.com/office/officeart/2005/8/quickstyle/simple1" qsCatId="simple" csTypeId="urn:microsoft.com/office/officeart/2005/8/colors/colorful5" csCatId="colorful" phldr="1"/>
      <dgm:spPr/>
      <dgm:t>
        <a:bodyPr/>
        <a:lstStyle/>
        <a:p>
          <a:pPr rtl="1"/>
          <a:endParaRPr lang="ar-SA"/>
        </a:p>
      </dgm:t>
    </dgm:pt>
    <dgm:pt modelId="{7B7EE64F-93F7-4363-94CD-F189786B0F78}">
      <dgm:prSet phldrT="[Text]" custT="1"/>
      <dgm:spPr>
        <a:solidFill>
          <a:schemeClr val="accent5">
            <a:lumMod val="60000"/>
            <a:lumOff val="40000"/>
          </a:schemeClr>
        </a:solidFill>
        <a:ln>
          <a:solidFill>
            <a:schemeClr val="tx1"/>
          </a:solidFill>
        </a:ln>
      </dgm:spPr>
      <dgm:t>
        <a:bodyPr/>
        <a:lstStyle/>
        <a:p>
          <a:pPr rtl="1"/>
          <a:r>
            <a:rPr lang="ar-SA" sz="2000" dirty="0" smtClean="0">
              <a:solidFill>
                <a:schemeClr val="tx1"/>
              </a:solidFill>
              <a:cs typeface="MCS Taybah S_U normal." pitchFamily="2" charset="-78"/>
            </a:rPr>
            <a:t>تأثيرات تكنولوجيا المعلومات على عمل المنظمة وزيادة كفاءتها</a:t>
          </a:r>
        </a:p>
        <a:p>
          <a:pPr rtl="1"/>
          <a:r>
            <a:rPr lang="ar-SA" sz="2000" dirty="0" smtClean="0">
              <a:solidFill>
                <a:schemeClr val="tx1"/>
              </a:solidFill>
              <a:cs typeface="MCS Taybah S_U normal." pitchFamily="2" charset="-78"/>
            </a:rPr>
            <a:t>يتمثل في :</a:t>
          </a:r>
          <a:endParaRPr lang="ar-SA" sz="2000" dirty="0">
            <a:solidFill>
              <a:schemeClr val="tx1"/>
            </a:solidFill>
            <a:cs typeface="MCS Taybah S_U normal." pitchFamily="2" charset="-78"/>
          </a:endParaRPr>
        </a:p>
      </dgm:t>
    </dgm:pt>
    <dgm:pt modelId="{EE463D54-D3CB-4E10-8C71-CDD599079097}" type="parTrans" cxnId="{4B79084B-8D33-4607-AF21-3560B9C26C3C}">
      <dgm:prSet/>
      <dgm:spPr/>
      <dgm:t>
        <a:bodyPr/>
        <a:lstStyle/>
        <a:p>
          <a:pPr rtl="1"/>
          <a:endParaRPr lang="ar-SA" sz="1100">
            <a:solidFill>
              <a:schemeClr val="tx1"/>
            </a:solidFill>
            <a:cs typeface="MCS Taybah S_U normal." pitchFamily="2" charset="-78"/>
          </a:endParaRPr>
        </a:p>
      </dgm:t>
    </dgm:pt>
    <dgm:pt modelId="{E0B4F63E-C856-4807-9B5A-20536674F644}" type="sibTrans" cxnId="{4B79084B-8D33-4607-AF21-3560B9C26C3C}">
      <dgm:prSet/>
      <dgm:spPr/>
      <dgm:t>
        <a:bodyPr/>
        <a:lstStyle/>
        <a:p>
          <a:pPr rtl="1"/>
          <a:endParaRPr lang="ar-SA" sz="1100">
            <a:solidFill>
              <a:schemeClr val="tx1"/>
            </a:solidFill>
            <a:cs typeface="MCS Taybah S_U normal." pitchFamily="2" charset="-78"/>
          </a:endParaRPr>
        </a:p>
      </dgm:t>
    </dgm:pt>
    <dgm:pt modelId="{17B31840-37C9-4F0C-B5F0-68B0D89B56BA}">
      <dgm:prSet phldrT="[Text]" custT="1"/>
      <dgm:spPr/>
      <dgm:t>
        <a:bodyPr/>
        <a:lstStyle/>
        <a:p>
          <a:pPr rtl="1"/>
          <a:r>
            <a:rPr lang="ar-SA" sz="1100" u="sng" dirty="0" smtClean="0">
              <a:solidFill>
                <a:schemeClr val="tx1"/>
              </a:solidFill>
              <a:cs typeface="MCS Taybah S_U normal." pitchFamily="2" charset="-78"/>
            </a:rPr>
            <a:t>. التأثير على المعاملات </a:t>
          </a:r>
          <a:r>
            <a:rPr lang="en-US" sz="1100" u="sng" dirty="0" smtClean="0">
              <a:solidFill>
                <a:schemeClr val="tx1"/>
              </a:solidFill>
              <a:cs typeface="MCS Taybah S_U normal." pitchFamily="2" charset="-78"/>
            </a:rPr>
            <a:t> Transactional Impact </a:t>
          </a:r>
          <a:r>
            <a:rPr lang="ar-SA" sz="1100" dirty="0" smtClean="0">
              <a:solidFill>
                <a:schemeClr val="tx1"/>
              </a:solidFill>
              <a:cs typeface="MCS Taybah S_U normal." pitchFamily="2" charset="-78"/>
            </a:rPr>
            <a:t>تحويل المعاملات غير المنظمة إلى معاملات روتينية .</a:t>
          </a:r>
          <a:endParaRPr lang="ar-SA" sz="1100" dirty="0">
            <a:solidFill>
              <a:schemeClr val="tx1"/>
            </a:solidFill>
            <a:cs typeface="MCS Taybah S_U normal." pitchFamily="2" charset="-78"/>
          </a:endParaRPr>
        </a:p>
      </dgm:t>
    </dgm:pt>
    <dgm:pt modelId="{6C978F96-7B5C-4BEF-A4D6-DE3F2D9A24B2}" type="parTrans" cxnId="{5599C523-44B7-426A-82AD-AE4C72EDDA04}">
      <dgm:prSet custT="1"/>
      <dgm:spPr/>
      <dgm:t>
        <a:bodyPr/>
        <a:lstStyle/>
        <a:p>
          <a:pPr rtl="1"/>
          <a:endParaRPr lang="ar-SA" sz="1100">
            <a:solidFill>
              <a:schemeClr val="tx1"/>
            </a:solidFill>
            <a:cs typeface="MCS Taybah S_U normal." pitchFamily="2" charset="-78"/>
          </a:endParaRPr>
        </a:p>
      </dgm:t>
    </dgm:pt>
    <dgm:pt modelId="{093988FE-9165-47CD-BB62-595CE742BC13}" type="sibTrans" cxnId="{5599C523-44B7-426A-82AD-AE4C72EDDA04}">
      <dgm:prSet/>
      <dgm:spPr/>
      <dgm:t>
        <a:bodyPr/>
        <a:lstStyle/>
        <a:p>
          <a:pPr rtl="1"/>
          <a:endParaRPr lang="ar-SA" sz="1100">
            <a:solidFill>
              <a:schemeClr val="tx1"/>
            </a:solidFill>
            <a:cs typeface="MCS Taybah S_U normal." pitchFamily="2" charset="-78"/>
          </a:endParaRPr>
        </a:p>
      </dgm:t>
    </dgm:pt>
    <dgm:pt modelId="{E8F5F83B-AEAD-4887-B28E-751B6F8624B6}">
      <dgm:prSet phldrT="[Text]" custT="1"/>
      <dgm:spPr/>
      <dgm:t>
        <a:bodyPr/>
        <a:lstStyle/>
        <a:p>
          <a:pPr rtl="1"/>
          <a:r>
            <a:rPr lang="ar-SA" sz="1100" u="sng" dirty="0" smtClean="0">
              <a:solidFill>
                <a:schemeClr val="tx1"/>
              </a:solidFill>
              <a:cs typeface="MCS Taybah S_U normal." pitchFamily="2" charset="-78"/>
            </a:rPr>
            <a:t>.القدرة على ادارة المعرفة </a:t>
          </a:r>
          <a:r>
            <a:rPr lang="en-US" sz="900" u="sng" dirty="0" smtClean="0">
              <a:solidFill>
                <a:schemeClr val="tx1"/>
              </a:solidFill>
              <a:cs typeface="MCS Taybah S_U normal." pitchFamily="2" charset="-78"/>
            </a:rPr>
            <a:t>Knowledge </a:t>
          </a:r>
          <a:r>
            <a:rPr lang="en-US" sz="900" u="sng" dirty="0" err="1" smtClean="0">
              <a:solidFill>
                <a:schemeClr val="tx1"/>
              </a:solidFill>
              <a:cs typeface="MCS Taybah S_U normal." pitchFamily="2" charset="-78"/>
            </a:rPr>
            <a:t>Managemant</a:t>
          </a:r>
          <a:r>
            <a:rPr lang="en-US" sz="900" u="sng" dirty="0" smtClean="0">
              <a:solidFill>
                <a:schemeClr val="tx1"/>
              </a:solidFill>
              <a:cs typeface="MCS Taybah S_U normal." pitchFamily="2" charset="-78"/>
            </a:rPr>
            <a:t> Capability</a:t>
          </a:r>
          <a:r>
            <a:rPr lang="en-US" sz="900" dirty="0" smtClean="0">
              <a:solidFill>
                <a:schemeClr val="tx1"/>
              </a:solidFill>
              <a:cs typeface="MCS Taybah S_U normal." pitchFamily="2" charset="-78"/>
            </a:rPr>
            <a:t> </a:t>
          </a:r>
          <a:r>
            <a:rPr lang="ar-SA" sz="1100" dirty="0" smtClean="0">
              <a:solidFill>
                <a:schemeClr val="tx1"/>
              </a:solidFill>
              <a:cs typeface="MCS Taybah S_U normal." pitchFamily="2" charset="-78"/>
            </a:rPr>
            <a:t>:</a:t>
          </a:r>
          <a:endParaRPr lang="en-US"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تمكين الحصول على المعلومات وتوزيعها بشكل دقيق وسريع.</a:t>
          </a:r>
          <a:endParaRPr lang="ar-SA" sz="1100" dirty="0">
            <a:solidFill>
              <a:schemeClr val="tx1"/>
            </a:solidFill>
            <a:cs typeface="MCS Taybah S_U normal." pitchFamily="2" charset="-78"/>
          </a:endParaRPr>
        </a:p>
      </dgm:t>
    </dgm:pt>
    <dgm:pt modelId="{E6FB4D55-25F8-4719-A279-42AF6642E5E9}" type="parTrans" cxnId="{B6BBF6ED-1600-4B17-9C29-F17AB727F73A}">
      <dgm:prSet custT="1"/>
      <dgm:spPr/>
      <dgm:t>
        <a:bodyPr/>
        <a:lstStyle/>
        <a:p>
          <a:pPr rtl="1"/>
          <a:endParaRPr lang="ar-SA" sz="1100">
            <a:solidFill>
              <a:schemeClr val="tx1"/>
            </a:solidFill>
            <a:cs typeface="MCS Taybah S_U normal." pitchFamily="2" charset="-78"/>
          </a:endParaRPr>
        </a:p>
      </dgm:t>
    </dgm:pt>
    <dgm:pt modelId="{28BA6B89-CB0C-466C-8940-21B6B0ED0311}" type="sibTrans" cxnId="{B6BBF6ED-1600-4B17-9C29-F17AB727F73A}">
      <dgm:prSet/>
      <dgm:spPr/>
      <dgm:t>
        <a:bodyPr/>
        <a:lstStyle/>
        <a:p>
          <a:pPr rtl="1"/>
          <a:endParaRPr lang="ar-SA" sz="1100">
            <a:solidFill>
              <a:schemeClr val="tx1"/>
            </a:solidFill>
            <a:cs typeface="MCS Taybah S_U normal." pitchFamily="2" charset="-78"/>
          </a:endParaRPr>
        </a:p>
      </dgm:t>
    </dgm:pt>
    <dgm:pt modelId="{EB4A8765-5CAC-41DD-8078-77E94490A0FB}">
      <dgm:prSet phldrT="[Text]" custT="1"/>
      <dgm:spPr/>
      <dgm:t>
        <a:bodyPr/>
        <a:lstStyle/>
        <a:p>
          <a:pPr rtl="1"/>
          <a:r>
            <a:rPr lang="ar-SA" sz="1100" u="sng" dirty="0" smtClean="0">
              <a:solidFill>
                <a:schemeClr val="tx1"/>
              </a:solidFill>
              <a:cs typeface="MCS Taybah S_U normal." pitchFamily="2" charset="-78"/>
            </a:rPr>
            <a:t>.القدرة على متابعة انجاز العمل </a:t>
          </a:r>
          <a:r>
            <a:rPr lang="en-US" sz="1100" u="sng" dirty="0" smtClean="0">
              <a:solidFill>
                <a:schemeClr val="tx1"/>
              </a:solidFill>
              <a:cs typeface="MCS Taybah S_U normal." pitchFamily="2" charset="-78"/>
            </a:rPr>
            <a:t>Tasks Tracking Capability</a:t>
          </a:r>
          <a:r>
            <a:rPr lang="en-US" sz="1100" dirty="0" smtClean="0">
              <a:solidFill>
                <a:schemeClr val="tx1"/>
              </a:solidFill>
              <a:cs typeface="MCS Taybah S_U normal." pitchFamily="2" charset="-78"/>
            </a:rPr>
            <a:t> </a:t>
          </a:r>
          <a:r>
            <a:rPr lang="ar-SA" sz="1100" dirty="0" smtClean="0">
              <a:solidFill>
                <a:schemeClr val="tx1"/>
              </a:solidFill>
              <a:cs typeface="MCS Taybah S_U normal." pitchFamily="2" charset="-78"/>
            </a:rPr>
            <a:t>:</a:t>
          </a:r>
          <a:endParaRPr lang="en-US"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القدرة على متابعة الأعمال ومدى انجازها وكذلك متابعة المدخلات والمخرجات أثناء تنفيذ العمل.</a:t>
          </a:r>
          <a:endParaRPr lang="ar-SA" sz="1100" dirty="0">
            <a:solidFill>
              <a:schemeClr val="tx1"/>
            </a:solidFill>
            <a:cs typeface="MCS Taybah S_U normal." pitchFamily="2" charset="-78"/>
          </a:endParaRPr>
        </a:p>
      </dgm:t>
    </dgm:pt>
    <dgm:pt modelId="{360844AD-7B08-4B38-94FC-7313D83F93E0}" type="parTrans" cxnId="{E187F279-07F6-4FA5-8D9D-1F75DCF95362}">
      <dgm:prSet custT="1"/>
      <dgm:spPr/>
      <dgm:t>
        <a:bodyPr/>
        <a:lstStyle/>
        <a:p>
          <a:pPr rtl="1"/>
          <a:endParaRPr lang="ar-SA" sz="1100">
            <a:solidFill>
              <a:schemeClr val="tx1"/>
            </a:solidFill>
            <a:cs typeface="MCS Taybah S_U normal." pitchFamily="2" charset="-78"/>
          </a:endParaRPr>
        </a:p>
      </dgm:t>
    </dgm:pt>
    <dgm:pt modelId="{E0E2A26C-EF4A-4273-AC68-655E34984F03}" type="sibTrans" cxnId="{E187F279-07F6-4FA5-8D9D-1F75DCF95362}">
      <dgm:prSet/>
      <dgm:spPr/>
      <dgm:t>
        <a:bodyPr/>
        <a:lstStyle/>
        <a:p>
          <a:pPr rtl="1"/>
          <a:endParaRPr lang="ar-SA" sz="1100">
            <a:solidFill>
              <a:schemeClr val="tx1"/>
            </a:solidFill>
            <a:cs typeface="MCS Taybah S_U normal." pitchFamily="2" charset="-78"/>
          </a:endParaRPr>
        </a:p>
      </dgm:t>
    </dgm:pt>
    <dgm:pt modelId="{9F40B895-E3DB-4E33-A727-FF1D76E78ACE}">
      <dgm:prSet phldrT="[Text]" custT="1"/>
      <dgm:spPr/>
      <dgm:t>
        <a:bodyPr/>
        <a:lstStyle/>
        <a:p>
          <a:pPr rtl="1"/>
          <a:r>
            <a:rPr lang="ar-SA" sz="1100" u="sng" dirty="0" smtClean="0">
              <a:solidFill>
                <a:schemeClr val="tx1"/>
              </a:solidFill>
              <a:cs typeface="MCS Taybah S_U normal." pitchFamily="2" charset="-78"/>
            </a:rPr>
            <a:t>.القدرة على إلغاء الوسطاء </a:t>
          </a:r>
          <a:r>
            <a:rPr lang="en-US" sz="1100" u="sng" dirty="0" smtClean="0">
              <a:solidFill>
                <a:schemeClr val="tx1"/>
              </a:solidFill>
              <a:cs typeface="MCS Taybah S_U normal." pitchFamily="2" charset="-78"/>
            </a:rPr>
            <a:t>Disintermediation </a:t>
          </a:r>
          <a:r>
            <a:rPr lang="ar-SA" sz="1100" u="sng" dirty="0" smtClean="0">
              <a:solidFill>
                <a:schemeClr val="tx1"/>
              </a:solidFill>
              <a:cs typeface="MCS Taybah S_U normal." pitchFamily="2" charset="-78"/>
            </a:rPr>
            <a:t>:</a:t>
          </a:r>
          <a:r>
            <a:rPr lang="ar-SA" sz="1100" b="1" dirty="0" smtClean="0">
              <a:solidFill>
                <a:schemeClr val="tx1"/>
              </a:solidFill>
              <a:cs typeface="MCS Taybah S_U normal." pitchFamily="2" charset="-78"/>
            </a:rPr>
            <a:t> </a:t>
          </a:r>
          <a:endParaRPr lang="en-US" sz="1100" dirty="0" smtClean="0">
            <a:solidFill>
              <a:schemeClr val="tx1"/>
            </a:solidFill>
            <a:cs typeface="MCS Taybah S_U normal." pitchFamily="2" charset="-78"/>
          </a:endParaRPr>
        </a:p>
        <a:p>
          <a:pPr rtl="1"/>
          <a:r>
            <a:rPr lang="ar-SA" sz="1050" dirty="0" smtClean="0">
              <a:solidFill>
                <a:schemeClr val="tx1"/>
              </a:solidFill>
              <a:cs typeface="MCS Taybah S_U normal." pitchFamily="2" charset="-78"/>
            </a:rPr>
            <a:t>توفير أدوات تمكن المنظمة من الارتباط المباشر بعملائها ومورديها بشكل مباشر مما يسهل عملية الاتصال فيما بينهم وتحسين العلاقة بين هذه الأطراف، ومما يؤدي إلى سرعة تنفيذ الأعمال وتحسين جودتها.</a:t>
          </a:r>
          <a:endParaRPr lang="ar-SA" sz="1050" dirty="0">
            <a:solidFill>
              <a:schemeClr val="tx1"/>
            </a:solidFill>
            <a:cs typeface="MCS Taybah S_U normal." pitchFamily="2" charset="-78"/>
          </a:endParaRPr>
        </a:p>
      </dgm:t>
    </dgm:pt>
    <dgm:pt modelId="{6364C6D1-DC54-442F-A60B-B2EC26384D01}" type="parTrans" cxnId="{9D5352C0-EBA0-4EF2-AC46-57ADA458FDC1}">
      <dgm:prSet custT="1"/>
      <dgm:spPr/>
      <dgm:t>
        <a:bodyPr/>
        <a:lstStyle/>
        <a:p>
          <a:pPr rtl="1"/>
          <a:endParaRPr lang="ar-SA" sz="1100">
            <a:solidFill>
              <a:schemeClr val="tx1"/>
            </a:solidFill>
            <a:cs typeface="MCS Taybah S_U normal." pitchFamily="2" charset="-78"/>
          </a:endParaRPr>
        </a:p>
      </dgm:t>
    </dgm:pt>
    <dgm:pt modelId="{5158C0B4-5312-4AB9-9C72-D8F20D063787}" type="sibTrans" cxnId="{9D5352C0-EBA0-4EF2-AC46-57ADA458FDC1}">
      <dgm:prSet/>
      <dgm:spPr/>
      <dgm:t>
        <a:bodyPr/>
        <a:lstStyle/>
        <a:p>
          <a:pPr rtl="1"/>
          <a:endParaRPr lang="ar-SA" sz="1100">
            <a:solidFill>
              <a:schemeClr val="tx1"/>
            </a:solidFill>
            <a:cs typeface="MCS Taybah S_U normal." pitchFamily="2" charset="-78"/>
          </a:endParaRPr>
        </a:p>
      </dgm:t>
    </dgm:pt>
    <dgm:pt modelId="{821B4597-26A8-4DF1-BB04-C42E284B349F}">
      <dgm:prSet custT="1"/>
      <dgm:spPr/>
      <dgm:t>
        <a:bodyPr/>
        <a:lstStyle/>
        <a:p>
          <a:pPr rtl="1"/>
          <a:r>
            <a:rPr lang="ar-SA" sz="1100" u="sng" dirty="0" smtClean="0">
              <a:solidFill>
                <a:schemeClr val="tx1"/>
              </a:solidFill>
              <a:cs typeface="MCS Taybah S_U normal." pitchFamily="2" charset="-78"/>
            </a:rPr>
            <a:t>. التأثير على التشغيل الآلي </a:t>
          </a:r>
          <a:r>
            <a:rPr lang="en-US" sz="1100" u="sng" dirty="0" smtClean="0">
              <a:solidFill>
                <a:schemeClr val="tx1"/>
              </a:solidFill>
              <a:cs typeface="MCS Taybah S_U normal." pitchFamily="2" charset="-78"/>
            </a:rPr>
            <a:t> </a:t>
          </a:r>
          <a:r>
            <a:rPr lang="en-US" sz="1100" u="sng" dirty="0" err="1" smtClean="0">
              <a:solidFill>
                <a:schemeClr val="tx1"/>
              </a:solidFill>
              <a:cs typeface="MCS Taybah S_U normal." pitchFamily="2" charset="-78"/>
            </a:rPr>
            <a:t>Automational</a:t>
          </a:r>
          <a:r>
            <a:rPr lang="en-US" sz="1100" u="sng" dirty="0" smtClean="0">
              <a:solidFill>
                <a:schemeClr val="tx1"/>
              </a:solidFill>
              <a:cs typeface="MCS Taybah S_U normal." pitchFamily="2" charset="-78"/>
            </a:rPr>
            <a:t> Impact</a:t>
          </a:r>
          <a:r>
            <a:rPr lang="en-US" sz="1100" dirty="0" smtClean="0">
              <a:solidFill>
                <a:schemeClr val="tx1"/>
              </a:solidFill>
              <a:cs typeface="MCS Taybah S_U normal." pitchFamily="2" charset="-78"/>
            </a:rPr>
            <a:t> </a:t>
          </a:r>
          <a:endParaRPr lang="ar-SA"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تقليل التدخل البشري في العمل .</a:t>
          </a:r>
          <a:endParaRPr lang="ar-SA" sz="1100" dirty="0">
            <a:solidFill>
              <a:schemeClr val="tx1"/>
            </a:solidFill>
            <a:cs typeface="MCS Taybah S_U normal." pitchFamily="2" charset="-78"/>
          </a:endParaRPr>
        </a:p>
      </dgm:t>
    </dgm:pt>
    <dgm:pt modelId="{49A3F5FD-A235-4599-BFC6-FE8A3A099271}" type="parTrans" cxnId="{D1F1AA2D-6971-4592-8267-C1734010BC51}">
      <dgm:prSet custT="1"/>
      <dgm:spPr/>
      <dgm:t>
        <a:bodyPr/>
        <a:lstStyle/>
        <a:p>
          <a:pPr rtl="1"/>
          <a:endParaRPr lang="ar-SA" sz="1100">
            <a:solidFill>
              <a:schemeClr val="tx1"/>
            </a:solidFill>
            <a:cs typeface="MCS Taybah S_U normal." pitchFamily="2" charset="-78"/>
          </a:endParaRPr>
        </a:p>
      </dgm:t>
    </dgm:pt>
    <dgm:pt modelId="{8CE814EE-3DF5-47DF-9CBD-F98CA1567131}" type="sibTrans" cxnId="{D1F1AA2D-6971-4592-8267-C1734010BC51}">
      <dgm:prSet/>
      <dgm:spPr/>
      <dgm:t>
        <a:bodyPr/>
        <a:lstStyle/>
        <a:p>
          <a:pPr rtl="1"/>
          <a:endParaRPr lang="ar-SA" sz="1100">
            <a:solidFill>
              <a:schemeClr val="tx1"/>
            </a:solidFill>
            <a:cs typeface="MCS Taybah S_U normal." pitchFamily="2" charset="-78"/>
          </a:endParaRPr>
        </a:p>
      </dgm:t>
    </dgm:pt>
    <dgm:pt modelId="{5C803933-7035-4C51-9A69-83BF48D7B6CB}">
      <dgm:prSet custT="1"/>
      <dgm:spPr/>
      <dgm:t>
        <a:bodyPr/>
        <a:lstStyle/>
        <a:p>
          <a:pPr rtl="1"/>
          <a:r>
            <a:rPr lang="ar-SA" sz="1100" dirty="0" smtClean="0">
              <a:solidFill>
                <a:schemeClr val="tx1"/>
              </a:solidFill>
              <a:cs typeface="MCS Taybah S_U normal." pitchFamily="2" charset="-78"/>
            </a:rPr>
            <a:t>. </a:t>
          </a:r>
          <a:r>
            <a:rPr lang="ar-SA" sz="1100" u="sng" dirty="0" smtClean="0">
              <a:solidFill>
                <a:schemeClr val="tx1"/>
              </a:solidFill>
              <a:cs typeface="MCS Taybah S_U normal." pitchFamily="2" charset="-78"/>
            </a:rPr>
            <a:t>القدرة التحليلية </a:t>
          </a:r>
          <a:r>
            <a:rPr lang="en-US" sz="1100" u="sng" dirty="0" smtClean="0">
              <a:solidFill>
                <a:schemeClr val="tx1"/>
              </a:solidFill>
              <a:cs typeface="MCS Taybah S_U normal." pitchFamily="2" charset="-78"/>
            </a:rPr>
            <a:t>Analytical Capability </a:t>
          </a:r>
          <a:endParaRPr lang="ar-SA" sz="1100" u="sng"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توفير تكنولوجيا المعلومات القدرة على تحليل البيانات والمعلومات من خلال أدوات لهذا الغرض.</a:t>
          </a:r>
          <a:endParaRPr lang="ar-SA" sz="1100" dirty="0">
            <a:solidFill>
              <a:schemeClr val="tx1"/>
            </a:solidFill>
            <a:cs typeface="MCS Taybah S_U normal." pitchFamily="2" charset="-78"/>
          </a:endParaRPr>
        </a:p>
      </dgm:t>
    </dgm:pt>
    <dgm:pt modelId="{0AF4149C-3E3C-45FC-B19E-773491C9E08A}" type="parTrans" cxnId="{6A8D97DD-D942-496F-9316-0D29B889D270}">
      <dgm:prSet custT="1"/>
      <dgm:spPr/>
      <dgm:t>
        <a:bodyPr/>
        <a:lstStyle/>
        <a:p>
          <a:pPr rtl="1"/>
          <a:endParaRPr lang="ar-SA" sz="1100">
            <a:solidFill>
              <a:schemeClr val="tx1"/>
            </a:solidFill>
            <a:cs typeface="MCS Taybah S_U normal." pitchFamily="2" charset="-78"/>
          </a:endParaRPr>
        </a:p>
      </dgm:t>
    </dgm:pt>
    <dgm:pt modelId="{76ABE4BB-98D6-4708-AA3D-AE7C59303261}" type="sibTrans" cxnId="{6A8D97DD-D942-496F-9316-0D29B889D270}">
      <dgm:prSet/>
      <dgm:spPr/>
      <dgm:t>
        <a:bodyPr/>
        <a:lstStyle/>
        <a:p>
          <a:pPr rtl="1"/>
          <a:endParaRPr lang="ar-SA" sz="1100">
            <a:solidFill>
              <a:schemeClr val="tx1"/>
            </a:solidFill>
            <a:cs typeface="MCS Taybah S_U normal." pitchFamily="2" charset="-78"/>
          </a:endParaRPr>
        </a:p>
      </dgm:t>
    </dgm:pt>
    <dgm:pt modelId="{FDB49C9A-685B-42EC-9D11-4D3255BCCBC4}">
      <dgm:prSet custT="1"/>
      <dgm:spPr/>
      <dgm:t>
        <a:bodyPr/>
        <a:lstStyle/>
        <a:p>
          <a:pPr rtl="1"/>
          <a:r>
            <a:rPr lang="ar-SA" sz="1100" dirty="0" smtClean="0">
              <a:solidFill>
                <a:schemeClr val="tx1"/>
              </a:solidFill>
              <a:cs typeface="MCS Taybah S_U normal." pitchFamily="2" charset="-78"/>
            </a:rPr>
            <a:t>.</a:t>
          </a:r>
          <a:r>
            <a:rPr lang="ar-SA" sz="1100" u="sng" dirty="0" smtClean="0">
              <a:solidFill>
                <a:schemeClr val="tx1"/>
              </a:solidFill>
              <a:cs typeface="MCS Taybah S_U normal." pitchFamily="2" charset="-78"/>
            </a:rPr>
            <a:t>القدرة المعلوماتية </a:t>
          </a:r>
          <a:r>
            <a:rPr lang="en-US" sz="1100" u="sng" dirty="0" smtClean="0">
              <a:solidFill>
                <a:schemeClr val="tx1"/>
              </a:solidFill>
              <a:cs typeface="MCS Taybah S_U normal." pitchFamily="2" charset="-78"/>
            </a:rPr>
            <a:t> Informational Capability </a:t>
          </a:r>
          <a:r>
            <a:rPr lang="ar-SA" sz="1100" u="sng" dirty="0" smtClean="0">
              <a:solidFill>
                <a:schemeClr val="tx1"/>
              </a:solidFill>
              <a:cs typeface="MCS Taybah S_U normal." pitchFamily="2" charset="-78"/>
            </a:rPr>
            <a:t>: </a:t>
          </a:r>
          <a:endParaRPr lang="en-US"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توفير كميات كبيرة ومفصلة من المعلومات في مختلف المجالات .</a:t>
          </a:r>
          <a:endParaRPr lang="ar-SA" sz="1100" dirty="0">
            <a:solidFill>
              <a:schemeClr val="tx1"/>
            </a:solidFill>
            <a:cs typeface="MCS Taybah S_U normal." pitchFamily="2" charset="-78"/>
          </a:endParaRPr>
        </a:p>
      </dgm:t>
    </dgm:pt>
    <dgm:pt modelId="{FB126D83-74AA-4B68-B767-BEEE41CAFC12}" type="parTrans" cxnId="{581131A3-C5D8-4FF0-B37A-13E364192567}">
      <dgm:prSet custT="1"/>
      <dgm:spPr/>
      <dgm:t>
        <a:bodyPr/>
        <a:lstStyle/>
        <a:p>
          <a:pPr rtl="1"/>
          <a:endParaRPr lang="ar-SA" sz="1100">
            <a:solidFill>
              <a:schemeClr val="tx1"/>
            </a:solidFill>
            <a:cs typeface="MCS Taybah S_U normal." pitchFamily="2" charset="-78"/>
          </a:endParaRPr>
        </a:p>
      </dgm:t>
    </dgm:pt>
    <dgm:pt modelId="{A6872680-7844-49DE-B238-741DC529392A}" type="sibTrans" cxnId="{581131A3-C5D8-4FF0-B37A-13E364192567}">
      <dgm:prSet/>
      <dgm:spPr/>
      <dgm:t>
        <a:bodyPr/>
        <a:lstStyle/>
        <a:p>
          <a:pPr rtl="1"/>
          <a:endParaRPr lang="ar-SA" sz="1100">
            <a:solidFill>
              <a:schemeClr val="tx1"/>
            </a:solidFill>
            <a:cs typeface="MCS Taybah S_U normal." pitchFamily="2" charset="-78"/>
          </a:endParaRPr>
        </a:p>
      </dgm:t>
    </dgm:pt>
    <dgm:pt modelId="{1D086C24-4E46-49B1-9EE9-D61BE0D0DFD5}">
      <dgm:prSet custT="1"/>
      <dgm:spPr/>
      <dgm:t>
        <a:bodyPr/>
        <a:lstStyle/>
        <a:p>
          <a:pPr rtl="1"/>
          <a:r>
            <a:rPr lang="ar-SA" sz="1100" u="sng" dirty="0" smtClean="0">
              <a:solidFill>
                <a:schemeClr val="tx1"/>
              </a:solidFill>
              <a:cs typeface="MCS Taybah S_U normal." pitchFamily="2" charset="-78"/>
            </a:rPr>
            <a:t>.القدرة على التغيير المرحلي  التتابعي </a:t>
          </a:r>
          <a:r>
            <a:rPr lang="en-US" sz="700" u="sng" dirty="0" err="1" smtClean="0">
              <a:solidFill>
                <a:schemeClr val="tx1"/>
              </a:solidFill>
              <a:cs typeface="MCS Taybah S_U normal." pitchFamily="2" charset="-78"/>
            </a:rPr>
            <a:t>Sequental</a:t>
          </a:r>
          <a:r>
            <a:rPr lang="en-US" sz="700" u="sng" dirty="0" smtClean="0">
              <a:solidFill>
                <a:schemeClr val="tx1"/>
              </a:solidFill>
              <a:cs typeface="MCS Taybah S_U normal." pitchFamily="2" charset="-78"/>
            </a:rPr>
            <a:t> Change Capability</a:t>
          </a:r>
          <a:r>
            <a:rPr lang="ar-SA" sz="1100" u="sng" dirty="0" smtClean="0">
              <a:solidFill>
                <a:schemeClr val="tx1"/>
              </a:solidFill>
              <a:cs typeface="MCS Taybah S_U normal." pitchFamily="2" charset="-78"/>
            </a:rPr>
            <a:t>: </a:t>
          </a:r>
          <a:endParaRPr lang="en-US"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تساعد تكنولوجيا المعلومات وأدواتها في إحداث التغيير المطلوب في المنظمة بشكل تتابعي ومتوازي دون إرباك العمل.</a:t>
          </a:r>
          <a:endParaRPr lang="ar-SA" sz="1100" dirty="0">
            <a:solidFill>
              <a:schemeClr val="tx1"/>
            </a:solidFill>
            <a:cs typeface="MCS Taybah S_U normal." pitchFamily="2" charset="-78"/>
          </a:endParaRPr>
        </a:p>
      </dgm:t>
    </dgm:pt>
    <dgm:pt modelId="{153DF3E5-1201-4BB2-A38A-4B74A612DA3A}" type="parTrans" cxnId="{E473B43A-E4F7-44D4-A564-675B7171D3BE}">
      <dgm:prSet custT="1"/>
      <dgm:spPr/>
      <dgm:t>
        <a:bodyPr/>
        <a:lstStyle/>
        <a:p>
          <a:pPr rtl="1"/>
          <a:endParaRPr lang="ar-SA" sz="1100">
            <a:solidFill>
              <a:schemeClr val="tx1"/>
            </a:solidFill>
            <a:cs typeface="MCS Taybah S_U normal." pitchFamily="2" charset="-78"/>
          </a:endParaRPr>
        </a:p>
      </dgm:t>
    </dgm:pt>
    <dgm:pt modelId="{810AE921-2316-4303-B76C-0FA010FF9265}" type="sibTrans" cxnId="{E473B43A-E4F7-44D4-A564-675B7171D3BE}">
      <dgm:prSet/>
      <dgm:spPr/>
      <dgm:t>
        <a:bodyPr/>
        <a:lstStyle/>
        <a:p>
          <a:pPr rtl="1"/>
          <a:endParaRPr lang="ar-SA" sz="1100">
            <a:solidFill>
              <a:schemeClr val="tx1"/>
            </a:solidFill>
            <a:cs typeface="MCS Taybah S_U normal." pitchFamily="2" charset="-78"/>
          </a:endParaRPr>
        </a:p>
      </dgm:t>
    </dgm:pt>
    <dgm:pt modelId="{69A3F7EE-7DBE-4A8B-9C2E-76130F01FC18}">
      <dgm:prSet custT="1"/>
      <dgm:spPr/>
      <dgm:t>
        <a:bodyPr/>
        <a:lstStyle/>
        <a:p>
          <a:pPr rtl="1"/>
          <a:r>
            <a:rPr lang="ar-SA" sz="1100" u="sng" dirty="0" smtClean="0">
              <a:solidFill>
                <a:schemeClr val="tx1"/>
              </a:solidFill>
              <a:cs typeface="MCS Taybah S_U normal." pitchFamily="2" charset="-78"/>
            </a:rPr>
            <a:t>. التأثير الجغرافي </a:t>
          </a:r>
          <a:r>
            <a:rPr lang="en-US" sz="1100" u="sng" dirty="0" smtClean="0">
              <a:solidFill>
                <a:schemeClr val="tx1"/>
              </a:solidFill>
              <a:cs typeface="MCS Taybah S_U normal." pitchFamily="2" charset="-78"/>
            </a:rPr>
            <a:t> Geographical Impact </a:t>
          </a:r>
          <a:r>
            <a:rPr lang="ar-SA" sz="1100" dirty="0" smtClean="0">
              <a:solidFill>
                <a:schemeClr val="tx1"/>
              </a:solidFill>
              <a:cs typeface="MCS Taybah S_U normal." pitchFamily="2" charset="-78"/>
            </a:rPr>
            <a:t>تمكين نقل المعلومات  بسرعة لمسافات طويلة وأماكن بعيدة باستقلالية تامة عن المواقع الجغرافية.</a:t>
          </a:r>
          <a:endParaRPr lang="en-US" sz="1100" dirty="0">
            <a:solidFill>
              <a:schemeClr val="tx1"/>
            </a:solidFill>
            <a:cs typeface="MCS Taybah S_U normal." pitchFamily="2" charset="-78"/>
          </a:endParaRPr>
        </a:p>
      </dgm:t>
    </dgm:pt>
    <dgm:pt modelId="{EFF40371-CE0F-41F5-A4AD-BB60D6B95CDB}" type="parTrans" cxnId="{1000AD20-6228-425A-97CE-21F8BEF65A00}">
      <dgm:prSet custT="1"/>
      <dgm:spPr/>
      <dgm:t>
        <a:bodyPr/>
        <a:lstStyle/>
        <a:p>
          <a:pPr rtl="1"/>
          <a:endParaRPr lang="ar-SA" sz="1100">
            <a:solidFill>
              <a:schemeClr val="tx1"/>
            </a:solidFill>
            <a:cs typeface="MCS Taybah S_U normal." pitchFamily="2" charset="-78"/>
          </a:endParaRPr>
        </a:p>
      </dgm:t>
    </dgm:pt>
    <dgm:pt modelId="{5D4C2419-1220-408A-B4C6-0F64281FCFFC}" type="sibTrans" cxnId="{1000AD20-6228-425A-97CE-21F8BEF65A00}">
      <dgm:prSet/>
      <dgm:spPr/>
      <dgm:t>
        <a:bodyPr/>
        <a:lstStyle/>
        <a:p>
          <a:pPr rtl="1"/>
          <a:endParaRPr lang="ar-SA" sz="1100">
            <a:solidFill>
              <a:schemeClr val="tx1"/>
            </a:solidFill>
            <a:cs typeface="MCS Taybah S_U normal." pitchFamily="2" charset="-78"/>
          </a:endParaRPr>
        </a:p>
      </dgm:t>
    </dgm:pt>
    <dgm:pt modelId="{FF17114F-78A5-48BE-BE32-581E863E6CF5}" type="pres">
      <dgm:prSet presAssocID="{36208D22-057E-41D5-9EDB-26B454F705FA}" presName="cycle" presStyleCnt="0">
        <dgm:presLayoutVars>
          <dgm:chMax val="1"/>
          <dgm:dir/>
          <dgm:animLvl val="ctr"/>
          <dgm:resizeHandles val="exact"/>
        </dgm:presLayoutVars>
      </dgm:prSet>
      <dgm:spPr/>
      <dgm:t>
        <a:bodyPr/>
        <a:lstStyle/>
        <a:p>
          <a:pPr rtl="1"/>
          <a:endParaRPr lang="ar-SA"/>
        </a:p>
      </dgm:t>
    </dgm:pt>
    <dgm:pt modelId="{196FD86A-4C45-4367-A9BA-485C0874835E}" type="pres">
      <dgm:prSet presAssocID="{7B7EE64F-93F7-4363-94CD-F189786B0F78}" presName="centerShape" presStyleLbl="node0" presStyleIdx="0" presStyleCnt="1" custScaleX="171419" custScaleY="133872"/>
      <dgm:spPr/>
      <dgm:t>
        <a:bodyPr/>
        <a:lstStyle/>
        <a:p>
          <a:pPr rtl="1"/>
          <a:endParaRPr lang="ar-SA"/>
        </a:p>
      </dgm:t>
    </dgm:pt>
    <dgm:pt modelId="{A485DC4C-E431-46AA-93E2-8B7459268A26}" type="pres">
      <dgm:prSet presAssocID="{6C978F96-7B5C-4BEF-A4D6-DE3F2D9A24B2}" presName="Name9" presStyleLbl="parChTrans1D2" presStyleIdx="0" presStyleCnt="9" custScaleX="2000000" custScaleY="102085"/>
      <dgm:spPr/>
      <dgm:t>
        <a:bodyPr/>
        <a:lstStyle/>
        <a:p>
          <a:pPr rtl="1"/>
          <a:endParaRPr lang="ar-SA"/>
        </a:p>
      </dgm:t>
    </dgm:pt>
    <dgm:pt modelId="{9A91606C-116C-4353-BF93-6E06579D068A}" type="pres">
      <dgm:prSet presAssocID="{6C978F96-7B5C-4BEF-A4D6-DE3F2D9A24B2}" presName="connTx" presStyleLbl="parChTrans1D2" presStyleIdx="0" presStyleCnt="9"/>
      <dgm:spPr/>
      <dgm:t>
        <a:bodyPr/>
        <a:lstStyle/>
        <a:p>
          <a:pPr rtl="1"/>
          <a:endParaRPr lang="ar-SA"/>
        </a:p>
      </dgm:t>
    </dgm:pt>
    <dgm:pt modelId="{9D449123-3D01-4871-B074-577F88681810}" type="pres">
      <dgm:prSet presAssocID="{17B31840-37C9-4F0C-B5F0-68B0D89B56BA}" presName="node" presStyleLbl="node1" presStyleIdx="0" presStyleCnt="9" custScaleX="108112" custScaleY="81380" custRadScaleRad="83472" custRadScaleInc="6139">
        <dgm:presLayoutVars>
          <dgm:bulletEnabled val="1"/>
        </dgm:presLayoutVars>
      </dgm:prSet>
      <dgm:spPr/>
      <dgm:t>
        <a:bodyPr/>
        <a:lstStyle/>
        <a:p>
          <a:pPr rtl="1"/>
          <a:endParaRPr lang="ar-SA"/>
        </a:p>
      </dgm:t>
    </dgm:pt>
    <dgm:pt modelId="{A2546E05-6535-481B-B8C8-E9E15C802816}" type="pres">
      <dgm:prSet presAssocID="{EFF40371-CE0F-41F5-A4AD-BB60D6B95CDB}" presName="Name9" presStyleLbl="parChTrans1D2" presStyleIdx="1" presStyleCnt="9" custScaleX="2000000" custScaleY="102085"/>
      <dgm:spPr/>
      <dgm:t>
        <a:bodyPr/>
        <a:lstStyle/>
        <a:p>
          <a:pPr rtl="1"/>
          <a:endParaRPr lang="ar-SA"/>
        </a:p>
      </dgm:t>
    </dgm:pt>
    <dgm:pt modelId="{2F1BD1AF-7F13-49F9-A8AE-5A2FE085A365}" type="pres">
      <dgm:prSet presAssocID="{EFF40371-CE0F-41F5-A4AD-BB60D6B95CDB}" presName="connTx" presStyleLbl="parChTrans1D2" presStyleIdx="1" presStyleCnt="9"/>
      <dgm:spPr/>
      <dgm:t>
        <a:bodyPr/>
        <a:lstStyle/>
        <a:p>
          <a:pPr rtl="1"/>
          <a:endParaRPr lang="ar-SA"/>
        </a:p>
      </dgm:t>
    </dgm:pt>
    <dgm:pt modelId="{FF69B15B-6452-497A-8F44-29B93C493BDD}" type="pres">
      <dgm:prSet presAssocID="{69A3F7EE-7DBE-4A8B-9C2E-76130F01FC18}" presName="node" presStyleLbl="node1" presStyleIdx="1" presStyleCnt="9" custScaleX="127219" custScaleY="102087" custRadScaleRad="90118" custRadScaleInc="11310">
        <dgm:presLayoutVars>
          <dgm:bulletEnabled val="1"/>
        </dgm:presLayoutVars>
      </dgm:prSet>
      <dgm:spPr/>
      <dgm:t>
        <a:bodyPr/>
        <a:lstStyle/>
        <a:p>
          <a:pPr rtl="1"/>
          <a:endParaRPr lang="ar-SA"/>
        </a:p>
      </dgm:t>
    </dgm:pt>
    <dgm:pt modelId="{EE3C924A-CF10-42FD-9DE9-908325283FEF}" type="pres">
      <dgm:prSet presAssocID="{49A3F5FD-A235-4599-BFC6-FE8A3A099271}" presName="Name9" presStyleLbl="parChTrans1D2" presStyleIdx="2" presStyleCnt="9" custScaleX="2000000" custScaleY="102085"/>
      <dgm:spPr/>
      <dgm:t>
        <a:bodyPr/>
        <a:lstStyle/>
        <a:p>
          <a:pPr rtl="1"/>
          <a:endParaRPr lang="ar-SA"/>
        </a:p>
      </dgm:t>
    </dgm:pt>
    <dgm:pt modelId="{E2503847-5887-410A-A0DD-8F7C088DCE32}" type="pres">
      <dgm:prSet presAssocID="{49A3F5FD-A235-4599-BFC6-FE8A3A099271}" presName="connTx" presStyleLbl="parChTrans1D2" presStyleIdx="2" presStyleCnt="9"/>
      <dgm:spPr/>
      <dgm:t>
        <a:bodyPr/>
        <a:lstStyle/>
        <a:p>
          <a:pPr rtl="1"/>
          <a:endParaRPr lang="ar-SA"/>
        </a:p>
      </dgm:t>
    </dgm:pt>
    <dgm:pt modelId="{E79F9CCB-1137-40DF-A77D-1843A04FFFDB}" type="pres">
      <dgm:prSet presAssocID="{821B4597-26A8-4DF1-BB04-C42E284B349F}" presName="node" presStyleLbl="node1" presStyleIdx="2" presStyleCnt="9" custScaleX="127219" custScaleY="102087" custRadScaleRad="93093" custRadScaleInc="-3752">
        <dgm:presLayoutVars>
          <dgm:bulletEnabled val="1"/>
        </dgm:presLayoutVars>
      </dgm:prSet>
      <dgm:spPr/>
      <dgm:t>
        <a:bodyPr/>
        <a:lstStyle/>
        <a:p>
          <a:pPr rtl="1"/>
          <a:endParaRPr lang="ar-SA"/>
        </a:p>
      </dgm:t>
    </dgm:pt>
    <dgm:pt modelId="{36C67D56-851F-4536-9145-2650BA7FD862}" type="pres">
      <dgm:prSet presAssocID="{0AF4149C-3E3C-45FC-B19E-773491C9E08A}" presName="Name9" presStyleLbl="parChTrans1D2" presStyleIdx="3" presStyleCnt="9" custScaleX="2000000" custScaleY="102085"/>
      <dgm:spPr/>
      <dgm:t>
        <a:bodyPr/>
        <a:lstStyle/>
        <a:p>
          <a:pPr rtl="1"/>
          <a:endParaRPr lang="ar-SA"/>
        </a:p>
      </dgm:t>
    </dgm:pt>
    <dgm:pt modelId="{B27D8984-00D5-4708-A6C9-92D809EDA427}" type="pres">
      <dgm:prSet presAssocID="{0AF4149C-3E3C-45FC-B19E-773491C9E08A}" presName="connTx" presStyleLbl="parChTrans1D2" presStyleIdx="3" presStyleCnt="9"/>
      <dgm:spPr/>
      <dgm:t>
        <a:bodyPr/>
        <a:lstStyle/>
        <a:p>
          <a:pPr rtl="1"/>
          <a:endParaRPr lang="ar-SA"/>
        </a:p>
      </dgm:t>
    </dgm:pt>
    <dgm:pt modelId="{0A2D5FC1-D885-44A3-B02B-FE06859808ED}" type="pres">
      <dgm:prSet presAssocID="{5C803933-7035-4C51-9A69-83BF48D7B6CB}" presName="node" presStyleLbl="node1" presStyleIdx="3" presStyleCnt="9" custScaleX="127219" custScaleY="102087" custRadScaleRad="95147" custRadScaleInc="-20488">
        <dgm:presLayoutVars>
          <dgm:bulletEnabled val="1"/>
        </dgm:presLayoutVars>
      </dgm:prSet>
      <dgm:spPr/>
      <dgm:t>
        <a:bodyPr/>
        <a:lstStyle/>
        <a:p>
          <a:pPr rtl="1"/>
          <a:endParaRPr lang="ar-SA"/>
        </a:p>
      </dgm:t>
    </dgm:pt>
    <dgm:pt modelId="{87A0ABC3-E3F2-4C48-9F9E-CA92D7B32D22}" type="pres">
      <dgm:prSet presAssocID="{FB126D83-74AA-4B68-B767-BEEE41CAFC12}" presName="Name9" presStyleLbl="parChTrans1D2" presStyleIdx="4" presStyleCnt="9" custScaleX="2000000" custScaleY="102085"/>
      <dgm:spPr/>
      <dgm:t>
        <a:bodyPr/>
        <a:lstStyle/>
        <a:p>
          <a:pPr rtl="1"/>
          <a:endParaRPr lang="ar-SA"/>
        </a:p>
      </dgm:t>
    </dgm:pt>
    <dgm:pt modelId="{6944C937-A19E-41BA-9664-05381A90897D}" type="pres">
      <dgm:prSet presAssocID="{FB126D83-74AA-4B68-B767-BEEE41CAFC12}" presName="connTx" presStyleLbl="parChTrans1D2" presStyleIdx="4" presStyleCnt="9"/>
      <dgm:spPr/>
      <dgm:t>
        <a:bodyPr/>
        <a:lstStyle/>
        <a:p>
          <a:pPr rtl="1"/>
          <a:endParaRPr lang="ar-SA"/>
        </a:p>
      </dgm:t>
    </dgm:pt>
    <dgm:pt modelId="{CA6ADD73-9596-4407-B097-A934CDC2465E}" type="pres">
      <dgm:prSet presAssocID="{FDB49C9A-685B-42EC-9D11-4D3255BCCBC4}" presName="node" presStyleLbl="node1" presStyleIdx="4" presStyleCnt="9" custScaleX="111501" custScaleY="102087" custRadScaleRad="86888" custRadScaleInc="-25956">
        <dgm:presLayoutVars>
          <dgm:bulletEnabled val="1"/>
        </dgm:presLayoutVars>
      </dgm:prSet>
      <dgm:spPr/>
      <dgm:t>
        <a:bodyPr/>
        <a:lstStyle/>
        <a:p>
          <a:pPr rtl="1"/>
          <a:endParaRPr lang="ar-SA"/>
        </a:p>
      </dgm:t>
    </dgm:pt>
    <dgm:pt modelId="{22D1DCA4-6D60-4AE2-AF8C-32126D285D61}" type="pres">
      <dgm:prSet presAssocID="{153DF3E5-1201-4BB2-A38A-4B74A612DA3A}" presName="Name9" presStyleLbl="parChTrans1D2" presStyleIdx="5" presStyleCnt="9" custScaleX="2000000" custScaleY="102085"/>
      <dgm:spPr/>
      <dgm:t>
        <a:bodyPr/>
        <a:lstStyle/>
        <a:p>
          <a:pPr rtl="1"/>
          <a:endParaRPr lang="ar-SA"/>
        </a:p>
      </dgm:t>
    </dgm:pt>
    <dgm:pt modelId="{EEE37015-93A8-4D20-B362-586CEEEF1437}" type="pres">
      <dgm:prSet presAssocID="{153DF3E5-1201-4BB2-A38A-4B74A612DA3A}" presName="connTx" presStyleLbl="parChTrans1D2" presStyleIdx="5" presStyleCnt="9"/>
      <dgm:spPr/>
      <dgm:t>
        <a:bodyPr/>
        <a:lstStyle/>
        <a:p>
          <a:pPr rtl="1"/>
          <a:endParaRPr lang="ar-SA"/>
        </a:p>
      </dgm:t>
    </dgm:pt>
    <dgm:pt modelId="{E8E04FBF-5716-4A3D-870A-349D17D976C8}" type="pres">
      <dgm:prSet presAssocID="{1D086C24-4E46-49B1-9EE9-D61BE0D0DFD5}" presName="node" presStyleLbl="node1" presStyleIdx="5" presStyleCnt="9" custScaleX="127219" custScaleY="128547" custRadScaleRad="87384" custRadScaleInc="-6894">
        <dgm:presLayoutVars>
          <dgm:bulletEnabled val="1"/>
        </dgm:presLayoutVars>
      </dgm:prSet>
      <dgm:spPr/>
      <dgm:t>
        <a:bodyPr/>
        <a:lstStyle/>
        <a:p>
          <a:pPr rtl="1"/>
          <a:endParaRPr lang="ar-SA"/>
        </a:p>
      </dgm:t>
    </dgm:pt>
    <dgm:pt modelId="{5E656458-A104-4D6E-85B4-4C035F62BF2C}" type="pres">
      <dgm:prSet presAssocID="{E6FB4D55-25F8-4719-A279-42AF6642E5E9}" presName="Name9" presStyleLbl="parChTrans1D2" presStyleIdx="6" presStyleCnt="9" custScaleX="2000000" custScaleY="102085"/>
      <dgm:spPr/>
      <dgm:t>
        <a:bodyPr/>
        <a:lstStyle/>
        <a:p>
          <a:pPr rtl="1"/>
          <a:endParaRPr lang="ar-SA"/>
        </a:p>
      </dgm:t>
    </dgm:pt>
    <dgm:pt modelId="{59C0D1B7-7C99-418C-8FD8-FF17119227AB}" type="pres">
      <dgm:prSet presAssocID="{E6FB4D55-25F8-4719-A279-42AF6642E5E9}" presName="connTx" presStyleLbl="parChTrans1D2" presStyleIdx="6" presStyleCnt="9"/>
      <dgm:spPr/>
      <dgm:t>
        <a:bodyPr/>
        <a:lstStyle/>
        <a:p>
          <a:pPr rtl="1"/>
          <a:endParaRPr lang="ar-SA"/>
        </a:p>
      </dgm:t>
    </dgm:pt>
    <dgm:pt modelId="{24151FF5-2C11-4075-B4E2-86F7CD60A813}" type="pres">
      <dgm:prSet presAssocID="{E8F5F83B-AEAD-4887-B28E-751B6F8624B6}" presName="node" presStyleLbl="node1" presStyleIdx="6" presStyleCnt="9" custScaleX="127219" custScaleY="102087">
        <dgm:presLayoutVars>
          <dgm:bulletEnabled val="1"/>
        </dgm:presLayoutVars>
      </dgm:prSet>
      <dgm:spPr/>
      <dgm:t>
        <a:bodyPr/>
        <a:lstStyle/>
        <a:p>
          <a:pPr rtl="1"/>
          <a:endParaRPr lang="ar-SA"/>
        </a:p>
      </dgm:t>
    </dgm:pt>
    <dgm:pt modelId="{3CC59E7B-D45D-4907-8E1A-8E5E9ACCC901}" type="pres">
      <dgm:prSet presAssocID="{360844AD-7B08-4B38-94FC-7313D83F93E0}" presName="Name9" presStyleLbl="parChTrans1D2" presStyleIdx="7" presStyleCnt="9" custScaleX="2000000" custScaleY="102085"/>
      <dgm:spPr/>
      <dgm:t>
        <a:bodyPr/>
        <a:lstStyle/>
        <a:p>
          <a:pPr rtl="1"/>
          <a:endParaRPr lang="ar-SA"/>
        </a:p>
      </dgm:t>
    </dgm:pt>
    <dgm:pt modelId="{068675A7-7779-4A44-8236-8F87BB0A96FE}" type="pres">
      <dgm:prSet presAssocID="{360844AD-7B08-4B38-94FC-7313D83F93E0}" presName="connTx" presStyleLbl="parChTrans1D2" presStyleIdx="7" presStyleCnt="9"/>
      <dgm:spPr/>
      <dgm:t>
        <a:bodyPr/>
        <a:lstStyle/>
        <a:p>
          <a:pPr rtl="1"/>
          <a:endParaRPr lang="ar-SA"/>
        </a:p>
      </dgm:t>
    </dgm:pt>
    <dgm:pt modelId="{60A37953-9527-48E8-AE65-0605B4B8DC4B}" type="pres">
      <dgm:prSet presAssocID="{EB4A8765-5CAC-41DD-8078-77E94490A0FB}" presName="node" presStyleLbl="node1" presStyleIdx="7" presStyleCnt="9" custScaleX="134725" custScaleY="114176" custRadScaleRad="91997" custRadScaleInc="-13839">
        <dgm:presLayoutVars>
          <dgm:bulletEnabled val="1"/>
        </dgm:presLayoutVars>
      </dgm:prSet>
      <dgm:spPr/>
      <dgm:t>
        <a:bodyPr/>
        <a:lstStyle/>
        <a:p>
          <a:pPr rtl="1"/>
          <a:endParaRPr lang="ar-SA"/>
        </a:p>
      </dgm:t>
    </dgm:pt>
    <dgm:pt modelId="{65117047-5169-430C-9977-95C426616A90}" type="pres">
      <dgm:prSet presAssocID="{6364C6D1-DC54-442F-A60B-B2EC26384D01}" presName="Name9" presStyleLbl="parChTrans1D2" presStyleIdx="8" presStyleCnt="9" custScaleX="2000000" custScaleY="102085"/>
      <dgm:spPr/>
      <dgm:t>
        <a:bodyPr/>
        <a:lstStyle/>
        <a:p>
          <a:pPr rtl="1"/>
          <a:endParaRPr lang="ar-SA"/>
        </a:p>
      </dgm:t>
    </dgm:pt>
    <dgm:pt modelId="{EDB82CC2-9060-4A25-8085-C8EF496AB88E}" type="pres">
      <dgm:prSet presAssocID="{6364C6D1-DC54-442F-A60B-B2EC26384D01}" presName="connTx" presStyleLbl="parChTrans1D2" presStyleIdx="8" presStyleCnt="9"/>
      <dgm:spPr/>
      <dgm:t>
        <a:bodyPr/>
        <a:lstStyle/>
        <a:p>
          <a:pPr rtl="1"/>
          <a:endParaRPr lang="ar-SA"/>
        </a:p>
      </dgm:t>
    </dgm:pt>
    <dgm:pt modelId="{F8D80F00-830B-4D37-9A1C-193A4A408E5D}" type="pres">
      <dgm:prSet presAssocID="{9F40B895-E3DB-4E33-A727-FF1D76E78ACE}" presName="node" presStyleLbl="node1" presStyleIdx="8" presStyleCnt="9" custScaleX="148666" custScaleY="102087" custRadScaleRad="92628" custRadScaleInc="-19718">
        <dgm:presLayoutVars>
          <dgm:bulletEnabled val="1"/>
        </dgm:presLayoutVars>
      </dgm:prSet>
      <dgm:spPr/>
      <dgm:t>
        <a:bodyPr/>
        <a:lstStyle/>
        <a:p>
          <a:pPr rtl="1"/>
          <a:endParaRPr lang="ar-SA"/>
        </a:p>
      </dgm:t>
    </dgm:pt>
  </dgm:ptLst>
  <dgm:cxnLst>
    <dgm:cxn modelId="{3300A6F9-0C8E-4811-AF86-824ED52641B8}" type="presOf" srcId="{821B4597-26A8-4DF1-BB04-C42E284B349F}" destId="{E79F9CCB-1137-40DF-A77D-1843A04FFFDB}" srcOrd="0" destOrd="0" presId="urn:microsoft.com/office/officeart/2005/8/layout/radial1"/>
    <dgm:cxn modelId="{DF4625DD-AED3-499F-8817-4ECE195203E7}" type="presOf" srcId="{36208D22-057E-41D5-9EDB-26B454F705FA}" destId="{FF17114F-78A5-48BE-BE32-581E863E6CF5}" srcOrd="0" destOrd="0" presId="urn:microsoft.com/office/officeart/2005/8/layout/radial1"/>
    <dgm:cxn modelId="{E473B43A-E4F7-44D4-A564-675B7171D3BE}" srcId="{7B7EE64F-93F7-4363-94CD-F189786B0F78}" destId="{1D086C24-4E46-49B1-9EE9-D61BE0D0DFD5}" srcOrd="5" destOrd="0" parTransId="{153DF3E5-1201-4BB2-A38A-4B74A612DA3A}" sibTransId="{810AE921-2316-4303-B76C-0FA010FF9265}"/>
    <dgm:cxn modelId="{72C1EB96-AE7D-4164-AB8B-70A6674A2B00}" type="presOf" srcId="{6C978F96-7B5C-4BEF-A4D6-DE3F2D9A24B2}" destId="{A485DC4C-E431-46AA-93E2-8B7459268A26}" srcOrd="0" destOrd="0" presId="urn:microsoft.com/office/officeart/2005/8/layout/radial1"/>
    <dgm:cxn modelId="{1000AD20-6228-425A-97CE-21F8BEF65A00}" srcId="{7B7EE64F-93F7-4363-94CD-F189786B0F78}" destId="{69A3F7EE-7DBE-4A8B-9C2E-76130F01FC18}" srcOrd="1" destOrd="0" parTransId="{EFF40371-CE0F-41F5-A4AD-BB60D6B95CDB}" sibTransId="{5D4C2419-1220-408A-B4C6-0F64281FCFFC}"/>
    <dgm:cxn modelId="{81D85268-D72B-4A0A-9C29-85593A628125}" type="presOf" srcId="{360844AD-7B08-4B38-94FC-7313D83F93E0}" destId="{3CC59E7B-D45D-4907-8E1A-8E5E9ACCC901}" srcOrd="0" destOrd="0" presId="urn:microsoft.com/office/officeart/2005/8/layout/radial1"/>
    <dgm:cxn modelId="{6355CE8F-E5BF-4225-9DAE-EF82C819DBBB}" type="presOf" srcId="{EB4A8765-5CAC-41DD-8078-77E94490A0FB}" destId="{60A37953-9527-48E8-AE65-0605B4B8DC4B}" srcOrd="0" destOrd="0" presId="urn:microsoft.com/office/officeart/2005/8/layout/radial1"/>
    <dgm:cxn modelId="{D787C1A0-60BC-4D9B-9EDB-13EE1230E4CC}" type="presOf" srcId="{EFF40371-CE0F-41F5-A4AD-BB60D6B95CDB}" destId="{A2546E05-6535-481B-B8C8-E9E15C802816}" srcOrd="0" destOrd="0" presId="urn:microsoft.com/office/officeart/2005/8/layout/radial1"/>
    <dgm:cxn modelId="{7D86B667-EE7E-429B-A074-0F51E4DBDCC3}" type="presOf" srcId="{EFF40371-CE0F-41F5-A4AD-BB60D6B95CDB}" destId="{2F1BD1AF-7F13-49F9-A8AE-5A2FE085A365}" srcOrd="1" destOrd="0" presId="urn:microsoft.com/office/officeart/2005/8/layout/radial1"/>
    <dgm:cxn modelId="{07FF7876-5AC3-4ECA-9D9C-E8607F57C9EF}" type="presOf" srcId="{FDB49C9A-685B-42EC-9D11-4D3255BCCBC4}" destId="{CA6ADD73-9596-4407-B097-A934CDC2465E}" srcOrd="0" destOrd="0" presId="urn:microsoft.com/office/officeart/2005/8/layout/radial1"/>
    <dgm:cxn modelId="{4D7F931A-4085-408E-9D80-39A76DB005B5}" type="presOf" srcId="{0AF4149C-3E3C-45FC-B19E-773491C9E08A}" destId="{36C67D56-851F-4536-9145-2650BA7FD862}" srcOrd="0" destOrd="0" presId="urn:microsoft.com/office/officeart/2005/8/layout/radial1"/>
    <dgm:cxn modelId="{1B28C8B6-2847-4DA1-9EE9-060D65EDEF29}" type="presOf" srcId="{153DF3E5-1201-4BB2-A38A-4B74A612DA3A}" destId="{22D1DCA4-6D60-4AE2-AF8C-32126D285D61}" srcOrd="0" destOrd="0" presId="urn:microsoft.com/office/officeart/2005/8/layout/radial1"/>
    <dgm:cxn modelId="{91DF526B-4BEF-4908-95F1-CF1A82F43DBF}" type="presOf" srcId="{17B31840-37C9-4F0C-B5F0-68B0D89B56BA}" destId="{9D449123-3D01-4871-B074-577F88681810}" srcOrd="0" destOrd="0" presId="urn:microsoft.com/office/officeart/2005/8/layout/radial1"/>
    <dgm:cxn modelId="{B6BBF6ED-1600-4B17-9C29-F17AB727F73A}" srcId="{7B7EE64F-93F7-4363-94CD-F189786B0F78}" destId="{E8F5F83B-AEAD-4887-B28E-751B6F8624B6}" srcOrd="6" destOrd="0" parTransId="{E6FB4D55-25F8-4719-A279-42AF6642E5E9}" sibTransId="{28BA6B89-CB0C-466C-8940-21B6B0ED0311}"/>
    <dgm:cxn modelId="{BDBFE418-6057-4369-914A-FD47063090CE}" type="presOf" srcId="{6364C6D1-DC54-442F-A60B-B2EC26384D01}" destId="{EDB82CC2-9060-4A25-8085-C8EF496AB88E}" srcOrd="1" destOrd="0" presId="urn:microsoft.com/office/officeart/2005/8/layout/radial1"/>
    <dgm:cxn modelId="{4B79084B-8D33-4607-AF21-3560B9C26C3C}" srcId="{36208D22-057E-41D5-9EDB-26B454F705FA}" destId="{7B7EE64F-93F7-4363-94CD-F189786B0F78}" srcOrd="0" destOrd="0" parTransId="{EE463D54-D3CB-4E10-8C71-CDD599079097}" sibTransId="{E0B4F63E-C856-4807-9B5A-20536674F644}"/>
    <dgm:cxn modelId="{2945B2D3-C6DA-4D4D-B366-C48A64720603}" type="presOf" srcId="{69A3F7EE-7DBE-4A8B-9C2E-76130F01FC18}" destId="{FF69B15B-6452-497A-8F44-29B93C493BDD}" srcOrd="0" destOrd="0" presId="urn:microsoft.com/office/officeart/2005/8/layout/radial1"/>
    <dgm:cxn modelId="{F33F7CE3-5E4F-441C-891E-B804C2E70A27}" type="presOf" srcId="{E6FB4D55-25F8-4719-A279-42AF6642E5E9}" destId="{59C0D1B7-7C99-418C-8FD8-FF17119227AB}" srcOrd="1" destOrd="0" presId="urn:microsoft.com/office/officeart/2005/8/layout/radial1"/>
    <dgm:cxn modelId="{EA7AB5A1-C2F6-464A-9361-4AFCF39DAD8D}" type="presOf" srcId="{1D086C24-4E46-49B1-9EE9-D61BE0D0DFD5}" destId="{E8E04FBF-5716-4A3D-870A-349D17D976C8}" srcOrd="0" destOrd="0" presId="urn:microsoft.com/office/officeart/2005/8/layout/radial1"/>
    <dgm:cxn modelId="{9D5352C0-EBA0-4EF2-AC46-57ADA458FDC1}" srcId="{7B7EE64F-93F7-4363-94CD-F189786B0F78}" destId="{9F40B895-E3DB-4E33-A727-FF1D76E78ACE}" srcOrd="8" destOrd="0" parTransId="{6364C6D1-DC54-442F-A60B-B2EC26384D01}" sibTransId="{5158C0B4-5312-4AB9-9C72-D8F20D063787}"/>
    <dgm:cxn modelId="{6A8D97DD-D942-496F-9316-0D29B889D270}" srcId="{7B7EE64F-93F7-4363-94CD-F189786B0F78}" destId="{5C803933-7035-4C51-9A69-83BF48D7B6CB}" srcOrd="3" destOrd="0" parTransId="{0AF4149C-3E3C-45FC-B19E-773491C9E08A}" sibTransId="{76ABE4BB-98D6-4708-AA3D-AE7C59303261}"/>
    <dgm:cxn modelId="{8A2CF6E4-D9D3-490C-B24C-E291D34353D9}" type="presOf" srcId="{9F40B895-E3DB-4E33-A727-FF1D76E78ACE}" destId="{F8D80F00-830B-4D37-9A1C-193A4A408E5D}" srcOrd="0" destOrd="0" presId="urn:microsoft.com/office/officeart/2005/8/layout/radial1"/>
    <dgm:cxn modelId="{3B83DB92-B6DA-4A8D-8047-CD2A67B7968B}" type="presOf" srcId="{FB126D83-74AA-4B68-B767-BEEE41CAFC12}" destId="{87A0ABC3-E3F2-4C48-9F9E-CA92D7B32D22}" srcOrd="0" destOrd="0" presId="urn:microsoft.com/office/officeart/2005/8/layout/radial1"/>
    <dgm:cxn modelId="{D1F1AA2D-6971-4592-8267-C1734010BC51}" srcId="{7B7EE64F-93F7-4363-94CD-F189786B0F78}" destId="{821B4597-26A8-4DF1-BB04-C42E284B349F}" srcOrd="2" destOrd="0" parTransId="{49A3F5FD-A235-4599-BFC6-FE8A3A099271}" sibTransId="{8CE814EE-3DF5-47DF-9CBD-F98CA1567131}"/>
    <dgm:cxn modelId="{7488B82C-F881-457F-ADC5-B6860BAE3192}" type="presOf" srcId="{7B7EE64F-93F7-4363-94CD-F189786B0F78}" destId="{196FD86A-4C45-4367-A9BA-485C0874835E}" srcOrd="0" destOrd="0" presId="urn:microsoft.com/office/officeart/2005/8/layout/radial1"/>
    <dgm:cxn modelId="{285C292D-8ECC-4294-A00F-B5FECE66C45F}" type="presOf" srcId="{6364C6D1-DC54-442F-A60B-B2EC26384D01}" destId="{65117047-5169-430C-9977-95C426616A90}" srcOrd="0" destOrd="0" presId="urn:microsoft.com/office/officeart/2005/8/layout/radial1"/>
    <dgm:cxn modelId="{E187F279-07F6-4FA5-8D9D-1F75DCF95362}" srcId="{7B7EE64F-93F7-4363-94CD-F189786B0F78}" destId="{EB4A8765-5CAC-41DD-8078-77E94490A0FB}" srcOrd="7" destOrd="0" parTransId="{360844AD-7B08-4B38-94FC-7313D83F93E0}" sibTransId="{E0E2A26C-EF4A-4273-AC68-655E34984F03}"/>
    <dgm:cxn modelId="{A122018A-D8B6-45D7-8985-0A0009F00A14}" type="presOf" srcId="{0AF4149C-3E3C-45FC-B19E-773491C9E08A}" destId="{B27D8984-00D5-4708-A6C9-92D809EDA427}" srcOrd="1" destOrd="0" presId="urn:microsoft.com/office/officeart/2005/8/layout/radial1"/>
    <dgm:cxn modelId="{685E853A-0BAB-4CF7-9C0F-91E26D509576}" type="presOf" srcId="{6C978F96-7B5C-4BEF-A4D6-DE3F2D9A24B2}" destId="{9A91606C-116C-4353-BF93-6E06579D068A}" srcOrd="1" destOrd="0" presId="urn:microsoft.com/office/officeart/2005/8/layout/radial1"/>
    <dgm:cxn modelId="{7F74E2E9-4C1D-4632-8B70-2F8F2175B443}" type="presOf" srcId="{5C803933-7035-4C51-9A69-83BF48D7B6CB}" destId="{0A2D5FC1-D885-44A3-B02B-FE06859808ED}" srcOrd="0" destOrd="0" presId="urn:microsoft.com/office/officeart/2005/8/layout/radial1"/>
    <dgm:cxn modelId="{2AF87A38-6440-4F80-ABE5-C052ACDC5DEC}" type="presOf" srcId="{FB126D83-74AA-4B68-B767-BEEE41CAFC12}" destId="{6944C937-A19E-41BA-9664-05381A90897D}" srcOrd="1" destOrd="0" presId="urn:microsoft.com/office/officeart/2005/8/layout/radial1"/>
    <dgm:cxn modelId="{81631B44-84D8-4EC2-B1CE-A3769E80C7FD}" type="presOf" srcId="{360844AD-7B08-4B38-94FC-7313D83F93E0}" destId="{068675A7-7779-4A44-8236-8F87BB0A96FE}" srcOrd="1" destOrd="0" presId="urn:microsoft.com/office/officeart/2005/8/layout/radial1"/>
    <dgm:cxn modelId="{DC149130-11B2-48E3-9752-76EADCA6EE48}" type="presOf" srcId="{49A3F5FD-A235-4599-BFC6-FE8A3A099271}" destId="{EE3C924A-CF10-42FD-9DE9-908325283FEF}" srcOrd="0" destOrd="0" presId="urn:microsoft.com/office/officeart/2005/8/layout/radial1"/>
    <dgm:cxn modelId="{5599C523-44B7-426A-82AD-AE4C72EDDA04}" srcId="{7B7EE64F-93F7-4363-94CD-F189786B0F78}" destId="{17B31840-37C9-4F0C-B5F0-68B0D89B56BA}" srcOrd="0" destOrd="0" parTransId="{6C978F96-7B5C-4BEF-A4D6-DE3F2D9A24B2}" sibTransId="{093988FE-9165-47CD-BB62-595CE742BC13}"/>
    <dgm:cxn modelId="{23735EEE-B1C6-43E8-A52F-CCE71DF9B5F1}" type="presOf" srcId="{E8F5F83B-AEAD-4887-B28E-751B6F8624B6}" destId="{24151FF5-2C11-4075-B4E2-86F7CD60A813}" srcOrd="0" destOrd="0" presId="urn:microsoft.com/office/officeart/2005/8/layout/radial1"/>
    <dgm:cxn modelId="{581131A3-C5D8-4FF0-B37A-13E364192567}" srcId="{7B7EE64F-93F7-4363-94CD-F189786B0F78}" destId="{FDB49C9A-685B-42EC-9D11-4D3255BCCBC4}" srcOrd="4" destOrd="0" parTransId="{FB126D83-74AA-4B68-B767-BEEE41CAFC12}" sibTransId="{A6872680-7844-49DE-B238-741DC529392A}"/>
    <dgm:cxn modelId="{9D69C17C-7CEE-4808-8AC3-60B35B9A758F}" type="presOf" srcId="{49A3F5FD-A235-4599-BFC6-FE8A3A099271}" destId="{E2503847-5887-410A-A0DD-8F7C088DCE32}" srcOrd="1" destOrd="0" presId="urn:microsoft.com/office/officeart/2005/8/layout/radial1"/>
    <dgm:cxn modelId="{8E227A23-3A50-4776-856A-D36AB109DD5F}" type="presOf" srcId="{153DF3E5-1201-4BB2-A38A-4B74A612DA3A}" destId="{EEE37015-93A8-4D20-B362-586CEEEF1437}" srcOrd="1" destOrd="0" presId="urn:microsoft.com/office/officeart/2005/8/layout/radial1"/>
    <dgm:cxn modelId="{DDFEA7B6-4E91-4053-8C5D-4C29D59B4D3B}" type="presOf" srcId="{E6FB4D55-25F8-4719-A279-42AF6642E5E9}" destId="{5E656458-A104-4D6E-85B4-4C035F62BF2C}" srcOrd="0" destOrd="0" presId="urn:microsoft.com/office/officeart/2005/8/layout/radial1"/>
    <dgm:cxn modelId="{F1F37418-4705-4C32-B935-EC02C3E5070C}" type="presParOf" srcId="{FF17114F-78A5-48BE-BE32-581E863E6CF5}" destId="{196FD86A-4C45-4367-A9BA-485C0874835E}" srcOrd="0" destOrd="0" presId="urn:microsoft.com/office/officeart/2005/8/layout/radial1"/>
    <dgm:cxn modelId="{D72CC08E-3468-41B3-97C5-508B83B3541C}" type="presParOf" srcId="{FF17114F-78A5-48BE-BE32-581E863E6CF5}" destId="{A485DC4C-E431-46AA-93E2-8B7459268A26}" srcOrd="1" destOrd="0" presId="urn:microsoft.com/office/officeart/2005/8/layout/radial1"/>
    <dgm:cxn modelId="{3B34F7C1-A295-4782-B6D7-21A9F4367C19}" type="presParOf" srcId="{A485DC4C-E431-46AA-93E2-8B7459268A26}" destId="{9A91606C-116C-4353-BF93-6E06579D068A}" srcOrd="0" destOrd="0" presId="urn:microsoft.com/office/officeart/2005/8/layout/radial1"/>
    <dgm:cxn modelId="{A2604089-D5CA-43F1-9AEB-EC902D51ECE4}" type="presParOf" srcId="{FF17114F-78A5-48BE-BE32-581E863E6CF5}" destId="{9D449123-3D01-4871-B074-577F88681810}" srcOrd="2" destOrd="0" presId="urn:microsoft.com/office/officeart/2005/8/layout/radial1"/>
    <dgm:cxn modelId="{B20E0FD2-D067-46F5-B5A1-74A5CB2F0B80}" type="presParOf" srcId="{FF17114F-78A5-48BE-BE32-581E863E6CF5}" destId="{A2546E05-6535-481B-B8C8-E9E15C802816}" srcOrd="3" destOrd="0" presId="urn:microsoft.com/office/officeart/2005/8/layout/radial1"/>
    <dgm:cxn modelId="{E014093C-D066-4D8B-AD2A-C3035CD97914}" type="presParOf" srcId="{A2546E05-6535-481B-B8C8-E9E15C802816}" destId="{2F1BD1AF-7F13-49F9-A8AE-5A2FE085A365}" srcOrd="0" destOrd="0" presId="urn:microsoft.com/office/officeart/2005/8/layout/radial1"/>
    <dgm:cxn modelId="{B59924C5-677B-4169-BAF4-51100199025F}" type="presParOf" srcId="{FF17114F-78A5-48BE-BE32-581E863E6CF5}" destId="{FF69B15B-6452-497A-8F44-29B93C493BDD}" srcOrd="4" destOrd="0" presId="urn:microsoft.com/office/officeart/2005/8/layout/radial1"/>
    <dgm:cxn modelId="{689498F0-925C-430D-AA19-7B169E6A773E}" type="presParOf" srcId="{FF17114F-78A5-48BE-BE32-581E863E6CF5}" destId="{EE3C924A-CF10-42FD-9DE9-908325283FEF}" srcOrd="5" destOrd="0" presId="urn:microsoft.com/office/officeart/2005/8/layout/radial1"/>
    <dgm:cxn modelId="{DE1B64DC-C452-4CB0-B535-BE2BC5C3FD4F}" type="presParOf" srcId="{EE3C924A-CF10-42FD-9DE9-908325283FEF}" destId="{E2503847-5887-410A-A0DD-8F7C088DCE32}" srcOrd="0" destOrd="0" presId="urn:microsoft.com/office/officeart/2005/8/layout/radial1"/>
    <dgm:cxn modelId="{93FF69D8-7873-4466-9B4C-CE8F04A8C965}" type="presParOf" srcId="{FF17114F-78A5-48BE-BE32-581E863E6CF5}" destId="{E79F9CCB-1137-40DF-A77D-1843A04FFFDB}" srcOrd="6" destOrd="0" presId="urn:microsoft.com/office/officeart/2005/8/layout/radial1"/>
    <dgm:cxn modelId="{47B52FB4-ADBE-4FA3-90BF-F8B1EA52D76B}" type="presParOf" srcId="{FF17114F-78A5-48BE-BE32-581E863E6CF5}" destId="{36C67D56-851F-4536-9145-2650BA7FD862}" srcOrd="7" destOrd="0" presId="urn:microsoft.com/office/officeart/2005/8/layout/radial1"/>
    <dgm:cxn modelId="{70BE5C5B-4835-4F63-90BA-86E99A92495A}" type="presParOf" srcId="{36C67D56-851F-4536-9145-2650BA7FD862}" destId="{B27D8984-00D5-4708-A6C9-92D809EDA427}" srcOrd="0" destOrd="0" presId="urn:microsoft.com/office/officeart/2005/8/layout/radial1"/>
    <dgm:cxn modelId="{4CB41452-2C1D-420A-AECC-069E5E2565C5}" type="presParOf" srcId="{FF17114F-78A5-48BE-BE32-581E863E6CF5}" destId="{0A2D5FC1-D885-44A3-B02B-FE06859808ED}" srcOrd="8" destOrd="0" presId="urn:microsoft.com/office/officeart/2005/8/layout/radial1"/>
    <dgm:cxn modelId="{6B44250B-9666-40C5-83EA-B0FD418F1445}" type="presParOf" srcId="{FF17114F-78A5-48BE-BE32-581E863E6CF5}" destId="{87A0ABC3-E3F2-4C48-9F9E-CA92D7B32D22}" srcOrd="9" destOrd="0" presId="urn:microsoft.com/office/officeart/2005/8/layout/radial1"/>
    <dgm:cxn modelId="{0C041929-72E4-4B34-97E6-C42C9976EC7D}" type="presParOf" srcId="{87A0ABC3-E3F2-4C48-9F9E-CA92D7B32D22}" destId="{6944C937-A19E-41BA-9664-05381A90897D}" srcOrd="0" destOrd="0" presId="urn:microsoft.com/office/officeart/2005/8/layout/radial1"/>
    <dgm:cxn modelId="{C6D327B6-3BDC-4001-AF83-CB60EACE3EB4}" type="presParOf" srcId="{FF17114F-78A5-48BE-BE32-581E863E6CF5}" destId="{CA6ADD73-9596-4407-B097-A934CDC2465E}" srcOrd="10" destOrd="0" presId="urn:microsoft.com/office/officeart/2005/8/layout/radial1"/>
    <dgm:cxn modelId="{AA10BAB4-5066-4E83-B8DC-F54664893DA3}" type="presParOf" srcId="{FF17114F-78A5-48BE-BE32-581E863E6CF5}" destId="{22D1DCA4-6D60-4AE2-AF8C-32126D285D61}" srcOrd="11" destOrd="0" presId="urn:microsoft.com/office/officeart/2005/8/layout/radial1"/>
    <dgm:cxn modelId="{457DABC1-2FCA-4A5E-BDAA-7989349C4288}" type="presParOf" srcId="{22D1DCA4-6D60-4AE2-AF8C-32126D285D61}" destId="{EEE37015-93A8-4D20-B362-586CEEEF1437}" srcOrd="0" destOrd="0" presId="urn:microsoft.com/office/officeart/2005/8/layout/radial1"/>
    <dgm:cxn modelId="{C7E1F117-00BA-4137-8E7E-EEA070371F87}" type="presParOf" srcId="{FF17114F-78A5-48BE-BE32-581E863E6CF5}" destId="{E8E04FBF-5716-4A3D-870A-349D17D976C8}" srcOrd="12" destOrd="0" presId="urn:microsoft.com/office/officeart/2005/8/layout/radial1"/>
    <dgm:cxn modelId="{A3B65556-E730-4A18-AAC2-0ACC2486825D}" type="presParOf" srcId="{FF17114F-78A5-48BE-BE32-581E863E6CF5}" destId="{5E656458-A104-4D6E-85B4-4C035F62BF2C}" srcOrd="13" destOrd="0" presId="urn:microsoft.com/office/officeart/2005/8/layout/radial1"/>
    <dgm:cxn modelId="{6A06CC75-D20F-44D6-AA52-E48B7C1955A4}" type="presParOf" srcId="{5E656458-A104-4D6E-85B4-4C035F62BF2C}" destId="{59C0D1B7-7C99-418C-8FD8-FF17119227AB}" srcOrd="0" destOrd="0" presId="urn:microsoft.com/office/officeart/2005/8/layout/radial1"/>
    <dgm:cxn modelId="{9352376D-0EEC-4A57-9980-A3FD9EA34A9B}" type="presParOf" srcId="{FF17114F-78A5-48BE-BE32-581E863E6CF5}" destId="{24151FF5-2C11-4075-B4E2-86F7CD60A813}" srcOrd="14" destOrd="0" presId="urn:microsoft.com/office/officeart/2005/8/layout/radial1"/>
    <dgm:cxn modelId="{ED0797FB-6F7B-4A1F-A3E9-309C65F892EA}" type="presParOf" srcId="{FF17114F-78A5-48BE-BE32-581E863E6CF5}" destId="{3CC59E7B-D45D-4907-8E1A-8E5E9ACCC901}" srcOrd="15" destOrd="0" presId="urn:microsoft.com/office/officeart/2005/8/layout/radial1"/>
    <dgm:cxn modelId="{2CCF2684-8EAC-41BA-81B9-3D229B36908B}" type="presParOf" srcId="{3CC59E7B-D45D-4907-8E1A-8E5E9ACCC901}" destId="{068675A7-7779-4A44-8236-8F87BB0A96FE}" srcOrd="0" destOrd="0" presId="urn:microsoft.com/office/officeart/2005/8/layout/radial1"/>
    <dgm:cxn modelId="{11104CEB-50C9-448A-AC6A-26FADC0A1A13}" type="presParOf" srcId="{FF17114F-78A5-48BE-BE32-581E863E6CF5}" destId="{60A37953-9527-48E8-AE65-0605B4B8DC4B}" srcOrd="16" destOrd="0" presId="urn:microsoft.com/office/officeart/2005/8/layout/radial1"/>
    <dgm:cxn modelId="{8876F1CC-8798-498A-BD9B-22B4ABCF2989}" type="presParOf" srcId="{FF17114F-78A5-48BE-BE32-581E863E6CF5}" destId="{65117047-5169-430C-9977-95C426616A90}" srcOrd="17" destOrd="0" presId="urn:microsoft.com/office/officeart/2005/8/layout/radial1"/>
    <dgm:cxn modelId="{E6BE275E-D8C5-4976-B27E-A56B2C5539C0}" type="presParOf" srcId="{65117047-5169-430C-9977-95C426616A90}" destId="{EDB82CC2-9060-4A25-8085-C8EF496AB88E}" srcOrd="0" destOrd="0" presId="urn:microsoft.com/office/officeart/2005/8/layout/radial1"/>
    <dgm:cxn modelId="{713DB2F5-CE66-416A-8D45-AE392EB92A4A}" type="presParOf" srcId="{FF17114F-78A5-48BE-BE32-581E863E6CF5}" destId="{F8D80F00-830B-4D37-9A1C-193A4A408E5D}" srcOrd="18" destOrd="0" presId="urn:microsoft.com/office/officeart/2005/8/layout/radia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3043A86-E2A0-45F9-B03A-31144D9DB66D}">
      <dsp:nvSpPr>
        <dsp:cNvPr id="0" name=""/>
        <dsp:cNvSpPr/>
      </dsp:nvSpPr>
      <dsp:spPr>
        <a:xfrm>
          <a:off x="3425197" y="2140938"/>
          <a:ext cx="1898540" cy="1428153"/>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228600">
            <a:schemeClr val="accent4">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cs typeface="FS_Bold" pitchFamily="2" charset="-78"/>
            </a:rPr>
            <a:t>مشاكل العمل في البيئة التقليدية</a:t>
          </a:r>
          <a:endParaRPr lang="ar-SA" sz="2400" b="0" kern="1200" dirty="0">
            <a:cs typeface="FS_Bold" pitchFamily="2" charset="-78"/>
          </a:endParaRPr>
        </a:p>
      </dsp:txBody>
      <dsp:txXfrm>
        <a:off x="3425197" y="2140938"/>
        <a:ext cx="1898540" cy="1428153"/>
      </dsp:txXfrm>
    </dsp:sp>
    <dsp:sp modelId="{3EF81295-8E28-4C30-B5A6-228FE6A7F924}">
      <dsp:nvSpPr>
        <dsp:cNvPr id="0" name=""/>
        <dsp:cNvSpPr/>
      </dsp:nvSpPr>
      <dsp:spPr>
        <a:xfrm rot="16191165">
          <a:off x="3818001" y="1587731"/>
          <a:ext cx="1106417" cy="0"/>
        </a:xfrm>
        <a:custGeom>
          <a:avLst/>
          <a:gdLst/>
          <a:ahLst/>
          <a:cxnLst/>
          <a:rect l="0" t="0" r="0" b="0"/>
          <a:pathLst>
            <a:path>
              <a:moveTo>
                <a:pt x="0" y="0"/>
              </a:moveTo>
              <a:lnTo>
                <a:pt x="110641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3016982" y="79432"/>
          <a:ext cx="2703158" cy="955091"/>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التشابه والحشو في البيانات</a:t>
          </a:r>
        </a:p>
        <a:p>
          <a:pPr lvl="0" algn="ctr" defTabSz="889000" rtl="1">
            <a:lnSpc>
              <a:spcPct val="90000"/>
            </a:lnSpc>
            <a:spcBef>
              <a:spcPct val="0"/>
            </a:spcBef>
            <a:spcAft>
              <a:spcPct val="35000"/>
            </a:spcAft>
          </a:pPr>
          <a:r>
            <a:rPr lang="ar-SA" sz="1800" b="1" kern="1200" dirty="0" smtClean="0"/>
            <a:t>نفس الملف يحفظ في ملفات مختلفه</a:t>
          </a:r>
          <a:endParaRPr lang="ar-SA" sz="1800" b="1" kern="1200" dirty="0"/>
        </a:p>
      </dsp:txBody>
      <dsp:txXfrm>
        <a:off x="3016982" y="79432"/>
        <a:ext cx="2703158" cy="955091"/>
      </dsp:txXfrm>
    </dsp:sp>
    <dsp:sp modelId="{B0321977-6FE6-42FB-AC25-B0AF7C500DB6}">
      <dsp:nvSpPr>
        <dsp:cNvPr id="0" name=""/>
        <dsp:cNvSpPr/>
      </dsp:nvSpPr>
      <dsp:spPr>
        <a:xfrm rot="20629796">
          <a:off x="5311113" y="2490894"/>
          <a:ext cx="638228" cy="0"/>
        </a:xfrm>
        <a:custGeom>
          <a:avLst/>
          <a:gdLst/>
          <a:ahLst/>
          <a:cxnLst/>
          <a:rect l="0" t="0" r="0" b="0"/>
          <a:pathLst>
            <a:path>
              <a:moveTo>
                <a:pt x="0" y="0"/>
              </a:moveTo>
              <a:lnTo>
                <a:pt x="638228"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5936717" y="1512164"/>
          <a:ext cx="2344197" cy="109999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نقص في مشاركة البيانات</a:t>
          </a:r>
        </a:p>
        <a:p>
          <a:pPr lvl="0" algn="ctr" defTabSz="889000" rtl="1">
            <a:lnSpc>
              <a:spcPct val="90000"/>
            </a:lnSpc>
            <a:spcBef>
              <a:spcPct val="0"/>
            </a:spcBef>
            <a:spcAft>
              <a:spcPct val="35000"/>
            </a:spcAft>
          </a:pPr>
          <a:r>
            <a:rPr lang="ar-SA" sz="1600" b="1" kern="1200" dirty="0" smtClean="0"/>
            <a:t>تشتت الملفات يجعل عملية تقاسم البيانات والحصول عليها صعب</a:t>
          </a:r>
          <a:endParaRPr lang="ar-SA" sz="1600" b="1" kern="1200" dirty="0"/>
        </a:p>
      </dsp:txBody>
      <dsp:txXfrm>
        <a:off x="5936717" y="1512164"/>
        <a:ext cx="2344197" cy="1099994"/>
      </dsp:txXfrm>
    </dsp:sp>
    <dsp:sp modelId="{E153EABB-30C2-4252-AD53-05AB3DF2FD41}">
      <dsp:nvSpPr>
        <dsp:cNvPr id="0" name=""/>
        <dsp:cNvSpPr/>
      </dsp:nvSpPr>
      <dsp:spPr>
        <a:xfrm rot="2462247">
          <a:off x="5113503" y="3786408"/>
          <a:ext cx="661991" cy="0"/>
        </a:xfrm>
        <a:custGeom>
          <a:avLst/>
          <a:gdLst/>
          <a:ahLst/>
          <a:cxnLst/>
          <a:rect l="0" t="0" r="0" b="0"/>
          <a:pathLst>
            <a:path>
              <a:moveTo>
                <a:pt x="0" y="0"/>
              </a:moveTo>
              <a:lnTo>
                <a:pt x="661991"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5202783" y="4003724"/>
          <a:ext cx="2542933" cy="1358030"/>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الامن الرديء</a:t>
          </a:r>
        </a:p>
        <a:p>
          <a:pPr lvl="0" algn="ctr" defTabSz="889000" rtl="1">
            <a:lnSpc>
              <a:spcPct val="90000"/>
            </a:lnSpc>
            <a:spcBef>
              <a:spcPct val="0"/>
            </a:spcBef>
            <a:spcAft>
              <a:spcPct val="35000"/>
            </a:spcAft>
          </a:pPr>
          <a:r>
            <a:rPr lang="ar-SA" sz="1600" b="1" kern="1200" dirty="0" smtClean="0"/>
            <a:t>بسبب تواجده على مستوى كل الاقسام يضعف السيطرة عليها وادارتها والمرقبة عليها ضعيفة ، بالتالي يزيد الوقوع في الخطأ</a:t>
          </a:r>
        </a:p>
      </dsp:txBody>
      <dsp:txXfrm>
        <a:off x="5202783" y="4003724"/>
        <a:ext cx="2542933" cy="1358030"/>
      </dsp:txXfrm>
    </dsp:sp>
    <dsp:sp modelId="{C296D861-43C3-4979-9E86-2004292E3076}">
      <dsp:nvSpPr>
        <dsp:cNvPr id="0" name=""/>
        <dsp:cNvSpPr/>
      </dsp:nvSpPr>
      <dsp:spPr>
        <a:xfrm rot="8222555">
          <a:off x="3013390" y="3802891"/>
          <a:ext cx="686177" cy="0"/>
        </a:xfrm>
        <a:custGeom>
          <a:avLst/>
          <a:gdLst/>
          <a:ahLst/>
          <a:cxnLst/>
          <a:rect l="0" t="0" r="0" b="0"/>
          <a:pathLst>
            <a:path>
              <a:moveTo>
                <a:pt x="0" y="0"/>
              </a:moveTo>
              <a:lnTo>
                <a:pt x="68617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1152129" y="4036691"/>
          <a:ext cx="2519030" cy="1291921"/>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نقص الموازنة</a:t>
          </a:r>
        </a:p>
        <a:p>
          <a:pPr lvl="0" algn="ctr" defTabSz="889000" rtl="1">
            <a:lnSpc>
              <a:spcPct val="90000"/>
            </a:lnSpc>
            <a:spcBef>
              <a:spcPct val="0"/>
            </a:spcBef>
            <a:spcAft>
              <a:spcPct val="35000"/>
            </a:spcAft>
          </a:pPr>
          <a:r>
            <a:rPr lang="ar-SA" sz="1600" b="1" kern="1200" dirty="0" smtClean="0"/>
            <a:t>يعني اذا طلب تقرير ما يحتاج لبيانات في عدة ملفات فيحتاج وقتا طويلا للتنفيذ لتشتت الملفات بين الاقسام</a:t>
          </a:r>
        </a:p>
      </dsp:txBody>
      <dsp:txXfrm>
        <a:off x="1152129" y="4036691"/>
        <a:ext cx="2519030" cy="1291921"/>
      </dsp:txXfrm>
    </dsp:sp>
    <dsp:sp modelId="{C8701AE2-3F7B-475D-A0E6-0FF0272043E8}">
      <dsp:nvSpPr>
        <dsp:cNvPr id="0" name=""/>
        <dsp:cNvSpPr/>
      </dsp:nvSpPr>
      <dsp:spPr>
        <a:xfrm rot="11668442">
          <a:off x="2929934" y="2547084"/>
          <a:ext cx="503249" cy="0"/>
        </a:xfrm>
        <a:custGeom>
          <a:avLst/>
          <a:gdLst/>
          <a:ahLst/>
          <a:cxnLst/>
          <a:rect l="0" t="0" r="0" b="0"/>
          <a:pathLst>
            <a:path>
              <a:moveTo>
                <a:pt x="0" y="0"/>
              </a:moveTo>
              <a:lnTo>
                <a:pt x="503249"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EF2666-943B-4C74-BE0C-A2CF3900998C}">
      <dsp:nvSpPr>
        <dsp:cNvPr id="0" name=""/>
        <dsp:cNvSpPr/>
      </dsp:nvSpPr>
      <dsp:spPr>
        <a:xfrm>
          <a:off x="72006" y="1564301"/>
          <a:ext cx="2865913" cy="109999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عدم استقلالية البرامج والبيانات</a:t>
          </a:r>
        </a:p>
        <a:p>
          <a:pPr lvl="0" algn="ctr" defTabSz="889000" rtl="1">
            <a:lnSpc>
              <a:spcPct val="90000"/>
            </a:lnSpc>
            <a:spcBef>
              <a:spcPct val="0"/>
            </a:spcBef>
            <a:spcAft>
              <a:spcPct val="35000"/>
            </a:spcAft>
          </a:pPr>
          <a:r>
            <a:rPr lang="ar-SA" sz="1600" b="1" kern="1200" dirty="0" smtClean="0"/>
            <a:t>اي تغير في طريقة تنظيم البيانات يؤدي حتماً إلى تغير البرامج المستخدمة والتطبيقات</a:t>
          </a:r>
          <a:endParaRPr lang="ar-SA" sz="1600" b="1" kern="1200" dirty="0"/>
        </a:p>
      </dsp:txBody>
      <dsp:txXfrm>
        <a:off x="72006" y="1564301"/>
        <a:ext cx="2865913" cy="109999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2CC1FE4-FEC2-41B2-B00D-84D824966F0C}">
      <dsp:nvSpPr>
        <dsp:cNvPr id="0" name=""/>
        <dsp:cNvSpPr/>
      </dsp:nvSpPr>
      <dsp:spPr>
        <a:xfrm rot="5400000">
          <a:off x="-200112" y="467522"/>
          <a:ext cx="1334082" cy="933857"/>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smtClean="0">
              <a:solidFill>
                <a:schemeClr val="tx1"/>
              </a:solidFill>
              <a:cs typeface="FS_Bold" pitchFamily="2" charset="-78"/>
            </a:rPr>
            <a:t>النموذج الهرمي</a:t>
          </a:r>
          <a:endParaRPr lang="ar-SA" sz="1800" kern="1200" dirty="0">
            <a:solidFill>
              <a:schemeClr val="tx1"/>
            </a:solidFill>
            <a:cs typeface="FS_Bold" pitchFamily="2" charset="-78"/>
          </a:endParaRPr>
        </a:p>
      </dsp:txBody>
      <dsp:txXfrm rot="5400000">
        <a:off x="-200112" y="467522"/>
        <a:ext cx="1334082" cy="933857"/>
      </dsp:txXfrm>
    </dsp:sp>
    <dsp:sp modelId="{E6430910-2841-444E-AD02-CA862977BCC4}">
      <dsp:nvSpPr>
        <dsp:cNvPr id="0" name=""/>
        <dsp:cNvSpPr/>
      </dsp:nvSpPr>
      <dsp:spPr>
        <a:xfrm rot="5400000">
          <a:off x="4092489" y="-3158631"/>
          <a:ext cx="1389839" cy="7707102"/>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64CEC1-112C-4FC3-9BE4-1DBB5899DBFE}">
      <dsp:nvSpPr>
        <dsp:cNvPr id="0" name=""/>
        <dsp:cNvSpPr/>
      </dsp:nvSpPr>
      <dsp:spPr>
        <a:xfrm rot="5400000">
          <a:off x="-200112" y="1863439"/>
          <a:ext cx="1334082" cy="933857"/>
        </a:xfrm>
        <a:prstGeom prst="chevron">
          <a:avLst/>
        </a:prstGeom>
        <a:solidFill>
          <a:schemeClr val="accent5">
            <a:hueOff val="-3311292"/>
            <a:satOff val="13270"/>
            <a:lumOff val="2876"/>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smtClean="0">
              <a:solidFill>
                <a:schemeClr val="tx1"/>
              </a:solidFill>
              <a:cs typeface="FS_Bold" pitchFamily="2" charset="-78"/>
            </a:rPr>
            <a:t>الشبكي</a:t>
          </a:r>
          <a:endParaRPr lang="ar-SA" sz="1800" kern="1200" dirty="0">
            <a:solidFill>
              <a:schemeClr val="tx1"/>
            </a:solidFill>
            <a:cs typeface="FS_Bold" pitchFamily="2" charset="-78"/>
          </a:endParaRPr>
        </a:p>
      </dsp:txBody>
      <dsp:txXfrm rot="5400000">
        <a:off x="-200112" y="1863439"/>
        <a:ext cx="1334082" cy="933857"/>
      </dsp:txXfrm>
    </dsp:sp>
    <dsp:sp modelId="{C78CDD94-D49B-4D24-964D-CD81038F3A19}">
      <dsp:nvSpPr>
        <dsp:cNvPr id="0" name=""/>
        <dsp:cNvSpPr/>
      </dsp:nvSpPr>
      <dsp:spPr>
        <a:xfrm rot="5400000">
          <a:off x="4179395" y="-1756634"/>
          <a:ext cx="1216027" cy="7707102"/>
        </a:xfrm>
        <a:prstGeom prst="round2SameRect">
          <a:avLst/>
        </a:prstGeom>
        <a:solidFill>
          <a:schemeClr val="lt1">
            <a:alpha val="90000"/>
            <a:hueOff val="0"/>
            <a:satOff val="0"/>
            <a:lumOff val="0"/>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dsp:style>
    </dsp:sp>
    <dsp:sp modelId="{29CA8048-D269-4594-859B-5FB8C556A78D}">
      <dsp:nvSpPr>
        <dsp:cNvPr id="0" name=""/>
        <dsp:cNvSpPr/>
      </dsp:nvSpPr>
      <dsp:spPr>
        <a:xfrm rot="5400000">
          <a:off x="-200112" y="3530927"/>
          <a:ext cx="1334082" cy="933857"/>
        </a:xfrm>
        <a:prstGeom prst="chevron">
          <a:avLst/>
        </a:prstGeom>
        <a:solidFill>
          <a:schemeClr val="accent5">
            <a:hueOff val="-6622584"/>
            <a:satOff val="26541"/>
            <a:lumOff val="5752"/>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smtClean="0">
              <a:solidFill>
                <a:schemeClr val="tx1"/>
              </a:solidFill>
              <a:cs typeface="FS_Bold" pitchFamily="2" charset="-78"/>
            </a:rPr>
            <a:t>العلائقي</a:t>
          </a:r>
          <a:endParaRPr lang="ar-SA" sz="1800" kern="1200" dirty="0">
            <a:solidFill>
              <a:schemeClr val="tx1"/>
            </a:solidFill>
            <a:cs typeface="FS_Bold" pitchFamily="2" charset="-78"/>
          </a:endParaRPr>
        </a:p>
      </dsp:txBody>
      <dsp:txXfrm rot="5400000">
        <a:off x="-200112" y="3530927"/>
        <a:ext cx="1334082" cy="933857"/>
      </dsp:txXfrm>
    </dsp:sp>
    <dsp:sp modelId="{BDEA51A0-AFA2-4C3E-B7FF-820E3686713A}">
      <dsp:nvSpPr>
        <dsp:cNvPr id="0" name=""/>
        <dsp:cNvSpPr/>
      </dsp:nvSpPr>
      <dsp:spPr>
        <a:xfrm rot="5400000">
          <a:off x="3907824" y="68614"/>
          <a:ext cx="1759168" cy="7707102"/>
        </a:xfrm>
        <a:prstGeom prst="round2SameRect">
          <a:avLst/>
        </a:prstGeom>
        <a:solidFill>
          <a:schemeClr val="lt1">
            <a:alpha val="90000"/>
            <a:hueOff val="0"/>
            <a:satOff val="0"/>
            <a:lumOff val="0"/>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dsp:style>
    </dsp:sp>
    <dsp:sp modelId="{C06E7CA1-6370-4192-BD72-5A61A83891F5}">
      <dsp:nvSpPr>
        <dsp:cNvPr id="0" name=""/>
        <dsp:cNvSpPr/>
      </dsp:nvSpPr>
      <dsp:spPr>
        <a:xfrm rot="5400000">
          <a:off x="-200112" y="5081789"/>
          <a:ext cx="1334082" cy="933857"/>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ar-SA" sz="1400" kern="1200" dirty="0" smtClean="0">
              <a:solidFill>
                <a:schemeClr val="tx1"/>
              </a:solidFill>
              <a:cs typeface="FS_Bold" pitchFamily="2" charset="-78"/>
            </a:rPr>
            <a:t>قواعد البيانات الموجهة </a:t>
          </a:r>
          <a:endParaRPr lang="ar-SA" sz="1400" kern="1200" dirty="0">
            <a:solidFill>
              <a:schemeClr val="tx1"/>
            </a:solidFill>
            <a:cs typeface="FS_Bold" pitchFamily="2" charset="-78"/>
          </a:endParaRPr>
        </a:p>
      </dsp:txBody>
      <dsp:txXfrm rot="5400000">
        <a:off x="-200112" y="5081789"/>
        <a:ext cx="1334082" cy="933857"/>
      </dsp:txXfrm>
    </dsp:sp>
    <dsp:sp modelId="{3934EFFC-5697-4C4C-904E-82FE8A64A93F}">
      <dsp:nvSpPr>
        <dsp:cNvPr id="0" name=""/>
        <dsp:cNvSpPr/>
      </dsp:nvSpPr>
      <dsp:spPr>
        <a:xfrm rot="5400000">
          <a:off x="4159472" y="1734272"/>
          <a:ext cx="1255872" cy="7707102"/>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3043A86-E2A0-45F9-B03A-31144D9DB66D}">
      <dsp:nvSpPr>
        <dsp:cNvPr id="0" name=""/>
        <dsp:cNvSpPr/>
      </dsp:nvSpPr>
      <dsp:spPr>
        <a:xfrm>
          <a:off x="3404032" y="2784500"/>
          <a:ext cx="2223291" cy="1672443"/>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228600">
            <a:srgbClr val="FF000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effectLst>
                <a:glow rad="63500">
                  <a:schemeClr val="accent2">
                    <a:satMod val="175000"/>
                    <a:alpha val="40000"/>
                  </a:schemeClr>
                </a:glow>
              </a:effectLst>
              <a:cs typeface="FS_Bold" pitchFamily="2" charset="-78"/>
            </a:rPr>
            <a:t>خطوات انشاء قاعدة البيانات</a:t>
          </a:r>
          <a:endParaRPr lang="ar-SA" sz="2400" b="0" kern="1200" dirty="0">
            <a:effectLst>
              <a:glow rad="63500">
                <a:schemeClr val="accent2">
                  <a:satMod val="175000"/>
                  <a:alpha val="40000"/>
                </a:schemeClr>
              </a:glow>
            </a:effectLst>
            <a:cs typeface="FS_Bold" pitchFamily="2" charset="-78"/>
          </a:endParaRPr>
        </a:p>
      </dsp:txBody>
      <dsp:txXfrm>
        <a:off x="3404032" y="2784500"/>
        <a:ext cx="2223291" cy="1672443"/>
      </dsp:txXfrm>
    </dsp:sp>
    <dsp:sp modelId="{3EF81295-8E28-4C30-B5A6-228FE6A7F924}">
      <dsp:nvSpPr>
        <dsp:cNvPr id="0" name=""/>
        <dsp:cNvSpPr/>
      </dsp:nvSpPr>
      <dsp:spPr>
        <a:xfrm rot="16130646">
          <a:off x="4115427" y="2408779"/>
          <a:ext cx="751594" cy="0"/>
        </a:xfrm>
        <a:custGeom>
          <a:avLst/>
          <a:gdLst/>
          <a:ahLst/>
          <a:cxnLst/>
          <a:rect l="0" t="0" r="0" b="0"/>
          <a:pathLst>
            <a:path>
              <a:moveTo>
                <a:pt x="0" y="0"/>
              </a:moveTo>
              <a:lnTo>
                <a:pt x="751594"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2641108" y="-4"/>
          <a:ext cx="3644050" cy="2033063"/>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0" kern="1200" dirty="0" smtClean="0">
              <a:solidFill>
                <a:srgbClr val="990033"/>
              </a:solidFill>
              <a:cs typeface="MCS Taybah S_U normal." pitchFamily="2" charset="-78"/>
            </a:rPr>
            <a:t>تحليل المتطلبات</a:t>
          </a:r>
        </a:p>
        <a:p>
          <a:pPr lvl="0" algn="r" defTabSz="711200" rtl="1">
            <a:lnSpc>
              <a:spcPct val="90000"/>
            </a:lnSpc>
            <a:spcBef>
              <a:spcPct val="0"/>
            </a:spcBef>
            <a:spcAft>
              <a:spcPct val="35000"/>
            </a:spcAft>
          </a:pPr>
          <a:r>
            <a:rPr lang="ar-SA" sz="1200" b="1" kern="1200" dirty="0" smtClean="0"/>
            <a:t>1/لإنشاء بيئة قاعدة بيانات، يجب فهم العلاقات بين البيانات، أنواع البيانات التي ستحفظ في قاعدة البيانات.</a:t>
          </a:r>
          <a:endParaRPr lang="en-US" sz="1200" b="1" kern="1200" dirty="0" smtClean="0"/>
        </a:p>
        <a:p>
          <a:pPr lvl="0" algn="r" defTabSz="711200" rtl="1">
            <a:lnSpc>
              <a:spcPct val="90000"/>
            </a:lnSpc>
            <a:spcBef>
              <a:spcPct val="0"/>
            </a:spcBef>
            <a:spcAft>
              <a:spcPct val="35000"/>
            </a:spcAft>
          </a:pPr>
          <a:r>
            <a:rPr lang="ar-SA" sz="1200" b="1" kern="1200" dirty="0" smtClean="0"/>
            <a:t>2/يجب معرفة كيفية استخدام البيانات وكيف ستقوم المنظمة بتغيير وإدارة البيانات من منظورها الواسع.</a:t>
          </a:r>
          <a:endParaRPr lang="en-US" sz="1200" b="1" kern="1200" dirty="0" smtClean="0"/>
        </a:p>
        <a:p>
          <a:pPr lvl="0" algn="r" defTabSz="711200" rtl="1">
            <a:lnSpc>
              <a:spcPct val="90000"/>
            </a:lnSpc>
            <a:spcBef>
              <a:spcPct val="0"/>
            </a:spcBef>
            <a:spcAft>
              <a:spcPct val="35000"/>
            </a:spcAft>
          </a:pPr>
          <a:r>
            <a:rPr lang="ar-SA" sz="1200" b="1" kern="1200" dirty="0" smtClean="0"/>
            <a:t>3/بالإضافة إلى تصميم قاعدة البيانات سيأخذ بالاعتبار كيف ستشارك المنظمة بياناتها مع شركائها في الأعمال.</a:t>
          </a:r>
          <a:endParaRPr lang="en-US" sz="1200" b="1" kern="1200" dirty="0" smtClean="0"/>
        </a:p>
        <a:p>
          <a:pPr lvl="0" algn="r" defTabSz="711200" rtl="1">
            <a:lnSpc>
              <a:spcPct val="90000"/>
            </a:lnSpc>
            <a:spcBef>
              <a:spcPct val="0"/>
            </a:spcBef>
            <a:spcAft>
              <a:spcPct val="35000"/>
            </a:spcAft>
          </a:pPr>
          <a:r>
            <a:rPr lang="ar-SA" sz="1200" b="1" kern="1200" dirty="0" smtClean="0"/>
            <a:t>4/وهناك مبادئ مهمة في تصميم قواعد البيانات، وإدارة ومتطلبات المنظمة لبيئة قاعدة بيانات </a:t>
          </a:r>
          <a:endParaRPr lang="ar-SA" sz="1100" b="1" kern="1200" dirty="0"/>
        </a:p>
      </dsp:txBody>
      <dsp:txXfrm>
        <a:off x="2641108" y="-4"/>
        <a:ext cx="3644050" cy="2033063"/>
      </dsp:txXfrm>
    </dsp:sp>
    <dsp:sp modelId="{B0321977-6FE6-42FB-AC25-B0AF7C500DB6}">
      <dsp:nvSpPr>
        <dsp:cNvPr id="0" name=""/>
        <dsp:cNvSpPr/>
      </dsp:nvSpPr>
      <dsp:spPr>
        <a:xfrm rot="21579397">
          <a:off x="5627318" y="3612348"/>
          <a:ext cx="570879" cy="0"/>
        </a:xfrm>
        <a:custGeom>
          <a:avLst/>
          <a:gdLst/>
          <a:ahLst/>
          <a:cxnLst/>
          <a:rect l="0" t="0" r="0" b="0"/>
          <a:pathLst>
            <a:path>
              <a:moveTo>
                <a:pt x="0" y="0"/>
              </a:moveTo>
              <a:lnTo>
                <a:pt x="570879"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6198193" y="1878348"/>
          <a:ext cx="2391220" cy="3450248"/>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توزيع قواعد البيانات</a:t>
          </a:r>
        </a:p>
        <a:p>
          <a:pPr lvl="0" algn="ctr" defTabSz="622300" rtl="1">
            <a:lnSpc>
              <a:spcPct val="90000"/>
            </a:lnSpc>
            <a:spcBef>
              <a:spcPct val="0"/>
            </a:spcBef>
            <a:spcAft>
              <a:spcPct val="35000"/>
            </a:spcAft>
          </a:pPr>
          <a:r>
            <a:rPr lang="ar-SA" sz="1100" b="1" kern="1200" dirty="0" smtClean="0"/>
            <a:t>تحفظ وتدار بطريقتين رئيسيتن :</a:t>
          </a:r>
          <a:endParaRPr lang="en-US" sz="1100" b="1" kern="1200" dirty="0" smtClean="0"/>
        </a:p>
        <a:p>
          <a:pPr lvl="0" algn="ctr" defTabSz="622300" rtl="1">
            <a:lnSpc>
              <a:spcPct val="90000"/>
            </a:lnSpc>
            <a:spcBef>
              <a:spcPct val="0"/>
            </a:spcBef>
            <a:spcAft>
              <a:spcPct val="35000"/>
            </a:spcAft>
          </a:pPr>
          <a:r>
            <a:rPr lang="ar-SA" sz="1100" kern="1200" dirty="0" smtClean="0">
              <a:solidFill>
                <a:srgbClr val="C00000"/>
              </a:solidFill>
            </a:rPr>
            <a:t>1/ النسخ </a:t>
          </a:r>
          <a:r>
            <a:rPr lang="en-US" sz="1100" b="1" kern="1200" dirty="0" smtClean="0">
              <a:solidFill>
                <a:srgbClr val="C00000"/>
              </a:solidFill>
            </a:rPr>
            <a:t>Duplicate</a:t>
          </a:r>
          <a:r>
            <a:rPr lang="ar-SA" sz="1100" kern="1200" dirty="0" smtClean="0"/>
            <a:t> يتم نسخ قاعدة البيانات المركزية نسخا كاملا عدة مرات ووضعها في مواقع جغرافية بعيدة للعمل عليها .      يتم تحديث النسخة المركزية خلال ساعات التوقف عن العمل . مثل شركة الخطوط السعودية تنسخ قاعدتها المركزية لتضعها في نيويورك وسيدني وأي تعديل عليها يتم تحديثه تلقائيا في النسخ البعيدة لجعل المعلومات متوفرة مباشرة.</a:t>
          </a:r>
          <a:endParaRPr lang="en-US" sz="1100" kern="1200" dirty="0" smtClean="0"/>
        </a:p>
        <a:p>
          <a:pPr lvl="0" algn="r" defTabSz="622300" rtl="1">
            <a:lnSpc>
              <a:spcPct val="90000"/>
            </a:lnSpc>
            <a:spcBef>
              <a:spcPct val="0"/>
            </a:spcBef>
            <a:spcAft>
              <a:spcPct val="35000"/>
            </a:spcAft>
          </a:pPr>
          <a:r>
            <a:rPr lang="ar-SA" sz="1100" kern="1200" dirty="0" smtClean="0">
              <a:solidFill>
                <a:srgbClr val="C00000"/>
              </a:solidFill>
            </a:rPr>
            <a:t>2/ تقسم قواعد البيانات </a:t>
          </a:r>
          <a:r>
            <a:rPr lang="en-US" sz="1100" b="1" kern="1200" dirty="0" smtClean="0">
              <a:solidFill>
                <a:srgbClr val="C00000"/>
              </a:solidFill>
            </a:rPr>
            <a:t>Partitioned</a:t>
          </a:r>
          <a:r>
            <a:rPr lang="ar-SA" sz="1100" kern="1200" dirty="0" smtClean="0">
              <a:solidFill>
                <a:srgbClr val="C00000"/>
              </a:solidFill>
            </a:rPr>
            <a:t> </a:t>
          </a:r>
          <a:r>
            <a:rPr lang="ar-SA" sz="1100" kern="1200" dirty="0" smtClean="0"/>
            <a:t>:                                                                                                 يتم تخزين وصيانة أقسام من قاعدة البيانات في مكان واحد. وتكون الأقسام الأخرى مخزنة ومصانة في مواقع جغرافية أخرى.</a:t>
          </a:r>
          <a:endParaRPr lang="en-US" sz="1100" kern="1200" dirty="0" smtClean="0"/>
        </a:p>
        <a:p>
          <a:pPr lvl="0" algn="ctr" defTabSz="622300" rtl="1">
            <a:lnSpc>
              <a:spcPct val="90000"/>
            </a:lnSpc>
            <a:spcBef>
              <a:spcPct val="0"/>
            </a:spcBef>
            <a:spcAft>
              <a:spcPct val="35000"/>
            </a:spcAft>
          </a:pPr>
          <a:r>
            <a:rPr lang="ar-SA" sz="1100" kern="1200" dirty="0" smtClean="0"/>
            <a:t>بحيث يكون عند كل معالج لحاسب بعيد البيانات الضرورية لخدمة منطقته الجغرافية.</a:t>
          </a:r>
          <a:endParaRPr lang="en-US" sz="1100" kern="1200" dirty="0" smtClean="0"/>
        </a:p>
        <a:p>
          <a:pPr lvl="0" algn="ctr" defTabSz="622300" rtl="1">
            <a:lnSpc>
              <a:spcPct val="90000"/>
            </a:lnSpc>
            <a:spcBef>
              <a:spcPct val="0"/>
            </a:spcBef>
            <a:spcAft>
              <a:spcPct val="35000"/>
            </a:spcAft>
          </a:pPr>
          <a:r>
            <a:rPr lang="ar-SA" sz="1100" kern="1200" dirty="0" smtClean="0"/>
            <a:t>غالبا ما يتم رفع التغيير في الملفات المحلية إلى قاعدة البيانات المركزية بأسلوب التشغيل بالدفعة خلال الليل</a:t>
          </a:r>
        </a:p>
        <a:p>
          <a:pPr lvl="0" algn="ctr" defTabSz="622300" rtl="1">
            <a:lnSpc>
              <a:spcPct val="90000"/>
            </a:lnSpc>
            <a:spcBef>
              <a:spcPct val="0"/>
            </a:spcBef>
            <a:spcAft>
              <a:spcPct val="35000"/>
            </a:spcAft>
          </a:pPr>
          <a:r>
            <a:rPr lang="ar-SA" sz="1100" b="1" kern="1200" dirty="0" smtClean="0">
              <a:solidFill>
                <a:srgbClr val="990033"/>
              </a:solidFill>
            </a:rPr>
            <a:t>رسم توضيحي ومعلومات هامه م10</a:t>
          </a:r>
          <a:endParaRPr lang="ar-SA" sz="1100" b="1" kern="1200" dirty="0">
            <a:solidFill>
              <a:srgbClr val="990033"/>
            </a:solidFill>
          </a:endParaRPr>
        </a:p>
      </dsp:txBody>
      <dsp:txXfrm>
        <a:off x="6198193" y="1878348"/>
        <a:ext cx="2391220" cy="3450248"/>
      </dsp:txXfrm>
    </dsp:sp>
    <dsp:sp modelId="{E153EABB-30C2-4252-AD53-05AB3DF2FD41}">
      <dsp:nvSpPr>
        <dsp:cNvPr id="0" name=""/>
        <dsp:cNvSpPr/>
      </dsp:nvSpPr>
      <dsp:spPr>
        <a:xfrm rot="5373203">
          <a:off x="4256427" y="4724792"/>
          <a:ext cx="535715" cy="0"/>
        </a:xfrm>
        <a:custGeom>
          <a:avLst/>
          <a:gdLst/>
          <a:ahLst/>
          <a:cxnLst/>
          <a:rect l="0" t="0" r="0" b="0"/>
          <a:pathLst>
            <a:path>
              <a:moveTo>
                <a:pt x="0" y="0"/>
              </a:moveTo>
              <a:lnTo>
                <a:pt x="535715"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3042937" y="4992642"/>
          <a:ext cx="2977909" cy="141606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0" kern="1200" dirty="0" smtClean="0">
              <a:solidFill>
                <a:srgbClr val="990033"/>
              </a:solidFill>
              <a:cs typeface="MCS Taybah S_U normal." pitchFamily="2" charset="-78"/>
            </a:rPr>
            <a:t>تصميم قاعدة البيانات</a:t>
          </a:r>
        </a:p>
        <a:p>
          <a:pPr lvl="0" algn="r" defTabSz="800100" rtl="1">
            <a:lnSpc>
              <a:spcPct val="90000"/>
            </a:lnSpc>
            <a:spcBef>
              <a:spcPct val="0"/>
            </a:spcBef>
            <a:spcAft>
              <a:spcPct val="35000"/>
            </a:spcAft>
          </a:pPr>
          <a:r>
            <a:rPr lang="ar-SA" sz="1100" kern="1200" dirty="0" smtClean="0"/>
            <a:t>التصميم المفاهيمي أو المنطقي </a:t>
          </a:r>
          <a:r>
            <a:rPr lang="en-US" sz="1100" b="1" kern="1200" dirty="0" smtClean="0"/>
            <a:t>Conceptual or Logical Database Design</a:t>
          </a:r>
          <a:r>
            <a:rPr lang="ar-SA" sz="1100" kern="1200" dirty="0" smtClean="0"/>
            <a:t> </a:t>
          </a:r>
        </a:p>
        <a:p>
          <a:pPr lvl="0" algn="r" defTabSz="800100" rtl="1">
            <a:lnSpc>
              <a:spcPct val="90000"/>
            </a:lnSpc>
            <a:spcBef>
              <a:spcPct val="0"/>
            </a:spcBef>
            <a:spcAft>
              <a:spcPct val="35000"/>
            </a:spcAft>
          </a:pPr>
          <a:r>
            <a:rPr lang="ar-SA" sz="1100" kern="1200" dirty="0" smtClean="0"/>
            <a:t>التصميم المادي  </a:t>
          </a:r>
          <a:r>
            <a:rPr lang="en-US" sz="1100" b="1" kern="1200" dirty="0" smtClean="0"/>
            <a:t>Physical Database Design</a:t>
          </a:r>
          <a:endParaRPr lang="ar-SA" sz="1100" kern="1200" dirty="0" smtClean="0"/>
        </a:p>
        <a:p>
          <a:pPr lvl="0" algn="r" defTabSz="800100" rtl="1">
            <a:lnSpc>
              <a:spcPct val="90000"/>
            </a:lnSpc>
            <a:spcBef>
              <a:spcPct val="0"/>
            </a:spcBef>
            <a:spcAft>
              <a:spcPct val="35000"/>
            </a:spcAft>
          </a:pPr>
          <a:r>
            <a:rPr lang="ar-SA" sz="1100" kern="1200" dirty="0" smtClean="0"/>
            <a:t>التصميم الأمني </a:t>
          </a:r>
          <a:r>
            <a:rPr lang="en-US" sz="1100" b="1" kern="1200" dirty="0" smtClean="0"/>
            <a:t>Security Design</a:t>
          </a:r>
          <a:endParaRPr lang="ar-SA" sz="1100" b="1" kern="1200" dirty="0" smtClean="0"/>
        </a:p>
        <a:p>
          <a:pPr lvl="0" algn="ctr" defTabSz="800100" rtl="1">
            <a:lnSpc>
              <a:spcPct val="90000"/>
            </a:lnSpc>
            <a:spcBef>
              <a:spcPct val="0"/>
            </a:spcBef>
            <a:spcAft>
              <a:spcPct val="35000"/>
            </a:spcAft>
          </a:pPr>
          <a:r>
            <a:rPr lang="ar-SA" sz="1100" b="1" kern="1200" dirty="0" smtClean="0"/>
            <a:t>الشرح في الشريحة التاليه</a:t>
          </a:r>
          <a:endParaRPr lang="ar-SA" sz="1000" b="1" kern="1200" dirty="0" smtClean="0"/>
        </a:p>
      </dsp:txBody>
      <dsp:txXfrm>
        <a:off x="3042937" y="4992642"/>
        <a:ext cx="2977909" cy="1416064"/>
      </dsp:txXfrm>
    </dsp:sp>
    <dsp:sp modelId="{C296D861-43C3-4979-9E86-2004292E3076}">
      <dsp:nvSpPr>
        <dsp:cNvPr id="0" name=""/>
        <dsp:cNvSpPr/>
      </dsp:nvSpPr>
      <dsp:spPr>
        <a:xfrm rot="10738869">
          <a:off x="2949881" y="3644529"/>
          <a:ext cx="454186" cy="0"/>
        </a:xfrm>
        <a:custGeom>
          <a:avLst/>
          <a:gdLst/>
          <a:ahLst/>
          <a:cxnLst/>
          <a:rect l="0" t="0" r="0" b="0"/>
          <a:pathLst>
            <a:path>
              <a:moveTo>
                <a:pt x="0" y="0"/>
              </a:moveTo>
              <a:lnTo>
                <a:pt x="454186"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0" y="2304256"/>
          <a:ext cx="2949917" cy="2741082"/>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ضمان نــوعية البيانات</a:t>
          </a:r>
        </a:p>
        <a:p>
          <a:pPr lvl="0" algn="ctr" defTabSz="622300" rtl="1">
            <a:lnSpc>
              <a:spcPct val="90000"/>
            </a:lnSpc>
            <a:spcBef>
              <a:spcPct val="0"/>
            </a:spcBef>
            <a:spcAft>
              <a:spcPct val="35000"/>
            </a:spcAft>
          </a:pPr>
          <a:r>
            <a:rPr lang="ar-SA" sz="1100" kern="1200" dirty="0" smtClean="0"/>
            <a:t>البيانات غير الصحيحة وغير الملائمة والمتضاربة مع مصادر معلومات أخرى يمكن أن تتسبب مشاكل مالية وتشغيلية خطيرة للأعمال..</a:t>
          </a:r>
          <a:endParaRPr lang="en-US" sz="1100" kern="1200" dirty="0" smtClean="0"/>
        </a:p>
        <a:p>
          <a:pPr lvl="0" algn="ctr" defTabSz="622300" rtl="1">
            <a:lnSpc>
              <a:spcPct val="90000"/>
            </a:lnSpc>
            <a:spcBef>
              <a:spcPct val="0"/>
            </a:spcBef>
            <a:spcAft>
              <a:spcPct val="35000"/>
            </a:spcAft>
          </a:pPr>
          <a:r>
            <a:rPr lang="ar-SA" sz="1100" kern="1200" dirty="0" smtClean="0"/>
            <a:t>ويمكن أن يسبب الحشو </a:t>
          </a:r>
          <a:r>
            <a:rPr lang="en-US" sz="1100" b="1" kern="1200" dirty="0" smtClean="0"/>
            <a:t>redundancy</a:t>
          </a:r>
          <a:r>
            <a:rPr lang="ar-SA" sz="1100" kern="1200" dirty="0" smtClean="0"/>
            <a:t> و التناقض </a:t>
          </a:r>
          <a:r>
            <a:rPr lang="en-US" sz="1100" b="1" kern="1200" dirty="0" smtClean="0"/>
            <a:t>inconsistency</a:t>
          </a:r>
          <a:r>
            <a:rPr lang="ar-SA" sz="1100" kern="1200" dirty="0" smtClean="0"/>
            <a:t> الناتج عن بيئة الملفات التقليدية من المشاكل في نوعية البيانات.</a:t>
          </a:r>
        </a:p>
        <a:p>
          <a:pPr lvl="0" algn="ctr" defTabSz="622300" rtl="1">
            <a:lnSpc>
              <a:spcPct val="90000"/>
            </a:lnSpc>
            <a:spcBef>
              <a:spcPct val="0"/>
            </a:spcBef>
            <a:spcAft>
              <a:spcPct val="35000"/>
            </a:spcAft>
          </a:pPr>
          <a:r>
            <a:rPr lang="ar-SA" sz="1100" kern="1200" dirty="0" smtClean="0"/>
            <a:t>ويزداد الخطأ بعد نقل المنظمات أعمالها إلى الانترنت والسماح للعملاء والزودين بإدخال البيانات من خلال مواقعا على الانترنت ورفعها مباشرة على أنظمتها الداخلية. .</a:t>
          </a:r>
          <a:endParaRPr lang="en-US" sz="1100" kern="1200" dirty="0" smtClean="0"/>
        </a:p>
        <a:p>
          <a:pPr lvl="0" algn="ctr" defTabSz="622300" rtl="1">
            <a:lnSpc>
              <a:spcPct val="90000"/>
            </a:lnSpc>
            <a:spcBef>
              <a:spcPct val="0"/>
            </a:spcBef>
            <a:spcAft>
              <a:spcPct val="35000"/>
            </a:spcAft>
          </a:pPr>
          <a:r>
            <a:rPr lang="ar-SA" sz="1100" kern="1200" dirty="0" smtClean="0"/>
            <a:t>تنظيف البيانات </a:t>
          </a:r>
          <a:r>
            <a:rPr lang="en-US" sz="1100" b="1" kern="1200" dirty="0" smtClean="0"/>
            <a:t>Data scrubbing</a:t>
          </a:r>
          <a:r>
            <a:rPr lang="ar-SA" sz="1100" kern="1200" dirty="0" smtClean="0"/>
            <a:t> هي النشاطات تنفذ للتعرف على البيانات الخطأ، الناقصة، غير المشكلة جيدا والمكررة لتصحيحها. وهي تدعم استقامة البيانات </a:t>
          </a:r>
          <a:r>
            <a:rPr lang="en-US" sz="1100" b="1" kern="1200" dirty="0" smtClean="0"/>
            <a:t>data consistency</a:t>
          </a:r>
          <a:r>
            <a:rPr lang="ar-SA" sz="1100" kern="1200" dirty="0" smtClean="0"/>
            <a:t> .</a:t>
          </a:r>
          <a:endParaRPr lang="ar-SA" sz="1100" b="0" kern="1200" dirty="0" smtClean="0">
            <a:solidFill>
              <a:srgbClr val="990033"/>
            </a:solidFill>
            <a:cs typeface="MCS Taybah S_U normal." pitchFamily="2" charset="-78"/>
          </a:endParaRPr>
        </a:p>
      </dsp:txBody>
      <dsp:txXfrm>
        <a:off x="0" y="2304256"/>
        <a:ext cx="2949917" cy="2741082"/>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3043A86-E2A0-45F9-B03A-31144D9DB66D}">
      <dsp:nvSpPr>
        <dsp:cNvPr id="0" name=""/>
        <dsp:cNvSpPr/>
      </dsp:nvSpPr>
      <dsp:spPr>
        <a:xfrm>
          <a:off x="3381554" y="2016207"/>
          <a:ext cx="2073406" cy="155969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228600">
            <a:srgbClr val="FF000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effectLst>
                <a:glow rad="63500">
                  <a:schemeClr val="accent2">
                    <a:satMod val="175000"/>
                    <a:alpha val="40000"/>
                  </a:schemeClr>
                </a:glow>
              </a:effectLst>
              <a:cs typeface="FS_Bold" pitchFamily="2" charset="-78"/>
            </a:rPr>
            <a:t>توجهــات قواعـد البيانات</a:t>
          </a:r>
          <a:endParaRPr lang="ar-SA" sz="2400" b="0" kern="1200" dirty="0">
            <a:effectLst>
              <a:glow rad="63500">
                <a:schemeClr val="accent2">
                  <a:satMod val="175000"/>
                  <a:alpha val="40000"/>
                </a:schemeClr>
              </a:glow>
            </a:effectLst>
            <a:cs typeface="FS_Bold" pitchFamily="2" charset="-78"/>
          </a:endParaRPr>
        </a:p>
      </dsp:txBody>
      <dsp:txXfrm>
        <a:off x="3381554" y="2016207"/>
        <a:ext cx="2073406" cy="1559694"/>
      </dsp:txXfrm>
    </dsp:sp>
    <dsp:sp modelId="{3EF81295-8E28-4C30-B5A6-228FE6A7F924}">
      <dsp:nvSpPr>
        <dsp:cNvPr id="0" name=""/>
        <dsp:cNvSpPr/>
      </dsp:nvSpPr>
      <dsp:spPr>
        <a:xfrm rot="16240071">
          <a:off x="4205713" y="1791974"/>
          <a:ext cx="448497" cy="0"/>
        </a:xfrm>
        <a:custGeom>
          <a:avLst/>
          <a:gdLst/>
          <a:ahLst/>
          <a:cxnLst/>
          <a:rect l="0" t="0" r="0" b="0"/>
          <a:pathLst>
            <a:path>
              <a:moveTo>
                <a:pt x="0" y="0"/>
              </a:moveTo>
              <a:lnTo>
                <a:pt x="44849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2972794" y="-40223"/>
          <a:ext cx="2938306" cy="160796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شرح مفهم التحليل الخاص بالابعاد</a:t>
          </a:r>
        </a:p>
        <a:p>
          <a:pPr lvl="0" algn="r" defTabSz="622300" rtl="1">
            <a:lnSpc>
              <a:spcPct val="90000"/>
            </a:lnSpc>
            <a:spcBef>
              <a:spcPct val="0"/>
            </a:spcBef>
            <a:spcAft>
              <a:spcPct val="35000"/>
            </a:spcAft>
          </a:pPr>
          <a:r>
            <a:rPr lang="ar-SA" sz="1400" b="1" kern="1200" dirty="0" smtClean="0"/>
            <a:t>تحتاج المنظمات أحيانا إلى تحليل البيانات بطرق لا يمكن الحصول عليها من خلال قواعد البيانات التقليدية</a:t>
          </a:r>
        </a:p>
        <a:p>
          <a:pPr lvl="0" algn="r" defTabSz="622300" rtl="1">
            <a:lnSpc>
              <a:spcPct val="90000"/>
            </a:lnSpc>
            <a:spcBef>
              <a:spcPct val="0"/>
            </a:spcBef>
            <a:spcAft>
              <a:spcPct val="35000"/>
            </a:spcAft>
          </a:pPr>
          <a:r>
            <a:rPr lang="ar-SA" sz="1400" b="1" kern="1200" dirty="0" smtClean="0">
              <a:effectLst/>
              <a:latin typeface="Calibri"/>
              <a:ea typeface="Calibri"/>
              <a:cs typeface="Arial"/>
            </a:rPr>
            <a:t>ولهذه الطريقة إمكانية استغلال وتحليل كميات كبيرة من البيانات من منظور متعدد.</a:t>
          </a:r>
          <a:endParaRPr lang="ar-SA" sz="1400" b="1" kern="1200" dirty="0" smtClean="0"/>
        </a:p>
        <a:p>
          <a:pPr lvl="0" algn="r" defTabSz="622300" rtl="1">
            <a:lnSpc>
              <a:spcPct val="90000"/>
            </a:lnSpc>
            <a:spcBef>
              <a:spcPct val="0"/>
            </a:spcBef>
            <a:spcAft>
              <a:spcPct val="35000"/>
            </a:spcAft>
          </a:pPr>
          <a:endParaRPr lang="ar-SA" sz="1100" b="1" kern="1200" dirty="0"/>
        </a:p>
      </dsp:txBody>
      <dsp:txXfrm>
        <a:off x="2972794" y="-40223"/>
        <a:ext cx="2938306" cy="1607964"/>
      </dsp:txXfrm>
    </dsp:sp>
    <dsp:sp modelId="{B0321977-6FE6-42FB-AC25-B0AF7C500DB6}">
      <dsp:nvSpPr>
        <dsp:cNvPr id="0" name=""/>
        <dsp:cNvSpPr/>
      </dsp:nvSpPr>
      <dsp:spPr>
        <a:xfrm rot="145842">
          <a:off x="5454701" y="2852252"/>
          <a:ext cx="574860" cy="0"/>
        </a:xfrm>
        <a:custGeom>
          <a:avLst/>
          <a:gdLst/>
          <a:ahLst/>
          <a:cxnLst/>
          <a:rect l="0" t="0" r="0" b="0"/>
          <a:pathLst>
            <a:path>
              <a:moveTo>
                <a:pt x="0" y="0"/>
              </a:moveTo>
              <a:lnTo>
                <a:pt x="574860"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6029303" y="1728191"/>
          <a:ext cx="2560110" cy="238117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شرح مفهوم مخازن المبيعات</a:t>
          </a:r>
        </a:p>
        <a:p>
          <a:pPr lvl="0" algn="ctr" defTabSz="622300" rtl="1">
            <a:lnSpc>
              <a:spcPct val="90000"/>
            </a:lnSpc>
            <a:spcBef>
              <a:spcPct val="0"/>
            </a:spcBef>
            <a:spcAft>
              <a:spcPct val="35000"/>
            </a:spcAft>
          </a:pPr>
          <a:r>
            <a:rPr lang="ar-SA" sz="1100" kern="1200" dirty="0" smtClean="0"/>
            <a:t>*مخازن البيانات هي قاعدة بيانات كبيرة تحتوي على المعلومات الحالية والتاريخية ذات الأهمية للمدراء في المنظمة. يكون مصدر هذه البيانات من أنظمة التشغيل الأساسية والمصادر الخارجية التي تضم المعاملات المنجزة من خلال موقع المنظمة على الانترنت. يمكن أن تكون أنظمة قديمة، وتطبيقات قواعد بيانات علائقية أو كائنية التوجه وأنظمة معتمدة على لغة </a:t>
          </a:r>
          <a:r>
            <a:rPr lang="en-US" sz="1100" kern="1200" dirty="0" smtClean="0"/>
            <a:t>HTML </a:t>
          </a:r>
          <a:r>
            <a:rPr lang="ar-SA" sz="1100" kern="1200" dirty="0" smtClean="0"/>
            <a:t>أو وثائق </a:t>
          </a:r>
          <a:r>
            <a:rPr lang="en-US" sz="1100" kern="1200" dirty="0" smtClean="0"/>
            <a:t> XML</a:t>
          </a:r>
          <a:r>
            <a:rPr lang="ar-SA" sz="1100" kern="1200" dirty="0" smtClean="0"/>
            <a:t>. يتم نسخ البيانات الآتية من هذه التطبيقات المختلفة ( مبيعات ، تسويق، رواتب) في مخزن بيانات بقدر الحاجة لذلك ( كل ساعة، يوم، أسبوع أو شهر</a:t>
          </a:r>
          <a:r>
            <a:rPr lang="ar-SA" sz="1400" kern="1200" dirty="0" smtClean="0"/>
            <a:t>).</a:t>
          </a:r>
        </a:p>
        <a:p>
          <a:pPr lvl="0" algn="ctr" defTabSz="622300" rtl="1">
            <a:lnSpc>
              <a:spcPct val="90000"/>
            </a:lnSpc>
            <a:spcBef>
              <a:spcPct val="0"/>
            </a:spcBef>
            <a:spcAft>
              <a:spcPct val="35000"/>
            </a:spcAft>
          </a:pPr>
          <a:r>
            <a:rPr lang="ar-SA" sz="1400" b="1" kern="1200" dirty="0" smtClean="0">
              <a:solidFill>
                <a:srgbClr val="FF0000"/>
              </a:solidFill>
            </a:rPr>
            <a:t>شرح مفصل مهم جداً  م 10</a:t>
          </a:r>
          <a:endParaRPr lang="ar-SA" sz="1050" b="1" kern="1200" dirty="0">
            <a:solidFill>
              <a:srgbClr val="FF0000"/>
            </a:solidFill>
          </a:endParaRPr>
        </a:p>
      </dsp:txBody>
      <dsp:txXfrm>
        <a:off x="6029303" y="1728191"/>
        <a:ext cx="2560110" cy="2381175"/>
      </dsp:txXfrm>
    </dsp:sp>
    <dsp:sp modelId="{E153EABB-30C2-4252-AD53-05AB3DF2FD41}">
      <dsp:nvSpPr>
        <dsp:cNvPr id="0" name=""/>
        <dsp:cNvSpPr/>
      </dsp:nvSpPr>
      <dsp:spPr>
        <a:xfrm rot="5377953">
          <a:off x="4264021" y="3736163"/>
          <a:ext cx="320530" cy="0"/>
        </a:xfrm>
        <a:custGeom>
          <a:avLst/>
          <a:gdLst/>
          <a:ahLst/>
          <a:cxnLst/>
          <a:rect l="0" t="0" r="0" b="0"/>
          <a:pathLst>
            <a:path>
              <a:moveTo>
                <a:pt x="0" y="0"/>
              </a:moveTo>
              <a:lnTo>
                <a:pt x="320530"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3034065" y="3896425"/>
          <a:ext cx="2798582" cy="2508081"/>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الانترنت وقواعد البيانات المتعدده</a:t>
          </a:r>
        </a:p>
        <a:p>
          <a:pPr lvl="0" algn="ctr" defTabSz="622300" rtl="1">
            <a:lnSpc>
              <a:spcPct val="90000"/>
            </a:lnSpc>
            <a:spcBef>
              <a:spcPct val="0"/>
            </a:spcBef>
            <a:spcAft>
              <a:spcPct val="35000"/>
            </a:spcAft>
          </a:pPr>
          <a:r>
            <a:rPr lang="ar-SA" sz="1100" kern="1200" dirty="0" smtClean="0"/>
            <a:t>تخزن مواقع الانترنت المعلومات على شكل صفحات مترابطة فيما بينها حيث تحتوي على نصوص وصوتيات وفيديوهات ورسومات باستخدام قواعد البيانات متعددة الوسائط </a:t>
          </a:r>
          <a:r>
            <a:rPr lang="en-US" sz="1100" b="1" kern="1200" dirty="0" smtClean="0"/>
            <a:t>Hypermedia Databases</a:t>
          </a:r>
          <a:r>
            <a:rPr lang="ar-SA" sz="1100" kern="1200" dirty="0" smtClean="0"/>
            <a:t> .</a:t>
          </a:r>
          <a:endParaRPr lang="en-US" sz="1100" kern="1200" dirty="0" smtClean="0"/>
        </a:p>
        <a:p>
          <a:pPr lvl="0" algn="ctr" defTabSz="622300" rtl="1">
            <a:lnSpc>
              <a:spcPct val="90000"/>
            </a:lnSpc>
            <a:spcBef>
              <a:spcPct val="0"/>
            </a:spcBef>
            <a:spcAft>
              <a:spcPct val="35000"/>
            </a:spcAft>
          </a:pPr>
          <a:r>
            <a:rPr lang="ar-SA" sz="1100" b="1" kern="1200" dirty="0" smtClean="0"/>
            <a:t>قواعد البيانات متعددة الوسائط </a:t>
          </a:r>
          <a:r>
            <a:rPr lang="ar-SA" sz="1100" kern="1200" dirty="0" smtClean="0"/>
            <a:t>: هي قواعد بيانات تخزن قطع المعلومات على شكل عقد مرتبطة بروابط وتكون على شكل شبكة . يمكن أن تحتوي هذه العقد نصوص، رسومات، فيديوهات أو برامج حاسب تنفيذية. لا تتبع عملية البحث عن معلومات أي تنظيم محدد مسبقا. يمكن للمستخدم بالمقابل الاتصال فورا بالمعلومات المرتبطة فيما بينها من خلال أي نوع رابط أنشأه المؤلف. تسمح قواعد البيانات متعددة الوسائط للمستخدمين بالوصول إلى المواضيع على مواقع الانترنت بالترتيب الذي يراه مناسبا</a:t>
          </a:r>
          <a:endParaRPr lang="ar-SA" sz="1200" b="1" kern="1200" dirty="0" smtClean="0"/>
        </a:p>
      </dsp:txBody>
      <dsp:txXfrm>
        <a:off x="3034065" y="3896425"/>
        <a:ext cx="2798582" cy="2508081"/>
      </dsp:txXfrm>
    </dsp:sp>
    <dsp:sp modelId="{C296D861-43C3-4979-9E86-2004292E3076}">
      <dsp:nvSpPr>
        <dsp:cNvPr id="0" name=""/>
        <dsp:cNvSpPr/>
      </dsp:nvSpPr>
      <dsp:spPr>
        <a:xfrm rot="10305913">
          <a:off x="2820144" y="2986502"/>
          <a:ext cx="564318" cy="0"/>
        </a:xfrm>
        <a:custGeom>
          <a:avLst/>
          <a:gdLst/>
          <a:ahLst/>
          <a:cxnLst/>
          <a:rect l="0" t="0" r="0" b="0"/>
          <a:pathLst>
            <a:path>
              <a:moveTo>
                <a:pt x="0" y="0"/>
              </a:moveTo>
              <a:lnTo>
                <a:pt x="564318"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72006" y="1512166"/>
          <a:ext cx="2751046" cy="3427636"/>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ربط قواعد البيانات في الانترنت</a:t>
          </a:r>
        </a:p>
        <a:p>
          <a:pPr lvl="0" algn="ctr" defTabSz="622300" rtl="1">
            <a:lnSpc>
              <a:spcPct val="90000"/>
            </a:lnSpc>
            <a:spcBef>
              <a:spcPct val="0"/>
            </a:spcBef>
            <a:spcAft>
              <a:spcPct val="35000"/>
            </a:spcAft>
          </a:pPr>
          <a:r>
            <a:rPr lang="ar-SA" sz="1100" kern="1200" dirty="0" smtClean="0"/>
            <a:t>يوجد مجموعة من برامج </a:t>
          </a:r>
          <a:r>
            <a:rPr lang="en-US" sz="1100" kern="1200" dirty="0" smtClean="0"/>
            <a:t>Middleware</a:t>
          </a:r>
          <a:r>
            <a:rPr lang="ar-SA" sz="1100" kern="1200" dirty="0" smtClean="0"/>
            <a:t> التي تم تطويرها لمساعدة المستخدم في الوصول إلى قاعدة بيانات المنظمة القديمة من خلال الانترنت </a:t>
          </a:r>
          <a:r>
            <a:rPr lang="en-US" sz="1100" kern="1200" dirty="0" smtClean="0"/>
            <a:t>Middleware</a:t>
          </a:r>
          <a:r>
            <a:rPr lang="ar-SA" sz="1100" kern="1200" dirty="0" smtClean="0"/>
            <a:t> هو برنامج يربط بين برنامجين منفصلين مختلفين مثل قاعدة بيانات وخادم انترنت. يستطيع العميل باستخدام متصفح انترنت </a:t>
          </a:r>
          <a:r>
            <a:rPr lang="en-US" sz="1100" kern="1200" dirty="0" smtClean="0"/>
            <a:t>Browser Web </a:t>
          </a:r>
          <a:r>
            <a:rPr lang="ar-SA" sz="1100" kern="1200" dirty="0" smtClean="0"/>
            <a:t> البحث عن معلومات عن منتجات في قاعدة بيانات بائع بالتجزئة، يقوم برنامج متصفح العميل بطلب البيانات من قاعدة بيانات المنظمة، باستخدام أوامر لغة </a:t>
          </a:r>
          <a:r>
            <a:rPr lang="en-US" sz="1100" kern="1200" dirty="0" smtClean="0"/>
            <a:t>HTML </a:t>
          </a:r>
          <a:r>
            <a:rPr lang="ar-SA" sz="1100" kern="1200" dirty="0" smtClean="0"/>
            <a:t>للاتصال مع خادم الانترنت للبائع. </a:t>
          </a:r>
          <a:endParaRPr lang="en-US" sz="1100" kern="1200" dirty="0" smtClean="0"/>
        </a:p>
        <a:p>
          <a:pPr lvl="0" algn="ctr" defTabSz="622300" rtl="1">
            <a:lnSpc>
              <a:spcPct val="90000"/>
            </a:lnSpc>
            <a:spcBef>
              <a:spcPct val="0"/>
            </a:spcBef>
            <a:spcAft>
              <a:spcPct val="35000"/>
            </a:spcAft>
          </a:pPr>
          <a:r>
            <a:rPr lang="ar-SA" sz="1100" kern="1200" dirty="0" smtClean="0"/>
            <a:t>بما أن برامج قواعد البيانات لا تستطيع تفسير أوامر </a:t>
          </a:r>
          <a:r>
            <a:rPr lang="en-US" sz="1100" kern="1200" dirty="0" smtClean="0"/>
            <a:t>HTML </a:t>
          </a:r>
          <a:r>
            <a:rPr lang="ar-SA" sz="1100" kern="1200" dirty="0" smtClean="0"/>
            <a:t>، يقوم خادم الانترنت بتمرير طلب البيانات إلى برنامج متخصص يقوم بتحويل أوامر </a:t>
          </a:r>
          <a:r>
            <a:rPr lang="en-US" sz="1100" kern="1200" dirty="0" smtClean="0"/>
            <a:t>HTML </a:t>
          </a:r>
          <a:r>
            <a:rPr lang="ar-SA" sz="1100" kern="1200" dirty="0" smtClean="0"/>
            <a:t>إلى تعليمات </a:t>
          </a:r>
          <a:r>
            <a:rPr lang="en-US" sz="1100" kern="1200" dirty="0" smtClean="0"/>
            <a:t>SQL </a:t>
          </a:r>
          <a:r>
            <a:rPr lang="ar-SA" sz="1100" kern="1200" dirty="0" smtClean="0"/>
            <a:t>يمكن معالجتها من قبل نظم إدارة قواعد البيانات التي تعمل على قاعدة البيانات. في بيئة الخادم والعميل يجهز نظام إدارة قاعدة بيانات في حاسب خاص يسمى خادم قاعدة بيانات. يقوم برنامج </a:t>
          </a:r>
          <a:r>
            <a:rPr lang="en-US" sz="1100" kern="1200" dirty="0" smtClean="0"/>
            <a:t>middleware </a:t>
          </a:r>
          <a:r>
            <a:rPr lang="ar-SA" sz="1100" kern="1200" dirty="0" smtClean="0"/>
            <a:t>بتحويل المعلومات من قاعدة بيانات المنظمة الداخلية في الخلف إلى خادم الانترنت لتوصيلها إلى المستخدم بصيغة صفحات أنترنت.</a:t>
          </a:r>
          <a:endParaRPr lang="ar-SA" sz="1200" b="1" kern="1200" dirty="0" smtClean="0"/>
        </a:p>
      </dsp:txBody>
      <dsp:txXfrm>
        <a:off x="72006" y="1512166"/>
        <a:ext cx="2751046" cy="3427636"/>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BA9519F-D4B7-4655-BF7E-4A2AB438EB56}">
      <dsp:nvSpPr>
        <dsp:cNvPr id="0" name=""/>
        <dsp:cNvSpPr/>
      </dsp:nvSpPr>
      <dsp:spPr>
        <a:xfrm>
          <a:off x="3347425" y="1917190"/>
          <a:ext cx="2125197" cy="1710235"/>
        </a:xfrm>
        <a:prstGeom prst="ellipse">
          <a:avLst/>
        </a:prstGeom>
        <a:solidFill>
          <a:schemeClr val="accent4">
            <a:hueOff val="0"/>
            <a:satOff val="0"/>
            <a:lumOff val="0"/>
            <a:alphaOff val="0"/>
          </a:schemeClr>
        </a:solidFill>
        <a:ln w="285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cs typeface="MCS Taybah S_U normal." pitchFamily="2" charset="-78"/>
            </a:rPr>
            <a:t>تحديات تواجه المنظمة عند تبنيها نظم معلومات جديدة</a:t>
          </a:r>
          <a:endParaRPr lang="ar-SA" sz="2000" kern="1200" dirty="0">
            <a:solidFill>
              <a:schemeClr val="tx1"/>
            </a:solidFill>
            <a:cs typeface="MCS Taybah S_U normal." pitchFamily="2" charset="-78"/>
          </a:endParaRPr>
        </a:p>
      </dsp:txBody>
      <dsp:txXfrm>
        <a:off x="3347425" y="1917190"/>
        <a:ext cx="2125197" cy="1710235"/>
      </dsp:txXfrm>
    </dsp:sp>
    <dsp:sp modelId="{50AA0381-BF5E-455E-920A-A1A3F69A2946}">
      <dsp:nvSpPr>
        <dsp:cNvPr id="0" name=""/>
        <dsp:cNvSpPr/>
      </dsp:nvSpPr>
      <dsp:spPr>
        <a:xfrm rot="16034017">
          <a:off x="4236367" y="1447934"/>
          <a:ext cx="243249" cy="495129"/>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rot="16034017">
        <a:off x="4236367" y="1447934"/>
        <a:ext cx="243249" cy="495129"/>
      </dsp:txXfrm>
    </dsp:sp>
    <dsp:sp modelId="{9F4D6BC9-8D24-4EB6-B3DE-38904C0E2B34}">
      <dsp:nvSpPr>
        <dsp:cNvPr id="0" name=""/>
        <dsp:cNvSpPr/>
      </dsp:nvSpPr>
      <dsp:spPr>
        <a:xfrm>
          <a:off x="2724097" y="3324"/>
          <a:ext cx="3174624" cy="1456263"/>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tx1"/>
              </a:solidFill>
            </a:rPr>
            <a:t>صعوبة تحديد متطلبات المستفيدين والمنظمة </a:t>
          </a:r>
        </a:p>
        <a:p>
          <a:pPr lvl="0" algn="ctr" defTabSz="800100" rtl="1">
            <a:lnSpc>
              <a:spcPct val="90000"/>
            </a:lnSpc>
            <a:spcBef>
              <a:spcPct val="0"/>
            </a:spcBef>
            <a:spcAft>
              <a:spcPct val="35000"/>
            </a:spcAft>
          </a:pPr>
          <a:r>
            <a:rPr lang="ar-SA" sz="1800" kern="1200" dirty="0" smtClean="0">
              <a:solidFill>
                <a:schemeClr val="tx1"/>
              </a:solidFill>
            </a:rPr>
            <a:t>من نظم المعلومات بشكل صحيح ودقيق.</a:t>
          </a:r>
          <a:endParaRPr lang="ar-SA" sz="1800" kern="1200" dirty="0">
            <a:solidFill>
              <a:schemeClr val="tx1"/>
            </a:solidFill>
          </a:endParaRPr>
        </a:p>
      </dsp:txBody>
      <dsp:txXfrm>
        <a:off x="2724097" y="3324"/>
        <a:ext cx="3174624" cy="1456263"/>
      </dsp:txXfrm>
    </dsp:sp>
    <dsp:sp modelId="{DA1DA6DD-3C38-4220-8AEE-E47034C161D3}">
      <dsp:nvSpPr>
        <dsp:cNvPr id="0" name=""/>
        <dsp:cNvSpPr/>
      </dsp:nvSpPr>
      <dsp:spPr>
        <a:xfrm rot="21513806">
          <a:off x="5572378" y="2492562"/>
          <a:ext cx="241730" cy="495129"/>
        </a:xfrm>
        <a:prstGeom prst="rightArrow">
          <a:avLst>
            <a:gd name="adj1" fmla="val 60000"/>
            <a:gd name="adj2" fmla="val 50000"/>
          </a:avLst>
        </a:prstGeom>
        <a:solidFill>
          <a:schemeClr val="accent5">
            <a:hueOff val="-3311292"/>
            <a:satOff val="13270"/>
            <a:lumOff val="287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rot="21513806">
        <a:off x="5572378" y="2492562"/>
        <a:ext cx="241730" cy="495129"/>
      </dsp:txXfrm>
    </dsp:sp>
    <dsp:sp modelId="{4BF226E5-5E18-4B89-B8AE-0AA529B79F9B}">
      <dsp:nvSpPr>
        <dsp:cNvPr id="0" name=""/>
        <dsp:cNvSpPr/>
      </dsp:nvSpPr>
      <dsp:spPr>
        <a:xfrm>
          <a:off x="5926905" y="1974812"/>
          <a:ext cx="2498030" cy="1456263"/>
        </a:xfrm>
        <a:prstGeom prst="ellipse">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عدم القدرة على تطوير الأنظمة المطلوبة</a:t>
          </a:r>
          <a:r>
            <a:rPr lang="ar-SA" sz="1400" kern="1200" dirty="0" smtClean="0">
              <a:solidFill>
                <a:schemeClr val="tx1"/>
              </a:solidFill>
            </a:rPr>
            <a:t> </a:t>
          </a:r>
        </a:p>
        <a:p>
          <a:pPr lvl="0" algn="ctr" defTabSz="622300" rtl="1">
            <a:lnSpc>
              <a:spcPct val="90000"/>
            </a:lnSpc>
            <a:spcBef>
              <a:spcPct val="0"/>
            </a:spcBef>
            <a:spcAft>
              <a:spcPct val="35000"/>
            </a:spcAft>
          </a:pPr>
          <a:r>
            <a:rPr lang="ar-SA" sz="1400" kern="1200" dirty="0" smtClean="0">
              <a:solidFill>
                <a:schemeClr val="tx1"/>
              </a:solidFill>
            </a:rPr>
            <a:t>في الوقت المناسب وبالتكاليف المحددة خاصة مع الأنظمة الكبيرة.</a:t>
          </a:r>
          <a:endParaRPr lang="ar-SA" sz="1400" kern="1200" dirty="0">
            <a:solidFill>
              <a:schemeClr val="tx1"/>
            </a:solidFill>
          </a:endParaRPr>
        </a:p>
      </dsp:txBody>
      <dsp:txXfrm>
        <a:off x="5926905" y="1974812"/>
        <a:ext cx="2498030" cy="1456263"/>
      </dsp:txXfrm>
    </dsp:sp>
    <dsp:sp modelId="{E703DC99-652C-4AB7-93EE-225588C31FF2}">
      <dsp:nvSpPr>
        <dsp:cNvPr id="0" name=""/>
        <dsp:cNvSpPr/>
      </dsp:nvSpPr>
      <dsp:spPr>
        <a:xfrm rot="5401583">
          <a:off x="4288260" y="3601803"/>
          <a:ext cx="242535" cy="495129"/>
        </a:xfrm>
        <a:prstGeom prst="rightArrow">
          <a:avLst>
            <a:gd name="adj1" fmla="val 60000"/>
            <a:gd name="adj2" fmla="val 50000"/>
          </a:avLst>
        </a:prstGeom>
        <a:solidFill>
          <a:schemeClr val="accent5">
            <a:hueOff val="-6622584"/>
            <a:satOff val="26541"/>
            <a:lumOff val="575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rot="5401583">
        <a:off x="4288260" y="3601803"/>
        <a:ext cx="242535" cy="495129"/>
      </dsp:txXfrm>
    </dsp:sp>
    <dsp:sp modelId="{59ABECDD-B848-4B3F-B0A7-B666B533773B}">
      <dsp:nvSpPr>
        <dsp:cNvPr id="0" name=""/>
        <dsp:cNvSpPr/>
      </dsp:nvSpPr>
      <dsp:spPr>
        <a:xfrm>
          <a:off x="2625482" y="4085039"/>
          <a:ext cx="3567204" cy="1456263"/>
        </a:xfrm>
        <a:prstGeom prst="ellipse">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صعوبة إدارة وتنفيذ التغيير التنظيمي المطلوب خلال عملية تطبيق نظم المعلومات</a:t>
          </a:r>
        </a:p>
        <a:p>
          <a:pPr lvl="0" algn="ctr" defTabSz="622300" rtl="1">
            <a:lnSpc>
              <a:spcPct val="90000"/>
            </a:lnSpc>
            <a:spcBef>
              <a:spcPct val="0"/>
            </a:spcBef>
            <a:spcAft>
              <a:spcPct val="35000"/>
            </a:spcAft>
          </a:pPr>
          <a:r>
            <a:rPr lang="ar-SA" sz="1100" b="1" kern="1200" dirty="0" smtClean="0">
              <a:solidFill>
                <a:schemeClr val="tx1"/>
              </a:solidFill>
            </a:rPr>
            <a:t> </a:t>
          </a:r>
          <a:r>
            <a:rPr lang="ar-SA" sz="1100" kern="1200" dirty="0" smtClean="0">
              <a:solidFill>
                <a:schemeClr val="tx1"/>
              </a:solidFill>
            </a:rPr>
            <a:t>حيث أن بناء نظام معلومات جديد يعتبر في حد ذاته تغييرا مخططا لكن هذه لا يعني أن هذا التغيير يمكن التحكم في تنفيذه.</a:t>
          </a:r>
          <a:endParaRPr lang="ar-SA" sz="1100" kern="1200" dirty="0">
            <a:solidFill>
              <a:schemeClr val="tx1"/>
            </a:solidFill>
          </a:endParaRPr>
        </a:p>
      </dsp:txBody>
      <dsp:txXfrm>
        <a:off x="2625482" y="4085039"/>
        <a:ext cx="3567204" cy="1456263"/>
      </dsp:txXfrm>
    </dsp:sp>
    <dsp:sp modelId="{858ADFB5-200B-43A4-A7D2-4B14E10C1FA6}">
      <dsp:nvSpPr>
        <dsp:cNvPr id="0" name=""/>
        <dsp:cNvSpPr/>
      </dsp:nvSpPr>
      <dsp:spPr>
        <a:xfrm rot="10800698">
          <a:off x="3007205" y="2524482"/>
          <a:ext cx="240421" cy="495129"/>
        </a:xfrm>
        <a:prstGeom prst="rightArrow">
          <a:avLst>
            <a:gd name="adj1" fmla="val 60000"/>
            <a:gd name="adj2" fmla="val 5000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rot="10800698">
        <a:off x="3007205" y="2524482"/>
        <a:ext cx="240421" cy="495129"/>
      </dsp:txXfrm>
    </dsp:sp>
    <dsp:sp modelId="{EF0E1A66-8A08-4078-BC46-F7D700FDB94D}">
      <dsp:nvSpPr>
        <dsp:cNvPr id="0" name=""/>
        <dsp:cNvSpPr/>
      </dsp:nvSpPr>
      <dsp:spPr>
        <a:xfrm>
          <a:off x="0" y="2043575"/>
          <a:ext cx="2893799" cy="1456263"/>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صعوبة تحديد فوائد النظام عندما تكون على شكل معنوي </a:t>
          </a:r>
        </a:p>
        <a:p>
          <a:pPr lvl="0" algn="ctr" defTabSz="622300" rtl="1">
            <a:lnSpc>
              <a:spcPct val="90000"/>
            </a:lnSpc>
            <a:spcBef>
              <a:spcPct val="0"/>
            </a:spcBef>
            <a:spcAft>
              <a:spcPct val="35000"/>
            </a:spcAft>
          </a:pPr>
          <a:r>
            <a:rPr lang="ar-SA" sz="1400" kern="1200" dirty="0" smtClean="0">
              <a:solidFill>
                <a:schemeClr val="tx1"/>
              </a:solidFill>
            </a:rPr>
            <a:t>حيث لا يحقق مجرد تطبيق النظام فوائد مباشرة ملموسة وضمان لنجاح المؤسسة.</a:t>
          </a:r>
          <a:endParaRPr lang="ar-SA" sz="1400" kern="1200" dirty="0">
            <a:solidFill>
              <a:schemeClr val="tx1"/>
            </a:solidFill>
          </a:endParaRPr>
        </a:p>
      </dsp:txBody>
      <dsp:txXfrm>
        <a:off x="0" y="2043575"/>
        <a:ext cx="2893799" cy="1456263"/>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6F2C72F-7E6A-4BB9-B74A-E7393860FC54}">
      <dsp:nvSpPr>
        <dsp:cNvPr id="0" name=""/>
        <dsp:cNvSpPr/>
      </dsp:nvSpPr>
      <dsp:spPr>
        <a:xfrm>
          <a:off x="3240360" y="2592285"/>
          <a:ext cx="2076341" cy="1660324"/>
        </a:xfrm>
        <a:prstGeom prst="roundRect">
          <a:avLst/>
        </a:prstGeom>
        <a:solidFill>
          <a:schemeClr val="accent5">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kern="1200" smtClean="0">
              <a:solidFill>
                <a:schemeClr val="tx1"/>
              </a:solidFill>
              <a:cs typeface="FS_Bold" pitchFamily="2" charset="-78"/>
            </a:rPr>
            <a:t>الطرق التي تساهم بها تكنولوجيا المعلومات في تغيير المنظمات</a:t>
          </a:r>
          <a:endParaRPr lang="ar-SA" sz="1800" kern="1200" dirty="0">
            <a:solidFill>
              <a:schemeClr val="tx1"/>
            </a:solidFill>
            <a:cs typeface="FS_Bold" pitchFamily="2" charset="-78"/>
          </a:endParaRPr>
        </a:p>
      </dsp:txBody>
      <dsp:txXfrm>
        <a:off x="3240360" y="2592285"/>
        <a:ext cx="2076341" cy="1660324"/>
      </dsp:txXfrm>
    </dsp:sp>
    <dsp:sp modelId="{C5769D5B-1BC1-49C5-A865-2FDB4CAA3528}">
      <dsp:nvSpPr>
        <dsp:cNvPr id="0" name=""/>
        <dsp:cNvSpPr/>
      </dsp:nvSpPr>
      <dsp:spPr>
        <a:xfrm rot="16200000">
          <a:off x="3681571" y="1995325"/>
          <a:ext cx="1193919" cy="0"/>
        </a:xfrm>
        <a:custGeom>
          <a:avLst/>
          <a:gdLst/>
          <a:ahLst/>
          <a:cxnLst/>
          <a:rect l="0" t="0" r="0" b="0"/>
          <a:pathLst>
            <a:path>
              <a:moveTo>
                <a:pt x="0" y="0"/>
              </a:moveTo>
              <a:lnTo>
                <a:pt x="1193919"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38B24E-CC95-44A4-AF7A-2625C20615AD}">
      <dsp:nvSpPr>
        <dsp:cNvPr id="0" name=""/>
        <dsp:cNvSpPr/>
      </dsp:nvSpPr>
      <dsp:spPr>
        <a:xfrm>
          <a:off x="3155765" y="124687"/>
          <a:ext cx="2245531" cy="1273677"/>
        </a:xfrm>
        <a:prstGeom prst="roundRect">
          <a:avLst/>
        </a:prstGeom>
        <a:solidFill>
          <a:schemeClr val="accent5">
            <a:hueOff val="-1986775"/>
            <a:satOff val="7962"/>
            <a:lumOff val="1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u="sng" kern="1200" smtClean="0">
              <a:solidFill>
                <a:schemeClr val="tx1"/>
              </a:solidFill>
              <a:cs typeface="MCS Taybah S_U normal." pitchFamily="2" charset="-78"/>
            </a:rPr>
            <a:t>× الشبكات العالمية </a:t>
          </a:r>
          <a:r>
            <a:rPr lang="en-US" sz="1400" b="0" u="sng" kern="1200" smtClean="0">
              <a:solidFill>
                <a:schemeClr val="tx1"/>
              </a:solidFill>
              <a:cs typeface="MCS Taybah S_U normal." pitchFamily="2" charset="-78"/>
            </a:rPr>
            <a:t>Global Networks</a:t>
          </a:r>
          <a:r>
            <a:rPr lang="ar-SA" sz="1400" kern="1200" smtClean="0">
              <a:solidFill>
                <a:schemeClr val="tx1"/>
              </a:solidFill>
            </a:rPr>
            <a:t>. </a:t>
          </a:r>
        </a:p>
        <a:p>
          <a:pPr lvl="0" algn="ctr" defTabSz="622300" rtl="1">
            <a:lnSpc>
              <a:spcPct val="90000"/>
            </a:lnSpc>
            <a:spcBef>
              <a:spcPct val="0"/>
            </a:spcBef>
            <a:spcAft>
              <a:spcPct val="35000"/>
            </a:spcAft>
          </a:pPr>
          <a:r>
            <a:rPr lang="ar-SA" sz="1200" kern="1200" smtClean="0">
              <a:solidFill>
                <a:schemeClr val="tx1"/>
              </a:solidFill>
            </a:rPr>
            <a:t>عولمة العمل : لا تحدد عمليات الشركة بالنسبة لمكان ما مما أدى إلى امتداد نفوذ الشركات العالمية، انخفاض تكاليف الصفقات .</a:t>
          </a:r>
          <a:endParaRPr lang="ar-SA" sz="1200" kern="1200" dirty="0">
            <a:solidFill>
              <a:schemeClr val="tx1"/>
            </a:solidFill>
          </a:endParaRPr>
        </a:p>
      </dsp:txBody>
      <dsp:txXfrm>
        <a:off x="3155765" y="124687"/>
        <a:ext cx="2245531" cy="1273677"/>
      </dsp:txXfrm>
    </dsp:sp>
    <dsp:sp modelId="{21E4A3BF-8DEE-4138-B07D-7B67EFD3E8F7}">
      <dsp:nvSpPr>
        <dsp:cNvPr id="0" name=""/>
        <dsp:cNvSpPr/>
      </dsp:nvSpPr>
      <dsp:spPr>
        <a:xfrm rot="20659406">
          <a:off x="5307039" y="3060902"/>
          <a:ext cx="519502" cy="0"/>
        </a:xfrm>
        <a:custGeom>
          <a:avLst/>
          <a:gdLst/>
          <a:ahLst/>
          <a:cxnLst/>
          <a:rect l="0" t="0" r="0" b="0"/>
          <a:pathLst>
            <a:path>
              <a:moveTo>
                <a:pt x="0" y="0"/>
              </a:moveTo>
              <a:lnTo>
                <a:pt x="519502"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E9C6FE-812E-4ACF-B980-7D06AC46BDAE}">
      <dsp:nvSpPr>
        <dsp:cNvPr id="0" name=""/>
        <dsp:cNvSpPr/>
      </dsp:nvSpPr>
      <dsp:spPr>
        <a:xfrm>
          <a:off x="5816880" y="1989425"/>
          <a:ext cx="2597232" cy="1273677"/>
        </a:xfrm>
        <a:prstGeom prst="roundRect">
          <a:avLst/>
        </a:prstGeom>
        <a:solidFill>
          <a:schemeClr val="accent5">
            <a:hueOff val="-3973551"/>
            <a:satOff val="15924"/>
            <a:lumOff val="3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488950" rtl="1">
            <a:lnSpc>
              <a:spcPct val="90000"/>
            </a:lnSpc>
            <a:spcBef>
              <a:spcPct val="0"/>
            </a:spcBef>
            <a:spcAft>
              <a:spcPct val="35000"/>
            </a:spcAft>
          </a:pPr>
          <a:r>
            <a:rPr lang="ar-SA" sz="1100" u="sng" kern="1200" smtClean="0">
              <a:solidFill>
                <a:schemeClr val="tx1"/>
              </a:solidFill>
            </a:rPr>
            <a:t>× </a:t>
          </a:r>
          <a:r>
            <a:rPr lang="ar-SA" sz="1400" u="sng" kern="1200" smtClean="0">
              <a:solidFill>
                <a:schemeClr val="tx1"/>
              </a:solidFill>
              <a:cs typeface="MCS Taybah S_U normal." pitchFamily="2" charset="-78"/>
            </a:rPr>
            <a:t>شبكات المؤسسة </a:t>
          </a:r>
          <a:r>
            <a:rPr lang="en-US" sz="1400" u="sng" kern="1200" smtClean="0">
              <a:solidFill>
                <a:schemeClr val="tx1"/>
              </a:solidFill>
              <a:cs typeface="MCS Taybah S_U normal." pitchFamily="2" charset="-78"/>
            </a:rPr>
            <a:t> </a:t>
          </a:r>
          <a:r>
            <a:rPr lang="en-US" sz="1100" u="sng" kern="1200" smtClean="0">
              <a:solidFill>
                <a:schemeClr val="tx1"/>
              </a:solidFill>
            </a:rPr>
            <a:t>Enterprise Networks </a:t>
          </a:r>
          <a:r>
            <a:rPr lang="ar-SA" sz="1100" u="sng" kern="1200" smtClean="0">
              <a:solidFill>
                <a:schemeClr val="tx1"/>
              </a:solidFill>
            </a:rPr>
            <a:t>:</a:t>
          </a:r>
          <a:endParaRPr lang="en-US" sz="1100" kern="1200" smtClean="0">
            <a:solidFill>
              <a:schemeClr val="tx1"/>
            </a:solidFill>
          </a:endParaRPr>
        </a:p>
        <a:p>
          <a:pPr lvl="0" algn="ctr" defTabSz="488950" rtl="1">
            <a:lnSpc>
              <a:spcPct val="90000"/>
            </a:lnSpc>
            <a:spcBef>
              <a:spcPct val="0"/>
            </a:spcBef>
            <a:spcAft>
              <a:spcPct val="35000"/>
            </a:spcAft>
          </a:pPr>
          <a:r>
            <a:rPr lang="ar-SA" sz="1100" kern="1200" smtClean="0">
              <a:solidFill>
                <a:schemeClr val="tx1"/>
              </a:solidFill>
            </a:rPr>
            <a:t>. </a:t>
          </a:r>
          <a:r>
            <a:rPr lang="ar-SA" sz="1200" kern="1200" smtClean="0">
              <a:solidFill>
                <a:schemeClr val="tx1"/>
              </a:solidFill>
            </a:rPr>
            <a:t>العمل المشترك والعمل الجماعي : إمكانية تنسيق الأعمال عبر الحدود المقسمة، أدى إلى ظهور توجه العميل والمنتج، أصبحت المجموعات مفرقة على نطاق واسع بسبب تحكم مجموعات العمل، انخفاض تكاليف الإدارة، تغير المعاملات التجارية</a:t>
          </a:r>
          <a:r>
            <a:rPr lang="ar-SA" sz="1100" kern="1200" smtClean="0">
              <a:solidFill>
                <a:schemeClr val="tx1"/>
              </a:solidFill>
            </a:rPr>
            <a:t>.</a:t>
          </a:r>
          <a:endParaRPr lang="ar-SA" sz="1100" kern="1200" dirty="0">
            <a:solidFill>
              <a:schemeClr val="tx1"/>
            </a:solidFill>
          </a:endParaRPr>
        </a:p>
      </dsp:txBody>
      <dsp:txXfrm>
        <a:off x="5816880" y="1989425"/>
        <a:ext cx="2597232" cy="1273677"/>
      </dsp:txXfrm>
    </dsp:sp>
    <dsp:sp modelId="{D1550409-D4F5-42B6-86BC-31FB80362EBB}">
      <dsp:nvSpPr>
        <dsp:cNvPr id="0" name=""/>
        <dsp:cNvSpPr/>
      </dsp:nvSpPr>
      <dsp:spPr>
        <a:xfrm rot="2542709">
          <a:off x="5072083" y="4552557"/>
          <a:ext cx="890019" cy="0"/>
        </a:xfrm>
        <a:custGeom>
          <a:avLst/>
          <a:gdLst/>
          <a:ahLst/>
          <a:cxnLst/>
          <a:rect l="0" t="0" r="0" b="0"/>
          <a:pathLst>
            <a:path>
              <a:moveTo>
                <a:pt x="0" y="0"/>
              </a:moveTo>
              <a:lnTo>
                <a:pt x="890019"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67DA91-1529-4BEE-A893-6438617209E8}">
      <dsp:nvSpPr>
        <dsp:cNvPr id="0" name=""/>
        <dsp:cNvSpPr/>
      </dsp:nvSpPr>
      <dsp:spPr>
        <a:xfrm>
          <a:off x="5294957" y="4852504"/>
          <a:ext cx="2497643" cy="1273677"/>
        </a:xfrm>
        <a:prstGeom prst="roundRect">
          <a:avLst/>
        </a:prstGeom>
        <a:solidFill>
          <a:schemeClr val="accent5">
            <a:hueOff val="-5960326"/>
            <a:satOff val="23887"/>
            <a:lumOff val="5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smtClean="0">
              <a:solidFill>
                <a:schemeClr val="tx1"/>
              </a:solidFill>
              <a:cs typeface="MCS Taybah S_U normal." pitchFamily="2" charset="-78"/>
            </a:rPr>
            <a:t>الحوسبة الموزعة </a:t>
          </a:r>
          <a:r>
            <a:rPr lang="en-US" sz="1100" u="sng" kern="1200" smtClean="0">
              <a:solidFill>
                <a:schemeClr val="tx1"/>
              </a:solidFill>
            </a:rPr>
            <a:t>(Distributed Computing)</a:t>
          </a:r>
          <a:r>
            <a:rPr lang="ar-SA" sz="1100" u="sng" kern="1200" smtClean="0">
              <a:solidFill>
                <a:schemeClr val="tx1"/>
              </a:solidFill>
            </a:rPr>
            <a:t> :</a:t>
          </a:r>
          <a:endParaRPr lang="en-US" sz="1100" kern="1200" smtClean="0">
            <a:solidFill>
              <a:schemeClr val="tx1"/>
            </a:solidFill>
          </a:endParaRPr>
        </a:p>
        <a:p>
          <a:pPr lvl="0" algn="ctr" defTabSz="622300" rtl="1">
            <a:lnSpc>
              <a:spcPct val="90000"/>
            </a:lnSpc>
            <a:spcBef>
              <a:spcPct val="0"/>
            </a:spcBef>
            <a:spcAft>
              <a:spcPct val="35000"/>
            </a:spcAft>
          </a:pPr>
          <a:r>
            <a:rPr lang="ar-SA" sz="1100" kern="1200" smtClean="0">
              <a:solidFill>
                <a:schemeClr val="tx1"/>
              </a:solidFill>
            </a:rPr>
            <a:t>. </a:t>
          </a:r>
          <a:r>
            <a:rPr lang="ar-SA" sz="1200" kern="1200" smtClean="0">
              <a:solidFill>
                <a:schemeClr val="tx1"/>
              </a:solidFill>
            </a:rPr>
            <a:t>زيادة الفعالية : أصبحت المعلومات اللازمة لحسن التصرف متوفرة للأفراد ومجموعات العمل، أدى إلى إعادة تصميم وانسياب المعلومات التجارية. انخفاض تكاليف الإدارة ، تدهور الهرمية والمركزية الإدارية </a:t>
          </a:r>
          <a:r>
            <a:rPr lang="ar-SA" sz="1100" kern="1200" smtClean="0">
              <a:solidFill>
                <a:schemeClr val="tx1"/>
              </a:solidFill>
            </a:rPr>
            <a:t>.</a:t>
          </a:r>
          <a:endParaRPr lang="ar-SA" sz="1100" kern="1200" dirty="0">
            <a:solidFill>
              <a:schemeClr val="tx1"/>
            </a:solidFill>
          </a:endParaRPr>
        </a:p>
      </dsp:txBody>
      <dsp:txXfrm>
        <a:off x="5294957" y="4852504"/>
        <a:ext cx="2497643" cy="1273677"/>
      </dsp:txXfrm>
    </dsp:sp>
    <dsp:sp modelId="{FD0D017D-0B1E-492F-8567-15B7695245F4}">
      <dsp:nvSpPr>
        <dsp:cNvPr id="0" name=""/>
        <dsp:cNvSpPr/>
      </dsp:nvSpPr>
      <dsp:spPr>
        <a:xfrm rot="8088098">
          <a:off x="2598615" y="4608697"/>
          <a:ext cx="1003700" cy="0"/>
        </a:xfrm>
        <a:custGeom>
          <a:avLst/>
          <a:gdLst/>
          <a:ahLst/>
          <a:cxnLst/>
          <a:rect l="0" t="0" r="0" b="0"/>
          <a:pathLst>
            <a:path>
              <a:moveTo>
                <a:pt x="0" y="0"/>
              </a:moveTo>
              <a:lnTo>
                <a:pt x="1003700"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0A9F76-8407-42BC-A5A2-83675649546D}">
      <dsp:nvSpPr>
        <dsp:cNvPr id="0" name=""/>
        <dsp:cNvSpPr/>
      </dsp:nvSpPr>
      <dsp:spPr>
        <a:xfrm>
          <a:off x="803897" y="4964785"/>
          <a:ext cx="2620986" cy="1273677"/>
        </a:xfrm>
        <a:prstGeom prst="roundRect">
          <a:avLst/>
        </a:prstGeom>
        <a:solidFill>
          <a:schemeClr val="accent5">
            <a:hueOff val="-7947101"/>
            <a:satOff val="31849"/>
            <a:lumOff val="6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smtClean="0">
              <a:solidFill>
                <a:schemeClr val="tx1"/>
              </a:solidFill>
              <a:cs typeface="MCS Taybah S_U normal." pitchFamily="2" charset="-78"/>
            </a:rPr>
            <a:t>الحوسبة المحمولة </a:t>
          </a:r>
          <a:r>
            <a:rPr lang="en-US" sz="1100" u="sng" kern="1200" smtClean="0">
              <a:solidFill>
                <a:schemeClr val="tx1"/>
              </a:solidFill>
            </a:rPr>
            <a:t>(Portable Computing )</a:t>
          </a:r>
          <a:r>
            <a:rPr lang="ar-SA" sz="1100" u="sng" kern="1200" smtClean="0">
              <a:solidFill>
                <a:schemeClr val="tx1"/>
              </a:solidFill>
            </a:rPr>
            <a:t> :</a:t>
          </a:r>
          <a:endParaRPr lang="en-US" sz="1100" kern="1200" smtClean="0">
            <a:solidFill>
              <a:schemeClr val="tx1"/>
            </a:solidFill>
          </a:endParaRPr>
        </a:p>
        <a:p>
          <a:pPr lvl="0" algn="ctr" defTabSz="622300" rtl="1">
            <a:lnSpc>
              <a:spcPct val="90000"/>
            </a:lnSpc>
            <a:spcBef>
              <a:spcPct val="0"/>
            </a:spcBef>
            <a:spcAft>
              <a:spcPct val="35000"/>
            </a:spcAft>
          </a:pPr>
          <a:r>
            <a:rPr lang="ar-SA" sz="1100" kern="1200" smtClean="0">
              <a:solidFill>
                <a:schemeClr val="tx1"/>
              </a:solidFill>
            </a:rPr>
            <a:t>. </a:t>
          </a:r>
          <a:r>
            <a:rPr lang="ar-SA" sz="1200" kern="1200" smtClean="0">
              <a:solidFill>
                <a:schemeClr val="tx1"/>
              </a:solidFill>
            </a:rPr>
            <a:t>المنظمات الافتراضية : لا يرتبط العمل بالموقع الجغرافي للمنظمة، يمكن أن تتوفر المعرفة والمعلومات متوفرة لكل شخص في أي وقت، انخفاض التكاليف الإدارية، اصبحت العقارات غير أساسية للتجارة. </a:t>
          </a:r>
          <a:endParaRPr lang="ar-SA" sz="1200" kern="1200" dirty="0">
            <a:solidFill>
              <a:schemeClr val="tx1"/>
            </a:solidFill>
          </a:endParaRPr>
        </a:p>
      </dsp:txBody>
      <dsp:txXfrm>
        <a:off x="803897" y="4964785"/>
        <a:ext cx="2620986" cy="1273677"/>
      </dsp:txXfrm>
    </dsp:sp>
    <dsp:sp modelId="{652331C1-AB3E-4A2E-ACC9-443DBDE0E39F}">
      <dsp:nvSpPr>
        <dsp:cNvPr id="0" name=""/>
        <dsp:cNvSpPr/>
      </dsp:nvSpPr>
      <dsp:spPr>
        <a:xfrm rot="11828419">
          <a:off x="2733285" y="3025846"/>
          <a:ext cx="518591" cy="0"/>
        </a:xfrm>
        <a:custGeom>
          <a:avLst/>
          <a:gdLst/>
          <a:ahLst/>
          <a:cxnLst/>
          <a:rect l="0" t="0" r="0" b="0"/>
          <a:pathLst>
            <a:path>
              <a:moveTo>
                <a:pt x="0" y="0"/>
              </a:moveTo>
              <a:lnTo>
                <a:pt x="518591"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A9C3E6-5DD6-426B-AF17-542707943700}">
      <dsp:nvSpPr>
        <dsp:cNvPr id="0" name=""/>
        <dsp:cNvSpPr/>
      </dsp:nvSpPr>
      <dsp:spPr>
        <a:xfrm>
          <a:off x="171348" y="1792808"/>
          <a:ext cx="2573452" cy="151956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smtClean="0">
              <a:solidFill>
                <a:schemeClr val="tx1"/>
              </a:solidFill>
              <a:cs typeface="MCS Taybah S_U normal." pitchFamily="2" charset="-78"/>
            </a:rPr>
            <a:t>الواجهات البينية للمستخدمين </a:t>
          </a:r>
          <a:r>
            <a:rPr lang="en-US" sz="1000" b="1" u="sng" kern="1200" smtClean="0">
              <a:solidFill>
                <a:schemeClr val="tx1"/>
              </a:solidFill>
            </a:rPr>
            <a:t>Graphical</a:t>
          </a:r>
          <a:r>
            <a:rPr lang="en-US" sz="1000" u="sng" kern="1200" smtClean="0">
              <a:solidFill>
                <a:schemeClr val="tx1"/>
              </a:solidFill>
            </a:rPr>
            <a:t> </a:t>
          </a:r>
          <a:r>
            <a:rPr lang="en-US" sz="1000" b="1" u="sng" kern="1200" smtClean="0">
              <a:solidFill>
                <a:schemeClr val="tx1"/>
              </a:solidFill>
            </a:rPr>
            <a:t>User</a:t>
          </a:r>
          <a:r>
            <a:rPr lang="en-US" sz="1000" u="sng" kern="1200" smtClean="0">
              <a:solidFill>
                <a:schemeClr val="tx1"/>
              </a:solidFill>
            </a:rPr>
            <a:t> </a:t>
          </a:r>
          <a:r>
            <a:rPr lang="en-US" sz="1000" b="1" u="sng" kern="1200" smtClean="0">
              <a:solidFill>
                <a:schemeClr val="tx1"/>
              </a:solidFill>
            </a:rPr>
            <a:t>Interfaces</a:t>
          </a:r>
          <a:r>
            <a:rPr lang="en-US" sz="1000" u="sng" kern="1200" smtClean="0">
              <a:solidFill>
                <a:schemeClr val="tx1"/>
              </a:solidFill>
            </a:rPr>
            <a:t>)</a:t>
          </a:r>
          <a:r>
            <a:rPr lang="ar-SA" sz="1000" u="sng" kern="1200" smtClean="0">
              <a:solidFill>
                <a:schemeClr val="tx1"/>
              </a:solidFill>
            </a:rPr>
            <a:t>) : </a:t>
          </a:r>
          <a:endParaRPr lang="en-US" sz="1000" kern="1200" smtClean="0">
            <a:solidFill>
              <a:schemeClr val="tx1"/>
            </a:solidFill>
          </a:endParaRPr>
        </a:p>
        <a:p>
          <a:pPr lvl="0" algn="ctr" defTabSz="622300" rtl="1">
            <a:lnSpc>
              <a:spcPct val="90000"/>
            </a:lnSpc>
            <a:spcBef>
              <a:spcPct val="0"/>
            </a:spcBef>
            <a:spcAft>
              <a:spcPct val="35000"/>
            </a:spcAft>
          </a:pPr>
          <a:r>
            <a:rPr lang="ar-SA" sz="1100" kern="1200" smtClean="0">
              <a:solidFill>
                <a:schemeClr val="tx1"/>
              </a:solidFill>
            </a:rPr>
            <a:t>. الوصول للمعلومات : تساوي كل عاملي المنظمة بإمكانية الوصول الى المعلومات والمعرفة، أصبح بالإمكان انسياب العمل أن يكون آليا، يمكن للجميع المساهمة في العمل من أماكن مختلفة، انخفاض تكاليف الإدارة، ظهور الصور الرقمية والصوت بدلا من الوثائق الورقية التقليدية</a:t>
          </a:r>
          <a:endParaRPr lang="ar-SA" sz="1100" kern="1200" dirty="0">
            <a:solidFill>
              <a:schemeClr val="tx1"/>
            </a:solidFill>
          </a:endParaRPr>
        </a:p>
      </dsp:txBody>
      <dsp:txXfrm>
        <a:off x="171348" y="1792808"/>
        <a:ext cx="2573452" cy="1519560"/>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6F2C72F-7E6A-4BB9-B74A-E7393860FC54}">
      <dsp:nvSpPr>
        <dsp:cNvPr id="0" name=""/>
        <dsp:cNvSpPr/>
      </dsp:nvSpPr>
      <dsp:spPr>
        <a:xfrm>
          <a:off x="3252243" y="2088235"/>
          <a:ext cx="2076341" cy="2160233"/>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u="sng" kern="1200" dirty="0" smtClean="0">
              <a:cs typeface="MCS Taybah S_U normal." pitchFamily="2" charset="-78"/>
            </a:rPr>
            <a:t>أنواع التغيير التنظيمية </a:t>
          </a:r>
          <a:r>
            <a:rPr lang="en-US" sz="1050" u="sng" kern="1200" dirty="0" smtClean="0">
              <a:cs typeface="MCS Taybah S_U normal." pitchFamily="2" charset="-78"/>
            </a:rPr>
            <a:t>(Spectrum of Organization Change</a:t>
          </a:r>
          <a:r>
            <a:rPr lang="en-US" sz="1200" u="sng" kern="1200" dirty="0" smtClean="0">
              <a:cs typeface="MCS Taybah S_U normal." pitchFamily="2" charset="-78"/>
            </a:rPr>
            <a:t>)</a:t>
          </a:r>
        </a:p>
        <a:p>
          <a:pPr lvl="0" algn="ctr" defTabSz="889000" rtl="1">
            <a:lnSpc>
              <a:spcPct val="90000"/>
            </a:lnSpc>
            <a:spcBef>
              <a:spcPct val="0"/>
            </a:spcBef>
            <a:spcAft>
              <a:spcPct val="35000"/>
            </a:spcAft>
          </a:pPr>
          <a:r>
            <a:rPr lang="ar-SA" sz="1100" kern="1200" dirty="0" smtClean="0">
              <a:solidFill>
                <a:srgbClr val="C00000"/>
              </a:solidFill>
              <a:cs typeface="MCS Taybah S_U normal." pitchFamily="2" charset="-78"/>
            </a:rPr>
            <a:t>يمكن إحداث تغييرات بأشكال مختلفة في المنظمة باستخدام نظم المعلومات.</a:t>
          </a:r>
          <a:endParaRPr lang="en-US" sz="1100" kern="1200" dirty="0" smtClean="0">
            <a:solidFill>
              <a:srgbClr val="C00000"/>
            </a:solidFill>
            <a:cs typeface="MCS Taybah S_U normal." pitchFamily="2" charset="-78"/>
          </a:endParaRPr>
        </a:p>
        <a:p>
          <a:pPr lvl="0" algn="ctr" defTabSz="889000" rtl="1">
            <a:lnSpc>
              <a:spcPct val="90000"/>
            </a:lnSpc>
            <a:spcBef>
              <a:spcPct val="0"/>
            </a:spcBef>
            <a:spcAft>
              <a:spcPct val="35000"/>
            </a:spcAft>
          </a:pPr>
          <a:r>
            <a:rPr lang="ar-SA" sz="1100" kern="1200" dirty="0" smtClean="0">
              <a:solidFill>
                <a:srgbClr val="C00000"/>
              </a:solidFill>
              <a:cs typeface="MCS Taybah S_U normal." pitchFamily="2" charset="-78"/>
            </a:rPr>
            <a:t>.ويمكن أن تكون التغييرات بسيطة أو تدريجية أو جذرية</a:t>
          </a:r>
          <a:endParaRPr lang="ar-SA" sz="1100" kern="1200" dirty="0">
            <a:solidFill>
              <a:srgbClr val="C00000"/>
            </a:solidFill>
            <a:cs typeface="MCS Taybah S_U normal." pitchFamily="2" charset="-78"/>
          </a:endParaRPr>
        </a:p>
      </dsp:txBody>
      <dsp:txXfrm>
        <a:off x="3252243" y="2088235"/>
        <a:ext cx="2076341" cy="2160233"/>
      </dsp:txXfrm>
    </dsp:sp>
    <dsp:sp modelId="{C5769D5B-1BC1-49C5-A865-2FDB4CAA3528}">
      <dsp:nvSpPr>
        <dsp:cNvPr id="0" name=""/>
        <dsp:cNvSpPr/>
      </dsp:nvSpPr>
      <dsp:spPr>
        <a:xfrm rot="16200000">
          <a:off x="3883407" y="1681228"/>
          <a:ext cx="814013" cy="0"/>
        </a:xfrm>
        <a:custGeom>
          <a:avLst/>
          <a:gdLst/>
          <a:ahLst/>
          <a:cxnLst/>
          <a:rect l="0" t="0" r="0" b="0"/>
          <a:pathLst>
            <a:path>
              <a:moveTo>
                <a:pt x="0" y="0"/>
              </a:moveTo>
              <a:lnTo>
                <a:pt x="814013"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38B24E-CC95-44A4-AF7A-2625C20615AD}">
      <dsp:nvSpPr>
        <dsp:cNvPr id="0" name=""/>
        <dsp:cNvSpPr/>
      </dsp:nvSpPr>
      <dsp:spPr>
        <a:xfrm>
          <a:off x="2748182" y="544"/>
          <a:ext cx="3084464" cy="1273677"/>
        </a:xfrm>
        <a:prstGeom prst="roundRect">
          <a:avLst/>
        </a:prstGeom>
        <a:gradFill rotWithShape="0">
          <a:gsLst>
            <a:gs pos="0">
              <a:schemeClr val="accent5">
                <a:hueOff val="-2483469"/>
                <a:satOff val="9953"/>
                <a:lumOff val="2157"/>
                <a:alphaOff val="0"/>
                <a:tint val="50000"/>
                <a:satMod val="300000"/>
              </a:schemeClr>
            </a:gs>
            <a:gs pos="35000">
              <a:schemeClr val="accent5">
                <a:hueOff val="-2483469"/>
                <a:satOff val="9953"/>
                <a:lumOff val="2157"/>
                <a:alphaOff val="0"/>
                <a:tint val="37000"/>
                <a:satMod val="300000"/>
              </a:schemeClr>
            </a:gs>
            <a:gs pos="100000">
              <a:schemeClr val="accent5">
                <a:hueOff val="-2483469"/>
                <a:satOff val="9953"/>
                <a:lumOff val="215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kern="1200" dirty="0" smtClean="0">
              <a:cs typeface="MCS Taybah S_U normal." pitchFamily="2" charset="-78"/>
            </a:rPr>
            <a:t>. </a:t>
          </a:r>
          <a:r>
            <a:rPr lang="ar-SA" sz="1400" u="sng" kern="1200" dirty="0" smtClean="0">
              <a:cs typeface="MCS Taybah S_U normal." pitchFamily="2" charset="-78"/>
            </a:rPr>
            <a:t>الأتمتة </a:t>
          </a:r>
          <a:r>
            <a:rPr lang="en-US" sz="1400" b="1" u="sng" kern="1200" dirty="0" smtClean="0">
              <a:cs typeface="MCS Taybah S_U normal." pitchFamily="2" charset="-78"/>
            </a:rPr>
            <a:t>Automation</a:t>
          </a:r>
          <a:r>
            <a:rPr lang="ar-SA" sz="1400" u="sng" kern="1200" dirty="0" smtClean="0">
              <a:cs typeface="MCS Taybah S_U normal." pitchFamily="2" charset="-78"/>
            </a:rPr>
            <a:t> :</a:t>
          </a:r>
          <a:endParaRPr lang="en-US" sz="1400" kern="1200" dirty="0" smtClean="0">
            <a:cs typeface="MCS Taybah S_U normal." pitchFamily="2" charset="-78"/>
          </a:endParaRPr>
        </a:p>
        <a:p>
          <a:pPr lvl="0" algn="ctr" defTabSz="622300" rtl="1">
            <a:lnSpc>
              <a:spcPct val="90000"/>
            </a:lnSpc>
            <a:spcBef>
              <a:spcPct val="0"/>
            </a:spcBef>
            <a:spcAft>
              <a:spcPct val="35000"/>
            </a:spcAft>
          </a:pPr>
          <a:r>
            <a:rPr lang="ar-SA" sz="1400" kern="1200" dirty="0" smtClean="0"/>
            <a:t>استخدام الحاسب الآلي لمساعدة الموظفين في أداء أعمالهم بأكثر كفاءة وفعالية، مثل حساب مبالغ الشيكات المدفوعة وتسجيل                   الرواتب وربط جميع وكالات السفر بشبكة نظام الحجز في الطيران.</a:t>
          </a:r>
          <a:endParaRPr lang="ar-SA" sz="1200" kern="1200" dirty="0"/>
        </a:p>
      </dsp:txBody>
      <dsp:txXfrm>
        <a:off x="2748182" y="544"/>
        <a:ext cx="3084464" cy="1273677"/>
      </dsp:txXfrm>
    </dsp:sp>
    <dsp:sp modelId="{21E4A3BF-8DEE-4138-B07D-7B67EFD3E8F7}">
      <dsp:nvSpPr>
        <dsp:cNvPr id="0" name=""/>
        <dsp:cNvSpPr/>
      </dsp:nvSpPr>
      <dsp:spPr>
        <a:xfrm rot="21586203">
          <a:off x="5328583" y="3163257"/>
          <a:ext cx="462293" cy="0"/>
        </a:xfrm>
        <a:custGeom>
          <a:avLst/>
          <a:gdLst/>
          <a:ahLst/>
          <a:cxnLst/>
          <a:rect l="0" t="0" r="0" b="0"/>
          <a:pathLst>
            <a:path>
              <a:moveTo>
                <a:pt x="0" y="0"/>
              </a:moveTo>
              <a:lnTo>
                <a:pt x="462293"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E9C6FE-812E-4ACF-B980-7D06AC46BDAE}">
      <dsp:nvSpPr>
        <dsp:cNvPr id="0" name=""/>
        <dsp:cNvSpPr/>
      </dsp:nvSpPr>
      <dsp:spPr>
        <a:xfrm>
          <a:off x="5790875" y="1561709"/>
          <a:ext cx="2597232" cy="3190816"/>
        </a:xfrm>
        <a:prstGeom prst="roundRect">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dirty="0" smtClean="0">
              <a:cs typeface="MCS Taybah S_U normal." pitchFamily="2" charset="-78"/>
            </a:rPr>
            <a:t>التحول النموذجي </a:t>
          </a:r>
          <a:r>
            <a:rPr lang="en-US" sz="1400" b="1" u="sng" kern="1200" dirty="0" smtClean="0">
              <a:cs typeface="MCS Taybah S_U normal." pitchFamily="2" charset="-78"/>
            </a:rPr>
            <a:t> Paradigm Shift </a:t>
          </a:r>
          <a:r>
            <a:rPr lang="ar-SA" sz="1400" b="1" u="sng" kern="1200" dirty="0" smtClean="0">
              <a:cs typeface="MCS Taybah S_U normal." pitchFamily="2" charset="-78"/>
            </a:rPr>
            <a:t>:</a:t>
          </a:r>
          <a:endParaRPr lang="en-US" sz="1400" kern="1200" dirty="0" smtClean="0">
            <a:cs typeface="MCS Taybah S_U normal." pitchFamily="2" charset="-78"/>
          </a:endParaRPr>
        </a:p>
        <a:p>
          <a:pPr lvl="0" algn="ctr" defTabSz="622300" rtl="1">
            <a:lnSpc>
              <a:spcPct val="90000"/>
            </a:lnSpc>
            <a:spcBef>
              <a:spcPct val="0"/>
            </a:spcBef>
            <a:spcAft>
              <a:spcPct val="35000"/>
            </a:spcAft>
          </a:pPr>
          <a:r>
            <a:rPr lang="ar-SA" sz="1100" kern="1200" dirty="0" smtClean="0"/>
            <a:t>يقصد به إعادة وضع المفاهيم وإعادة التصور الجذري لطبيعة الأعمال في المنظمة ولطبيعة المنظمة ككل .</a:t>
          </a:r>
          <a:endParaRPr lang="en-US" sz="1100" kern="1200" dirty="0" smtClean="0"/>
        </a:p>
        <a:p>
          <a:pPr lvl="0" algn="ctr" defTabSz="622300" rtl="1">
            <a:lnSpc>
              <a:spcPct val="90000"/>
            </a:lnSpc>
            <a:spcBef>
              <a:spcPct val="0"/>
            </a:spcBef>
            <a:spcAft>
              <a:spcPct val="35000"/>
            </a:spcAft>
          </a:pPr>
          <a:r>
            <a:rPr lang="ar-SA" sz="1100" kern="1200" dirty="0" smtClean="0"/>
            <a:t>يؤثر استخدام نظام المعلومات الجديد على المنظمة ككل من خلال تغيير طريقة تنفيذ المنظمة لأعمالها وكذلك تغيير طبيعة هذه الأعمال.</a:t>
          </a:r>
          <a:endParaRPr lang="en-US" sz="1100" kern="1200" dirty="0" smtClean="0"/>
        </a:p>
        <a:p>
          <a:pPr lvl="0" algn="ctr" defTabSz="622300" rtl="1">
            <a:lnSpc>
              <a:spcPct val="90000"/>
            </a:lnSpc>
            <a:spcBef>
              <a:spcPct val="0"/>
            </a:spcBef>
            <a:spcAft>
              <a:spcPct val="35000"/>
            </a:spcAft>
          </a:pPr>
          <a:r>
            <a:rPr lang="ar-SA" sz="1100" b="1" u="sng" kern="1200" dirty="0" smtClean="0"/>
            <a:t>. مثال /</a:t>
          </a:r>
          <a:r>
            <a:rPr lang="ar-SA" sz="1100" kern="1200" dirty="0" smtClean="0"/>
            <a:t>  تغيّر الأهداف الاستراتيجية للشركة كتغيير النشاط الأساسي للشحن .</a:t>
          </a:r>
          <a:endParaRPr lang="en-US" sz="1100" kern="1200" dirty="0" smtClean="0"/>
        </a:p>
        <a:p>
          <a:pPr lvl="0" algn="ctr" defTabSz="622300" rtl="1">
            <a:lnSpc>
              <a:spcPct val="90000"/>
            </a:lnSpc>
            <a:spcBef>
              <a:spcPct val="0"/>
            </a:spcBef>
            <a:spcAft>
              <a:spcPct val="35000"/>
            </a:spcAft>
          </a:pPr>
          <a:r>
            <a:rPr lang="ar-SA" sz="1100" b="1" kern="1200" dirty="0" smtClean="0"/>
            <a:t>.</a:t>
          </a:r>
          <a:r>
            <a:rPr lang="ar-SA" sz="1100" kern="1200" dirty="0" smtClean="0"/>
            <a:t> </a:t>
          </a:r>
          <a:r>
            <a:rPr lang="ar-SA" sz="1100" b="1" u="sng" kern="1200" dirty="0" smtClean="0"/>
            <a:t>مثال  /</a:t>
          </a:r>
          <a:r>
            <a:rPr lang="ar-SA" sz="1100" kern="1200" dirty="0" smtClean="0"/>
            <a:t> استخدام شركة باكستر </a:t>
          </a:r>
          <a:r>
            <a:rPr lang="en-US" sz="1100" kern="1200" dirty="0" smtClean="0"/>
            <a:t>Baxter </a:t>
          </a:r>
          <a:r>
            <a:rPr lang="ar-SA" sz="1100" kern="1200" dirty="0" smtClean="0"/>
            <a:t>نظام المخازن الفارغة أدى لتغيير طبيعة عمل الشركة حيث أصبحت كشريك للمستشفيات وكمدير لتجهيزات المستخدم.</a:t>
          </a:r>
          <a:endParaRPr lang="en-US" sz="1100" kern="1200" dirty="0" smtClean="0"/>
        </a:p>
        <a:p>
          <a:pPr lvl="0" algn="ctr" defTabSz="622300" rtl="1">
            <a:lnSpc>
              <a:spcPct val="90000"/>
            </a:lnSpc>
            <a:spcBef>
              <a:spcPct val="0"/>
            </a:spcBef>
            <a:spcAft>
              <a:spcPct val="35000"/>
            </a:spcAft>
          </a:pPr>
          <a:r>
            <a:rPr lang="ar-SA" sz="1100" kern="1200" dirty="0" smtClean="0"/>
            <a:t>. غالبا ما تفشل مشاريع التحول النموذجي وإعادة هندسة الأعمال بسبب صعوبة إدارة وتنسيق التغييرات الكثيرة في المنظمة الناتجة عن ذلك.</a:t>
          </a:r>
          <a:endParaRPr lang="ar-SA" sz="1100" kern="1200" dirty="0"/>
        </a:p>
      </dsp:txBody>
      <dsp:txXfrm>
        <a:off x="5790875" y="1561709"/>
        <a:ext cx="2597232" cy="3190816"/>
      </dsp:txXfrm>
    </dsp:sp>
    <dsp:sp modelId="{D1550409-D4F5-42B6-86BC-31FB80362EBB}">
      <dsp:nvSpPr>
        <dsp:cNvPr id="0" name=""/>
        <dsp:cNvSpPr/>
      </dsp:nvSpPr>
      <dsp:spPr>
        <a:xfrm rot="5424354">
          <a:off x="3920163" y="4608507"/>
          <a:ext cx="720096" cy="0"/>
        </a:xfrm>
        <a:custGeom>
          <a:avLst/>
          <a:gdLst/>
          <a:ahLst/>
          <a:cxnLst/>
          <a:rect l="0" t="0" r="0" b="0"/>
          <a:pathLst>
            <a:path>
              <a:moveTo>
                <a:pt x="0" y="0"/>
              </a:moveTo>
              <a:lnTo>
                <a:pt x="720096"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67DA91-1529-4BEE-A893-6438617209E8}">
      <dsp:nvSpPr>
        <dsp:cNvPr id="0" name=""/>
        <dsp:cNvSpPr/>
      </dsp:nvSpPr>
      <dsp:spPr>
        <a:xfrm>
          <a:off x="2664297" y="4968547"/>
          <a:ext cx="3217704" cy="1273677"/>
        </a:xfrm>
        <a:prstGeom prst="roundRect">
          <a:avLst/>
        </a:prstGeom>
        <a:gradFill rotWithShape="0">
          <a:gsLst>
            <a:gs pos="0">
              <a:schemeClr val="accent5">
                <a:hueOff val="-7450407"/>
                <a:satOff val="29858"/>
                <a:lumOff val="6471"/>
                <a:alphaOff val="0"/>
                <a:tint val="50000"/>
                <a:satMod val="300000"/>
              </a:schemeClr>
            </a:gs>
            <a:gs pos="35000">
              <a:schemeClr val="accent5">
                <a:hueOff val="-7450407"/>
                <a:satOff val="29858"/>
                <a:lumOff val="6471"/>
                <a:alphaOff val="0"/>
                <a:tint val="37000"/>
                <a:satMod val="300000"/>
              </a:schemeClr>
            </a:gs>
            <a:gs pos="100000">
              <a:schemeClr val="accent5">
                <a:hueOff val="-7450407"/>
                <a:satOff val="29858"/>
                <a:lumOff val="6471"/>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dirty="0" smtClean="0">
              <a:cs typeface="MCS Taybah S_U normal." pitchFamily="2" charset="-78"/>
            </a:rPr>
            <a:t>. التبرير المنطقي للإجراءات </a:t>
          </a:r>
          <a:r>
            <a:rPr lang="en-US" sz="1400" b="1" u="sng" kern="1200" dirty="0" smtClean="0">
              <a:cs typeface="MCS Taybah S_U normal." pitchFamily="2" charset="-78"/>
            </a:rPr>
            <a:t> of Procedures</a:t>
          </a:r>
          <a:r>
            <a:rPr lang="en-US" sz="1400" u="sng" kern="1200" dirty="0" smtClean="0">
              <a:cs typeface="MCS Taybah S_U normal." pitchFamily="2" charset="-78"/>
            </a:rPr>
            <a:t> </a:t>
          </a:r>
          <a:r>
            <a:rPr lang="en-US" sz="1400" b="1" u="sng" kern="1200" dirty="0" smtClean="0">
              <a:cs typeface="MCS Taybah S_U normal." pitchFamily="2" charset="-78"/>
            </a:rPr>
            <a:t>Rationalization</a:t>
          </a:r>
          <a:r>
            <a:rPr lang="ar-SA" sz="1400" u="sng" kern="1200" dirty="0" smtClean="0">
              <a:cs typeface="MCS Taybah S_U normal." pitchFamily="2" charset="-78"/>
            </a:rPr>
            <a:t> :</a:t>
          </a:r>
          <a:endParaRPr lang="en-US" sz="1400" kern="1200" dirty="0" smtClean="0">
            <a:cs typeface="MCS Taybah S_U normal." pitchFamily="2" charset="-78"/>
          </a:endParaRPr>
        </a:p>
        <a:p>
          <a:pPr lvl="0" algn="ctr" defTabSz="622300" rtl="1">
            <a:lnSpc>
              <a:spcPct val="90000"/>
            </a:lnSpc>
            <a:spcBef>
              <a:spcPct val="0"/>
            </a:spcBef>
            <a:spcAft>
              <a:spcPct val="35000"/>
            </a:spcAft>
          </a:pPr>
          <a:r>
            <a:rPr lang="ar-SA" sz="1400" kern="1200" dirty="0" smtClean="0"/>
            <a:t>دمج وتنظيم إجراءات العمل القياسية والتخلص من المعوقات وذلك لجعل الأتمتة وإجراءات التشغيل أكثر فاعلية وكفاءة. ( مثال: دمج الإدارة المالية ومكاتب الحجز في إدارة واحدة) </a:t>
          </a:r>
          <a:endParaRPr lang="ar-SA" sz="1100" kern="1200" dirty="0"/>
        </a:p>
      </dsp:txBody>
      <dsp:txXfrm>
        <a:off x="2664297" y="4968547"/>
        <a:ext cx="3217704" cy="1273677"/>
      </dsp:txXfrm>
    </dsp:sp>
    <dsp:sp modelId="{FD0D017D-0B1E-492F-8567-15B7695245F4}">
      <dsp:nvSpPr>
        <dsp:cNvPr id="0" name=""/>
        <dsp:cNvSpPr/>
      </dsp:nvSpPr>
      <dsp:spPr>
        <a:xfrm rot="10871847">
          <a:off x="2692943" y="3140806"/>
          <a:ext cx="559361" cy="0"/>
        </a:xfrm>
        <a:custGeom>
          <a:avLst/>
          <a:gdLst/>
          <a:ahLst/>
          <a:cxnLst/>
          <a:rect l="0" t="0" r="0" b="0"/>
          <a:pathLst>
            <a:path>
              <a:moveTo>
                <a:pt x="0" y="0"/>
              </a:moveTo>
              <a:lnTo>
                <a:pt x="559361"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0A9F76-8407-42BC-A5A2-83675649546D}">
      <dsp:nvSpPr>
        <dsp:cNvPr id="0" name=""/>
        <dsp:cNvSpPr/>
      </dsp:nvSpPr>
      <dsp:spPr>
        <a:xfrm>
          <a:off x="72017" y="1440160"/>
          <a:ext cx="2620986" cy="3334818"/>
        </a:xfrm>
        <a:prstGeom prst="round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dirty="0" smtClean="0">
              <a:cs typeface="MCS Taybah S_U normal." pitchFamily="2" charset="-78"/>
            </a:rPr>
            <a:t>إعادة هندسة الأعمال </a:t>
          </a:r>
          <a:r>
            <a:rPr lang="en-US" sz="1400" b="1" u="sng" kern="1200" dirty="0" smtClean="0">
              <a:cs typeface="MCS Taybah S_U normal." pitchFamily="2" charset="-78"/>
            </a:rPr>
            <a:t>Reengineering  Business</a:t>
          </a:r>
          <a:r>
            <a:rPr lang="ar-SA" sz="1400" u="sng" kern="1200" dirty="0" smtClean="0">
              <a:cs typeface="MCS Taybah S_U normal." pitchFamily="2" charset="-78"/>
            </a:rPr>
            <a:t> : </a:t>
          </a:r>
          <a:endParaRPr lang="en-US" sz="1400" kern="1200" dirty="0" smtClean="0">
            <a:cs typeface="MCS Taybah S_U normal." pitchFamily="2" charset="-78"/>
          </a:endParaRPr>
        </a:p>
        <a:p>
          <a:pPr lvl="0" algn="ctr" defTabSz="622300" rtl="1">
            <a:lnSpc>
              <a:spcPct val="90000"/>
            </a:lnSpc>
            <a:spcBef>
              <a:spcPct val="0"/>
            </a:spcBef>
            <a:spcAft>
              <a:spcPct val="35000"/>
            </a:spcAft>
          </a:pPr>
          <a:r>
            <a:rPr lang="ar-SA" sz="1100" kern="1200" dirty="0" smtClean="0"/>
            <a:t>. تحليل إجراءات الأعمال  </a:t>
          </a:r>
          <a:r>
            <a:rPr lang="en-US" sz="1100" b="1" kern="1200" dirty="0" smtClean="0"/>
            <a:t>business processes</a:t>
          </a:r>
          <a:r>
            <a:rPr lang="ar-SA" sz="1100" kern="1200" dirty="0" smtClean="0"/>
            <a:t> لتبسيطها وإعادة تصميمها. </a:t>
          </a:r>
          <a:endParaRPr lang="en-US" sz="1100" kern="1200" dirty="0" smtClean="0"/>
        </a:p>
        <a:p>
          <a:pPr lvl="0" algn="ctr" defTabSz="622300" rtl="1">
            <a:lnSpc>
              <a:spcPct val="90000"/>
            </a:lnSpc>
            <a:spcBef>
              <a:spcPct val="0"/>
            </a:spcBef>
            <a:spcAft>
              <a:spcPct val="35000"/>
            </a:spcAft>
          </a:pPr>
          <a:r>
            <a:rPr lang="ar-SA" sz="1100" kern="1200" dirty="0" smtClean="0"/>
            <a:t>. تستطيع المنظمة باستخدام تكنولوجيا المعلومات تغيير وتبسيط إجراءات الأعمال لزيادة سرعة الانجاز وتطوير الخدمة ورفع الجودة .</a:t>
          </a:r>
          <a:endParaRPr lang="en-US" sz="1100" kern="1200" dirty="0" smtClean="0"/>
        </a:p>
        <a:p>
          <a:pPr lvl="0" algn="ctr" defTabSz="622300" rtl="1">
            <a:lnSpc>
              <a:spcPct val="90000"/>
            </a:lnSpc>
            <a:spcBef>
              <a:spcPct val="0"/>
            </a:spcBef>
            <a:spcAft>
              <a:spcPct val="35000"/>
            </a:spcAft>
          </a:pPr>
          <a:r>
            <a:rPr lang="ar-SA" sz="1100" kern="1200" dirty="0" smtClean="0"/>
            <a:t>.إعادة ترتيب أو تنظيم تدفق الأعمال من خلال دمج بعض الخطوات لتقليل الخطوات المكررة والمهام التي تتطلب استخدام اوراق كثيرة.</a:t>
          </a:r>
          <a:endParaRPr lang="en-US" sz="1100" kern="1200" dirty="0" smtClean="0"/>
        </a:p>
        <a:p>
          <a:pPr lvl="0" algn="ctr" defTabSz="622300" rtl="1">
            <a:lnSpc>
              <a:spcPct val="90000"/>
            </a:lnSpc>
            <a:spcBef>
              <a:spcPct val="0"/>
            </a:spcBef>
            <a:spcAft>
              <a:spcPct val="35000"/>
            </a:spcAft>
          </a:pPr>
          <a:r>
            <a:rPr lang="ar-SA" sz="1100" kern="1200" dirty="0" smtClean="0"/>
            <a:t>. يتطلب هذه نظرة وفكر جديد لترتيب وتنظيم إجراءات الأعمال.</a:t>
          </a:r>
          <a:endParaRPr lang="en-US" sz="1100" kern="1200" dirty="0" smtClean="0"/>
        </a:p>
        <a:p>
          <a:pPr lvl="0" algn="ctr" defTabSz="622300" rtl="1">
            <a:lnSpc>
              <a:spcPct val="90000"/>
            </a:lnSpc>
            <a:spcBef>
              <a:spcPct val="0"/>
            </a:spcBef>
            <a:spcAft>
              <a:spcPct val="35000"/>
            </a:spcAft>
          </a:pPr>
          <a:r>
            <a:rPr lang="ar-SA" sz="1100" kern="1200" dirty="0" smtClean="0"/>
            <a:t>. </a:t>
          </a:r>
          <a:r>
            <a:rPr lang="ar-SA" sz="1100" b="1" kern="1200" dirty="0" smtClean="0"/>
            <a:t>مثال</a:t>
          </a:r>
          <a:r>
            <a:rPr lang="ar-SA" sz="1100" kern="1200" dirty="0" smtClean="0"/>
            <a:t> //  إعادة تصميم إجراءات دفع الفواتير في شركة فورد لجعلها تتم الكترونيا مما أدى إلى تخفيض عدد العمال من </a:t>
          </a:r>
          <a:r>
            <a:rPr lang="en-US" sz="1100" kern="1200" dirty="0" smtClean="0"/>
            <a:t>500</a:t>
          </a:r>
          <a:r>
            <a:rPr lang="ar-SA" sz="1100" kern="1200" dirty="0" smtClean="0"/>
            <a:t> إلى </a:t>
          </a:r>
          <a:r>
            <a:rPr lang="en-US" sz="1100" kern="1200" dirty="0" smtClean="0"/>
            <a:t>75</a:t>
          </a:r>
          <a:r>
            <a:rPr lang="ar-SA" sz="1100" kern="1200" dirty="0" smtClean="0"/>
            <a:t> عاملا . تطبيق نظام الحجز المركزي في شركة الخطوط السعودية باستخدام قواعد البيانات الموزعة.</a:t>
          </a:r>
          <a:endParaRPr lang="ar-SA" sz="1100" kern="1200" dirty="0"/>
        </a:p>
      </dsp:txBody>
      <dsp:txXfrm>
        <a:off x="72017" y="1440160"/>
        <a:ext cx="2620986" cy="3334818"/>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96FD86A-4C45-4367-A9BA-485C0874835E}">
      <dsp:nvSpPr>
        <dsp:cNvPr id="0" name=""/>
        <dsp:cNvSpPr/>
      </dsp:nvSpPr>
      <dsp:spPr>
        <a:xfrm>
          <a:off x="3626012" y="2207996"/>
          <a:ext cx="2339753" cy="1827262"/>
        </a:xfrm>
        <a:prstGeom prst="ellipse">
          <a:avLst/>
        </a:prstGeom>
        <a:solidFill>
          <a:schemeClr val="accent5">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cs typeface="MCS Taybah S_U normal." pitchFamily="2" charset="-78"/>
            </a:rPr>
            <a:t>تأثيرات تكنولوجيا المعلومات على عمل المنظمة وزيادة كفاءتها</a:t>
          </a:r>
        </a:p>
        <a:p>
          <a:pPr lvl="0" algn="ctr" defTabSz="889000" rtl="1">
            <a:lnSpc>
              <a:spcPct val="90000"/>
            </a:lnSpc>
            <a:spcBef>
              <a:spcPct val="0"/>
            </a:spcBef>
            <a:spcAft>
              <a:spcPct val="35000"/>
            </a:spcAft>
          </a:pPr>
          <a:r>
            <a:rPr lang="ar-SA" sz="2000" kern="1200" dirty="0" smtClean="0">
              <a:solidFill>
                <a:schemeClr val="tx1"/>
              </a:solidFill>
              <a:cs typeface="MCS Taybah S_U normal." pitchFamily="2" charset="-78"/>
            </a:rPr>
            <a:t>يتمثل في :</a:t>
          </a:r>
          <a:endParaRPr lang="ar-SA" sz="2000" kern="1200" dirty="0">
            <a:solidFill>
              <a:schemeClr val="tx1"/>
            </a:solidFill>
            <a:cs typeface="MCS Taybah S_U normal." pitchFamily="2" charset="-78"/>
          </a:endParaRPr>
        </a:p>
      </dsp:txBody>
      <dsp:txXfrm>
        <a:off x="3626012" y="2207996"/>
        <a:ext cx="2339753" cy="1827262"/>
      </dsp:txXfrm>
    </dsp:sp>
    <dsp:sp modelId="{A485DC4C-E431-46AA-93E2-8B7459268A26}">
      <dsp:nvSpPr>
        <dsp:cNvPr id="0" name=""/>
        <dsp:cNvSpPr/>
      </dsp:nvSpPr>
      <dsp:spPr>
        <a:xfrm rot="16273668">
          <a:off x="4474838" y="1847240"/>
          <a:ext cx="696175" cy="25751"/>
        </a:xfrm>
        <a:custGeom>
          <a:avLst/>
          <a:gdLst/>
          <a:ahLst/>
          <a:cxnLst/>
          <a:rect l="0" t="0" r="0" b="0"/>
          <a:pathLst>
            <a:path>
              <a:moveTo>
                <a:pt x="0" y="12875"/>
              </a:moveTo>
              <a:lnTo>
                <a:pt x="696175"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6273668">
        <a:off x="4474838" y="1842349"/>
        <a:ext cx="696175" cy="35534"/>
      </dsp:txXfrm>
    </dsp:sp>
    <dsp:sp modelId="{9D449123-3D01-4871-B074-577F88681810}">
      <dsp:nvSpPr>
        <dsp:cNvPr id="0" name=""/>
        <dsp:cNvSpPr/>
      </dsp:nvSpPr>
      <dsp:spPr>
        <a:xfrm>
          <a:off x="4104458" y="401398"/>
          <a:ext cx="1475655" cy="1110782"/>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 التأثير على المعاملات </a:t>
          </a:r>
          <a:r>
            <a:rPr lang="en-US" sz="1100" u="sng" kern="1200" dirty="0" smtClean="0">
              <a:solidFill>
                <a:schemeClr val="tx1"/>
              </a:solidFill>
              <a:cs typeface="MCS Taybah S_U normal." pitchFamily="2" charset="-78"/>
            </a:rPr>
            <a:t> Transactional Impact </a:t>
          </a:r>
          <a:r>
            <a:rPr lang="ar-SA" sz="1100" kern="1200" dirty="0" smtClean="0">
              <a:solidFill>
                <a:schemeClr val="tx1"/>
              </a:solidFill>
              <a:cs typeface="MCS Taybah S_U normal." pitchFamily="2" charset="-78"/>
            </a:rPr>
            <a:t>تحويل المعاملات غير المنظمة إلى معاملات روتينية .</a:t>
          </a:r>
          <a:endParaRPr lang="ar-SA" sz="1100" kern="1200" dirty="0">
            <a:solidFill>
              <a:schemeClr val="tx1"/>
            </a:solidFill>
            <a:cs typeface="MCS Taybah S_U normal." pitchFamily="2" charset="-78"/>
          </a:endParaRPr>
        </a:p>
      </dsp:txBody>
      <dsp:txXfrm>
        <a:off x="4104458" y="401398"/>
        <a:ext cx="1475655" cy="1110782"/>
      </dsp:txXfrm>
    </dsp:sp>
    <dsp:sp modelId="{A2546E05-6535-481B-B8C8-E9E15C802816}">
      <dsp:nvSpPr>
        <dsp:cNvPr id="0" name=""/>
        <dsp:cNvSpPr/>
      </dsp:nvSpPr>
      <dsp:spPr>
        <a:xfrm rot="18735720">
          <a:off x="5379563" y="2152630"/>
          <a:ext cx="570341" cy="25751"/>
        </a:xfrm>
        <a:custGeom>
          <a:avLst/>
          <a:gdLst/>
          <a:ahLst/>
          <a:cxnLst/>
          <a:rect l="0" t="0" r="0" b="0"/>
          <a:pathLst>
            <a:path>
              <a:moveTo>
                <a:pt x="0" y="12875"/>
              </a:moveTo>
              <a:lnTo>
                <a:pt x="570341"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8735720">
        <a:off x="5379563" y="2150950"/>
        <a:ext cx="570341" cy="29111"/>
      </dsp:txXfrm>
    </dsp:sp>
    <dsp:sp modelId="{FF69B15B-6452-497A-8F44-29B93C493BDD}">
      <dsp:nvSpPr>
        <dsp:cNvPr id="0" name=""/>
        <dsp:cNvSpPr/>
      </dsp:nvSpPr>
      <dsp:spPr>
        <a:xfrm>
          <a:off x="5499842" y="694811"/>
          <a:ext cx="1736453" cy="1393418"/>
        </a:xfrm>
        <a:prstGeom prst="ellipse">
          <a:avLst/>
        </a:prstGeom>
        <a:solidFill>
          <a:schemeClr val="accent5">
            <a:hueOff val="-1241735"/>
            <a:satOff val="4976"/>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 التأثير الجغرافي </a:t>
          </a:r>
          <a:r>
            <a:rPr lang="en-US" sz="1100" u="sng" kern="1200" dirty="0" smtClean="0">
              <a:solidFill>
                <a:schemeClr val="tx1"/>
              </a:solidFill>
              <a:cs typeface="MCS Taybah S_U normal." pitchFamily="2" charset="-78"/>
            </a:rPr>
            <a:t> Geographical Impact </a:t>
          </a:r>
          <a:r>
            <a:rPr lang="ar-SA" sz="1100" kern="1200" dirty="0" smtClean="0">
              <a:solidFill>
                <a:schemeClr val="tx1"/>
              </a:solidFill>
              <a:cs typeface="MCS Taybah S_U normal." pitchFamily="2" charset="-78"/>
            </a:rPr>
            <a:t>تمكين نقل المعلومات  بسرعة لمسافات طويلة وأماكن بعيدة باستقلالية تامة عن المواقع الجغرافية.</a:t>
          </a:r>
          <a:endParaRPr lang="en-US" sz="1100" kern="1200" dirty="0">
            <a:solidFill>
              <a:schemeClr val="tx1"/>
            </a:solidFill>
            <a:cs typeface="MCS Taybah S_U normal." pitchFamily="2" charset="-78"/>
          </a:endParaRPr>
        </a:p>
      </dsp:txBody>
      <dsp:txXfrm>
        <a:off x="5499842" y="694811"/>
        <a:ext cx="1736453" cy="1393418"/>
      </dsp:txXfrm>
    </dsp:sp>
    <dsp:sp modelId="{EE3C924A-CF10-42FD-9DE9-908325283FEF}">
      <dsp:nvSpPr>
        <dsp:cNvPr id="0" name=""/>
        <dsp:cNvSpPr/>
      </dsp:nvSpPr>
      <dsp:spPr>
        <a:xfrm rot="20954976">
          <a:off x="5929162" y="2855816"/>
          <a:ext cx="397846" cy="25751"/>
        </a:xfrm>
        <a:custGeom>
          <a:avLst/>
          <a:gdLst/>
          <a:ahLst/>
          <a:cxnLst/>
          <a:rect l="0" t="0" r="0" b="0"/>
          <a:pathLst>
            <a:path>
              <a:moveTo>
                <a:pt x="0" y="12875"/>
              </a:moveTo>
              <a:lnTo>
                <a:pt x="397846"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20954976">
        <a:off x="5929162" y="2858539"/>
        <a:ext cx="397846" cy="20307"/>
      </dsp:txXfrm>
    </dsp:sp>
    <dsp:sp modelId="{E79F9CCB-1137-40DF-A77D-1843A04FFFDB}">
      <dsp:nvSpPr>
        <dsp:cNvPr id="0" name=""/>
        <dsp:cNvSpPr/>
      </dsp:nvSpPr>
      <dsp:spPr>
        <a:xfrm>
          <a:off x="6300190" y="1974462"/>
          <a:ext cx="1736453" cy="1393418"/>
        </a:xfrm>
        <a:prstGeom prst="ellipse">
          <a:avLst/>
        </a:prstGeom>
        <a:solidFill>
          <a:schemeClr val="accent5">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 التأثير على التشغيل الآلي </a:t>
          </a:r>
          <a:r>
            <a:rPr lang="en-US" sz="1100" u="sng" kern="1200" dirty="0" smtClean="0">
              <a:solidFill>
                <a:schemeClr val="tx1"/>
              </a:solidFill>
              <a:cs typeface="MCS Taybah S_U normal." pitchFamily="2" charset="-78"/>
            </a:rPr>
            <a:t> </a:t>
          </a:r>
          <a:r>
            <a:rPr lang="en-US" sz="1100" u="sng" kern="1200" dirty="0" err="1" smtClean="0">
              <a:solidFill>
                <a:schemeClr val="tx1"/>
              </a:solidFill>
              <a:cs typeface="MCS Taybah S_U normal." pitchFamily="2" charset="-78"/>
            </a:rPr>
            <a:t>Automational</a:t>
          </a:r>
          <a:r>
            <a:rPr lang="en-US" sz="1100" u="sng" kern="1200" dirty="0" smtClean="0">
              <a:solidFill>
                <a:schemeClr val="tx1"/>
              </a:solidFill>
              <a:cs typeface="MCS Taybah S_U normal." pitchFamily="2" charset="-78"/>
            </a:rPr>
            <a:t> Impact</a:t>
          </a:r>
          <a:r>
            <a:rPr lang="en-US" sz="1100" kern="1200" dirty="0" smtClean="0">
              <a:solidFill>
                <a:schemeClr val="tx1"/>
              </a:solidFill>
              <a:cs typeface="MCS Taybah S_U normal." pitchFamily="2" charset="-78"/>
            </a:rPr>
            <a:t> </a:t>
          </a:r>
          <a:endParaRPr lang="ar-SA"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تقليل التدخل البشري في العمل .</a:t>
          </a:r>
          <a:endParaRPr lang="ar-SA" sz="1100" kern="1200" dirty="0">
            <a:solidFill>
              <a:schemeClr val="tx1"/>
            </a:solidFill>
            <a:cs typeface="MCS Taybah S_U normal." pitchFamily="2" charset="-78"/>
          </a:endParaRPr>
        </a:p>
      </dsp:txBody>
      <dsp:txXfrm>
        <a:off x="6300190" y="1974462"/>
        <a:ext cx="1736453" cy="1393418"/>
      </dsp:txXfrm>
    </dsp:sp>
    <dsp:sp modelId="{36C67D56-851F-4536-9145-2650BA7FD862}">
      <dsp:nvSpPr>
        <dsp:cNvPr id="0" name=""/>
        <dsp:cNvSpPr/>
      </dsp:nvSpPr>
      <dsp:spPr>
        <a:xfrm rot="1554144">
          <a:off x="5762330" y="3708720"/>
          <a:ext cx="538026" cy="25751"/>
        </a:xfrm>
        <a:custGeom>
          <a:avLst/>
          <a:gdLst/>
          <a:ahLst/>
          <a:cxnLst/>
          <a:rect l="0" t="0" r="0" b="0"/>
          <a:pathLst>
            <a:path>
              <a:moveTo>
                <a:pt x="0" y="12875"/>
              </a:moveTo>
              <a:lnTo>
                <a:pt x="538026"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554144">
        <a:off x="5762330" y="3707865"/>
        <a:ext cx="538026" cy="27462"/>
      </dsp:txXfrm>
    </dsp:sp>
    <dsp:sp modelId="{0A2D5FC1-D885-44A3-B02B-FE06859808ED}">
      <dsp:nvSpPr>
        <dsp:cNvPr id="0" name=""/>
        <dsp:cNvSpPr/>
      </dsp:nvSpPr>
      <dsp:spPr>
        <a:xfrm>
          <a:off x="6147900" y="3503123"/>
          <a:ext cx="1736453" cy="1393418"/>
        </a:xfrm>
        <a:prstGeom prst="ellipse">
          <a:avLst/>
        </a:prstGeom>
        <a:solidFill>
          <a:schemeClr val="accent5">
            <a:hueOff val="-3725204"/>
            <a:satOff val="14929"/>
            <a:lumOff val="32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 </a:t>
          </a:r>
          <a:r>
            <a:rPr lang="ar-SA" sz="1100" u="sng" kern="1200" dirty="0" smtClean="0">
              <a:solidFill>
                <a:schemeClr val="tx1"/>
              </a:solidFill>
              <a:cs typeface="MCS Taybah S_U normal." pitchFamily="2" charset="-78"/>
            </a:rPr>
            <a:t>القدرة التحليلية </a:t>
          </a:r>
          <a:r>
            <a:rPr lang="en-US" sz="1100" u="sng" kern="1200" dirty="0" smtClean="0">
              <a:solidFill>
                <a:schemeClr val="tx1"/>
              </a:solidFill>
              <a:cs typeface="MCS Taybah S_U normal." pitchFamily="2" charset="-78"/>
            </a:rPr>
            <a:t>Analytical Capability </a:t>
          </a:r>
          <a:endParaRPr lang="ar-SA" sz="1100" u="sng"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توفير تكنولوجيا المعلومات القدرة على تحليل البيانات والمعلومات من خلال أدوات لهذا الغرض.</a:t>
          </a:r>
          <a:endParaRPr lang="ar-SA" sz="1100" kern="1200" dirty="0">
            <a:solidFill>
              <a:schemeClr val="tx1"/>
            </a:solidFill>
            <a:cs typeface="MCS Taybah S_U normal." pitchFamily="2" charset="-78"/>
          </a:endParaRPr>
        </a:p>
      </dsp:txBody>
      <dsp:txXfrm>
        <a:off x="6147900" y="3503123"/>
        <a:ext cx="1736453" cy="1393418"/>
      </dsp:txXfrm>
    </dsp:sp>
    <dsp:sp modelId="{87A0ABC3-E3F2-4C48-9F9E-CA92D7B32D22}">
      <dsp:nvSpPr>
        <dsp:cNvPr id="0" name=""/>
        <dsp:cNvSpPr/>
      </dsp:nvSpPr>
      <dsp:spPr>
        <a:xfrm rot="3888528">
          <a:off x="5027242" y="4237395"/>
          <a:ext cx="599068" cy="25751"/>
        </a:xfrm>
        <a:custGeom>
          <a:avLst/>
          <a:gdLst/>
          <a:ahLst/>
          <a:cxnLst/>
          <a:rect l="0" t="0" r="0" b="0"/>
          <a:pathLst>
            <a:path>
              <a:moveTo>
                <a:pt x="0" y="12875"/>
              </a:moveTo>
              <a:lnTo>
                <a:pt x="599068"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3888528">
        <a:off x="5027242" y="4234982"/>
        <a:ext cx="599068" cy="30577"/>
      </dsp:txXfrm>
    </dsp:sp>
    <dsp:sp modelId="{CA6ADD73-9596-4407-B097-A934CDC2465E}">
      <dsp:nvSpPr>
        <dsp:cNvPr id="0" name=""/>
        <dsp:cNvSpPr/>
      </dsp:nvSpPr>
      <dsp:spPr>
        <a:xfrm>
          <a:off x="4994303" y="4464500"/>
          <a:ext cx="1521913" cy="1393418"/>
        </a:xfrm>
        <a:prstGeom prst="ellipse">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a:t>
          </a:r>
          <a:r>
            <a:rPr lang="ar-SA" sz="1100" u="sng" kern="1200" dirty="0" smtClean="0">
              <a:solidFill>
                <a:schemeClr val="tx1"/>
              </a:solidFill>
              <a:cs typeface="MCS Taybah S_U normal." pitchFamily="2" charset="-78"/>
            </a:rPr>
            <a:t>القدرة المعلوماتية </a:t>
          </a:r>
          <a:r>
            <a:rPr lang="en-US" sz="1100" u="sng" kern="1200" dirty="0" smtClean="0">
              <a:solidFill>
                <a:schemeClr val="tx1"/>
              </a:solidFill>
              <a:cs typeface="MCS Taybah S_U normal." pitchFamily="2" charset="-78"/>
            </a:rPr>
            <a:t> Informational Capability </a:t>
          </a:r>
          <a:r>
            <a:rPr lang="ar-SA" sz="1100" u="sng" kern="1200" dirty="0" smtClean="0">
              <a:solidFill>
                <a:schemeClr val="tx1"/>
              </a:solidFill>
              <a:cs typeface="MCS Taybah S_U normal." pitchFamily="2" charset="-78"/>
            </a:rPr>
            <a:t>: </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توفير كميات كبيرة ومفصلة من المعلومات في مختلف المجالات .</a:t>
          </a:r>
          <a:endParaRPr lang="ar-SA" sz="1100" kern="1200" dirty="0">
            <a:solidFill>
              <a:schemeClr val="tx1"/>
            </a:solidFill>
            <a:cs typeface="MCS Taybah S_U normal." pitchFamily="2" charset="-78"/>
          </a:endParaRPr>
        </a:p>
      </dsp:txBody>
      <dsp:txXfrm>
        <a:off x="4994303" y="4464500"/>
        <a:ext cx="1521913" cy="1393418"/>
      </dsp:txXfrm>
    </dsp:sp>
    <dsp:sp modelId="{22D1DCA4-6D60-4AE2-AF8C-32126D285D61}">
      <dsp:nvSpPr>
        <dsp:cNvPr id="0" name=""/>
        <dsp:cNvSpPr/>
      </dsp:nvSpPr>
      <dsp:spPr>
        <a:xfrm rot="6517272">
          <a:off x="4195987" y="4209364"/>
          <a:ext cx="458102" cy="25751"/>
        </a:xfrm>
        <a:custGeom>
          <a:avLst/>
          <a:gdLst/>
          <a:ahLst/>
          <a:cxnLst/>
          <a:rect l="0" t="0" r="0" b="0"/>
          <a:pathLst>
            <a:path>
              <a:moveTo>
                <a:pt x="0" y="12875"/>
              </a:moveTo>
              <a:lnTo>
                <a:pt x="458102"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6517272">
        <a:off x="4195987" y="4210549"/>
        <a:ext cx="458102" cy="23382"/>
      </dsp:txXfrm>
    </dsp:sp>
    <dsp:sp modelId="{E8E04FBF-5716-4A3D-870A-349D17D976C8}">
      <dsp:nvSpPr>
        <dsp:cNvPr id="0" name=""/>
        <dsp:cNvSpPr/>
      </dsp:nvSpPr>
      <dsp:spPr>
        <a:xfrm>
          <a:off x="3203845" y="4392486"/>
          <a:ext cx="1736453" cy="1754579"/>
        </a:xfrm>
        <a:prstGeom prst="ellipse">
          <a:avLst/>
        </a:prstGeom>
        <a:solidFill>
          <a:schemeClr val="accent5">
            <a:hueOff val="-6208672"/>
            <a:satOff val="24882"/>
            <a:lumOff val="5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.القدرة على التغيير المرحلي  التتابعي </a:t>
          </a:r>
          <a:r>
            <a:rPr lang="en-US" sz="700" u="sng" kern="1200" dirty="0" err="1" smtClean="0">
              <a:solidFill>
                <a:schemeClr val="tx1"/>
              </a:solidFill>
              <a:cs typeface="MCS Taybah S_U normal." pitchFamily="2" charset="-78"/>
            </a:rPr>
            <a:t>Sequental</a:t>
          </a:r>
          <a:r>
            <a:rPr lang="en-US" sz="700" u="sng" kern="1200" dirty="0" smtClean="0">
              <a:solidFill>
                <a:schemeClr val="tx1"/>
              </a:solidFill>
              <a:cs typeface="MCS Taybah S_U normal." pitchFamily="2" charset="-78"/>
            </a:rPr>
            <a:t> Change Capability</a:t>
          </a:r>
          <a:r>
            <a:rPr lang="ar-SA" sz="1100" u="sng" kern="1200" dirty="0" smtClean="0">
              <a:solidFill>
                <a:schemeClr val="tx1"/>
              </a:solidFill>
              <a:cs typeface="MCS Taybah S_U normal." pitchFamily="2" charset="-78"/>
            </a:rPr>
            <a:t>: </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تساعد تكنولوجيا المعلومات وأدواتها في إحداث التغيير المطلوب في المنظمة بشكل تتابعي ومتوازي دون إرباك العمل.</a:t>
          </a:r>
          <a:endParaRPr lang="ar-SA" sz="1100" kern="1200" dirty="0">
            <a:solidFill>
              <a:schemeClr val="tx1"/>
            </a:solidFill>
            <a:cs typeface="MCS Taybah S_U normal." pitchFamily="2" charset="-78"/>
          </a:endParaRPr>
        </a:p>
      </dsp:txBody>
      <dsp:txXfrm>
        <a:off x="3203845" y="4392486"/>
        <a:ext cx="1736453" cy="1754579"/>
      </dsp:txXfrm>
    </dsp:sp>
    <dsp:sp modelId="{5E656458-A104-4D6E-85B4-4C035F62BF2C}">
      <dsp:nvSpPr>
        <dsp:cNvPr id="0" name=""/>
        <dsp:cNvSpPr/>
      </dsp:nvSpPr>
      <dsp:spPr>
        <a:xfrm rot="9000000">
          <a:off x="3207621" y="3825386"/>
          <a:ext cx="694039" cy="25751"/>
        </a:xfrm>
        <a:custGeom>
          <a:avLst/>
          <a:gdLst/>
          <a:ahLst/>
          <a:cxnLst/>
          <a:rect l="0" t="0" r="0" b="0"/>
          <a:pathLst>
            <a:path>
              <a:moveTo>
                <a:pt x="0" y="12875"/>
              </a:moveTo>
              <a:lnTo>
                <a:pt x="694039"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9000000">
        <a:off x="3207621" y="3820549"/>
        <a:ext cx="694039" cy="35425"/>
      </dsp:txXfrm>
    </dsp:sp>
    <dsp:sp modelId="{24151FF5-2C11-4075-B4E2-86F7CD60A813}">
      <dsp:nvSpPr>
        <dsp:cNvPr id="0" name=""/>
        <dsp:cNvSpPr/>
      </dsp:nvSpPr>
      <dsp:spPr>
        <a:xfrm>
          <a:off x="1681118" y="3721961"/>
          <a:ext cx="1736453" cy="1393418"/>
        </a:xfrm>
        <a:prstGeom prst="ellipse">
          <a:avLst/>
        </a:prstGeom>
        <a:solidFill>
          <a:schemeClr val="accent5">
            <a:hueOff val="-7450407"/>
            <a:satOff val="29858"/>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.القدرة على ادارة المعرفة </a:t>
          </a:r>
          <a:r>
            <a:rPr lang="en-US" sz="900" u="sng" kern="1200" dirty="0" smtClean="0">
              <a:solidFill>
                <a:schemeClr val="tx1"/>
              </a:solidFill>
              <a:cs typeface="MCS Taybah S_U normal." pitchFamily="2" charset="-78"/>
            </a:rPr>
            <a:t>Knowledge </a:t>
          </a:r>
          <a:r>
            <a:rPr lang="en-US" sz="900" u="sng" kern="1200" dirty="0" err="1" smtClean="0">
              <a:solidFill>
                <a:schemeClr val="tx1"/>
              </a:solidFill>
              <a:cs typeface="MCS Taybah S_U normal." pitchFamily="2" charset="-78"/>
            </a:rPr>
            <a:t>Managemant</a:t>
          </a:r>
          <a:r>
            <a:rPr lang="en-US" sz="900" u="sng" kern="1200" dirty="0" smtClean="0">
              <a:solidFill>
                <a:schemeClr val="tx1"/>
              </a:solidFill>
              <a:cs typeface="MCS Taybah S_U normal." pitchFamily="2" charset="-78"/>
            </a:rPr>
            <a:t> Capability</a:t>
          </a:r>
          <a:r>
            <a:rPr lang="en-US" sz="900" kern="1200" dirty="0" smtClean="0">
              <a:solidFill>
                <a:schemeClr val="tx1"/>
              </a:solidFill>
              <a:cs typeface="MCS Taybah S_U normal." pitchFamily="2" charset="-78"/>
            </a:rPr>
            <a:t> </a:t>
          </a:r>
          <a:r>
            <a:rPr lang="ar-SA" sz="1100" kern="1200" dirty="0" smtClean="0">
              <a:solidFill>
                <a:schemeClr val="tx1"/>
              </a:solidFill>
              <a:cs typeface="MCS Taybah S_U normal." pitchFamily="2" charset="-78"/>
            </a:rPr>
            <a:t>:</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تمكين الحصول على المعلومات وتوزيعها بشكل دقيق وسريع.</a:t>
          </a:r>
          <a:endParaRPr lang="ar-SA" sz="1100" kern="1200" dirty="0">
            <a:solidFill>
              <a:schemeClr val="tx1"/>
            </a:solidFill>
            <a:cs typeface="MCS Taybah S_U normal." pitchFamily="2" charset="-78"/>
          </a:endParaRPr>
        </a:p>
      </dsp:txBody>
      <dsp:txXfrm>
        <a:off x="1681118" y="3721961"/>
        <a:ext cx="1736453" cy="1393418"/>
      </dsp:txXfrm>
    </dsp:sp>
    <dsp:sp modelId="{3CC59E7B-D45D-4907-8E1A-8E5E9ACCC901}">
      <dsp:nvSpPr>
        <dsp:cNvPr id="0" name=""/>
        <dsp:cNvSpPr/>
      </dsp:nvSpPr>
      <dsp:spPr>
        <a:xfrm rot="11233932">
          <a:off x="3336492" y="2942962"/>
          <a:ext cx="305881" cy="25751"/>
        </a:xfrm>
        <a:custGeom>
          <a:avLst/>
          <a:gdLst/>
          <a:ahLst/>
          <a:cxnLst/>
          <a:rect l="0" t="0" r="0" b="0"/>
          <a:pathLst>
            <a:path>
              <a:moveTo>
                <a:pt x="0" y="12875"/>
              </a:moveTo>
              <a:lnTo>
                <a:pt x="305881"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1233932">
        <a:off x="3336492" y="2948031"/>
        <a:ext cx="305881" cy="15612"/>
      </dsp:txXfrm>
    </dsp:sp>
    <dsp:sp modelId="{60A37953-9527-48E8-AE65-0605B4B8DC4B}">
      <dsp:nvSpPr>
        <dsp:cNvPr id="0" name=""/>
        <dsp:cNvSpPr/>
      </dsp:nvSpPr>
      <dsp:spPr>
        <a:xfrm>
          <a:off x="1508941" y="2041979"/>
          <a:ext cx="1838905" cy="1558425"/>
        </a:xfrm>
        <a:prstGeom prst="ellipse">
          <a:avLst/>
        </a:prstGeom>
        <a:solidFill>
          <a:schemeClr val="accent5">
            <a:hueOff val="-8692142"/>
            <a:satOff val="34835"/>
            <a:lumOff val="7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.القدرة على متابعة انجاز العمل </a:t>
          </a:r>
          <a:r>
            <a:rPr lang="en-US" sz="1100" u="sng" kern="1200" dirty="0" smtClean="0">
              <a:solidFill>
                <a:schemeClr val="tx1"/>
              </a:solidFill>
              <a:cs typeface="MCS Taybah S_U normal." pitchFamily="2" charset="-78"/>
            </a:rPr>
            <a:t>Tasks Tracking Capability</a:t>
          </a:r>
          <a:r>
            <a:rPr lang="en-US" sz="1100" kern="1200" dirty="0" smtClean="0">
              <a:solidFill>
                <a:schemeClr val="tx1"/>
              </a:solidFill>
              <a:cs typeface="MCS Taybah S_U normal." pitchFamily="2" charset="-78"/>
            </a:rPr>
            <a:t> </a:t>
          </a:r>
          <a:r>
            <a:rPr lang="ar-SA" sz="1100" kern="1200" dirty="0" smtClean="0">
              <a:solidFill>
                <a:schemeClr val="tx1"/>
              </a:solidFill>
              <a:cs typeface="MCS Taybah S_U normal." pitchFamily="2" charset="-78"/>
            </a:rPr>
            <a:t>:</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القدرة على متابعة الأعمال ومدى انجازها وكذلك متابعة المدخلات والمخرجات أثناء تنفيذ العمل.</a:t>
          </a:r>
          <a:endParaRPr lang="ar-SA" sz="1100" kern="1200" dirty="0">
            <a:solidFill>
              <a:schemeClr val="tx1"/>
            </a:solidFill>
            <a:cs typeface="MCS Taybah S_U normal." pitchFamily="2" charset="-78"/>
          </a:endParaRPr>
        </a:p>
      </dsp:txBody>
      <dsp:txXfrm>
        <a:off x="1508941" y="2041979"/>
        <a:ext cx="1838905" cy="1558425"/>
      </dsp:txXfrm>
    </dsp:sp>
    <dsp:sp modelId="{65117047-5169-430C-9977-95C426616A90}">
      <dsp:nvSpPr>
        <dsp:cNvPr id="0" name=""/>
        <dsp:cNvSpPr/>
      </dsp:nvSpPr>
      <dsp:spPr>
        <a:xfrm rot="13563384">
          <a:off x="3599304" y="2169212"/>
          <a:ext cx="582135" cy="25751"/>
        </a:xfrm>
        <a:custGeom>
          <a:avLst/>
          <a:gdLst/>
          <a:ahLst/>
          <a:cxnLst/>
          <a:rect l="0" t="0" r="0" b="0"/>
          <a:pathLst>
            <a:path>
              <a:moveTo>
                <a:pt x="0" y="12875"/>
              </a:moveTo>
              <a:lnTo>
                <a:pt x="582135"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3563384">
        <a:off x="3599304" y="2167232"/>
        <a:ext cx="582135" cy="29713"/>
      </dsp:txXfrm>
    </dsp:sp>
    <dsp:sp modelId="{F8D80F00-830B-4D37-9A1C-193A4A408E5D}">
      <dsp:nvSpPr>
        <dsp:cNvPr id="0" name=""/>
        <dsp:cNvSpPr/>
      </dsp:nvSpPr>
      <dsp:spPr>
        <a:xfrm>
          <a:off x="2113836" y="694810"/>
          <a:ext cx="2029190" cy="1393418"/>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.القدرة على إلغاء الوسطاء </a:t>
          </a:r>
          <a:r>
            <a:rPr lang="en-US" sz="1100" u="sng" kern="1200" dirty="0" smtClean="0">
              <a:solidFill>
                <a:schemeClr val="tx1"/>
              </a:solidFill>
              <a:cs typeface="MCS Taybah S_U normal." pitchFamily="2" charset="-78"/>
            </a:rPr>
            <a:t>Disintermediation </a:t>
          </a:r>
          <a:r>
            <a:rPr lang="ar-SA" sz="1100" u="sng" kern="1200" dirty="0" smtClean="0">
              <a:solidFill>
                <a:schemeClr val="tx1"/>
              </a:solidFill>
              <a:cs typeface="MCS Taybah S_U normal." pitchFamily="2" charset="-78"/>
            </a:rPr>
            <a:t>:</a:t>
          </a:r>
          <a:r>
            <a:rPr lang="ar-SA" sz="1100" b="1" kern="1200" dirty="0" smtClean="0">
              <a:solidFill>
                <a:schemeClr val="tx1"/>
              </a:solidFill>
              <a:cs typeface="MCS Taybah S_U normal." pitchFamily="2" charset="-78"/>
            </a:rPr>
            <a:t> </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050" kern="1200" dirty="0" smtClean="0">
              <a:solidFill>
                <a:schemeClr val="tx1"/>
              </a:solidFill>
              <a:cs typeface="MCS Taybah S_U normal." pitchFamily="2" charset="-78"/>
            </a:rPr>
            <a:t>توفير أدوات تمكن المنظمة من الارتباط المباشر بعملائها ومورديها بشكل مباشر مما يسهل عملية الاتصال فيما بينهم وتحسين العلاقة بين هذه الأطراف، ومما يؤدي إلى سرعة تنفيذ الأعمال وتحسين جودتها.</a:t>
          </a:r>
          <a:endParaRPr lang="ar-SA" sz="1050" kern="1200" dirty="0">
            <a:solidFill>
              <a:schemeClr val="tx1"/>
            </a:solidFill>
            <a:cs typeface="MCS Taybah S_U normal." pitchFamily="2" charset="-78"/>
          </a:endParaRPr>
        </a:p>
      </dsp:txBody>
      <dsp:txXfrm>
        <a:off x="2113836" y="694810"/>
        <a:ext cx="2029190" cy="1393418"/>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CBF3F4C7-3205-4E52-BFBA-4B69AC2A1C05}" type="datetimeFigureOut">
              <a:rPr lang="ar-SA" smtClean="0"/>
              <a:pPr/>
              <a:t>02/02/34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pPr/>
              <a:t>‹#›</a:t>
            </a:fld>
            <a:endParaRPr lang="ar-SA"/>
          </a:p>
        </p:txBody>
      </p:sp>
    </p:spTree>
    <p:extLst>
      <p:ext uri="{BB962C8B-B14F-4D97-AF65-F5344CB8AC3E}">
        <p14:creationId xmlns:p14="http://schemas.microsoft.com/office/powerpoint/2010/main" xmlns="" val="96488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CBF3F4C7-3205-4E52-BFBA-4B69AC2A1C05}" type="datetimeFigureOut">
              <a:rPr lang="ar-SA" smtClean="0"/>
              <a:pPr/>
              <a:t>02/02/34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pPr/>
              <a:t>‹#›</a:t>
            </a:fld>
            <a:endParaRPr lang="ar-SA"/>
          </a:p>
        </p:txBody>
      </p:sp>
    </p:spTree>
    <p:extLst>
      <p:ext uri="{BB962C8B-B14F-4D97-AF65-F5344CB8AC3E}">
        <p14:creationId xmlns:p14="http://schemas.microsoft.com/office/powerpoint/2010/main" xmlns="" val="1066714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F3F4C7-3205-4E52-BFBA-4B69AC2A1C05}" type="datetimeFigureOut">
              <a:rPr lang="ar-SA" smtClean="0"/>
              <a:pPr/>
              <a:t>02/02/34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pPr/>
              <a:t>‹#›</a:t>
            </a:fld>
            <a:endParaRPr lang="ar-SA"/>
          </a:p>
        </p:txBody>
      </p:sp>
    </p:spTree>
    <p:extLst>
      <p:ext uri="{BB962C8B-B14F-4D97-AF65-F5344CB8AC3E}">
        <p14:creationId xmlns:p14="http://schemas.microsoft.com/office/powerpoint/2010/main" xmlns="" val="94182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CBF3F4C7-3205-4E52-BFBA-4B69AC2A1C05}" type="datetimeFigureOut">
              <a:rPr lang="ar-SA" smtClean="0"/>
              <a:pPr/>
              <a:t>02/02/34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C1CC4B9-1C4E-4E7B-93BE-D3FF3020F2D2}" type="slidenum">
              <a:rPr lang="ar-SA" smtClean="0"/>
              <a:pPr/>
              <a:t>‹#›</a:t>
            </a:fld>
            <a:endParaRPr lang="ar-SA"/>
          </a:p>
        </p:txBody>
      </p:sp>
    </p:spTree>
    <p:extLst>
      <p:ext uri="{BB962C8B-B14F-4D97-AF65-F5344CB8AC3E}">
        <p14:creationId xmlns:p14="http://schemas.microsoft.com/office/powerpoint/2010/main" xmlns="" val="984086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CBF3F4C7-3205-4E52-BFBA-4B69AC2A1C05}" type="datetimeFigureOut">
              <a:rPr lang="ar-SA" smtClean="0"/>
              <a:pPr/>
              <a:t>02/02/34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2C1CC4B9-1C4E-4E7B-93BE-D3FF3020F2D2}" type="slidenum">
              <a:rPr lang="ar-SA" smtClean="0"/>
              <a:pPr/>
              <a:t>‹#›</a:t>
            </a:fld>
            <a:endParaRPr lang="ar-SA"/>
          </a:p>
        </p:txBody>
      </p:sp>
    </p:spTree>
    <p:extLst>
      <p:ext uri="{BB962C8B-B14F-4D97-AF65-F5344CB8AC3E}">
        <p14:creationId xmlns:p14="http://schemas.microsoft.com/office/powerpoint/2010/main" xmlns="" val="3872329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CBF3F4C7-3205-4E52-BFBA-4B69AC2A1C05}" type="datetimeFigureOut">
              <a:rPr lang="ar-SA" smtClean="0"/>
              <a:pPr/>
              <a:t>02/02/34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2C1CC4B9-1C4E-4E7B-93BE-D3FF3020F2D2}" type="slidenum">
              <a:rPr lang="ar-SA" smtClean="0"/>
              <a:pPr/>
              <a:t>‹#›</a:t>
            </a:fld>
            <a:endParaRPr lang="ar-SA"/>
          </a:p>
        </p:txBody>
      </p:sp>
    </p:spTree>
    <p:extLst>
      <p:ext uri="{BB962C8B-B14F-4D97-AF65-F5344CB8AC3E}">
        <p14:creationId xmlns:p14="http://schemas.microsoft.com/office/powerpoint/2010/main" xmlns="" val="3378544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F3F4C7-3205-4E52-BFBA-4B69AC2A1C05}" type="datetimeFigureOut">
              <a:rPr lang="ar-SA" smtClean="0"/>
              <a:pPr/>
              <a:t>02/02/34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2C1CC4B9-1C4E-4E7B-93BE-D3FF3020F2D2}" type="slidenum">
              <a:rPr lang="ar-SA" smtClean="0"/>
              <a:pPr/>
              <a:t>‹#›</a:t>
            </a:fld>
            <a:endParaRPr lang="ar-SA"/>
          </a:p>
        </p:txBody>
      </p:sp>
    </p:spTree>
    <p:extLst>
      <p:ext uri="{BB962C8B-B14F-4D97-AF65-F5344CB8AC3E}">
        <p14:creationId xmlns:p14="http://schemas.microsoft.com/office/powerpoint/2010/main" xmlns="" val="2039787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F3F4C7-3205-4E52-BFBA-4B69AC2A1C05}" type="datetimeFigureOut">
              <a:rPr lang="ar-SA" smtClean="0"/>
              <a:pPr/>
              <a:t>02/02/34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C1CC4B9-1C4E-4E7B-93BE-D3FF3020F2D2}" type="slidenum">
              <a:rPr lang="ar-SA" smtClean="0"/>
              <a:pPr/>
              <a:t>‹#›</a:t>
            </a:fld>
            <a:endParaRPr lang="ar-SA"/>
          </a:p>
        </p:txBody>
      </p:sp>
    </p:spTree>
    <p:extLst>
      <p:ext uri="{BB962C8B-B14F-4D97-AF65-F5344CB8AC3E}">
        <p14:creationId xmlns:p14="http://schemas.microsoft.com/office/powerpoint/2010/main" xmlns="" val="4209731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F3F4C7-3205-4E52-BFBA-4B69AC2A1C05}" type="datetimeFigureOut">
              <a:rPr lang="ar-SA" smtClean="0"/>
              <a:pPr/>
              <a:t>02/02/34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C1CC4B9-1C4E-4E7B-93BE-D3FF3020F2D2}" type="slidenum">
              <a:rPr lang="ar-SA" smtClean="0"/>
              <a:pPr/>
              <a:t>‹#›</a:t>
            </a:fld>
            <a:endParaRPr lang="ar-SA"/>
          </a:p>
        </p:txBody>
      </p:sp>
    </p:spTree>
    <p:extLst>
      <p:ext uri="{BB962C8B-B14F-4D97-AF65-F5344CB8AC3E}">
        <p14:creationId xmlns:p14="http://schemas.microsoft.com/office/powerpoint/2010/main" xmlns="" val="214430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CBF3F4C7-3205-4E52-BFBA-4B69AC2A1C05}" type="datetimeFigureOut">
              <a:rPr lang="ar-SA" smtClean="0"/>
              <a:pPr/>
              <a:t>02/02/34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pPr/>
              <a:t>‹#›</a:t>
            </a:fld>
            <a:endParaRPr lang="ar-SA"/>
          </a:p>
        </p:txBody>
      </p:sp>
    </p:spTree>
    <p:extLst>
      <p:ext uri="{BB962C8B-B14F-4D97-AF65-F5344CB8AC3E}">
        <p14:creationId xmlns:p14="http://schemas.microsoft.com/office/powerpoint/2010/main" xmlns="" val="3773290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CBF3F4C7-3205-4E52-BFBA-4B69AC2A1C05}" type="datetimeFigureOut">
              <a:rPr lang="ar-SA" smtClean="0"/>
              <a:pPr/>
              <a:t>02/02/34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pPr/>
              <a:t>‹#›</a:t>
            </a:fld>
            <a:endParaRPr lang="ar-SA"/>
          </a:p>
        </p:txBody>
      </p:sp>
    </p:spTree>
    <p:extLst>
      <p:ext uri="{BB962C8B-B14F-4D97-AF65-F5344CB8AC3E}">
        <p14:creationId xmlns:p14="http://schemas.microsoft.com/office/powerpoint/2010/main" xmlns="" val="1016380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BF3F4C7-3205-4E52-BFBA-4B69AC2A1C05}" type="datetimeFigureOut">
              <a:rPr lang="ar-SA" smtClean="0"/>
              <a:pPr/>
              <a:t>02/02/34</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C1CC4B9-1C4E-4E7B-93BE-D3FF3020F2D2}" type="slidenum">
              <a:rPr lang="ar-SA" smtClean="0"/>
              <a:pPr/>
              <a:t>‹#›</a:t>
            </a:fld>
            <a:endParaRPr lang="ar-SA"/>
          </a:p>
        </p:txBody>
      </p:sp>
    </p:spTree>
    <p:extLst>
      <p:ext uri="{BB962C8B-B14F-4D97-AF65-F5344CB8AC3E}">
        <p14:creationId xmlns:p14="http://schemas.microsoft.com/office/powerpoint/2010/main" xmlns="" val="1304432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png"/><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1331640" y="3789040"/>
            <a:ext cx="792088" cy="369332"/>
          </a:xfrm>
          <a:prstGeom prst="rect">
            <a:avLst/>
          </a:prstGeom>
          <a:noFill/>
        </p:spPr>
        <p:txBody>
          <a:bodyPr wrap="square" rtlCol="1">
            <a:spAutoFit/>
          </a:bodyPr>
          <a:lstStyle/>
          <a:p>
            <a:pPr algn="ctr"/>
            <a:r>
              <a:rPr lang="ar-SA" b="1" dirty="0" smtClean="0">
                <a:latin typeface="Andalus" pitchFamily="18" charset="-78"/>
                <a:cs typeface="AL-Hor" pitchFamily="2" charset="-78"/>
              </a:rPr>
              <a:t>يحتوي</a:t>
            </a:r>
            <a:endParaRPr lang="ar-SA" sz="1400" b="1" dirty="0">
              <a:latin typeface="Andalus" pitchFamily="18" charset="-78"/>
              <a:cs typeface="AL-Hor" pitchFamily="2" charset="-78"/>
            </a:endParaRPr>
          </a:p>
        </p:txBody>
      </p:sp>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7  ج  1-2</a:t>
            </a:r>
            <a:endParaRPr lang="ar-SA" sz="1400" b="1" dirty="0">
              <a:latin typeface="Andalus" pitchFamily="18" charset="-78"/>
              <a:cs typeface="Andalus" pitchFamily="18" charset="-78"/>
            </a:endParaRPr>
          </a:p>
        </p:txBody>
      </p:sp>
      <p:cxnSp>
        <p:nvCxnSpPr>
          <p:cNvPr id="8" name="Straight Connector 7"/>
          <p:cNvCxnSpPr/>
          <p:nvPr/>
        </p:nvCxnSpPr>
        <p:spPr>
          <a:xfrm flipH="1">
            <a:off x="2915816" y="2303494"/>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1410690" y="1169368"/>
            <a:ext cx="2" cy="504056"/>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406259" y="2708920"/>
            <a:ext cx="0" cy="43204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3539395" y="1871446"/>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AL-Mohanad Bold" pitchFamily="2" charset="-78"/>
              </a:rPr>
              <a:t>التقينة المستخدمة في المنظمة</a:t>
            </a:r>
            <a:endParaRPr lang="ar-SA" dirty="0">
              <a:solidFill>
                <a:schemeClr val="tx1"/>
              </a:solidFill>
              <a:cs typeface="AL-Mohanad Bold" pitchFamily="2" charset="-78"/>
            </a:endParaRPr>
          </a:p>
        </p:txBody>
      </p:sp>
      <p:sp>
        <p:nvSpPr>
          <p:cNvPr id="14" name="Rounded Rectangle 13"/>
          <p:cNvSpPr/>
          <p:nvPr/>
        </p:nvSpPr>
        <p:spPr>
          <a:xfrm>
            <a:off x="762620" y="305272"/>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AL-Mohanad Bold" pitchFamily="2" charset="-78"/>
              </a:rPr>
              <a:t>قسم نظم المعلومات</a:t>
            </a:r>
            <a:endParaRPr lang="ar-SA" dirty="0">
              <a:solidFill>
                <a:schemeClr val="tx1"/>
              </a:solidFill>
              <a:cs typeface="AL-Mohanad Bold" pitchFamily="2" charset="-78"/>
            </a:endParaRPr>
          </a:p>
        </p:txBody>
      </p:sp>
      <p:cxnSp>
        <p:nvCxnSpPr>
          <p:cNvPr id="32" name="Straight Connector 31"/>
          <p:cNvCxnSpPr/>
          <p:nvPr/>
        </p:nvCxnSpPr>
        <p:spPr>
          <a:xfrm>
            <a:off x="1403648" y="3717032"/>
            <a:ext cx="0" cy="432048"/>
          </a:xfrm>
          <a:prstGeom prst="line">
            <a:avLst/>
          </a:prstGeom>
          <a:ln/>
        </p:spPr>
        <p:style>
          <a:lnRef idx="2">
            <a:schemeClr val="accent2"/>
          </a:lnRef>
          <a:fillRef idx="0">
            <a:schemeClr val="accent2"/>
          </a:fillRef>
          <a:effectRef idx="1">
            <a:schemeClr val="accent2"/>
          </a:effectRef>
          <a:fontRef idx="minor">
            <a:schemeClr val="tx1"/>
          </a:fontRef>
        </p:style>
      </p:cxnSp>
      <p:graphicFrame>
        <p:nvGraphicFramePr>
          <p:cNvPr id="34" name="Table 33"/>
          <p:cNvGraphicFramePr>
            <a:graphicFrameLocks noGrp="1"/>
          </p:cNvGraphicFramePr>
          <p:nvPr>
            <p:extLst>
              <p:ext uri="{D42A27DB-BD31-4B8C-83A1-F6EECF244321}">
                <p14:modId xmlns:p14="http://schemas.microsoft.com/office/powerpoint/2010/main" xmlns="" val="2945289157"/>
              </p:ext>
            </p:extLst>
          </p:nvPr>
        </p:nvGraphicFramePr>
        <p:xfrm>
          <a:off x="114546" y="4159679"/>
          <a:ext cx="8057854" cy="2581689"/>
        </p:xfrm>
        <a:graphic>
          <a:graphicData uri="http://schemas.openxmlformats.org/drawingml/2006/table">
            <a:tbl>
              <a:tblPr rtl="1" firstRow="1" bandRow="1">
                <a:tableStyleId>{69C7853C-536D-4A76-A0AE-DD22124D55A5}</a:tableStyleId>
              </a:tblPr>
              <a:tblGrid>
                <a:gridCol w="4028927"/>
                <a:gridCol w="4028927"/>
              </a:tblGrid>
              <a:tr h="258528">
                <a:tc>
                  <a:txBody>
                    <a:bodyPr/>
                    <a:lstStyle/>
                    <a:p>
                      <a:pPr algn="ctr" rtl="1"/>
                      <a:r>
                        <a:rPr lang="ar-SA" sz="1200" b="1" dirty="0" smtClean="0">
                          <a:solidFill>
                            <a:schemeClr val="tx1"/>
                          </a:solidFill>
                        </a:rPr>
                        <a:t>1/ المسؤل الرئيسي / مدير القسم</a:t>
                      </a:r>
                      <a:endParaRPr lang="ar-SA" sz="1200" b="1" dirty="0">
                        <a:solidFill>
                          <a:schemeClr val="tx1"/>
                        </a:solidFill>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rtl="1"/>
                      <a:r>
                        <a:rPr lang="ar-SA" sz="1100" b="1" dirty="0" smtClean="0">
                          <a:solidFill>
                            <a:schemeClr val="tx1"/>
                          </a:solidFill>
                        </a:rPr>
                        <a:t>6/ مدير العمليات ومشغل الحاسب:</a:t>
                      </a:r>
                    </a:p>
                    <a:p>
                      <a:pPr algn="ctr" rtl="1"/>
                      <a:r>
                        <a:rPr lang="ar-SA" sz="1000" b="1" dirty="0" smtClean="0">
                          <a:solidFill>
                            <a:schemeClr val="tx1"/>
                          </a:solidFill>
                        </a:rPr>
                        <a:t> مسؤول عن الاستخدام الكفأ والفعال للمعدات ، يشرفون على مشغلي الحاسب  ، يهتمون ليبقى النظام آمن وموثوق</a:t>
                      </a:r>
                      <a:endParaRPr lang="ar-SA" sz="1000" b="1" dirty="0">
                        <a:solidFill>
                          <a:schemeClr val="tx1"/>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95689">
                <a:tc>
                  <a:txBody>
                    <a:bodyPr/>
                    <a:lstStyle/>
                    <a:p>
                      <a:pPr algn="ctr" rtl="1"/>
                      <a:r>
                        <a:rPr lang="ar-SA" sz="1100" b="1" dirty="0" smtClean="0">
                          <a:solidFill>
                            <a:schemeClr val="tx1"/>
                          </a:solidFill>
                        </a:rPr>
                        <a:t>2/ مدراء فرق مبرمجين / محللين مدراء نظم المعلومات</a:t>
                      </a:r>
                      <a:endParaRPr lang="ar-SA" sz="1100" b="1"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1100" b="1" dirty="0" smtClean="0">
                          <a:solidFill>
                            <a:schemeClr val="tx1"/>
                          </a:solidFill>
                        </a:rPr>
                        <a:t>7/ المراجعون : مسؤولون عن تقيم فعاليه الكفاءة</a:t>
                      </a:r>
                      <a:endParaRPr lang="ar-SA" sz="1100" b="1"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689">
                <a:tc>
                  <a:txBody>
                    <a:bodyPr/>
                    <a:lstStyle/>
                    <a:p>
                      <a:pPr algn="ctr" rtl="1"/>
                      <a:r>
                        <a:rPr lang="ar-SA" sz="1100" b="1" dirty="0" smtClean="0">
                          <a:solidFill>
                            <a:schemeClr val="tx1"/>
                          </a:solidFill>
                        </a:rPr>
                        <a:t>3/  محللوا النظم ومديرهم : </a:t>
                      </a:r>
                    </a:p>
                    <a:p>
                      <a:pPr algn="ctr" rtl="1"/>
                      <a:r>
                        <a:rPr lang="ar-SA" sz="1000" b="1" dirty="0" smtClean="0">
                          <a:solidFill>
                            <a:schemeClr val="tx1"/>
                          </a:solidFill>
                        </a:rPr>
                        <a:t>مهمتهم الربط الاساسي بين مجموعات نظم</a:t>
                      </a:r>
                      <a:r>
                        <a:rPr lang="ar-SA" sz="1000" b="1" baseline="0" dirty="0" smtClean="0">
                          <a:solidFill>
                            <a:schemeClr val="tx1"/>
                          </a:solidFill>
                        </a:rPr>
                        <a:t> المعلومات وباقي المنظمة وترجمة مشاكل ومتطلبات العمليات</a:t>
                      </a:r>
                      <a:endParaRPr lang="ar-SA" sz="1000" b="1"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1000" b="1" dirty="0" smtClean="0">
                          <a:solidFill>
                            <a:schemeClr val="tx1"/>
                          </a:solidFill>
                        </a:rPr>
                        <a:t>8/  مدير قواعد البيانات « مهم جدا «   </a:t>
                      </a:r>
                      <a:r>
                        <a:rPr lang="en-US" sz="1000" b="1" dirty="0" smtClean="0">
                          <a:solidFill>
                            <a:schemeClr val="tx1"/>
                          </a:solidFill>
                        </a:rPr>
                        <a:t>Database</a:t>
                      </a:r>
                      <a:r>
                        <a:rPr lang="en-US" sz="1000" b="1" baseline="0" dirty="0" smtClean="0">
                          <a:solidFill>
                            <a:schemeClr val="tx1"/>
                          </a:solidFill>
                        </a:rPr>
                        <a:t> Manger</a:t>
                      </a:r>
                    </a:p>
                    <a:p>
                      <a:pPr algn="ctr" rtl="1"/>
                      <a:r>
                        <a:rPr lang="ar-SA" sz="1000" b="1" baseline="0" dirty="0" smtClean="0">
                          <a:solidFill>
                            <a:schemeClr val="tx1"/>
                          </a:solidFill>
                        </a:rPr>
                        <a:t>يشرف على هيكلة كل البيانات والمستخدمة في تشغل المعلومات وتنظيمها ، ومراقبتها ، وحمايتها </a:t>
                      </a:r>
                      <a:endParaRPr lang="en-US" sz="1000" b="1" dirty="0" smtClean="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689">
                <a:tc>
                  <a:txBody>
                    <a:bodyPr/>
                    <a:lstStyle/>
                    <a:p>
                      <a:pPr algn="ctr" rtl="1"/>
                      <a:r>
                        <a:rPr lang="ar-SA" sz="1100" b="1" dirty="0" smtClean="0">
                          <a:solidFill>
                            <a:schemeClr val="tx1"/>
                          </a:solidFill>
                        </a:rPr>
                        <a:t>4/ مصمموا النظم ومدرائهم : </a:t>
                      </a:r>
                    </a:p>
                    <a:p>
                      <a:pPr algn="ctr" rtl="1"/>
                      <a:r>
                        <a:rPr lang="ar-SA" sz="1100" b="1" dirty="0" smtClean="0">
                          <a:solidFill>
                            <a:schemeClr val="tx1"/>
                          </a:solidFill>
                        </a:rPr>
                        <a:t>تقيم الحلول لمنظمات</a:t>
                      </a:r>
                      <a:r>
                        <a:rPr lang="ar-SA" sz="1100" b="1" baseline="0" dirty="0" smtClean="0">
                          <a:solidFill>
                            <a:schemeClr val="tx1"/>
                          </a:solidFill>
                        </a:rPr>
                        <a:t> النظام ، أو المشاكل التي تظهر في المنظمة والعمليات الجديدة</a:t>
                      </a:r>
                      <a:endParaRPr lang="ar-SA" sz="1100" b="1"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1100" b="1" dirty="0" smtClean="0">
                          <a:solidFill>
                            <a:schemeClr val="tx1"/>
                          </a:solidFill>
                        </a:rPr>
                        <a:t>9/ مدير الشبكة  </a:t>
                      </a:r>
                      <a:r>
                        <a:rPr lang="en-US" sz="1100" b="1" dirty="0" smtClean="0">
                          <a:solidFill>
                            <a:schemeClr val="tx1"/>
                          </a:solidFill>
                        </a:rPr>
                        <a:t>Network</a:t>
                      </a:r>
                      <a:r>
                        <a:rPr lang="en-US" sz="1100" b="1" baseline="0" dirty="0" smtClean="0">
                          <a:solidFill>
                            <a:schemeClr val="tx1"/>
                          </a:solidFill>
                        </a:rPr>
                        <a:t> Manger </a:t>
                      </a:r>
                    </a:p>
                    <a:p>
                      <a:pPr algn="ctr" rtl="1"/>
                      <a:r>
                        <a:rPr lang="ar-SA" sz="1000" b="1" baseline="0" dirty="0" smtClean="0">
                          <a:solidFill>
                            <a:schemeClr val="tx1"/>
                          </a:solidFill>
                        </a:rPr>
                        <a:t>مسؤول حول كل ما يدور حول الشبكات في المؤؤسة / السرعة / عدم الخطأ / اي عطل هو مسؤول في ايقافه </a:t>
                      </a:r>
                      <a:endParaRPr lang="ar-SA" sz="1000" b="1"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689">
                <a:tc>
                  <a:txBody>
                    <a:bodyPr/>
                    <a:lstStyle/>
                    <a:p>
                      <a:pPr algn="ctr" rtl="1"/>
                      <a:r>
                        <a:rPr lang="ar-SA" sz="1200" b="1" dirty="0" smtClean="0">
                          <a:solidFill>
                            <a:schemeClr val="tx1"/>
                          </a:solidFill>
                        </a:rPr>
                        <a:t>5/ مدير البرمجة والمبرمجون: </a:t>
                      </a:r>
                    </a:p>
                    <a:p>
                      <a:pPr marL="171450" indent="-171450" algn="ctr" rtl="1">
                        <a:buFont typeface="Wingdings" pitchFamily="2" charset="2"/>
                        <a:buChar char="§"/>
                      </a:pPr>
                      <a:r>
                        <a:rPr lang="ar-SA" sz="1050" b="1" dirty="0" smtClean="0">
                          <a:solidFill>
                            <a:schemeClr val="tx1"/>
                          </a:solidFill>
                        </a:rPr>
                        <a:t>يشرف على انشطة البرمجة ، يتلقى متطلبات العمل  من مدير محلل النظم ويوزع العمل </a:t>
                      </a:r>
                    </a:p>
                    <a:p>
                      <a:pPr marL="171450" indent="-171450" algn="ctr" rtl="1">
                        <a:buFont typeface="Wingdings" pitchFamily="2" charset="2"/>
                        <a:buChar char="§"/>
                      </a:pPr>
                      <a:r>
                        <a:rPr lang="ar-SA" sz="1050" b="1" dirty="0" smtClean="0">
                          <a:solidFill>
                            <a:schemeClr val="tx1"/>
                          </a:solidFill>
                        </a:rPr>
                        <a:t>برمجة النظم واختياراها وتوثيقها      /    * كتابة البرامج</a:t>
                      </a:r>
                      <a:endParaRPr lang="ar-SA" sz="1050" b="1"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lgn="ctr" rtl="1">
                        <a:buFont typeface="Wingdings" pitchFamily="2" charset="2"/>
                        <a:buNone/>
                      </a:pPr>
                      <a:r>
                        <a:rPr lang="ar-SA" sz="1050" b="1" dirty="0" smtClean="0">
                          <a:solidFill>
                            <a:schemeClr val="tx1"/>
                          </a:solidFill>
                        </a:rPr>
                        <a:t>10/ المستخدمون</a:t>
                      </a:r>
                      <a:r>
                        <a:rPr lang="ar-SA" sz="1050" b="1" baseline="0" dirty="0" smtClean="0">
                          <a:solidFill>
                            <a:schemeClr val="tx1"/>
                          </a:solidFill>
                        </a:rPr>
                        <a:t> النهائيون  </a:t>
                      </a:r>
                      <a:r>
                        <a:rPr lang="en-US" sz="1050" b="1" baseline="0" dirty="0" smtClean="0">
                          <a:solidFill>
                            <a:schemeClr val="tx1"/>
                          </a:solidFill>
                        </a:rPr>
                        <a:t>End User</a:t>
                      </a:r>
                    </a:p>
                    <a:p>
                      <a:pPr marL="0" indent="0" algn="ctr" rtl="1">
                        <a:buFont typeface="Wingdings" pitchFamily="2" charset="2"/>
                        <a:buNone/>
                      </a:pPr>
                      <a:r>
                        <a:rPr lang="ar-SA" sz="1050" b="1" baseline="0" dirty="0" smtClean="0">
                          <a:solidFill>
                            <a:schemeClr val="tx1"/>
                          </a:solidFill>
                        </a:rPr>
                        <a:t>هم الاقسام خارج مجموعة نظم المعلومات لكن يستخدمونها لاتمام العملية الروتينة العادية ، ولكنها تسجل في قاعده البيانات ، يلعبون دورهم في تطوير النظام وتصميمة</a:t>
                      </a:r>
                      <a:endParaRPr lang="en-US" sz="1050" b="1" baseline="0" dirty="0" smtClean="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cxnSp>
        <p:nvCxnSpPr>
          <p:cNvPr id="35" name="Straight Connector 34"/>
          <p:cNvCxnSpPr/>
          <p:nvPr/>
        </p:nvCxnSpPr>
        <p:spPr>
          <a:xfrm flipH="1">
            <a:off x="2058764" y="788681"/>
            <a:ext cx="6257652"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sp>
        <p:nvSpPr>
          <p:cNvPr id="36" name="TextBox 35"/>
          <p:cNvSpPr txBox="1"/>
          <p:nvPr/>
        </p:nvSpPr>
        <p:spPr>
          <a:xfrm>
            <a:off x="2051720" y="788681"/>
            <a:ext cx="792088" cy="369332"/>
          </a:xfrm>
          <a:prstGeom prst="rect">
            <a:avLst/>
          </a:prstGeom>
          <a:noFill/>
        </p:spPr>
        <p:txBody>
          <a:bodyPr wrap="square" rtlCol="1">
            <a:spAutoFit/>
          </a:bodyPr>
          <a:lstStyle/>
          <a:p>
            <a:pPr algn="ctr"/>
            <a:r>
              <a:rPr lang="ar-SA" b="1" dirty="0" smtClean="0">
                <a:latin typeface="Andalus" pitchFamily="18" charset="-78"/>
                <a:cs typeface="AL-Hor" pitchFamily="2" charset="-78"/>
              </a:rPr>
              <a:t>تعريــفــه</a:t>
            </a:r>
            <a:endParaRPr lang="ar-SA" sz="1400" b="1" dirty="0">
              <a:latin typeface="Andalus" pitchFamily="18" charset="-78"/>
              <a:cs typeface="AL-Hor" pitchFamily="2" charset="-78"/>
            </a:endParaRPr>
          </a:p>
        </p:txBody>
      </p:sp>
      <p:sp>
        <p:nvSpPr>
          <p:cNvPr id="41" name="TextBox 40"/>
          <p:cNvSpPr txBox="1"/>
          <p:nvPr/>
        </p:nvSpPr>
        <p:spPr>
          <a:xfrm>
            <a:off x="2218565" y="404664"/>
            <a:ext cx="5881827" cy="400110"/>
          </a:xfrm>
          <a:prstGeom prst="rect">
            <a:avLst/>
          </a:prstGeom>
          <a:noFill/>
        </p:spPr>
        <p:txBody>
          <a:bodyPr wrap="square" rtlCol="1">
            <a:spAutoFit/>
          </a:bodyPr>
          <a:lstStyle/>
          <a:p>
            <a:r>
              <a:rPr lang="ar-SA" sz="2000" dirty="0" smtClean="0">
                <a:cs typeface="MCS Taybah S_U normal." pitchFamily="2" charset="-78"/>
              </a:rPr>
              <a:t>الوحدة الرسمية المسؤولة عن نظم وتكنولوجيا المعلومات التي تعمل في المنظمة</a:t>
            </a:r>
            <a:endParaRPr lang="ar-SA" sz="2000" dirty="0">
              <a:cs typeface="MCS Taybah S_U normal." pitchFamily="2" charset="-78"/>
            </a:endParaRPr>
          </a:p>
        </p:txBody>
      </p:sp>
      <p:cxnSp>
        <p:nvCxnSpPr>
          <p:cNvPr id="43" name="Straight Arrow Connector 42"/>
          <p:cNvCxnSpPr/>
          <p:nvPr/>
        </p:nvCxnSpPr>
        <p:spPr>
          <a:xfrm flipV="1">
            <a:off x="4860032" y="1873587"/>
            <a:ext cx="914400" cy="4308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4" name="Straight Arrow Connector 43"/>
          <p:cNvCxnSpPr/>
          <p:nvPr/>
        </p:nvCxnSpPr>
        <p:spPr>
          <a:xfrm>
            <a:off x="4805535" y="2291046"/>
            <a:ext cx="702569" cy="67318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5" name="Straight Arrow Connector 44"/>
          <p:cNvCxnSpPr/>
          <p:nvPr/>
        </p:nvCxnSpPr>
        <p:spPr>
          <a:xfrm>
            <a:off x="4838193" y="2327248"/>
            <a:ext cx="1101959" cy="19441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8" name="TextBox 47"/>
          <p:cNvSpPr txBox="1"/>
          <p:nvPr/>
        </p:nvSpPr>
        <p:spPr>
          <a:xfrm>
            <a:off x="5940152" y="1268760"/>
            <a:ext cx="2562220" cy="353943"/>
          </a:xfrm>
          <a:prstGeom prst="rect">
            <a:avLst/>
          </a:prstGeom>
          <a:solidFill>
            <a:schemeClr val="bg1"/>
          </a:solidFill>
          <a:ln w="19050">
            <a:solidFill>
              <a:srgbClr val="7030A0"/>
            </a:solidFill>
          </a:ln>
        </p:spPr>
        <p:txBody>
          <a:bodyPr wrap="square" rtlCol="0">
            <a:spAutoFit/>
          </a:bodyPr>
          <a:lstStyle/>
          <a:p>
            <a:pPr algn="ctr"/>
            <a:r>
              <a:rPr lang="ar-SA" sz="1700" dirty="0" smtClean="0">
                <a:cs typeface="MCS Taybah S_U normal." pitchFamily="2" charset="-78"/>
              </a:rPr>
              <a:t>المعدات بانواعها كلها</a:t>
            </a:r>
            <a:endParaRPr lang="en-US" sz="1700" dirty="0">
              <a:latin typeface="Simplified Arabic" pitchFamily="18" charset="-78"/>
              <a:cs typeface="Simplified Arabic" pitchFamily="18" charset="-78"/>
            </a:endParaRPr>
          </a:p>
        </p:txBody>
      </p:sp>
      <p:sp>
        <p:nvSpPr>
          <p:cNvPr id="49" name="TextBox 48"/>
          <p:cNvSpPr txBox="1"/>
          <p:nvPr/>
        </p:nvSpPr>
        <p:spPr>
          <a:xfrm>
            <a:off x="5970220" y="1943054"/>
            <a:ext cx="2562220" cy="877163"/>
          </a:xfrm>
          <a:prstGeom prst="rect">
            <a:avLst/>
          </a:prstGeom>
          <a:solidFill>
            <a:schemeClr val="bg1"/>
          </a:solidFill>
          <a:ln w="19050">
            <a:solidFill>
              <a:srgbClr val="7030A0"/>
            </a:solidFill>
          </a:ln>
        </p:spPr>
        <p:txBody>
          <a:bodyPr wrap="square" rtlCol="0">
            <a:spAutoFit/>
          </a:bodyPr>
          <a:lstStyle/>
          <a:p>
            <a:pPr algn="ctr"/>
            <a:r>
              <a:rPr lang="ar-SA" sz="1700" dirty="0" smtClean="0">
                <a:solidFill>
                  <a:schemeClr val="tx2">
                    <a:lumMod val="50000"/>
                  </a:schemeClr>
                </a:solidFill>
                <a:cs typeface="MCS Taybah S_U normal." pitchFamily="2" charset="-78"/>
              </a:rPr>
              <a:t>التجهيزات الخاصة </a:t>
            </a:r>
          </a:p>
          <a:p>
            <a:pPr algn="ctr"/>
            <a:r>
              <a:rPr lang="ar-SA" sz="1700" dirty="0" smtClean="0">
                <a:latin typeface="Simplified Arabic" pitchFamily="18" charset="-78"/>
                <a:cs typeface="MCS Taybah S_U normal." pitchFamily="2" charset="-78"/>
              </a:rPr>
              <a:t>الشبكات/ وسائك الاتصال السلكي وللاسلكي </a:t>
            </a:r>
            <a:endParaRPr lang="en-US" sz="1700" dirty="0">
              <a:latin typeface="Simplified Arabic" pitchFamily="18" charset="-78"/>
              <a:cs typeface="Simplified Arabic" pitchFamily="18" charset="-78"/>
            </a:endParaRPr>
          </a:p>
        </p:txBody>
      </p:sp>
      <p:sp>
        <p:nvSpPr>
          <p:cNvPr id="50" name="TextBox 49"/>
          <p:cNvSpPr txBox="1"/>
          <p:nvPr/>
        </p:nvSpPr>
        <p:spPr>
          <a:xfrm>
            <a:off x="4770276" y="2964233"/>
            <a:ext cx="4266220" cy="615553"/>
          </a:xfrm>
          <a:prstGeom prst="rect">
            <a:avLst/>
          </a:prstGeom>
          <a:solidFill>
            <a:schemeClr val="bg1"/>
          </a:solidFill>
          <a:ln w="19050">
            <a:solidFill>
              <a:srgbClr val="7030A0"/>
            </a:solidFill>
          </a:ln>
        </p:spPr>
        <p:txBody>
          <a:bodyPr wrap="square" rtlCol="0">
            <a:spAutoFit/>
          </a:bodyPr>
          <a:lstStyle/>
          <a:p>
            <a:pPr algn="ctr"/>
            <a:r>
              <a:rPr lang="ar-SA" sz="1700" dirty="0" smtClean="0">
                <a:solidFill>
                  <a:schemeClr val="tx2">
                    <a:lumMod val="50000"/>
                  </a:schemeClr>
                </a:solidFill>
                <a:cs typeface="MCS Taybah S_U normal." pitchFamily="2" charset="-78"/>
              </a:rPr>
              <a:t>البرمجات</a:t>
            </a:r>
          </a:p>
          <a:p>
            <a:pPr marL="285750" indent="-285750" algn="ctr">
              <a:buFont typeface="Arial" pitchFamily="34" charset="0"/>
              <a:buChar char="•"/>
            </a:pPr>
            <a:r>
              <a:rPr lang="ar-SA" sz="1700" dirty="0" smtClean="0">
                <a:latin typeface="Simplified Arabic" pitchFamily="18" charset="-78"/>
                <a:cs typeface="MCS Taybah S_U normal." pitchFamily="2" charset="-78"/>
              </a:rPr>
              <a:t>النظم            التطبيقات      موقع المنظمة      برامج الحماية</a:t>
            </a:r>
            <a:endParaRPr lang="en-US" sz="1700" dirty="0">
              <a:latin typeface="Simplified Arabic" pitchFamily="18" charset="-78"/>
              <a:cs typeface="Simplified Arabic" pitchFamily="18" charset="-78"/>
            </a:endParaRPr>
          </a:p>
        </p:txBody>
      </p:sp>
      <p:sp>
        <p:nvSpPr>
          <p:cNvPr id="15" name="Rounded Rectangle 14"/>
          <p:cNvSpPr/>
          <p:nvPr/>
        </p:nvSpPr>
        <p:spPr>
          <a:xfrm>
            <a:off x="290135" y="3068960"/>
            <a:ext cx="2232248" cy="72145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AL-Mohanad Bold" pitchFamily="2" charset="-78"/>
              </a:rPr>
              <a:t>قسم العمال المختصون بنظم التقنيه  والمعلومات</a:t>
            </a:r>
            <a:endParaRPr lang="ar-SA" dirty="0">
              <a:solidFill>
                <a:schemeClr val="tx1"/>
              </a:solidFill>
              <a:cs typeface="AL-Mohanad Bold" pitchFamily="2" charset="-78"/>
            </a:endParaRPr>
          </a:p>
        </p:txBody>
      </p:sp>
      <p:sp>
        <p:nvSpPr>
          <p:cNvPr id="6" name="Rectangle 5"/>
          <p:cNvSpPr/>
          <p:nvPr/>
        </p:nvSpPr>
        <p:spPr>
          <a:xfrm>
            <a:off x="107504" y="1484784"/>
            <a:ext cx="2736304" cy="1332148"/>
          </a:xfrm>
          <a:prstGeom prst="rect">
            <a:avLst/>
          </a:prstGeom>
          <a:solidFill>
            <a:schemeClr val="bg1"/>
          </a:solidFill>
          <a:ln>
            <a:solidFill>
              <a:schemeClr val="tx1"/>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C00000"/>
                </a:solidFill>
                <a:cs typeface="FS_Bold" pitchFamily="2" charset="-78"/>
              </a:rPr>
              <a:t>مكونات نظم المعلومات داخل المنظمات</a:t>
            </a:r>
          </a:p>
          <a:p>
            <a:pPr algn="ctr"/>
            <a:r>
              <a:rPr lang="en-US" sz="2400" b="1" dirty="0" smtClean="0">
                <a:solidFill>
                  <a:schemeClr val="tx1"/>
                </a:solidFill>
                <a:latin typeface="Arno Pro Smbd Caption" pitchFamily="18" charset="0"/>
                <a:cs typeface="FS_Bold" pitchFamily="2" charset="-78"/>
              </a:rPr>
              <a:t>I T services </a:t>
            </a:r>
            <a:endParaRPr lang="ar-SA" sz="2400" b="1" dirty="0">
              <a:solidFill>
                <a:schemeClr val="tx1"/>
              </a:solidFill>
              <a:latin typeface="Arno Pro Smbd Caption" pitchFamily="18" charset="0"/>
              <a:cs typeface="FS_Bold" pitchFamily="2" charset="-78"/>
            </a:endParaRPr>
          </a:p>
        </p:txBody>
      </p:sp>
      <p:sp>
        <p:nvSpPr>
          <p:cNvPr id="2" name="TextBox 1"/>
          <p:cNvSpPr txBox="1"/>
          <p:nvPr/>
        </p:nvSpPr>
        <p:spPr>
          <a:xfrm>
            <a:off x="1403648" y="1124744"/>
            <a:ext cx="288032" cy="369332"/>
          </a:xfrm>
          <a:prstGeom prst="rect">
            <a:avLst/>
          </a:prstGeom>
          <a:noFill/>
        </p:spPr>
        <p:txBody>
          <a:bodyPr wrap="square" rtlCol="1">
            <a:spAutoFit/>
          </a:bodyPr>
          <a:lstStyle/>
          <a:p>
            <a:r>
              <a:rPr lang="ar-SA" dirty="0" smtClean="0"/>
              <a:t>1</a:t>
            </a:r>
            <a:endParaRPr lang="ar-SA" dirty="0"/>
          </a:p>
        </p:txBody>
      </p:sp>
      <p:sp>
        <p:nvSpPr>
          <p:cNvPr id="24" name="TextBox 23"/>
          <p:cNvSpPr txBox="1"/>
          <p:nvPr/>
        </p:nvSpPr>
        <p:spPr>
          <a:xfrm>
            <a:off x="3059832" y="1907540"/>
            <a:ext cx="288032" cy="369332"/>
          </a:xfrm>
          <a:prstGeom prst="rect">
            <a:avLst/>
          </a:prstGeom>
          <a:noFill/>
        </p:spPr>
        <p:txBody>
          <a:bodyPr wrap="square" rtlCol="1">
            <a:spAutoFit/>
          </a:bodyPr>
          <a:lstStyle/>
          <a:p>
            <a:r>
              <a:rPr lang="ar-SA" dirty="0" smtClean="0"/>
              <a:t>2</a:t>
            </a:r>
            <a:endParaRPr lang="ar-SA" dirty="0"/>
          </a:p>
        </p:txBody>
      </p:sp>
      <p:sp>
        <p:nvSpPr>
          <p:cNvPr id="25" name="TextBox 24"/>
          <p:cNvSpPr txBox="1"/>
          <p:nvPr/>
        </p:nvSpPr>
        <p:spPr>
          <a:xfrm>
            <a:off x="1403648" y="2771636"/>
            <a:ext cx="288032" cy="369332"/>
          </a:xfrm>
          <a:prstGeom prst="rect">
            <a:avLst/>
          </a:prstGeom>
          <a:noFill/>
        </p:spPr>
        <p:txBody>
          <a:bodyPr wrap="square" rtlCol="1">
            <a:spAutoFit/>
          </a:bodyPr>
          <a:lstStyle/>
          <a:p>
            <a:r>
              <a:rPr lang="ar-SA" dirty="0" smtClean="0"/>
              <a:t>3</a:t>
            </a:r>
            <a:endParaRPr lang="ar-SA" dirty="0"/>
          </a:p>
        </p:txBody>
      </p:sp>
    </p:spTree>
    <p:extLst>
      <p:ext uri="{BB962C8B-B14F-4D97-AF65-F5344CB8AC3E}">
        <p14:creationId xmlns:p14="http://schemas.microsoft.com/office/powerpoint/2010/main" xmlns="" val="4187715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7  ج  2-2</a:t>
            </a:r>
            <a:endParaRPr lang="ar-SA" sz="1400" b="1" dirty="0">
              <a:latin typeface="Andalus" pitchFamily="18" charset="-78"/>
              <a:cs typeface="Andalus" pitchFamily="18" charset="-78"/>
            </a:endParaRPr>
          </a:p>
        </p:txBody>
      </p:sp>
      <p:sp>
        <p:nvSpPr>
          <p:cNvPr id="23" name="TextBox 22"/>
          <p:cNvSpPr txBox="1"/>
          <p:nvPr/>
        </p:nvSpPr>
        <p:spPr>
          <a:xfrm>
            <a:off x="1781495" y="1124744"/>
            <a:ext cx="5638800" cy="523220"/>
          </a:xfrm>
          <a:prstGeom prst="rect">
            <a:avLst/>
          </a:prstGeom>
          <a:ln/>
          <a:effectLst>
            <a:glow rad="228600">
              <a:schemeClr val="accent3">
                <a:satMod val="175000"/>
                <a:alpha val="40000"/>
              </a:scheme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العوامـــل المؤثرة في بناء نظم  المعلومات</a:t>
            </a:r>
            <a:endParaRPr lang="ar-SA" sz="4800" dirty="0" smtClean="0">
              <a:ln>
                <a:solidFill>
                  <a:schemeClr val="tx1"/>
                </a:solidFill>
              </a:ln>
              <a:effectLst/>
              <a:cs typeface="FS_Bold" pitchFamily="2" charset="-78"/>
            </a:endParaRPr>
          </a:p>
        </p:txBody>
      </p:sp>
      <p:sp>
        <p:nvSpPr>
          <p:cNvPr id="2" name="Left Brace 1"/>
          <p:cNvSpPr/>
          <p:nvPr/>
        </p:nvSpPr>
        <p:spPr>
          <a:xfrm rot="5400000">
            <a:off x="4134408" y="-696334"/>
            <a:ext cx="864096" cy="5605536"/>
          </a:xfrm>
          <a:prstGeom prst="leftBrace">
            <a:avLst/>
          </a:prstGeom>
        </p:spPr>
        <p:style>
          <a:lnRef idx="2">
            <a:schemeClr val="accent2"/>
          </a:lnRef>
          <a:fillRef idx="0">
            <a:schemeClr val="accent2"/>
          </a:fillRef>
          <a:effectRef idx="1">
            <a:schemeClr val="accent2"/>
          </a:effectRef>
          <a:fontRef idx="minor">
            <a:schemeClr val="tx1"/>
          </a:fontRef>
        </p:style>
        <p:txBody>
          <a:bodyPr rtlCol="1" anchor="ctr"/>
          <a:lstStyle/>
          <a:p>
            <a:pPr algn="ctr"/>
            <a:endParaRPr lang="ar-SA"/>
          </a:p>
        </p:txBody>
      </p:sp>
      <p:sp>
        <p:nvSpPr>
          <p:cNvPr id="3" name="TextBox 2"/>
          <p:cNvSpPr txBox="1"/>
          <p:nvPr/>
        </p:nvSpPr>
        <p:spPr>
          <a:xfrm>
            <a:off x="6350024" y="3385443"/>
            <a:ext cx="2398440" cy="2923877"/>
          </a:xfrm>
          <a:prstGeom prst="rect">
            <a:avLst/>
          </a:prstGeom>
          <a:noFill/>
          <a:ln>
            <a:solidFill>
              <a:schemeClr val="tx1"/>
            </a:solidFill>
            <a:prstDash val="sysDot"/>
          </a:ln>
        </p:spPr>
        <p:txBody>
          <a:bodyPr wrap="square" rtlCol="1">
            <a:spAutoFit/>
          </a:bodyPr>
          <a:lstStyle/>
          <a:p>
            <a:pPr algn="ctr"/>
            <a:r>
              <a:rPr lang="ar-SA" sz="1600" b="1" dirty="0" smtClean="0">
                <a:solidFill>
                  <a:srgbClr val="002060"/>
                </a:solidFill>
              </a:rPr>
              <a:t>عوامل مليئة بالفرض والمخاطر </a:t>
            </a:r>
          </a:p>
          <a:p>
            <a:r>
              <a:rPr lang="ar-SA" sz="1400" b="1" dirty="0" smtClean="0">
                <a:solidFill>
                  <a:srgbClr val="C00000"/>
                </a:solidFill>
              </a:rPr>
              <a:t>الفرص  مثل :</a:t>
            </a:r>
          </a:p>
          <a:p>
            <a:pPr marL="285750" indent="-285750">
              <a:buFont typeface="Arial" pitchFamily="34" charset="0"/>
              <a:buChar char="•"/>
            </a:pPr>
            <a:r>
              <a:rPr lang="ar-SA" sz="1400" b="1" dirty="0" smtClean="0"/>
              <a:t>تنكولويجا حديثة </a:t>
            </a:r>
          </a:p>
          <a:p>
            <a:pPr marL="285750" indent="-285750">
              <a:buFont typeface="Arial" pitchFamily="34" charset="0"/>
              <a:buChar char="•"/>
            </a:pPr>
            <a:r>
              <a:rPr lang="ar-SA" sz="1400" b="1" dirty="0" smtClean="0"/>
              <a:t>تطوير عمليات انتاج </a:t>
            </a:r>
          </a:p>
          <a:p>
            <a:pPr marL="285750" indent="-285750">
              <a:buFont typeface="Arial" pitchFamily="34" charset="0"/>
              <a:buChar char="•"/>
            </a:pPr>
            <a:r>
              <a:rPr lang="ar-SA" sz="1400" b="1" dirty="0" smtClean="0"/>
              <a:t> اختفاء منافسن </a:t>
            </a:r>
          </a:p>
          <a:p>
            <a:pPr marL="285750" indent="-285750">
              <a:buFont typeface="Arial" pitchFamily="34" charset="0"/>
              <a:buChar char="•"/>
            </a:pPr>
            <a:r>
              <a:rPr lang="ar-SA" sz="1400" b="1" dirty="0" smtClean="0"/>
              <a:t>حاجات العملاء لمنتجات جديدة</a:t>
            </a:r>
          </a:p>
          <a:p>
            <a:r>
              <a:rPr lang="ar-SA" sz="1400" b="1" dirty="0" smtClean="0">
                <a:solidFill>
                  <a:srgbClr val="C00000"/>
                </a:solidFill>
              </a:rPr>
              <a:t>المخاطر مثل :</a:t>
            </a:r>
          </a:p>
          <a:p>
            <a:pPr marL="285750" indent="-285750">
              <a:buFont typeface="Arial" pitchFamily="34" charset="0"/>
              <a:buChar char="•"/>
            </a:pPr>
            <a:r>
              <a:rPr lang="ar-SA" sz="1400" b="1" dirty="0" smtClean="0"/>
              <a:t>زيادة التكلفة في العمالة او الموارد الهامة</a:t>
            </a:r>
          </a:p>
          <a:p>
            <a:pPr marL="285750" indent="-285750">
              <a:buFont typeface="Arial" pitchFamily="34" charset="0"/>
              <a:buChar char="•"/>
            </a:pPr>
            <a:r>
              <a:rPr lang="ar-SA" sz="1400" b="1" dirty="0" smtClean="0"/>
              <a:t>تغير القوانين والتشريعات الحكومية</a:t>
            </a:r>
          </a:p>
          <a:p>
            <a:pPr marL="285750" indent="-285750">
              <a:buFont typeface="Arial" pitchFamily="34" charset="0"/>
              <a:buChar char="•"/>
            </a:pPr>
            <a:r>
              <a:rPr lang="ar-SA" sz="1400" b="1" dirty="0" smtClean="0"/>
              <a:t>القيود المنبثقة عن المنظمات المنافسه</a:t>
            </a:r>
          </a:p>
        </p:txBody>
      </p:sp>
      <p:sp>
        <p:nvSpPr>
          <p:cNvPr id="28" name="TextBox 27"/>
          <p:cNvSpPr txBox="1"/>
          <p:nvPr/>
        </p:nvSpPr>
        <p:spPr>
          <a:xfrm>
            <a:off x="611560" y="3385442"/>
            <a:ext cx="2398440" cy="1569660"/>
          </a:xfrm>
          <a:prstGeom prst="rect">
            <a:avLst/>
          </a:prstGeom>
          <a:noFill/>
          <a:ln>
            <a:solidFill>
              <a:schemeClr val="tx1"/>
            </a:solidFill>
            <a:prstDash val="sysDot"/>
          </a:ln>
        </p:spPr>
        <p:txBody>
          <a:bodyPr wrap="square" rtlCol="1">
            <a:spAutoFit/>
          </a:bodyPr>
          <a:lstStyle/>
          <a:p>
            <a:pPr algn="ctr"/>
            <a:r>
              <a:rPr lang="ar-SA" sz="1600" b="1" dirty="0" smtClean="0">
                <a:solidFill>
                  <a:srgbClr val="002060"/>
                </a:solidFill>
              </a:rPr>
              <a:t>هــي العوامــل المنبثقة من داخل المؤسسة</a:t>
            </a:r>
          </a:p>
          <a:p>
            <a:pPr marL="285750" indent="-285750">
              <a:buFont typeface="Arial" pitchFamily="34" charset="0"/>
              <a:buChar char="•"/>
            </a:pPr>
            <a:r>
              <a:rPr lang="ar-SA" sz="1600" b="1" dirty="0" smtClean="0"/>
              <a:t>القيم </a:t>
            </a:r>
          </a:p>
          <a:p>
            <a:pPr marL="285750" indent="-285750">
              <a:buFont typeface="Arial" pitchFamily="34" charset="0"/>
              <a:buChar char="•"/>
            </a:pPr>
            <a:r>
              <a:rPr lang="ar-SA" sz="1600" b="1" dirty="0" smtClean="0"/>
              <a:t>المعايير</a:t>
            </a:r>
          </a:p>
          <a:p>
            <a:pPr marL="285750" indent="-285750">
              <a:buFont typeface="Arial" pitchFamily="34" charset="0"/>
              <a:buChar char="•"/>
            </a:pPr>
            <a:r>
              <a:rPr lang="ar-SA" sz="1600" b="1" dirty="0" smtClean="0"/>
              <a:t>الاهتمامات المتعلقة باستراتجيات المنظمة</a:t>
            </a:r>
          </a:p>
        </p:txBody>
      </p:sp>
      <p:cxnSp>
        <p:nvCxnSpPr>
          <p:cNvPr id="29" name="Straight Connector 28"/>
          <p:cNvCxnSpPr/>
          <p:nvPr/>
        </p:nvCxnSpPr>
        <p:spPr>
          <a:xfrm>
            <a:off x="1827219" y="2996952"/>
            <a:ext cx="0" cy="432048"/>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37" name="Straight Connector 36"/>
          <p:cNvCxnSpPr/>
          <p:nvPr/>
        </p:nvCxnSpPr>
        <p:spPr>
          <a:xfrm>
            <a:off x="7420295" y="2924944"/>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24" name="TextBox 23"/>
          <p:cNvSpPr txBox="1"/>
          <p:nvPr/>
        </p:nvSpPr>
        <p:spPr>
          <a:xfrm>
            <a:off x="6516216" y="2564904"/>
            <a:ext cx="2038400"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العوامل البيئية</a:t>
            </a:r>
            <a:endParaRPr lang="ar-SA" sz="4400" dirty="0" smtClean="0">
              <a:ln>
                <a:solidFill>
                  <a:schemeClr val="tx1"/>
                </a:solidFill>
              </a:ln>
              <a:effectLst/>
              <a:cs typeface="MCS Taybah S_U normal." pitchFamily="2" charset="-78"/>
            </a:endParaRPr>
          </a:p>
        </p:txBody>
      </p:sp>
      <p:sp>
        <p:nvSpPr>
          <p:cNvPr id="25" name="TextBox 24"/>
          <p:cNvSpPr txBox="1"/>
          <p:nvPr/>
        </p:nvSpPr>
        <p:spPr>
          <a:xfrm>
            <a:off x="611560" y="2564904"/>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العوامل المؤساساتيه</a:t>
            </a:r>
            <a:endParaRPr lang="ar-SA" sz="4400" dirty="0" smtClean="0">
              <a:ln>
                <a:solidFill>
                  <a:schemeClr val="tx1"/>
                </a:solidFill>
              </a:ln>
              <a:effectLst/>
              <a:cs typeface="MCS Taybah S_U normal." pitchFamily="2" charset="-78"/>
            </a:endParaRPr>
          </a:p>
        </p:txBody>
      </p:sp>
    </p:spTree>
    <p:extLst>
      <p:ext uri="{BB962C8B-B14F-4D97-AF65-F5344CB8AC3E}">
        <p14:creationId xmlns:p14="http://schemas.microsoft.com/office/powerpoint/2010/main" xmlns="" val="15305256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8 ج  1- 4</a:t>
            </a:r>
            <a:endParaRPr lang="ar-SA" sz="1400" b="1" dirty="0">
              <a:latin typeface="Andalus" pitchFamily="18" charset="-78"/>
              <a:cs typeface="Andalus" pitchFamily="18" charset="-78"/>
            </a:endParaRPr>
          </a:p>
        </p:txBody>
      </p:sp>
      <p:graphicFrame>
        <p:nvGraphicFramePr>
          <p:cNvPr id="4" name="Table 3"/>
          <p:cNvGraphicFramePr>
            <a:graphicFrameLocks noGrp="1"/>
          </p:cNvGraphicFramePr>
          <p:nvPr>
            <p:extLst>
              <p:ext uri="{D42A27DB-BD31-4B8C-83A1-F6EECF244321}">
                <p14:modId xmlns:p14="http://schemas.microsoft.com/office/powerpoint/2010/main" xmlns="" val="2393193266"/>
              </p:ext>
            </p:extLst>
          </p:nvPr>
        </p:nvGraphicFramePr>
        <p:xfrm>
          <a:off x="1371583" y="3646512"/>
          <a:ext cx="6984776" cy="2438400"/>
        </p:xfrm>
        <a:graphic>
          <a:graphicData uri="http://schemas.openxmlformats.org/drawingml/2006/table">
            <a:tbl>
              <a:tblPr rtl="1" firstRow="1" bandRow="1">
                <a:tableStyleId>{D27102A9-8310-4765-A935-A1911B00CA55}</a:tableStyleId>
              </a:tblPr>
              <a:tblGrid>
                <a:gridCol w="5341395"/>
                <a:gridCol w="1643381"/>
              </a:tblGrid>
              <a:tr h="144016">
                <a:tc gridSpan="2">
                  <a:txBody>
                    <a:bodyPr/>
                    <a:lstStyle/>
                    <a:p>
                      <a:pPr algn="ctr" rtl="1"/>
                      <a:r>
                        <a:rPr lang="ar-SA" sz="2400" b="0" dirty="0" smtClean="0">
                          <a:cs typeface="FS_Bold" pitchFamily="2" charset="-78"/>
                        </a:rPr>
                        <a:t>مصطلحات</a:t>
                      </a:r>
                      <a:r>
                        <a:rPr lang="ar-SA" sz="2400" b="0" baseline="0" dirty="0" smtClean="0">
                          <a:cs typeface="FS_Bold" pitchFamily="2" charset="-78"/>
                        </a:rPr>
                        <a:t> ومفاهيم</a:t>
                      </a:r>
                      <a:endParaRPr lang="ar-SA" sz="2400" b="0" dirty="0">
                        <a:cs typeface="FS_Bold"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ar-SA" dirty="0"/>
                    </a:p>
                  </a:txBody>
                  <a:tcPr/>
                </a:tc>
              </a:tr>
              <a:tr h="392800">
                <a:tc>
                  <a:txBody>
                    <a:bodyPr/>
                    <a:lstStyle/>
                    <a:p>
                      <a:pPr rtl="1"/>
                      <a:r>
                        <a:rPr lang="ar-SA" sz="1600" b="1" dirty="0" smtClean="0"/>
                        <a:t>مجموعة من السجلات المترابطة حول مجموعة خاصة من الطلاب</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dirty="0" smtClean="0">
                          <a:cs typeface="MCS Taybah S_U normal." pitchFamily="2" charset="-78"/>
                        </a:rPr>
                        <a:t>ملف </a:t>
                      </a:r>
                      <a:r>
                        <a:rPr lang="en-US" sz="2000" dirty="0" smtClean="0">
                          <a:cs typeface="MCS Taybah S_U normal." pitchFamily="2" charset="-78"/>
                        </a:rPr>
                        <a:t>Fill</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600" b="1" dirty="0" smtClean="0"/>
                        <a:t>مجموعة من الحقول المترابطة</a:t>
                      </a:r>
                      <a:r>
                        <a:rPr lang="ar-SA" sz="1600" b="1" baseline="0" dirty="0" smtClean="0"/>
                        <a:t> ( استمارة ) متعلقة بفردواحد </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cs typeface="MCS Taybah S_U normal." pitchFamily="2" charset="-78"/>
                        </a:rPr>
                        <a:t>سجل</a:t>
                      </a:r>
                      <a:r>
                        <a:rPr lang="ar-SA" sz="2000" baseline="0" dirty="0" smtClean="0">
                          <a:cs typeface="MCS Taybah S_U normal." pitchFamily="2" charset="-78"/>
                        </a:rPr>
                        <a:t> </a:t>
                      </a:r>
                      <a:r>
                        <a:rPr lang="en-US" sz="2000" baseline="0" dirty="0" smtClean="0">
                          <a:cs typeface="MCS Taybah S_U normal." pitchFamily="2" charset="-78"/>
                        </a:rPr>
                        <a:t>Record</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600" b="1" dirty="0" smtClean="0"/>
                        <a:t>مجموعة بيانات تمثل وحده متكاملة لا يمكن فصلها مثل اسم الطالب</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cs typeface="MCS Taybah S_U normal." pitchFamily="2" charset="-78"/>
                        </a:rPr>
                        <a:t>حقل</a:t>
                      </a:r>
                      <a:r>
                        <a:rPr lang="ar-SA" sz="2000" baseline="0" dirty="0" smtClean="0">
                          <a:cs typeface="MCS Taybah S_U normal." pitchFamily="2" charset="-78"/>
                        </a:rPr>
                        <a:t> </a:t>
                      </a:r>
                      <a:r>
                        <a:rPr lang="en-US" sz="2000" baseline="0" dirty="0" smtClean="0">
                          <a:cs typeface="MCS Taybah S_U normal." pitchFamily="2" charset="-78"/>
                        </a:rPr>
                        <a:t>Filed</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600" b="1" dirty="0" smtClean="0"/>
                        <a:t>مجموعة من البيتات تمثل حرفاً / رقماً كل بايت 8 بيت</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dirty="0" smtClean="0">
                          <a:cs typeface="MCS Taybah S_U normal." pitchFamily="2" charset="-78"/>
                        </a:rPr>
                        <a:t>البايت</a:t>
                      </a:r>
                      <a:r>
                        <a:rPr lang="ar-SA" sz="2000" baseline="0" dirty="0" smtClean="0">
                          <a:cs typeface="MCS Taybah S_U normal." pitchFamily="2" charset="-78"/>
                        </a:rPr>
                        <a:t> </a:t>
                      </a:r>
                      <a:r>
                        <a:rPr lang="en-US" sz="2000" baseline="0" dirty="0" smtClean="0">
                          <a:cs typeface="MCS Taybah S_U normal." pitchFamily="2" charset="-78"/>
                        </a:rPr>
                        <a:t>Byte</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600" b="1" dirty="0" smtClean="0"/>
                        <a:t>اصغر عنصرفي قاعدة البيانات ويمثل بالنظام الثنائي</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dirty="0" smtClean="0">
                          <a:cs typeface="MCS Taybah S_U normal." pitchFamily="2" charset="-78"/>
                        </a:rPr>
                        <a:t>البيت</a:t>
                      </a:r>
                      <a:r>
                        <a:rPr lang="ar-SA" sz="2000" baseline="0" dirty="0" smtClean="0">
                          <a:cs typeface="MCS Taybah S_U normal." pitchFamily="2" charset="-78"/>
                        </a:rPr>
                        <a:t> </a:t>
                      </a:r>
                      <a:r>
                        <a:rPr lang="en-US" sz="2000" baseline="0" dirty="0" smtClean="0">
                          <a:cs typeface="MCS Taybah S_U normal." pitchFamily="2" charset="-78"/>
                        </a:rPr>
                        <a:t>Bit</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xmlns="" val="2490994511"/>
              </p:ext>
            </p:extLst>
          </p:nvPr>
        </p:nvGraphicFramePr>
        <p:xfrm>
          <a:off x="1691680" y="616848"/>
          <a:ext cx="6192688" cy="2668136"/>
        </p:xfrm>
        <a:graphic>
          <a:graphicData uri="http://schemas.openxmlformats.org/drawingml/2006/table">
            <a:tbl>
              <a:tblPr rtl="1" firstRow="1" bandRow="1">
                <a:tableStyleId>{D27102A9-8310-4765-A935-A1911B00CA55}</a:tableStyleId>
              </a:tblPr>
              <a:tblGrid>
                <a:gridCol w="4735670"/>
                <a:gridCol w="1457018"/>
              </a:tblGrid>
              <a:tr h="504056">
                <a:tc>
                  <a:txBody>
                    <a:bodyPr/>
                    <a:lstStyle/>
                    <a:p>
                      <a:pPr rtl="1"/>
                      <a:r>
                        <a:rPr lang="ar-SA" b="1" dirty="0" smtClean="0"/>
                        <a:t>عند الشروع في تطبيق</a:t>
                      </a:r>
                      <a:r>
                        <a:rPr lang="ar-SA" b="1" baseline="0" dirty="0" smtClean="0"/>
                        <a:t> النظام فإن مصلحة المنظمة التي ستظغى وليس الاقسام</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rtl="1"/>
                      <a:r>
                        <a:rPr lang="ar-SA" sz="2400" b="0" dirty="0" smtClean="0">
                          <a:cs typeface="FS_Bold" pitchFamily="2" charset="-78"/>
                        </a:rPr>
                        <a:t>العقبات التنظيمة لبيئة قاعدة البيانات</a:t>
                      </a:r>
                    </a:p>
                    <a:p>
                      <a:pPr algn="ctr" rtl="1"/>
                      <a:r>
                        <a:rPr lang="ar-SA" sz="2000" dirty="0" smtClean="0"/>
                        <a:t>* توزيع السُلطات</a:t>
                      </a:r>
                      <a:r>
                        <a:rPr lang="ar-SA" sz="2000" baseline="0" dirty="0" smtClean="0"/>
                        <a:t> *</a:t>
                      </a:r>
                      <a:endParaRPr lang="ar-SA" sz="2000" dirty="0" smtClean="0"/>
                    </a:p>
                    <a:p>
                      <a:pPr algn="ctr" rtl="1"/>
                      <a:endParaRPr lang="ar-SA" sz="2000" dirty="0">
                        <a:solidFill>
                          <a:schemeClr val="tx1">
                            <a:lumMod val="95000"/>
                            <a:lumOff val="5000"/>
                          </a:schemeClr>
                        </a:solidFill>
                        <a:cs typeface="FS_Bold"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4056">
                <a:tc>
                  <a:txBody>
                    <a:bodyPr/>
                    <a:lstStyle/>
                    <a:p>
                      <a:pPr rtl="1"/>
                      <a:r>
                        <a:rPr lang="ar-SA" b="1" dirty="0" smtClean="0"/>
                        <a:t>تدفع المنظمة مبالغ طائلة في التطوير ولكن الاستفادة لن تتحقق الا اذا رافق ذلك تغير في بيئة العمل وعناصر المنظمة </a:t>
                      </a:r>
                      <a:r>
                        <a:rPr lang="ar-SA" sz="1600" b="1" dirty="0" smtClean="0"/>
                        <a:t>« الموظفين ، الهيكيلة</a:t>
                      </a:r>
                      <a:r>
                        <a:rPr lang="ar-SA" sz="1600" b="1" baseline="0" dirty="0" smtClean="0"/>
                        <a:t> الادارية والتنظيمة للمنظمة»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1"/>
                      <a:endParaRPr lang="ar-SA" dirty="0"/>
                    </a:p>
                  </a:txBody>
                  <a:tcPr/>
                </a:tc>
              </a:tr>
              <a:tr h="504056">
                <a:tc>
                  <a:txBody>
                    <a:bodyPr/>
                    <a:lstStyle/>
                    <a:p>
                      <a:pPr rtl="1"/>
                      <a:r>
                        <a:rPr lang="ar-SA" b="1" dirty="0" smtClean="0"/>
                        <a:t>ملكية المعلومات وتبادلها</a:t>
                      </a:r>
                      <a:r>
                        <a:rPr lang="ar-SA" b="1" baseline="0" dirty="0" smtClean="0"/>
                        <a:t>  ( هناك مركزية في قاعدة البيانات ولا مركزية في اداء العمل )</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1"/>
                      <a:endParaRPr lang="ar-SA" dirty="0"/>
                    </a:p>
                  </a:txBody>
                  <a:tcPr/>
                </a:tc>
              </a:tr>
              <a:tr h="504056">
                <a:tc>
                  <a:txBody>
                    <a:bodyPr/>
                    <a:lstStyle/>
                    <a:p>
                      <a:pPr rtl="1"/>
                      <a:r>
                        <a:rPr lang="ar-SA" b="1" dirty="0" smtClean="0"/>
                        <a:t>موازنة</a:t>
                      </a:r>
                      <a:r>
                        <a:rPr lang="ar-SA" b="1" baseline="0" dirty="0" smtClean="0"/>
                        <a:t> التكاليف والفوائد من تطبيقها لنظم قواعد البيانات</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1"/>
                      <a:endParaRPr lang="ar-SA" dirty="0"/>
                    </a:p>
                  </a:txBody>
                  <a:tcPr/>
                </a:tc>
              </a:tr>
            </a:tbl>
          </a:graphicData>
        </a:graphic>
      </p:graphicFrame>
      <p:cxnSp>
        <p:nvCxnSpPr>
          <p:cNvPr id="8" name="Straight Arrow Connector 7"/>
          <p:cNvCxnSpPr/>
          <p:nvPr/>
        </p:nvCxnSpPr>
        <p:spPr>
          <a:xfrm>
            <a:off x="1115616" y="4149080"/>
            <a:ext cx="0" cy="187220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58631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a:xfrm>
            <a:off x="1923077" y="3457456"/>
            <a:ext cx="0" cy="55690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1923077" y="2593360"/>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914965" y="937176"/>
            <a:ext cx="7056784" cy="523220"/>
          </a:xfrm>
          <a:prstGeom prst="rect">
            <a:avLst/>
          </a:prstGeom>
          <a:ln/>
          <a:effectLst>
            <a:glow rad="139700">
              <a:schemeClr val="accent4">
                <a:satMod val="175000"/>
                <a:alpha val="40000"/>
              </a:scheme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انواع  ( تنظيم ) تخزين الملفات على وسط التخزين</a:t>
            </a:r>
            <a:endParaRPr lang="ar-SA" sz="4800" dirty="0" smtClean="0">
              <a:ln>
                <a:solidFill>
                  <a:schemeClr val="tx1"/>
                </a:solidFill>
              </a:ln>
              <a:effectLst/>
              <a:cs typeface="FS_Bold" pitchFamily="2" charset="-78"/>
            </a:endParaRPr>
          </a:p>
        </p:txBody>
      </p:sp>
      <p:sp>
        <p:nvSpPr>
          <p:cNvPr id="7" name="Left Brace 6"/>
          <p:cNvSpPr/>
          <p:nvPr/>
        </p:nvSpPr>
        <p:spPr>
          <a:xfrm rot="5400000">
            <a:off x="4011309" y="-910324"/>
            <a:ext cx="864096" cy="5605536"/>
          </a:xfrm>
          <a:prstGeom prst="leftBrace">
            <a:avLst/>
          </a:prstGeom>
        </p:spPr>
        <p:style>
          <a:lnRef idx="2">
            <a:schemeClr val="accent2"/>
          </a:lnRef>
          <a:fillRef idx="0">
            <a:schemeClr val="accent2"/>
          </a:fillRef>
          <a:effectRef idx="1">
            <a:schemeClr val="accent2"/>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9" name="TextBox 8"/>
          <p:cNvSpPr txBox="1"/>
          <p:nvPr/>
        </p:nvSpPr>
        <p:spPr>
          <a:xfrm>
            <a:off x="6243557" y="3989963"/>
            <a:ext cx="2398440" cy="2031325"/>
          </a:xfrm>
          <a:prstGeom prst="rect">
            <a:avLst/>
          </a:prstGeom>
          <a:no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الاكثر استخداما في تنظيم السجلات</a:t>
            </a:r>
          </a:p>
          <a:p>
            <a:pPr marL="285750" indent="-285750" algn="ctr">
              <a:buFont typeface="Arial" pitchFamily="34" charset="0"/>
              <a:buChar char="•"/>
            </a:pPr>
            <a:r>
              <a:rPr lang="ar-SA" sz="1400" b="1" dirty="0" smtClean="0"/>
              <a:t>يتم الوصول بطريقة تتابعيه حسب الابجدية او الرقم</a:t>
            </a:r>
          </a:p>
          <a:p>
            <a:pPr marL="285750" indent="-285750">
              <a:buFont typeface="Arial" pitchFamily="34" charset="0"/>
              <a:buChar char="•"/>
            </a:pPr>
            <a:r>
              <a:rPr lang="ar-SA" sz="1400" b="1" dirty="0" smtClean="0"/>
              <a:t>تستخدم حقل او اكثر من حقل في السجل ، حقل المفتاح</a:t>
            </a:r>
          </a:p>
          <a:p>
            <a:pPr algn="ctr"/>
            <a:r>
              <a:rPr lang="ar-SA" sz="1400" b="1" dirty="0" smtClean="0">
                <a:solidFill>
                  <a:srgbClr val="FF0000"/>
                </a:solidFill>
              </a:rPr>
              <a:t>عيوبها :</a:t>
            </a:r>
          </a:p>
          <a:p>
            <a:pPr algn="ctr"/>
            <a:r>
              <a:rPr lang="ar-SA" sz="1400" b="1" dirty="0" smtClean="0"/>
              <a:t>ضرورة قراءة جميع السجلات التي ترد قبل السجل المطلوب</a:t>
            </a:r>
          </a:p>
        </p:txBody>
      </p:sp>
      <p:cxnSp>
        <p:nvCxnSpPr>
          <p:cNvPr id="11" name="Straight Connector 10"/>
          <p:cNvCxnSpPr/>
          <p:nvPr/>
        </p:nvCxnSpPr>
        <p:spPr>
          <a:xfrm>
            <a:off x="7499363" y="2536160"/>
            <a:ext cx="0" cy="432048"/>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3" name="Straight Connector 12"/>
          <p:cNvCxnSpPr/>
          <p:nvPr/>
        </p:nvCxnSpPr>
        <p:spPr>
          <a:xfrm>
            <a:off x="7467693" y="3601472"/>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14" name="TextBox 13"/>
          <p:cNvSpPr txBox="1"/>
          <p:nvPr/>
        </p:nvSpPr>
        <p:spPr>
          <a:xfrm>
            <a:off x="6027533" y="2312451"/>
            <a:ext cx="2551820"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التنظيم التتابعي للسجلات </a:t>
            </a:r>
            <a:endParaRPr lang="ar-SA" sz="4400" dirty="0" smtClean="0">
              <a:ln>
                <a:solidFill>
                  <a:schemeClr val="tx1"/>
                </a:solidFill>
              </a:ln>
              <a:effectLst/>
              <a:cs typeface="MCS Taybah S_U normal." pitchFamily="2" charset="-78"/>
            </a:endParaRPr>
          </a:p>
        </p:txBody>
      </p:sp>
      <p:sp>
        <p:nvSpPr>
          <p:cNvPr id="15" name="TextBox 14"/>
          <p:cNvSpPr txBox="1"/>
          <p:nvPr/>
        </p:nvSpPr>
        <p:spPr>
          <a:xfrm>
            <a:off x="554925" y="2305328"/>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التنظيم المباشر (العشوائي )</a:t>
            </a:r>
            <a:endParaRPr lang="ar-SA" sz="4400" dirty="0" smtClean="0">
              <a:ln>
                <a:solidFill>
                  <a:schemeClr val="tx1"/>
                </a:solidFill>
              </a:ln>
              <a:effectLst/>
              <a:cs typeface="MCS Taybah S_U normal." pitchFamily="2" charset="-78"/>
            </a:endParaRPr>
          </a:p>
        </p:txBody>
      </p:sp>
      <p:sp>
        <p:nvSpPr>
          <p:cNvPr id="16" name="TextBox 15"/>
          <p:cNvSpPr txBox="1"/>
          <p:nvPr/>
        </p:nvSpPr>
        <p:spPr>
          <a:xfrm>
            <a:off x="5955525" y="2934816"/>
            <a:ext cx="2895387" cy="738664"/>
          </a:xfrm>
          <a:prstGeom prst="rect">
            <a:avLst/>
          </a:prstGeom>
          <a:solidFill>
            <a:schemeClr val="lt1"/>
          </a:solidFill>
          <a:ln>
            <a:solidFill>
              <a:schemeClr val="tx1"/>
            </a:solidFill>
            <a:prstDash val="sysDot"/>
          </a:ln>
        </p:spPr>
        <p:txBody>
          <a:bodyPr wrap="square" rtlCol="1">
            <a:spAutoFit/>
          </a:bodyPr>
          <a:lstStyle/>
          <a:p>
            <a:pPr algn="ctr"/>
            <a:r>
              <a:rPr lang="ar-SA" sz="1400" b="1" dirty="0" smtClean="0">
                <a:solidFill>
                  <a:srgbClr val="002060"/>
                </a:solidFill>
              </a:rPr>
              <a:t>تعريفه :</a:t>
            </a:r>
          </a:p>
          <a:p>
            <a:pPr algn="ctr"/>
            <a:r>
              <a:rPr lang="ar-SA" sz="1400" b="1" dirty="0" smtClean="0">
                <a:solidFill>
                  <a:srgbClr val="002060"/>
                </a:solidFill>
              </a:rPr>
              <a:t>هي سجلات تتبع بعضها البعض البعض « مادياً « بطريقة تسلسلية</a:t>
            </a:r>
            <a:endParaRPr lang="ar-SA" sz="1400" b="1" dirty="0" smtClean="0"/>
          </a:p>
        </p:txBody>
      </p:sp>
      <p:sp>
        <p:nvSpPr>
          <p:cNvPr id="17" name="TextBox 16"/>
          <p:cNvSpPr txBox="1"/>
          <p:nvPr/>
        </p:nvSpPr>
        <p:spPr>
          <a:xfrm>
            <a:off x="676765" y="4017258"/>
            <a:ext cx="2398440" cy="1600438"/>
          </a:xfrm>
          <a:prstGeom prst="rect">
            <a:avLst/>
          </a:prstGeom>
          <a:no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ممكن الوصول اليها دون الحاجة لترتيب معين</a:t>
            </a:r>
          </a:p>
          <a:p>
            <a:pPr marL="285750" indent="-285750">
              <a:buFont typeface="Arial" pitchFamily="34" charset="0"/>
              <a:buChar char="•"/>
            </a:pPr>
            <a:r>
              <a:rPr lang="ar-SA" sz="1400" b="1" dirty="0" smtClean="0"/>
              <a:t>تستخدم على وسط تخزين عشوائي </a:t>
            </a:r>
          </a:p>
          <a:p>
            <a:r>
              <a:rPr lang="ar-SA" sz="1400" b="1" dirty="0" smtClean="0"/>
              <a:t>مثالاً : </a:t>
            </a:r>
          </a:p>
          <a:p>
            <a:r>
              <a:rPr lang="ar-SA" sz="1400" b="1" dirty="0" smtClean="0"/>
              <a:t>اسلوب الاشرطة </a:t>
            </a:r>
            <a:r>
              <a:rPr lang="en-US" sz="1400" b="1" dirty="0" smtClean="0"/>
              <a:t>Tapes </a:t>
            </a:r>
            <a:r>
              <a:rPr lang="ar-SA" sz="1400" b="1" dirty="0" smtClean="0"/>
              <a:t> </a:t>
            </a:r>
            <a:r>
              <a:rPr lang="ar-SA" sz="1400" b="1" u="sng" dirty="0" smtClean="0"/>
              <a:t>لا تصلح </a:t>
            </a:r>
            <a:r>
              <a:rPr lang="ar-SA" sz="1400" b="1" dirty="0" smtClean="0"/>
              <a:t>هنا بل في التتابعي</a:t>
            </a:r>
          </a:p>
        </p:txBody>
      </p:sp>
      <p:sp>
        <p:nvSpPr>
          <p:cNvPr id="19" name="TextBox 18"/>
          <p:cNvSpPr txBox="1"/>
          <p:nvPr/>
        </p:nvSpPr>
        <p:spPr>
          <a:xfrm>
            <a:off x="410909" y="2953400"/>
            <a:ext cx="2895387" cy="523220"/>
          </a:xfrm>
          <a:prstGeom prst="rect">
            <a:avLst/>
          </a:prstGeom>
          <a:solidFill>
            <a:schemeClr val="lt1"/>
          </a:solidFill>
          <a:ln>
            <a:solidFill>
              <a:schemeClr val="tx1"/>
            </a:solidFill>
            <a:prstDash val="sysDot"/>
          </a:ln>
        </p:spPr>
        <p:txBody>
          <a:bodyPr wrap="square" rtlCol="1">
            <a:spAutoFit/>
          </a:bodyPr>
          <a:lstStyle/>
          <a:p>
            <a:pPr algn="ctr"/>
            <a:r>
              <a:rPr lang="ar-SA" sz="1400" b="1" dirty="0" smtClean="0">
                <a:solidFill>
                  <a:srgbClr val="002060"/>
                </a:solidFill>
              </a:rPr>
              <a:t>تعريفه :</a:t>
            </a:r>
          </a:p>
          <a:p>
            <a:pPr algn="ctr"/>
            <a:r>
              <a:rPr lang="ar-SA" sz="1400" b="1" dirty="0" smtClean="0">
                <a:solidFill>
                  <a:srgbClr val="002060"/>
                </a:solidFill>
              </a:rPr>
              <a:t>تخزين السجلات دون ترتيب منطقي او تتابعي</a:t>
            </a:r>
            <a:endParaRPr lang="ar-SA" sz="1400" b="1" dirty="0" smtClean="0"/>
          </a:p>
        </p:txBody>
      </p:sp>
      <p:sp>
        <p:nvSpPr>
          <p:cNvPr id="18" name="TextBox 17"/>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8 ج  2- 4</a:t>
            </a:r>
            <a:endParaRPr lang="ar-SA" sz="1400" b="1" dirty="0">
              <a:latin typeface="Andalus" pitchFamily="18" charset="-78"/>
              <a:cs typeface="Andalus" pitchFamily="18" charset="-78"/>
            </a:endParaRPr>
          </a:p>
        </p:txBody>
      </p:sp>
    </p:spTree>
    <p:extLst>
      <p:ext uri="{BB962C8B-B14F-4D97-AF65-F5344CB8AC3E}">
        <p14:creationId xmlns:p14="http://schemas.microsoft.com/office/powerpoint/2010/main" xmlns="" val="140490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p:cNvCxnSpPr/>
          <p:nvPr/>
        </p:nvCxnSpPr>
        <p:spPr>
          <a:xfrm>
            <a:off x="1923077" y="2593360"/>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914965" y="937176"/>
            <a:ext cx="7056784" cy="523220"/>
          </a:xfrm>
          <a:prstGeom prst="rect">
            <a:avLst/>
          </a:prstGeom>
          <a:ln/>
          <a:effectLst>
            <a:glow rad="139700">
              <a:schemeClr val="accent4">
                <a:satMod val="175000"/>
                <a:alpha val="40000"/>
              </a:scheme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انواع  ( الوصول ) إلى السجلات في وسط التخزين</a:t>
            </a:r>
            <a:endParaRPr lang="ar-SA" sz="4800" dirty="0" smtClean="0">
              <a:ln>
                <a:solidFill>
                  <a:schemeClr val="tx1"/>
                </a:solidFill>
              </a:ln>
              <a:effectLst/>
              <a:cs typeface="FS_Bold" pitchFamily="2" charset="-78"/>
            </a:endParaRPr>
          </a:p>
        </p:txBody>
      </p:sp>
      <p:sp>
        <p:nvSpPr>
          <p:cNvPr id="7" name="Left Brace 6"/>
          <p:cNvSpPr/>
          <p:nvPr/>
        </p:nvSpPr>
        <p:spPr>
          <a:xfrm rot="5400000">
            <a:off x="4011309" y="-910324"/>
            <a:ext cx="864096" cy="5605536"/>
          </a:xfrm>
          <a:prstGeom prst="leftBrace">
            <a:avLst/>
          </a:prstGeom>
        </p:spPr>
        <p:style>
          <a:lnRef idx="2">
            <a:schemeClr val="accent2"/>
          </a:lnRef>
          <a:fillRef idx="0">
            <a:schemeClr val="accent2"/>
          </a:fillRef>
          <a:effectRef idx="1">
            <a:schemeClr val="accent2"/>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9" name="TextBox 8"/>
          <p:cNvSpPr txBox="1"/>
          <p:nvPr/>
        </p:nvSpPr>
        <p:spPr>
          <a:xfrm>
            <a:off x="6134000" y="2996952"/>
            <a:ext cx="2398440" cy="2954655"/>
          </a:xfrm>
          <a:prstGeom prst="rect">
            <a:avLst/>
          </a:prstGeom>
          <a:no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يحتوي على فهرس </a:t>
            </a:r>
            <a:r>
              <a:rPr lang="en-US" sz="1400" b="1" dirty="0" smtClean="0"/>
              <a:t>Index</a:t>
            </a:r>
            <a:endParaRPr lang="en-US" sz="1400" b="1" dirty="0"/>
          </a:p>
          <a:p>
            <a:pPr marL="285750" indent="-285750">
              <a:buFont typeface="Arial" pitchFamily="34" charset="0"/>
              <a:buChar char="•"/>
            </a:pPr>
            <a:r>
              <a:rPr lang="ar-SA" sz="1400" b="1" dirty="0" smtClean="0"/>
              <a:t>جدول او قائمة تجمع بين حقول المفاتيح والمواقع المادية للسجلات على القرص لتجعل الاتصال المباشر ممكن</a:t>
            </a:r>
          </a:p>
          <a:p>
            <a:pPr marL="285750" indent="-285750">
              <a:buFont typeface="Arial" pitchFamily="34" charset="0"/>
              <a:buChar char="•"/>
            </a:pPr>
            <a:r>
              <a:rPr lang="ar-SA" sz="1400" b="1" dirty="0" smtClean="0"/>
              <a:t>السجلات مرتبطة ببعض ومرتبه منطقياً باستخدام  حقل المفتاح وفهرس </a:t>
            </a:r>
          </a:p>
          <a:p>
            <a:pPr marL="285750" indent="-285750">
              <a:buFont typeface="Arial" pitchFamily="34" charset="0"/>
              <a:buChar char="•"/>
            </a:pPr>
            <a:r>
              <a:rPr lang="ar-SA" sz="1400" b="1" dirty="0" smtClean="0"/>
              <a:t>يمكن الصول اليها بطريقة تتابعيه او عشوائية</a:t>
            </a:r>
          </a:p>
          <a:p>
            <a:pPr marL="285750" indent="-285750">
              <a:buFont typeface="Arial" pitchFamily="34" charset="0"/>
              <a:buChar char="•"/>
            </a:pPr>
            <a:endParaRPr lang="ar-SA" sz="1400" b="1" dirty="0"/>
          </a:p>
          <a:p>
            <a:pPr algn="ctr"/>
            <a:r>
              <a:rPr lang="ar-SA" b="1" dirty="0" smtClean="0">
                <a:solidFill>
                  <a:srgbClr val="FF0000"/>
                </a:solidFill>
              </a:rPr>
              <a:t>عيبوها </a:t>
            </a:r>
            <a:endParaRPr lang="ar-SA" sz="1400" b="1" dirty="0" smtClean="0">
              <a:solidFill>
                <a:srgbClr val="FF0000"/>
              </a:solidFill>
            </a:endParaRPr>
          </a:p>
          <a:p>
            <a:pPr algn="ctr"/>
            <a:r>
              <a:rPr lang="ar-SA" sz="1400" b="1" dirty="0" smtClean="0"/>
              <a:t>الانتقال من فهرس لاخر </a:t>
            </a:r>
            <a:endParaRPr lang="en-US" sz="1400" b="1" dirty="0" smtClean="0"/>
          </a:p>
        </p:txBody>
      </p:sp>
      <p:cxnSp>
        <p:nvCxnSpPr>
          <p:cNvPr id="11" name="Straight Connector 10"/>
          <p:cNvCxnSpPr/>
          <p:nvPr/>
        </p:nvCxnSpPr>
        <p:spPr>
          <a:xfrm>
            <a:off x="7499363" y="2536160"/>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14" name="TextBox 13"/>
          <p:cNvSpPr txBox="1"/>
          <p:nvPr/>
        </p:nvSpPr>
        <p:spPr>
          <a:xfrm>
            <a:off x="6027533" y="2312451"/>
            <a:ext cx="2551820"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التسلسلية المفهرسه</a:t>
            </a:r>
            <a:endParaRPr lang="ar-SA" sz="4400" dirty="0" smtClean="0">
              <a:ln>
                <a:solidFill>
                  <a:schemeClr val="tx1"/>
                </a:solidFill>
              </a:ln>
              <a:effectLst/>
              <a:cs typeface="MCS Taybah S_U normal." pitchFamily="2" charset="-78"/>
            </a:endParaRPr>
          </a:p>
        </p:txBody>
      </p:sp>
      <p:sp>
        <p:nvSpPr>
          <p:cNvPr id="15" name="TextBox 14"/>
          <p:cNvSpPr txBox="1"/>
          <p:nvPr/>
        </p:nvSpPr>
        <p:spPr>
          <a:xfrm>
            <a:off x="554925" y="2305328"/>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الوصول المباشر « العشوائي»</a:t>
            </a:r>
            <a:endParaRPr lang="ar-SA" sz="4400" dirty="0" smtClean="0">
              <a:ln>
                <a:solidFill>
                  <a:schemeClr val="tx1"/>
                </a:solidFill>
              </a:ln>
              <a:effectLst/>
              <a:cs typeface="MCS Taybah S_U normal." pitchFamily="2" charset="-78"/>
            </a:endParaRPr>
          </a:p>
        </p:txBody>
      </p:sp>
      <p:sp>
        <p:nvSpPr>
          <p:cNvPr id="17" name="TextBox 16"/>
          <p:cNvSpPr txBox="1"/>
          <p:nvPr/>
        </p:nvSpPr>
        <p:spPr>
          <a:xfrm>
            <a:off x="676765" y="3024247"/>
            <a:ext cx="2398440" cy="3416320"/>
          </a:xfrm>
          <a:prstGeom prst="rect">
            <a:avLst/>
          </a:prstGeom>
          <a:no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يتم الوصول عن طريق معادلات رياضيه ، وذلك بتحويل الحقل المفتاح إلى عنوان على وسط التخزين </a:t>
            </a:r>
          </a:p>
          <a:p>
            <a:pPr marL="285750" indent="-285750">
              <a:buFont typeface="Arial" pitchFamily="34" charset="0"/>
              <a:buChar char="•"/>
            </a:pPr>
            <a:r>
              <a:rPr lang="ar-SA" sz="1400" b="1" dirty="0" smtClean="0"/>
              <a:t>من امثلة الطرق الرياضية :</a:t>
            </a:r>
          </a:p>
          <a:p>
            <a:endParaRPr lang="ar-SA" sz="1400" b="1" dirty="0" smtClean="0"/>
          </a:p>
          <a:p>
            <a:r>
              <a:rPr lang="ar-SA" sz="1400" b="1" dirty="0" smtClean="0"/>
              <a:t>ومعادلتها   </a:t>
            </a:r>
          </a:p>
          <a:p>
            <a:pPr algn="ctr"/>
            <a:r>
              <a:rPr lang="ar-SA" sz="1600" b="1" dirty="0" smtClean="0"/>
              <a:t>القيمة المتواجده داخل الحقل</a:t>
            </a:r>
          </a:p>
          <a:p>
            <a:pPr algn="ctr"/>
            <a:endParaRPr lang="ar-SA" sz="1600" b="1" dirty="0"/>
          </a:p>
          <a:p>
            <a:pPr algn="ctr"/>
            <a:r>
              <a:rPr lang="ar-SA" sz="1600" b="1" dirty="0" smtClean="0"/>
              <a:t>اقرب رقم اولــي لعدد السجلات </a:t>
            </a:r>
          </a:p>
          <a:p>
            <a:endParaRPr lang="ar-SA" sz="1400" b="1" dirty="0"/>
          </a:p>
          <a:p>
            <a:r>
              <a:rPr lang="ar-SA" sz="1400" b="1" dirty="0" smtClean="0">
                <a:solidFill>
                  <a:srgbClr val="FF0000"/>
                </a:solidFill>
              </a:rPr>
              <a:t>باقي القسمة  </a:t>
            </a:r>
            <a:r>
              <a:rPr lang="ar-SA" sz="1400" b="1" dirty="0" smtClean="0"/>
              <a:t>يمثل لي عنوان السجل على القرص ( مهم جدا باقي القسمة اللي بعد الرقم الصحيح وليس الرقم الصحيح )</a:t>
            </a:r>
          </a:p>
        </p:txBody>
      </p:sp>
      <p:cxnSp>
        <p:nvCxnSpPr>
          <p:cNvPr id="3" name="Straight Connector 2"/>
          <p:cNvCxnSpPr/>
          <p:nvPr/>
        </p:nvCxnSpPr>
        <p:spPr>
          <a:xfrm flipH="1">
            <a:off x="914965" y="4941168"/>
            <a:ext cx="1928843" cy="0"/>
          </a:xfrm>
          <a:prstGeom prst="line">
            <a:avLst/>
          </a:prstGeom>
        </p:spPr>
        <p:style>
          <a:lnRef idx="3">
            <a:schemeClr val="dk1"/>
          </a:lnRef>
          <a:fillRef idx="0">
            <a:schemeClr val="dk1"/>
          </a:fillRef>
          <a:effectRef idx="2">
            <a:schemeClr val="dk1"/>
          </a:effectRef>
          <a:fontRef idx="minor">
            <a:schemeClr val="tx1"/>
          </a:fontRef>
        </p:style>
      </p:cxnSp>
      <p:sp>
        <p:nvSpPr>
          <p:cNvPr id="12" name="TextBox 11"/>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8 ج  3- 4</a:t>
            </a:r>
            <a:endParaRPr lang="ar-SA" sz="1400" b="1" dirty="0">
              <a:latin typeface="Andalus" pitchFamily="18" charset="-78"/>
              <a:cs typeface="Andalus" pitchFamily="18" charset="-78"/>
            </a:endParaRPr>
          </a:p>
        </p:txBody>
      </p:sp>
    </p:spTree>
    <p:extLst>
      <p:ext uri="{BB962C8B-B14F-4D97-AF65-F5344CB8AC3E}">
        <p14:creationId xmlns:p14="http://schemas.microsoft.com/office/powerpoint/2010/main" xmlns="" val="8561206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xmlns="" val="3350260779"/>
              </p:ext>
            </p:extLst>
          </p:nvPr>
        </p:nvGraphicFramePr>
        <p:xfrm>
          <a:off x="375074" y="116632"/>
          <a:ext cx="8301382"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Table 3"/>
          <p:cNvGraphicFramePr>
            <a:graphicFrameLocks noGrp="1"/>
          </p:cNvGraphicFramePr>
          <p:nvPr>
            <p:extLst>
              <p:ext uri="{D42A27DB-BD31-4B8C-83A1-F6EECF244321}">
                <p14:modId xmlns:p14="http://schemas.microsoft.com/office/powerpoint/2010/main" xmlns="" val="1435931050"/>
              </p:ext>
            </p:extLst>
          </p:nvPr>
        </p:nvGraphicFramePr>
        <p:xfrm>
          <a:off x="323528" y="5705048"/>
          <a:ext cx="8424936" cy="1036320"/>
        </p:xfrm>
        <a:graphic>
          <a:graphicData uri="http://schemas.openxmlformats.org/drawingml/2006/table">
            <a:tbl>
              <a:tblPr rtl="1" firstRow="1" bandRow="1">
                <a:tableStyleId>{5940675A-B579-460E-94D1-54222C63F5DA}</a:tableStyleId>
              </a:tblPr>
              <a:tblGrid>
                <a:gridCol w="8424936"/>
              </a:tblGrid>
              <a:tr h="370840">
                <a:tc>
                  <a:txBody>
                    <a:bodyPr/>
                    <a:lstStyle/>
                    <a:p>
                      <a:pPr rtl="1"/>
                      <a:r>
                        <a:rPr lang="ar-SA" sz="2000" b="0" dirty="0" smtClean="0">
                          <a:solidFill>
                            <a:srgbClr val="C00000"/>
                          </a:solidFill>
                          <a:cs typeface="MCS Taybah S_U normal." pitchFamily="2" charset="-78"/>
                        </a:rPr>
                        <a:t>قاعدة البيانات : </a:t>
                      </a:r>
                      <a:r>
                        <a:rPr lang="ar-SA" sz="1600" b="0" dirty="0" smtClean="0">
                          <a:cs typeface="MCS Taybah S_U normal." pitchFamily="2" charset="-78"/>
                        </a:rPr>
                        <a:t>هي الوعاء الافتراضي الذي يحتوي</a:t>
                      </a:r>
                      <a:r>
                        <a:rPr lang="ar-SA" sz="1600" b="0" baseline="0" dirty="0" smtClean="0">
                          <a:cs typeface="MCS Taybah S_U normal." pitchFamily="2" charset="-78"/>
                        </a:rPr>
                        <a:t> البيانات والمعلومات الخاصة بالفرد / نشاط/ منظمة / بلد</a:t>
                      </a:r>
                      <a:endParaRPr lang="ar-SA" sz="1600" b="0" dirty="0">
                        <a:solidFill>
                          <a:schemeClr val="tx1"/>
                        </a:solidFill>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rtl="1"/>
                      <a:r>
                        <a:rPr lang="ar-SA" sz="2000" b="0" dirty="0" smtClean="0">
                          <a:solidFill>
                            <a:srgbClr val="C00000"/>
                          </a:solidFill>
                          <a:cs typeface="MCS Taybah S_U normal." pitchFamily="2" charset="-78"/>
                        </a:rPr>
                        <a:t>نظم ادارة قواعد البيانات : </a:t>
                      </a:r>
                      <a:r>
                        <a:rPr lang="ar-SA" sz="1600" b="0" dirty="0" smtClean="0">
                          <a:cs typeface="MCS Taybah S_U normal." pitchFamily="2" charset="-78"/>
                        </a:rPr>
                        <a:t>هي برامج خاصة لانشاء وادارة قواعد البيانات ، للاسترجاع</a:t>
                      </a:r>
                      <a:r>
                        <a:rPr lang="ar-SA" sz="1600" b="0" baseline="0" dirty="0" smtClean="0">
                          <a:cs typeface="MCS Taybah S_U normal." pitchFamily="2" charset="-78"/>
                        </a:rPr>
                        <a:t> أو الاضافة / التحديث ، دون الرجوع لانشاء ملفات منفصله ، معظمها يتوافق مع لغات كويول /تورتران / الجيل الثالث</a:t>
                      </a:r>
                      <a:endParaRPr lang="ar-SA" sz="1600" b="0" dirty="0">
                        <a:solidFill>
                          <a:schemeClr val="tx1"/>
                        </a:solidFill>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8 ج  4- 4</a:t>
            </a:r>
            <a:endParaRPr lang="ar-SA" sz="1400" b="1" dirty="0">
              <a:latin typeface="Andalus" pitchFamily="18" charset="-78"/>
              <a:cs typeface="Andalus" pitchFamily="18" charset="-78"/>
            </a:endParaRPr>
          </a:p>
        </p:txBody>
      </p:sp>
    </p:spTree>
    <p:extLst>
      <p:ext uri="{BB962C8B-B14F-4D97-AF65-F5344CB8AC3E}">
        <p14:creationId xmlns:p14="http://schemas.microsoft.com/office/powerpoint/2010/main" xmlns="" val="1135785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9 ج  1 - 4</a:t>
            </a:r>
            <a:endParaRPr lang="ar-SA" sz="1400" b="1" dirty="0">
              <a:latin typeface="Andalus" pitchFamily="18" charset="-78"/>
              <a:cs typeface="Andalus" pitchFamily="18" charset="-78"/>
            </a:endParaRPr>
          </a:p>
        </p:txBody>
      </p:sp>
      <p:cxnSp>
        <p:nvCxnSpPr>
          <p:cNvPr id="5" name="Straight Connector 4"/>
          <p:cNvCxnSpPr/>
          <p:nvPr/>
        </p:nvCxnSpPr>
        <p:spPr>
          <a:xfrm>
            <a:off x="1660010" y="2593360"/>
            <a:ext cx="0" cy="432048"/>
          </a:xfrm>
          <a:prstGeom prst="line">
            <a:avLst/>
          </a:prstGeom>
          <a:ln/>
        </p:spPr>
        <p:style>
          <a:lnRef idx="3">
            <a:schemeClr val="accent3"/>
          </a:lnRef>
          <a:fillRef idx="0">
            <a:schemeClr val="accent3"/>
          </a:fillRef>
          <a:effectRef idx="2">
            <a:schemeClr val="accent3"/>
          </a:effectRef>
          <a:fontRef idx="minor">
            <a:schemeClr val="tx1"/>
          </a:fontRef>
        </p:style>
      </p:cxnSp>
      <p:sp>
        <p:nvSpPr>
          <p:cNvPr id="6" name="TextBox 5"/>
          <p:cNvSpPr txBox="1"/>
          <p:nvPr/>
        </p:nvSpPr>
        <p:spPr>
          <a:xfrm>
            <a:off x="914965" y="937176"/>
            <a:ext cx="7056784" cy="523220"/>
          </a:xfrm>
          <a:prstGeom prst="rect">
            <a:avLst/>
          </a:prstGeom>
          <a:ln/>
          <a:effectLst>
            <a:glow rad="228600">
              <a:srgbClr val="FFFF00">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طريقة العمل على الملفات</a:t>
            </a:r>
            <a:endParaRPr lang="ar-SA" sz="4800" dirty="0" smtClean="0">
              <a:ln>
                <a:solidFill>
                  <a:schemeClr val="tx1"/>
                </a:solidFill>
              </a:ln>
              <a:effectLst/>
              <a:cs typeface="FS_Bold" pitchFamily="2" charset="-78"/>
            </a:endParaRPr>
          </a:p>
        </p:txBody>
      </p:sp>
      <p:sp>
        <p:nvSpPr>
          <p:cNvPr id="7" name="Left Brace 6"/>
          <p:cNvSpPr/>
          <p:nvPr/>
        </p:nvSpPr>
        <p:spPr>
          <a:xfrm rot="5400000">
            <a:off x="4011309" y="-910324"/>
            <a:ext cx="864096" cy="5605536"/>
          </a:xfrm>
          <a:prstGeom prst="leftBrace">
            <a:avLst/>
          </a:prstGeom>
        </p:spPr>
        <p:style>
          <a:lnRef idx="2">
            <a:schemeClr val="accent3"/>
          </a:lnRef>
          <a:fillRef idx="0">
            <a:schemeClr val="accent3"/>
          </a:fillRef>
          <a:effectRef idx="1">
            <a:schemeClr val="accent3"/>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cxnSp>
        <p:nvCxnSpPr>
          <p:cNvPr id="9" name="Straight Connector 8"/>
          <p:cNvCxnSpPr/>
          <p:nvPr/>
        </p:nvCxnSpPr>
        <p:spPr>
          <a:xfrm>
            <a:off x="7236296" y="2536160"/>
            <a:ext cx="0" cy="432048"/>
          </a:xfrm>
          <a:prstGeom prst="line">
            <a:avLst/>
          </a:prstGeom>
          <a:ln/>
        </p:spPr>
        <p:style>
          <a:lnRef idx="3">
            <a:schemeClr val="accent3"/>
          </a:lnRef>
          <a:fillRef idx="0">
            <a:schemeClr val="accent3"/>
          </a:fillRef>
          <a:effectRef idx="2">
            <a:schemeClr val="accent3"/>
          </a:effectRef>
          <a:fontRef idx="minor">
            <a:schemeClr val="tx1"/>
          </a:fontRef>
        </p:style>
      </p:cxnSp>
      <p:sp>
        <p:nvSpPr>
          <p:cNvPr id="10" name="TextBox 9"/>
          <p:cNvSpPr txBox="1"/>
          <p:nvPr/>
        </p:nvSpPr>
        <p:spPr>
          <a:xfrm>
            <a:off x="6027533" y="2312451"/>
            <a:ext cx="2551820"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تشغيل الدفعه</a:t>
            </a:r>
            <a:endParaRPr lang="ar-SA" sz="4400" dirty="0" smtClean="0">
              <a:ln>
                <a:solidFill>
                  <a:schemeClr val="tx1"/>
                </a:solidFill>
              </a:ln>
              <a:effectLst/>
              <a:cs typeface="MCS Taybah S_U normal." pitchFamily="2" charset="-78"/>
            </a:endParaRPr>
          </a:p>
        </p:txBody>
      </p:sp>
      <p:sp>
        <p:nvSpPr>
          <p:cNvPr id="11" name="TextBox 10"/>
          <p:cNvSpPr txBox="1"/>
          <p:nvPr/>
        </p:nvSpPr>
        <p:spPr>
          <a:xfrm>
            <a:off x="554925" y="2305328"/>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التشغيل المتداخل </a:t>
            </a:r>
          </a:p>
        </p:txBody>
      </p:sp>
      <p:sp>
        <p:nvSpPr>
          <p:cNvPr id="2" name="Rectangle 1"/>
          <p:cNvSpPr/>
          <p:nvPr/>
        </p:nvSpPr>
        <p:spPr>
          <a:xfrm>
            <a:off x="323528" y="3025408"/>
            <a:ext cx="3366120" cy="3093154"/>
          </a:xfrm>
          <a:prstGeom prst="rect">
            <a:avLst/>
          </a:prstGeom>
          <a:solidFill>
            <a:schemeClr val="bg1"/>
          </a:solidFill>
          <a:ln>
            <a:solidFill>
              <a:schemeClr val="tx1"/>
            </a:solidFill>
            <a:prstDash val="sysDot"/>
          </a:ln>
        </p:spPr>
        <p:txBody>
          <a:bodyPr wrap="square">
            <a:spAutoFit/>
          </a:bodyPr>
          <a:lstStyle/>
          <a:p>
            <a:r>
              <a:rPr lang="ar-SA" sz="1500" b="1" dirty="0">
                <a:latin typeface="Arial" pitchFamily="34" charset="0"/>
                <a:cs typeface="Arial" pitchFamily="34" charset="0"/>
              </a:rPr>
              <a:t>يتم تشغيل البيانات مع هذه الطريقة بشكل فوري، حيث بمجرد الانتهاء من إدخالها يمكن توفير المعلومات المجردة لكل مستخدمي النظام بسرعة ، ويسمى تجديد المعلومات بشكل تداخلي بعملية الخط المفتوح</a:t>
            </a:r>
            <a:r>
              <a:rPr lang="en-US" sz="1500" b="1" dirty="0">
                <a:latin typeface="Arial" pitchFamily="34" charset="0"/>
                <a:cs typeface="Arial" pitchFamily="34" charset="0"/>
              </a:rPr>
              <a:t>online</a:t>
            </a:r>
            <a:r>
              <a:rPr lang="ar-SA" sz="1500" b="1" dirty="0">
                <a:latin typeface="Arial" pitchFamily="34" charset="0"/>
                <a:cs typeface="Arial" pitchFamily="34" charset="0"/>
              </a:rPr>
              <a:t> وتسمى إحدى صيغ التشغيل المتداخل تشغيل العمليات الجارية  </a:t>
            </a:r>
            <a:r>
              <a:rPr lang="en-US" sz="1500" b="1" dirty="0">
                <a:latin typeface="Arial" pitchFamily="34" charset="0"/>
                <a:cs typeface="Arial" pitchFamily="34" charset="0"/>
              </a:rPr>
              <a:t>transaction processing</a:t>
            </a:r>
            <a:r>
              <a:rPr lang="ar-SA" sz="1500" b="1" dirty="0">
                <a:latin typeface="Arial" pitchFamily="34" charset="0"/>
                <a:cs typeface="Arial" pitchFamily="34" charset="0"/>
              </a:rPr>
              <a:t>ويمكن  المستخدم من إدخال البيانات وإتمام العملية الجارية من موقعها </a:t>
            </a:r>
            <a:r>
              <a:rPr lang="en-US" sz="1500" b="1" dirty="0">
                <a:latin typeface="Arial" pitchFamily="34" charset="0"/>
                <a:cs typeface="Arial" pitchFamily="34" charset="0"/>
              </a:rPr>
              <a:t>record locking</a:t>
            </a:r>
            <a:r>
              <a:rPr lang="ar-SA" sz="1500" b="1" dirty="0">
                <a:latin typeface="Arial" pitchFamily="34" charset="0"/>
                <a:cs typeface="Arial" pitchFamily="34" charset="0"/>
              </a:rPr>
              <a:t>. يعمل على سجل واحد ويتم إقفاله </a:t>
            </a:r>
            <a:r>
              <a:rPr lang="en-US" sz="1500" b="1" dirty="0">
                <a:latin typeface="Arial" pitchFamily="34" charset="0"/>
                <a:cs typeface="Arial" pitchFamily="34" charset="0"/>
              </a:rPr>
              <a:t> record locking</a:t>
            </a:r>
            <a:r>
              <a:rPr lang="ar-SA" sz="1500" b="1" dirty="0">
                <a:latin typeface="Arial" pitchFamily="34" charset="0"/>
                <a:cs typeface="Arial" pitchFamily="34" charset="0"/>
              </a:rPr>
              <a:t>كي لا يقوم بتعديله عدة مستخدمين بنفس الوقت.</a:t>
            </a:r>
            <a:endParaRPr lang="en-US" sz="1500" b="1" dirty="0">
              <a:latin typeface="Arial" pitchFamily="34" charset="0"/>
              <a:cs typeface="Arial" pitchFamily="34" charset="0"/>
            </a:endParaRPr>
          </a:p>
          <a:p>
            <a:r>
              <a:rPr lang="ar-SA" sz="1500" b="1" u="sng" dirty="0">
                <a:solidFill>
                  <a:srgbClr val="FF0000"/>
                </a:solidFill>
                <a:latin typeface="Arial" pitchFamily="34" charset="0"/>
                <a:cs typeface="Arial" pitchFamily="34" charset="0"/>
              </a:rPr>
              <a:t>أمثلة :</a:t>
            </a:r>
            <a:r>
              <a:rPr lang="ar-SA" sz="1500" b="1" dirty="0">
                <a:solidFill>
                  <a:srgbClr val="FF0000"/>
                </a:solidFill>
                <a:latin typeface="Arial" pitchFamily="34" charset="0"/>
                <a:cs typeface="Arial" pitchFamily="34" charset="0"/>
              </a:rPr>
              <a:t>         </a:t>
            </a:r>
            <a:endParaRPr lang="ar-SA" sz="1500" b="1" dirty="0" smtClean="0">
              <a:solidFill>
                <a:srgbClr val="FF0000"/>
              </a:solidFill>
              <a:latin typeface="Arial" pitchFamily="34" charset="0"/>
              <a:cs typeface="Arial" pitchFamily="34" charset="0"/>
            </a:endParaRPr>
          </a:p>
          <a:p>
            <a:r>
              <a:rPr lang="ar-SA" sz="1500" b="1" dirty="0" smtClean="0">
                <a:latin typeface="Arial" pitchFamily="34" charset="0"/>
                <a:cs typeface="Arial" pitchFamily="34" charset="0"/>
              </a:rPr>
              <a:t>حجز </a:t>
            </a:r>
            <a:r>
              <a:rPr lang="ar-SA" sz="1500" b="1" dirty="0">
                <a:latin typeface="Arial" pitchFamily="34" charset="0"/>
                <a:cs typeface="Arial" pitchFamily="34" charset="0"/>
              </a:rPr>
              <a:t>تذاكر الطيران والمعاملات البنكية.</a:t>
            </a:r>
          </a:p>
        </p:txBody>
      </p:sp>
      <p:sp>
        <p:nvSpPr>
          <p:cNvPr id="3" name="Rectangle 2"/>
          <p:cNvSpPr/>
          <p:nvPr/>
        </p:nvSpPr>
        <p:spPr>
          <a:xfrm>
            <a:off x="5818850" y="2968208"/>
            <a:ext cx="2790056" cy="3093154"/>
          </a:xfrm>
          <a:prstGeom prst="rect">
            <a:avLst/>
          </a:prstGeom>
          <a:solidFill>
            <a:schemeClr val="bg1"/>
          </a:solidFill>
          <a:ln>
            <a:solidFill>
              <a:schemeClr val="tx1"/>
            </a:solidFill>
            <a:prstDash val="sysDot"/>
          </a:ln>
        </p:spPr>
        <p:txBody>
          <a:bodyPr wrap="square">
            <a:spAutoFit/>
          </a:bodyPr>
          <a:lstStyle/>
          <a:p>
            <a:r>
              <a:rPr lang="ar-SA" sz="1500" b="1" dirty="0">
                <a:latin typeface="Arial" pitchFamily="34" charset="0"/>
                <a:cs typeface="Arial" pitchFamily="34" charset="0"/>
              </a:rPr>
              <a:t>في هذا النوع من التشغيل يتم الاحتفاظ بكل البيانات حتى اللحظة المطلوب إنتاج المخرجات فيها ليتم تشغيل البيانات مع بعضها في وقت واحد. ويتم إدخال البيانات من خلال النهايات الطرفية أو وحدات الإدخال دون الاتصال الفوري بوحدة التشغيل المركزية. ويتم الاتصال فقط مرة واحدة بعد انتهاء عملية الإدخال. ويسمى هذا النوع من إدخال البيانات عملية الخط المغلق </a:t>
            </a:r>
            <a:r>
              <a:rPr lang="en-US" sz="1500" b="1" dirty="0">
                <a:latin typeface="Arial" pitchFamily="34" charset="0"/>
                <a:cs typeface="Arial" pitchFamily="34" charset="0"/>
              </a:rPr>
              <a:t>offline</a:t>
            </a:r>
            <a:r>
              <a:rPr lang="ar-SA" sz="1500" b="1" dirty="0">
                <a:latin typeface="Arial" pitchFamily="34" charset="0"/>
                <a:cs typeface="Arial" pitchFamily="34" charset="0"/>
              </a:rPr>
              <a:t>.</a:t>
            </a:r>
            <a:endParaRPr lang="en-US" sz="1500" b="1" dirty="0">
              <a:latin typeface="Arial" pitchFamily="34" charset="0"/>
              <a:cs typeface="Arial" pitchFamily="34" charset="0"/>
            </a:endParaRPr>
          </a:p>
          <a:p>
            <a:r>
              <a:rPr lang="ar-SA" sz="1500" b="1" u="sng" dirty="0">
                <a:solidFill>
                  <a:srgbClr val="FF0000"/>
                </a:solidFill>
                <a:latin typeface="Arial" pitchFamily="34" charset="0"/>
                <a:cs typeface="Arial" pitchFamily="34" charset="0"/>
              </a:rPr>
              <a:t>أمثلة :</a:t>
            </a:r>
            <a:r>
              <a:rPr lang="ar-SA" sz="1500" b="1" dirty="0">
                <a:solidFill>
                  <a:srgbClr val="FF0000"/>
                </a:solidFill>
                <a:latin typeface="Arial" pitchFamily="34" charset="0"/>
                <a:cs typeface="Arial" pitchFamily="34" charset="0"/>
              </a:rPr>
              <a:t> </a:t>
            </a:r>
            <a:r>
              <a:rPr lang="ar-SA" sz="1500" b="1" dirty="0">
                <a:latin typeface="Arial" pitchFamily="34" charset="0"/>
                <a:cs typeface="Arial" pitchFamily="34" charset="0"/>
              </a:rPr>
              <a:t>احتساب رواتب الموظفين ، طباعة فواتير شركة كبيرة أو ادخال بيانات قاعدة بيانات مستحدثة .</a:t>
            </a:r>
            <a:endParaRPr lang="en-US" sz="1500" b="1" dirty="0">
              <a:latin typeface="Arial" pitchFamily="34" charset="0"/>
              <a:cs typeface="Arial" pitchFamily="34" charset="0"/>
            </a:endParaRPr>
          </a:p>
        </p:txBody>
      </p:sp>
    </p:spTree>
    <p:extLst>
      <p:ext uri="{BB962C8B-B14F-4D97-AF65-F5344CB8AC3E}">
        <p14:creationId xmlns:p14="http://schemas.microsoft.com/office/powerpoint/2010/main" xmlns="" val="11435447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3203848" y="2608456"/>
            <a:ext cx="0" cy="432048"/>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20" name="Straight Connector 19"/>
          <p:cNvCxnSpPr/>
          <p:nvPr/>
        </p:nvCxnSpPr>
        <p:spPr>
          <a:xfrm>
            <a:off x="5508104" y="2608456"/>
            <a:ext cx="0" cy="432048"/>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13" name="Straight Connector 12"/>
          <p:cNvCxnSpPr/>
          <p:nvPr/>
        </p:nvCxnSpPr>
        <p:spPr>
          <a:xfrm>
            <a:off x="8388424" y="2608456"/>
            <a:ext cx="0" cy="432048"/>
          </a:xfrm>
          <a:prstGeom prst="line">
            <a:avLst/>
          </a:prstGeom>
          <a:ln/>
        </p:spPr>
        <p:style>
          <a:lnRef idx="2">
            <a:schemeClr val="accent3"/>
          </a:lnRef>
          <a:fillRef idx="0">
            <a:schemeClr val="accent3"/>
          </a:fillRef>
          <a:effectRef idx="1">
            <a:schemeClr val="accent3"/>
          </a:effectRef>
          <a:fontRef idx="minor">
            <a:schemeClr val="tx1"/>
          </a:fontRef>
        </p:style>
      </p:cxnSp>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9 ج  2 - 4</a:t>
            </a:r>
            <a:endParaRPr lang="ar-SA" sz="1400" b="1" dirty="0">
              <a:latin typeface="Andalus" pitchFamily="18" charset="-78"/>
              <a:cs typeface="Andalus" pitchFamily="18" charset="-78"/>
            </a:endParaRPr>
          </a:p>
        </p:txBody>
      </p:sp>
      <p:cxnSp>
        <p:nvCxnSpPr>
          <p:cNvPr id="5" name="Straight Connector 4"/>
          <p:cNvCxnSpPr/>
          <p:nvPr/>
        </p:nvCxnSpPr>
        <p:spPr>
          <a:xfrm>
            <a:off x="683568" y="2608456"/>
            <a:ext cx="0" cy="432048"/>
          </a:xfrm>
          <a:prstGeom prst="line">
            <a:avLst/>
          </a:prstGeom>
          <a:ln/>
        </p:spPr>
        <p:style>
          <a:lnRef idx="2">
            <a:schemeClr val="accent3"/>
          </a:lnRef>
          <a:fillRef idx="0">
            <a:schemeClr val="accent3"/>
          </a:fillRef>
          <a:effectRef idx="1">
            <a:schemeClr val="accent3"/>
          </a:effectRef>
          <a:fontRef idx="minor">
            <a:schemeClr val="tx1"/>
          </a:fontRef>
        </p:style>
      </p:cxnSp>
      <p:sp>
        <p:nvSpPr>
          <p:cNvPr id="6" name="TextBox 5"/>
          <p:cNvSpPr txBox="1"/>
          <p:nvPr/>
        </p:nvSpPr>
        <p:spPr>
          <a:xfrm>
            <a:off x="914965" y="548680"/>
            <a:ext cx="7056784" cy="523220"/>
          </a:xfrm>
          <a:prstGeom prst="rect">
            <a:avLst/>
          </a:prstGeom>
          <a:ln/>
          <a:effectLst>
            <a:glow rad="228600">
              <a:srgbClr val="FFFF00">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عناصــر نظام ادارة قواعــد البيانات</a:t>
            </a:r>
            <a:endParaRPr lang="ar-SA" sz="4800" dirty="0" smtClean="0">
              <a:ln>
                <a:solidFill>
                  <a:schemeClr val="tx1"/>
                </a:solidFill>
              </a:ln>
              <a:effectLst/>
              <a:cs typeface="FS_Bold" pitchFamily="2" charset="-78"/>
            </a:endParaRPr>
          </a:p>
        </p:txBody>
      </p:sp>
      <p:sp>
        <p:nvSpPr>
          <p:cNvPr id="7" name="Left Brace 6"/>
          <p:cNvSpPr/>
          <p:nvPr/>
        </p:nvSpPr>
        <p:spPr>
          <a:xfrm rot="5400000">
            <a:off x="4067943" y="-2312476"/>
            <a:ext cx="864096" cy="7632848"/>
          </a:xfrm>
          <a:prstGeom prst="leftBrace">
            <a:avLst/>
          </a:prstGeom>
        </p:spPr>
        <p:style>
          <a:lnRef idx="2">
            <a:schemeClr val="accent3"/>
          </a:lnRef>
          <a:fillRef idx="0">
            <a:schemeClr val="accent3"/>
          </a:fillRef>
          <a:effectRef idx="1">
            <a:schemeClr val="accent3"/>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0" name="TextBox 9"/>
          <p:cNvSpPr txBox="1"/>
          <p:nvPr/>
        </p:nvSpPr>
        <p:spPr>
          <a:xfrm>
            <a:off x="7616570" y="1923955"/>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لغة تعريف البيانات </a:t>
            </a:r>
            <a:r>
              <a:rPr lang="en-US" sz="2000" dirty="0" err="1" smtClean="0">
                <a:ln>
                  <a:solidFill>
                    <a:schemeClr val="tx1"/>
                  </a:solidFill>
                </a:ln>
                <a:effectLst/>
                <a:cs typeface="MCS Taybah S_U normal." pitchFamily="2" charset="-78"/>
              </a:rPr>
              <a:t>DDl</a:t>
            </a:r>
            <a:endParaRPr lang="ar-SA" sz="4000" dirty="0" smtClean="0">
              <a:ln>
                <a:solidFill>
                  <a:schemeClr val="tx1"/>
                </a:solidFill>
              </a:ln>
              <a:effectLst/>
              <a:cs typeface="MCS Taybah S_U normal." pitchFamily="2" charset="-78"/>
            </a:endParaRPr>
          </a:p>
        </p:txBody>
      </p:sp>
      <p:sp>
        <p:nvSpPr>
          <p:cNvPr id="12" name="TextBox 11"/>
          <p:cNvSpPr txBox="1"/>
          <p:nvPr/>
        </p:nvSpPr>
        <p:spPr>
          <a:xfrm>
            <a:off x="107504" y="1960384"/>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لغة معالجة البيانات </a:t>
            </a:r>
            <a:r>
              <a:rPr lang="en-US" sz="2000" dirty="0" smtClean="0">
                <a:ln>
                  <a:solidFill>
                    <a:schemeClr val="tx1"/>
                  </a:solidFill>
                </a:ln>
                <a:effectLst/>
                <a:cs typeface="MCS Taybah S_U normal." pitchFamily="2" charset="-78"/>
              </a:rPr>
              <a:t>DML</a:t>
            </a:r>
            <a:endParaRPr lang="ar-SA" sz="4000" dirty="0" smtClean="0">
              <a:ln>
                <a:solidFill>
                  <a:schemeClr val="tx1"/>
                </a:solidFill>
              </a:ln>
              <a:effectLst/>
              <a:cs typeface="MCS Taybah S_U normal." pitchFamily="2" charset="-78"/>
            </a:endParaRPr>
          </a:p>
        </p:txBody>
      </p:sp>
      <p:cxnSp>
        <p:nvCxnSpPr>
          <p:cNvPr id="14" name="Straight Connector 13"/>
          <p:cNvCxnSpPr/>
          <p:nvPr/>
        </p:nvCxnSpPr>
        <p:spPr>
          <a:xfrm>
            <a:off x="3203848" y="1503948"/>
            <a:ext cx="0" cy="600452"/>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15" name="Straight Connector 14"/>
          <p:cNvCxnSpPr/>
          <p:nvPr/>
        </p:nvCxnSpPr>
        <p:spPr>
          <a:xfrm>
            <a:off x="5436096" y="1503948"/>
            <a:ext cx="0" cy="600452"/>
          </a:xfrm>
          <a:prstGeom prst="line">
            <a:avLst/>
          </a:prstGeom>
          <a:ln/>
        </p:spPr>
        <p:style>
          <a:lnRef idx="2">
            <a:schemeClr val="accent3"/>
          </a:lnRef>
          <a:fillRef idx="0">
            <a:schemeClr val="accent3"/>
          </a:fillRef>
          <a:effectRef idx="1">
            <a:schemeClr val="accent3"/>
          </a:effectRef>
          <a:fontRef idx="minor">
            <a:schemeClr val="tx1"/>
          </a:fontRef>
        </p:style>
      </p:cxnSp>
      <p:sp>
        <p:nvSpPr>
          <p:cNvPr id="17" name="TextBox 16"/>
          <p:cNvSpPr txBox="1"/>
          <p:nvPr/>
        </p:nvSpPr>
        <p:spPr>
          <a:xfrm>
            <a:off x="4860032" y="1921475"/>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قاموس البيانات </a:t>
            </a:r>
            <a:r>
              <a:rPr lang="en-US" sz="2000" dirty="0" smtClean="0">
                <a:ln>
                  <a:solidFill>
                    <a:schemeClr val="tx1"/>
                  </a:solidFill>
                </a:ln>
                <a:effectLst/>
                <a:cs typeface="MCS Taybah S_U normal." pitchFamily="2" charset="-78"/>
              </a:rPr>
              <a:t>DD</a:t>
            </a:r>
            <a:endParaRPr lang="ar-SA" sz="4000" dirty="0" smtClean="0">
              <a:ln>
                <a:solidFill>
                  <a:schemeClr val="tx1"/>
                </a:solidFill>
              </a:ln>
              <a:effectLst/>
              <a:cs typeface="MCS Taybah S_U normal." pitchFamily="2" charset="-78"/>
            </a:endParaRPr>
          </a:p>
        </p:txBody>
      </p:sp>
      <p:sp>
        <p:nvSpPr>
          <p:cNvPr id="18" name="TextBox 17"/>
          <p:cNvSpPr txBox="1"/>
          <p:nvPr/>
        </p:nvSpPr>
        <p:spPr>
          <a:xfrm>
            <a:off x="2576010" y="1921475"/>
            <a:ext cx="1275910" cy="83099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العنصر البيان</a:t>
            </a:r>
            <a:endParaRPr lang="ar-SA" sz="4400" dirty="0" smtClean="0">
              <a:ln>
                <a:solidFill>
                  <a:schemeClr val="tx1"/>
                </a:solidFill>
              </a:ln>
              <a:effectLst/>
              <a:cs typeface="MCS Taybah S_U normal." pitchFamily="2" charset="-78"/>
            </a:endParaRPr>
          </a:p>
        </p:txBody>
      </p:sp>
      <p:sp>
        <p:nvSpPr>
          <p:cNvPr id="21" name="TextBox 20"/>
          <p:cNvSpPr txBox="1"/>
          <p:nvPr/>
        </p:nvSpPr>
        <p:spPr>
          <a:xfrm>
            <a:off x="7668344" y="3040504"/>
            <a:ext cx="1368152" cy="2462213"/>
          </a:xfrm>
          <a:prstGeom prst="rect">
            <a:avLst/>
          </a:prstGeom>
          <a:noFill/>
          <a:ln>
            <a:solidFill>
              <a:schemeClr val="tx1"/>
            </a:solidFill>
            <a:prstDash val="sysDot"/>
          </a:ln>
        </p:spPr>
        <p:txBody>
          <a:bodyPr wrap="square" rtlCol="1">
            <a:spAutoFit/>
          </a:bodyPr>
          <a:lstStyle/>
          <a:p>
            <a:pPr algn="ctr"/>
            <a:r>
              <a:rPr lang="ar-SA" sz="1400" b="1" dirty="0" smtClean="0"/>
              <a:t>هي اللغه الرسيمة التي يستعملها المبرمجون لتحديد هيكل محتوى قاعدة البيانات</a:t>
            </a:r>
          </a:p>
          <a:p>
            <a:pPr algn="ctr"/>
            <a:r>
              <a:rPr lang="ar-SA" sz="1400" b="1" dirty="0" smtClean="0"/>
              <a:t>تسكح بتعريف كل عنصر بيانيكما يظهر في قاعدة البيانات قبل تحولها إلى  الشكل المطلوب من قبل البرامج الطبيقية</a:t>
            </a:r>
            <a:endParaRPr lang="en-US" sz="1400" b="1" dirty="0" smtClean="0"/>
          </a:p>
        </p:txBody>
      </p:sp>
      <p:sp>
        <p:nvSpPr>
          <p:cNvPr id="23" name="TextBox 22"/>
          <p:cNvSpPr txBox="1"/>
          <p:nvPr/>
        </p:nvSpPr>
        <p:spPr>
          <a:xfrm>
            <a:off x="2555776" y="3040504"/>
            <a:ext cx="1368152" cy="307777"/>
          </a:xfrm>
          <a:prstGeom prst="rect">
            <a:avLst/>
          </a:prstGeom>
          <a:noFill/>
          <a:ln>
            <a:solidFill>
              <a:schemeClr val="tx1"/>
            </a:solidFill>
            <a:prstDash val="sysDot"/>
          </a:ln>
        </p:spPr>
        <p:txBody>
          <a:bodyPr wrap="square" rtlCol="1">
            <a:spAutoFit/>
          </a:bodyPr>
          <a:lstStyle/>
          <a:p>
            <a:pPr algn="ctr"/>
            <a:r>
              <a:rPr lang="ar-SA" sz="1400" b="1" dirty="0" smtClean="0"/>
              <a:t>اي الحقل</a:t>
            </a:r>
            <a:endParaRPr lang="en-US" sz="1400" b="1" dirty="0" smtClean="0"/>
          </a:p>
        </p:txBody>
      </p:sp>
      <p:sp>
        <p:nvSpPr>
          <p:cNvPr id="24" name="TextBox 23"/>
          <p:cNvSpPr txBox="1"/>
          <p:nvPr/>
        </p:nvSpPr>
        <p:spPr>
          <a:xfrm>
            <a:off x="35496" y="2996952"/>
            <a:ext cx="2376264" cy="2677656"/>
          </a:xfrm>
          <a:prstGeom prst="rect">
            <a:avLst/>
          </a:prstGeom>
          <a:solidFill>
            <a:schemeClr val="bg1"/>
          </a:solid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لغة تستعمل بالتزامن مع لغة البرمجة من الجيل الثالث والرابع </a:t>
            </a:r>
          </a:p>
          <a:p>
            <a:pPr marL="285750" indent="-285750">
              <a:buFont typeface="Arial" pitchFamily="34" charset="0"/>
              <a:buChar char="•"/>
            </a:pPr>
            <a:r>
              <a:rPr lang="ar-SA" sz="1400" b="1" dirty="0" smtClean="0"/>
              <a:t>تحتوي على اوامر التي تمكن من استغلال البيانات داخل قواعد البيانات</a:t>
            </a:r>
          </a:p>
          <a:p>
            <a:pPr marL="285750" indent="-285750">
              <a:buFont typeface="Arial" pitchFamily="34" charset="0"/>
              <a:buChar char="•"/>
            </a:pPr>
            <a:r>
              <a:rPr lang="ar-SA" sz="1400" b="1" dirty="0" smtClean="0"/>
              <a:t>تستخدم من طرف المبرميجن والمستخدمين ، لاجراء العلميات الخاصة بالاظافه / التحديث/ الاسترجاع</a:t>
            </a:r>
          </a:p>
          <a:p>
            <a:pPr marL="285750" indent="-285750">
              <a:buFont typeface="Arial" pitchFamily="34" charset="0"/>
              <a:buChar char="•"/>
            </a:pPr>
            <a:r>
              <a:rPr lang="ar-SA" sz="1400" b="1" dirty="0" smtClean="0"/>
              <a:t>من  اشهرها  : لغة الستفسار المهيكلة </a:t>
            </a:r>
            <a:r>
              <a:rPr lang="en-US" sz="1400" b="1" dirty="0" smtClean="0"/>
              <a:t>Standard Query Language(SQL</a:t>
            </a:r>
            <a:r>
              <a:rPr lang="en-US" sz="1400" b="1" dirty="0"/>
              <a:t>)</a:t>
            </a:r>
            <a:endParaRPr lang="en-US" sz="1400" b="1" dirty="0" smtClean="0"/>
          </a:p>
        </p:txBody>
      </p:sp>
      <p:sp>
        <p:nvSpPr>
          <p:cNvPr id="3" name="TextBox 2"/>
          <p:cNvSpPr txBox="1"/>
          <p:nvPr/>
        </p:nvSpPr>
        <p:spPr>
          <a:xfrm>
            <a:off x="7971749" y="1591052"/>
            <a:ext cx="282776" cy="369332"/>
          </a:xfrm>
          <a:prstGeom prst="rect">
            <a:avLst/>
          </a:prstGeom>
          <a:noFill/>
        </p:spPr>
        <p:txBody>
          <a:bodyPr wrap="square" rtlCol="1">
            <a:spAutoFit/>
          </a:bodyPr>
          <a:lstStyle/>
          <a:p>
            <a:r>
              <a:rPr lang="ar-SA" dirty="0" smtClean="0"/>
              <a:t>1</a:t>
            </a:r>
            <a:endParaRPr lang="ar-SA" dirty="0"/>
          </a:p>
        </p:txBody>
      </p:sp>
      <p:sp>
        <p:nvSpPr>
          <p:cNvPr id="27" name="TextBox 26"/>
          <p:cNvSpPr txBox="1"/>
          <p:nvPr/>
        </p:nvSpPr>
        <p:spPr>
          <a:xfrm>
            <a:off x="5153320" y="1587242"/>
            <a:ext cx="282776" cy="369332"/>
          </a:xfrm>
          <a:prstGeom prst="rect">
            <a:avLst/>
          </a:prstGeom>
          <a:noFill/>
        </p:spPr>
        <p:txBody>
          <a:bodyPr wrap="square" rtlCol="1">
            <a:spAutoFit/>
          </a:bodyPr>
          <a:lstStyle/>
          <a:p>
            <a:r>
              <a:rPr lang="ar-SA" dirty="0" smtClean="0"/>
              <a:t>3</a:t>
            </a:r>
            <a:endParaRPr lang="ar-SA" dirty="0"/>
          </a:p>
        </p:txBody>
      </p:sp>
      <p:sp>
        <p:nvSpPr>
          <p:cNvPr id="28" name="TextBox 27"/>
          <p:cNvSpPr txBox="1"/>
          <p:nvPr/>
        </p:nvSpPr>
        <p:spPr>
          <a:xfrm>
            <a:off x="2921072" y="1604154"/>
            <a:ext cx="282776" cy="369332"/>
          </a:xfrm>
          <a:prstGeom prst="rect">
            <a:avLst/>
          </a:prstGeom>
          <a:noFill/>
        </p:spPr>
        <p:txBody>
          <a:bodyPr wrap="square" rtlCol="1">
            <a:spAutoFit/>
          </a:bodyPr>
          <a:lstStyle/>
          <a:p>
            <a:r>
              <a:rPr lang="ar-SA" dirty="0" smtClean="0"/>
              <a:t>4</a:t>
            </a:r>
            <a:endParaRPr lang="ar-SA" dirty="0"/>
          </a:p>
        </p:txBody>
      </p:sp>
      <p:sp>
        <p:nvSpPr>
          <p:cNvPr id="29" name="TextBox 28"/>
          <p:cNvSpPr txBox="1"/>
          <p:nvPr/>
        </p:nvSpPr>
        <p:spPr>
          <a:xfrm>
            <a:off x="400792" y="1600344"/>
            <a:ext cx="282776" cy="369332"/>
          </a:xfrm>
          <a:prstGeom prst="rect">
            <a:avLst/>
          </a:prstGeom>
          <a:noFill/>
        </p:spPr>
        <p:txBody>
          <a:bodyPr wrap="square" rtlCol="1">
            <a:spAutoFit/>
          </a:bodyPr>
          <a:lstStyle/>
          <a:p>
            <a:r>
              <a:rPr lang="ar-SA" dirty="0" smtClean="0"/>
              <a:t>2</a:t>
            </a:r>
            <a:endParaRPr lang="ar-SA" dirty="0"/>
          </a:p>
        </p:txBody>
      </p:sp>
      <p:sp>
        <p:nvSpPr>
          <p:cNvPr id="25" name="TextBox 24"/>
          <p:cNvSpPr txBox="1"/>
          <p:nvPr/>
        </p:nvSpPr>
        <p:spPr>
          <a:xfrm>
            <a:off x="4499990" y="3040504"/>
            <a:ext cx="2664297" cy="3754874"/>
          </a:xfrm>
          <a:prstGeom prst="rect">
            <a:avLst/>
          </a:prstGeom>
          <a:noFill/>
          <a:ln>
            <a:solidFill>
              <a:schemeClr val="tx1"/>
            </a:solidFill>
            <a:prstDash val="sysDot"/>
          </a:ln>
        </p:spPr>
        <p:txBody>
          <a:bodyPr wrap="square" rtlCol="1">
            <a:spAutoFit/>
          </a:bodyPr>
          <a:lstStyle/>
          <a:p>
            <a:r>
              <a:rPr lang="ar-SA" sz="1400" b="1" dirty="0" smtClean="0">
                <a:latin typeface="Arial" pitchFamily="34" charset="0"/>
                <a:cs typeface="Arial" pitchFamily="34" charset="0"/>
              </a:rPr>
              <a:t>*هو </a:t>
            </a:r>
            <a:r>
              <a:rPr lang="ar-SA" sz="1400" b="1" dirty="0">
                <a:latin typeface="Arial" pitchFamily="34" charset="0"/>
                <a:cs typeface="Arial" pitchFamily="34" charset="0"/>
              </a:rPr>
              <a:t>دليل تنظيمي عبارة عن ملف يدوي أو اتوماتيكي يخزن فيه تعريف عناصر البيانات وخصائصها مثل استخدامها ، تمثيلها المادي ، المسئول عنها، المصرح له بالوصول إليها ، والأمن. بإمكان العديد من قواميس البيانات إنتاج قوائم وتقارير عن استخدام البيانات، وتجميعها ومكان استخدامها بالبرامج وغير ذلك.</a:t>
            </a:r>
            <a:endParaRPr lang="en-US" sz="1400" b="1" dirty="0">
              <a:latin typeface="Arial" pitchFamily="34" charset="0"/>
              <a:cs typeface="Arial" pitchFamily="34" charset="0"/>
            </a:endParaRPr>
          </a:p>
          <a:p>
            <a:pPr lvl="0"/>
            <a:r>
              <a:rPr lang="ar-SA" sz="1400" b="1" dirty="0" smtClean="0">
                <a:latin typeface="Arial" pitchFamily="34" charset="0"/>
                <a:cs typeface="Arial" pitchFamily="34" charset="0"/>
              </a:rPr>
              <a:t>*تمكن </a:t>
            </a:r>
            <a:r>
              <a:rPr lang="ar-SA" sz="1400" b="1" dirty="0">
                <a:latin typeface="Arial" pitchFamily="34" charset="0"/>
                <a:cs typeface="Arial" pitchFamily="34" charset="0"/>
              </a:rPr>
              <a:t>من تحديد أي بيانات تستخدم لوظائف المبيعات والتسويق، وتعطي المعلومات الكافية للمستخدمين من الاسم الصيغة والمواصفات المتطلبة للوصول للبيانات و انشاء التقارير .</a:t>
            </a:r>
            <a:endParaRPr lang="en-US" sz="1400" b="1" dirty="0">
              <a:latin typeface="Arial" pitchFamily="34" charset="0"/>
              <a:cs typeface="Arial" pitchFamily="34" charset="0"/>
            </a:endParaRPr>
          </a:p>
          <a:p>
            <a:pPr lvl="0"/>
            <a:r>
              <a:rPr lang="ar-SA" sz="1400" b="1" dirty="0">
                <a:latin typeface="Arial" pitchFamily="34" charset="0"/>
                <a:cs typeface="Arial" pitchFamily="34" charset="0"/>
              </a:rPr>
              <a:t> </a:t>
            </a:r>
            <a:r>
              <a:rPr lang="ar-SA" sz="1400" b="1" dirty="0" smtClean="0">
                <a:latin typeface="Arial" pitchFamily="34" charset="0"/>
                <a:cs typeface="Arial" pitchFamily="34" charset="0"/>
              </a:rPr>
              <a:t>*منها </a:t>
            </a:r>
            <a:r>
              <a:rPr lang="ar-SA" sz="1400" b="1" dirty="0">
                <a:latin typeface="Arial" pitchFamily="34" charset="0"/>
                <a:cs typeface="Arial" pitchFamily="34" charset="0"/>
              </a:rPr>
              <a:t>ما يكون سلبي وغير فعال </a:t>
            </a:r>
            <a:r>
              <a:rPr lang="en-US" sz="1400" b="1" dirty="0">
                <a:latin typeface="Arial" pitchFamily="34" charset="0"/>
                <a:cs typeface="Arial" pitchFamily="34" charset="0"/>
              </a:rPr>
              <a:t> passive </a:t>
            </a:r>
            <a:r>
              <a:rPr lang="ar-SA" sz="1400" b="1" dirty="0">
                <a:latin typeface="Arial" pitchFamily="34" charset="0"/>
                <a:cs typeface="Arial" pitchFamily="34" charset="0"/>
              </a:rPr>
              <a:t>ومنهم من يكون فعال </a:t>
            </a:r>
            <a:r>
              <a:rPr lang="en-US" sz="1400" b="1" dirty="0">
                <a:latin typeface="Arial" pitchFamily="34" charset="0"/>
                <a:cs typeface="Arial" pitchFamily="34" charset="0"/>
              </a:rPr>
              <a:t>active </a:t>
            </a:r>
            <a:r>
              <a:rPr lang="ar-SA" sz="1400" b="1" dirty="0">
                <a:latin typeface="Arial" pitchFamily="34" charset="0"/>
                <a:cs typeface="Arial" pitchFamily="34" charset="0"/>
              </a:rPr>
              <a:t>أي يمكن تعديل مواصفات بيانات مثل تعديل حجم الرمز البريدي.</a:t>
            </a:r>
            <a:endParaRPr lang="en-US" sz="1400" b="1" dirty="0">
              <a:latin typeface="Arial" pitchFamily="34" charset="0"/>
              <a:cs typeface="Arial" pitchFamily="34" charset="0"/>
            </a:endParaRPr>
          </a:p>
        </p:txBody>
      </p:sp>
    </p:spTree>
    <p:extLst>
      <p:ext uri="{BB962C8B-B14F-4D97-AF65-F5344CB8AC3E}">
        <p14:creationId xmlns:p14="http://schemas.microsoft.com/office/powerpoint/2010/main" xmlns="" val="6894610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9 ج  4- 4</a:t>
            </a:r>
            <a:endParaRPr lang="ar-SA" sz="1400" b="1" dirty="0">
              <a:latin typeface="Andalus" pitchFamily="18" charset="-78"/>
              <a:cs typeface="Andalus" pitchFamily="18" charset="-78"/>
            </a:endParaRPr>
          </a:p>
        </p:txBody>
      </p:sp>
      <p:graphicFrame>
        <p:nvGraphicFramePr>
          <p:cNvPr id="4" name="Diagram 3"/>
          <p:cNvGraphicFramePr/>
          <p:nvPr>
            <p:extLst>
              <p:ext uri="{D42A27DB-BD31-4B8C-83A1-F6EECF244321}">
                <p14:modId xmlns:p14="http://schemas.microsoft.com/office/powerpoint/2010/main" xmlns="" val="3017720352"/>
              </p:ext>
            </p:extLst>
          </p:nvPr>
        </p:nvGraphicFramePr>
        <p:xfrm>
          <a:off x="251520" y="548680"/>
          <a:ext cx="8640960" cy="63465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1115616" y="622955"/>
            <a:ext cx="7704856" cy="1331134"/>
          </a:xfrm>
          <a:prstGeom prst="rect">
            <a:avLst/>
          </a:prstGeom>
          <a:noFill/>
        </p:spPr>
        <p:txBody>
          <a:bodyPr wrap="square" rtlCol="1">
            <a:spAutoFit/>
          </a:bodyPr>
          <a:lstStyle/>
          <a:p>
            <a:pPr marL="171450" lvl="0" indent="-171450">
              <a:buFont typeface="Arial" pitchFamily="34" charset="0"/>
              <a:buChar char="•"/>
            </a:pPr>
            <a:r>
              <a:rPr lang="ar-SA" sz="1150" b="1" dirty="0">
                <a:latin typeface="Arial" pitchFamily="34" charset="0"/>
                <a:cs typeface="Arial" pitchFamily="34" charset="0"/>
              </a:rPr>
              <a:t>يتألف هيكل قاعدة البيانات من مجموعة هرمية مرتبة أو أكثر ( هيكل شجرة معكوسة) وكل مجموعة هي عبارة عن بيانات متعددة لنوع وحيد من الهرمية.</a:t>
            </a:r>
            <a:endParaRPr lang="en-US" sz="1150" b="1" dirty="0">
              <a:latin typeface="Arial" pitchFamily="34" charset="0"/>
              <a:cs typeface="Arial" pitchFamily="34" charset="0"/>
            </a:endParaRPr>
          </a:p>
          <a:p>
            <a:pPr marL="171450" lvl="0" indent="-171450">
              <a:buFont typeface="Arial" pitchFamily="34" charset="0"/>
              <a:buChar char="•"/>
            </a:pPr>
            <a:r>
              <a:rPr lang="ar-SA" sz="1150" b="1" dirty="0">
                <a:latin typeface="Arial" pitchFamily="34" charset="0"/>
                <a:cs typeface="Arial" pitchFamily="34" charset="0"/>
              </a:rPr>
              <a:t>في هذا النموذج، كل مستوى يحتوي على سجلات كل واحد منها ذو جذر وحيد وتتفرع منه عدّة فروع، وهذه الفروع عبارة عن سجلات حيث تنظم العناصر البيانية فيها مثل أجزاء من السجل تسمى قطع </a:t>
            </a:r>
            <a:r>
              <a:rPr lang="en-US" sz="1150" b="1" dirty="0">
                <a:latin typeface="Arial" pitchFamily="34" charset="0"/>
                <a:cs typeface="Arial" pitchFamily="34" charset="0"/>
              </a:rPr>
              <a:t>segments</a:t>
            </a:r>
            <a:r>
              <a:rPr lang="ar-SA" sz="1150" b="1" dirty="0">
                <a:latin typeface="Arial" pitchFamily="34" charset="0"/>
                <a:cs typeface="Arial" pitchFamily="34" charset="0"/>
              </a:rPr>
              <a:t>.</a:t>
            </a:r>
            <a:endParaRPr lang="en-US" sz="1150" b="1" dirty="0">
              <a:latin typeface="Arial" pitchFamily="34" charset="0"/>
              <a:cs typeface="Arial" pitchFamily="34" charset="0"/>
            </a:endParaRPr>
          </a:p>
          <a:p>
            <a:pPr marL="171450" lvl="0" indent="-171450">
              <a:buFont typeface="Arial" pitchFamily="34" charset="0"/>
              <a:buChar char="•"/>
            </a:pPr>
            <a:r>
              <a:rPr lang="ar-SA" sz="1150" b="1" dirty="0">
                <a:latin typeface="Arial" pitchFamily="34" charset="0"/>
                <a:cs typeface="Arial" pitchFamily="34" charset="0"/>
              </a:rPr>
              <a:t>بالنسبة للمستخدم فكل سجل يشبه مخطط تنظيمي مع قطعة بمستوى عالي </a:t>
            </a:r>
            <a:r>
              <a:rPr lang="en-US" sz="1150" b="1" dirty="0">
                <a:latin typeface="Arial" pitchFamily="34" charset="0"/>
                <a:cs typeface="Arial" pitchFamily="34" charset="0"/>
              </a:rPr>
              <a:t>top-level segment</a:t>
            </a:r>
            <a:r>
              <a:rPr lang="ar-SA" sz="1150" b="1" dirty="0">
                <a:latin typeface="Arial" pitchFamily="34" charset="0"/>
                <a:cs typeface="Arial" pitchFamily="34" charset="0"/>
              </a:rPr>
              <a:t> ، تسمى جذر </a:t>
            </a:r>
            <a:r>
              <a:rPr lang="en-US" sz="1150" b="1" dirty="0">
                <a:latin typeface="Arial" pitchFamily="34" charset="0"/>
                <a:cs typeface="Arial" pitchFamily="34" charset="0"/>
              </a:rPr>
              <a:t>root</a:t>
            </a:r>
            <a:r>
              <a:rPr lang="ar-SA" sz="1150" b="1" dirty="0">
                <a:latin typeface="Arial" pitchFamily="34" charset="0"/>
                <a:cs typeface="Arial" pitchFamily="34" charset="0"/>
              </a:rPr>
              <a:t> ، مرتبطة منطقيا(بمؤشرات) بقطع متفرعة منها في مستوى أدنى بواسطة علاقة أب- أبن. وكل أنواع التفرعات الشجرية مرتبة، أي للجزء عدة توابع وأصل واحد فقط ( علاقة واحد إلى متعدد). </a:t>
            </a:r>
            <a:endParaRPr lang="en-US" sz="1150" b="1" dirty="0">
              <a:latin typeface="Arial" pitchFamily="34" charset="0"/>
              <a:cs typeface="Arial" pitchFamily="34" charset="0"/>
            </a:endParaRPr>
          </a:p>
          <a:p>
            <a:pPr marL="171450" indent="-171450">
              <a:buFont typeface="Arial" pitchFamily="34" charset="0"/>
              <a:buChar char="•"/>
            </a:pPr>
            <a:r>
              <a:rPr lang="ar-SA" sz="1150" b="1" dirty="0">
                <a:latin typeface="Arial" pitchFamily="34" charset="0"/>
                <a:cs typeface="Arial" pitchFamily="34" charset="0"/>
              </a:rPr>
              <a:t>تستعمل المؤشرات للربط بين السجلات وهي تشير إلى السجل التالي، فيها عنوانه</a:t>
            </a:r>
          </a:p>
        </p:txBody>
      </p:sp>
      <p:sp>
        <p:nvSpPr>
          <p:cNvPr id="5" name="TextBox 4"/>
          <p:cNvSpPr txBox="1"/>
          <p:nvPr/>
        </p:nvSpPr>
        <p:spPr>
          <a:xfrm>
            <a:off x="1115616" y="2049904"/>
            <a:ext cx="7704856" cy="1200329"/>
          </a:xfrm>
          <a:prstGeom prst="rect">
            <a:avLst/>
          </a:prstGeom>
          <a:noFill/>
        </p:spPr>
        <p:txBody>
          <a:bodyPr wrap="square" rtlCol="1">
            <a:spAutoFit/>
          </a:bodyPr>
          <a:lstStyle/>
          <a:p>
            <a:pPr marL="171450" lvl="0" indent="-171450">
              <a:buFont typeface="Arial" pitchFamily="34" charset="0"/>
              <a:buChar char="•"/>
            </a:pPr>
            <a:r>
              <a:rPr lang="ar-SA" sz="1200" b="1" dirty="0"/>
              <a:t>في هذا النموذج توضع سجلات قواعد البيانات على شكل متشابك حسب نظام معين. ويعتبر هذا النموذج امتداد للنموذج الهرمي.</a:t>
            </a:r>
            <a:endParaRPr lang="en-US" sz="1200" b="1" dirty="0"/>
          </a:p>
          <a:p>
            <a:pPr marL="171450" lvl="0" indent="-171450">
              <a:buFont typeface="Arial" pitchFamily="34" charset="0"/>
              <a:buChar char="•"/>
            </a:pPr>
            <a:r>
              <a:rPr lang="ar-SA" sz="1200" b="1" dirty="0"/>
              <a:t>الفرق بين النموذجين هو أن النموذج الهرمي يسمح فقط بأن يكون لكل ابن أب واحد فقط بينما في النموذج الشبكي يكون لكل ابن أكثر من أب أو لا يكون له أب.</a:t>
            </a:r>
            <a:endParaRPr lang="en-US" sz="1200" b="1" dirty="0"/>
          </a:p>
          <a:p>
            <a:pPr marL="171450" lvl="0" indent="-171450">
              <a:buFont typeface="Arial" pitchFamily="34" charset="0"/>
              <a:buChar char="•"/>
            </a:pPr>
            <a:r>
              <a:rPr lang="ar-SA" sz="1200" b="1" dirty="0"/>
              <a:t>تتألف قاعدة البيانات هنا من مجموعتين: المجموعة الأولى للسجلات حيث لكل سجل يحتوي مجموعة حقول، والمجموعة الثانية للروابط بين السجلات.</a:t>
            </a:r>
            <a:endParaRPr lang="en-US" sz="1200" b="1" dirty="0"/>
          </a:p>
          <a:p>
            <a:pPr marL="171450" lvl="0" indent="-171450">
              <a:buFont typeface="Arial" pitchFamily="34" charset="0"/>
              <a:buChar char="•"/>
            </a:pPr>
            <a:r>
              <a:rPr lang="ar-SA" sz="1200" b="1" dirty="0"/>
              <a:t>نظام إدارة قواعد البيانات هنا يتكون من مجموعتين أيضا: الأولى عبارة عن وقائع لكل حقول السجل والثانية تصف الأحداث.</a:t>
            </a:r>
            <a:endParaRPr lang="en-US" sz="1200" b="1" dirty="0"/>
          </a:p>
          <a:p>
            <a:pPr marL="171450" lvl="0" indent="-171450">
              <a:buFont typeface="Arial" pitchFamily="34" charset="0"/>
              <a:buChar char="•"/>
            </a:pPr>
            <a:r>
              <a:rPr lang="ar-SA" sz="1200" b="1" dirty="0"/>
              <a:t>تتميز بأنها تقلل من التكرار ، وتتجاوب أحيانا أسرع من النموذج الهرمي</a:t>
            </a:r>
            <a:r>
              <a:rPr lang="ar-SA" sz="1200" b="1" dirty="0" smtClean="0"/>
              <a:t>.</a:t>
            </a:r>
            <a:endParaRPr lang="en-US" sz="1200" b="1" dirty="0"/>
          </a:p>
        </p:txBody>
      </p:sp>
      <p:sp>
        <p:nvSpPr>
          <p:cNvPr id="6" name="TextBox 5"/>
          <p:cNvSpPr txBox="1"/>
          <p:nvPr/>
        </p:nvSpPr>
        <p:spPr>
          <a:xfrm>
            <a:off x="1236261" y="5482481"/>
            <a:ext cx="7471173" cy="1277273"/>
          </a:xfrm>
          <a:prstGeom prst="rect">
            <a:avLst/>
          </a:prstGeom>
          <a:noFill/>
        </p:spPr>
        <p:txBody>
          <a:bodyPr wrap="square" rtlCol="1">
            <a:spAutoFit/>
          </a:bodyPr>
          <a:lstStyle/>
          <a:p>
            <a:pPr lvl="0"/>
            <a:r>
              <a:rPr lang="ar-SA" sz="1100" b="1" dirty="0">
                <a:latin typeface="Arial" pitchFamily="34" charset="0"/>
                <a:cs typeface="Arial" pitchFamily="34" charset="0"/>
              </a:rPr>
              <a:t>هي قواعد بيانات تخزن البيانات والإجراءات في عنصر واحد يسمى كيان أو شيء </a:t>
            </a:r>
            <a:r>
              <a:rPr lang="en-US" sz="1100" b="1" dirty="0">
                <a:latin typeface="Arial" pitchFamily="34" charset="0"/>
                <a:cs typeface="Arial" pitchFamily="34" charset="0"/>
              </a:rPr>
              <a:t>Object</a:t>
            </a:r>
            <a:r>
              <a:rPr lang="ar-SA" sz="1100" b="1" dirty="0">
                <a:latin typeface="Arial" pitchFamily="34" charset="0"/>
                <a:cs typeface="Arial" pitchFamily="34" charset="0"/>
              </a:rPr>
              <a:t> وذلك باستخدام البرمجة كائنية التوجه. وتعتبر البيانات كيانات يمكن ان تستعاد تلقائيا ويمكن تقاسمها .</a:t>
            </a:r>
            <a:endParaRPr lang="en-US" sz="1100" b="1" dirty="0">
              <a:latin typeface="Arial" pitchFamily="34" charset="0"/>
              <a:cs typeface="Arial" pitchFamily="34" charset="0"/>
            </a:endParaRPr>
          </a:p>
          <a:p>
            <a:pPr lvl="0"/>
            <a:r>
              <a:rPr lang="ar-SA" sz="1100" b="1" u="sng" dirty="0">
                <a:latin typeface="Arial" pitchFamily="34" charset="0"/>
                <a:cs typeface="Arial" pitchFamily="34" charset="0"/>
              </a:rPr>
              <a:t> </a:t>
            </a:r>
            <a:r>
              <a:rPr lang="en-US" sz="1100" b="1" u="sng" dirty="0">
                <a:latin typeface="Arial" pitchFamily="34" charset="0"/>
                <a:cs typeface="Arial" pitchFamily="34" charset="0"/>
              </a:rPr>
              <a:t>Class</a:t>
            </a:r>
            <a:r>
              <a:rPr lang="ar-SA" sz="1100" b="1" u="sng" dirty="0">
                <a:latin typeface="Arial" pitchFamily="34" charset="0"/>
                <a:cs typeface="Arial" pitchFamily="34" charset="0"/>
              </a:rPr>
              <a:t>:</a:t>
            </a:r>
            <a:r>
              <a:rPr lang="ar-SA" sz="1100" b="1" dirty="0">
                <a:latin typeface="Arial" pitchFamily="34" charset="0"/>
                <a:cs typeface="Arial" pitchFamily="34" charset="0"/>
              </a:rPr>
              <a:t>  يمثل صنف ما يتألف من خصائص بيانية والعميات التي تعمل عليها ويوفرها الصنف لمستخدميه.</a:t>
            </a:r>
            <a:endParaRPr lang="en-US" sz="1100" b="1" dirty="0">
              <a:latin typeface="Arial" pitchFamily="34" charset="0"/>
              <a:cs typeface="Arial" pitchFamily="34" charset="0"/>
            </a:endParaRPr>
          </a:p>
          <a:p>
            <a:pPr lvl="0"/>
            <a:r>
              <a:rPr lang="en-US" sz="1100" b="1" u="sng" dirty="0">
                <a:latin typeface="Arial" pitchFamily="34" charset="0"/>
                <a:cs typeface="Arial" pitchFamily="34" charset="0"/>
              </a:rPr>
              <a:t>Inheritance</a:t>
            </a:r>
            <a:r>
              <a:rPr lang="ar-SA" sz="1100" b="1" u="sng" dirty="0">
                <a:latin typeface="Arial" pitchFamily="34" charset="0"/>
                <a:cs typeface="Arial" pitchFamily="34" charset="0"/>
              </a:rPr>
              <a:t>: </a:t>
            </a:r>
            <a:r>
              <a:rPr lang="ar-SA" sz="1100" b="1" dirty="0">
                <a:latin typeface="Arial" pitchFamily="34" charset="0"/>
                <a:cs typeface="Arial" pitchFamily="34" charset="0"/>
              </a:rPr>
              <a:t>هي تقنية تسمح بوضع العناصر المشتركة بين عدة كائنات وتعريفها مرة واحدة بكائن واحد ثم تعريف هذه الكائنات الأخرى على أنها ترث منه كل عناصره.</a:t>
            </a:r>
            <a:endParaRPr lang="en-US" sz="1100" b="1" dirty="0">
              <a:latin typeface="Arial" pitchFamily="34" charset="0"/>
              <a:cs typeface="Arial" pitchFamily="34" charset="0"/>
            </a:endParaRPr>
          </a:p>
          <a:p>
            <a:pPr lvl="0"/>
            <a:r>
              <a:rPr lang="ar-SA" sz="1100" b="1" dirty="0">
                <a:latin typeface="Arial" pitchFamily="34" charset="0"/>
                <a:cs typeface="Arial" pitchFamily="34" charset="0"/>
              </a:rPr>
              <a:t>والأشياء يمكن ان تحتوي على بيانات متعددة الوسائط </a:t>
            </a:r>
            <a:r>
              <a:rPr lang="en-US" sz="1100" b="1" dirty="0">
                <a:latin typeface="Arial" pitchFamily="34" charset="0"/>
                <a:cs typeface="Arial" pitchFamily="34" charset="0"/>
              </a:rPr>
              <a:t>(Multimedia)</a:t>
            </a:r>
            <a:r>
              <a:rPr lang="ar-SA" sz="1100" b="1" dirty="0">
                <a:latin typeface="Arial" pitchFamily="34" charset="0"/>
                <a:cs typeface="Arial" pitchFamily="34" charset="0"/>
              </a:rPr>
              <a:t>.</a:t>
            </a:r>
            <a:endParaRPr lang="en-US" sz="1100" b="1" dirty="0">
              <a:latin typeface="Arial" pitchFamily="34" charset="0"/>
              <a:cs typeface="Arial" pitchFamily="34" charset="0"/>
            </a:endParaRPr>
          </a:p>
          <a:p>
            <a:r>
              <a:rPr lang="ar-SA" sz="1100" b="1" dirty="0">
                <a:latin typeface="Arial" pitchFamily="34" charset="0"/>
                <a:cs typeface="Arial" pitchFamily="34" charset="0"/>
              </a:rPr>
              <a:t>نظم ادارة هذا النوع من القواعد تدعى / نظم ادارة قواعد البيانات كائنية التوجه </a:t>
            </a:r>
            <a:endParaRPr lang="en-US" sz="1100" b="1" dirty="0">
              <a:latin typeface="Arial" pitchFamily="34" charset="0"/>
              <a:cs typeface="Arial" pitchFamily="34" charset="0"/>
            </a:endParaRPr>
          </a:p>
        </p:txBody>
      </p:sp>
      <p:sp>
        <p:nvSpPr>
          <p:cNvPr id="7" name="TextBox 6"/>
          <p:cNvSpPr txBox="1"/>
          <p:nvPr/>
        </p:nvSpPr>
        <p:spPr>
          <a:xfrm>
            <a:off x="1127689" y="3682281"/>
            <a:ext cx="7704856" cy="1615827"/>
          </a:xfrm>
          <a:prstGeom prst="rect">
            <a:avLst/>
          </a:prstGeom>
          <a:noFill/>
        </p:spPr>
        <p:txBody>
          <a:bodyPr wrap="square" rtlCol="1">
            <a:spAutoFit/>
          </a:bodyPr>
          <a:lstStyle/>
          <a:p>
            <a:pPr lvl="0"/>
            <a:r>
              <a:rPr lang="ar-SA" sz="1100" b="1" dirty="0"/>
              <a:t>يسمح هذا النموذج بتخزين البيانات في جداول ثنائية الأبعاد يمثل كيان </a:t>
            </a:r>
            <a:r>
              <a:rPr lang="en-US" sz="1100" b="1" dirty="0"/>
              <a:t>Entity </a:t>
            </a:r>
            <a:r>
              <a:rPr lang="ar-SA" sz="1100" b="1" dirty="0"/>
              <a:t>مكون من صفوف ( السجلات) تسمى واقعة </a:t>
            </a:r>
            <a:r>
              <a:rPr lang="en-US" sz="1100" b="1" dirty="0"/>
              <a:t> tuple</a:t>
            </a:r>
            <a:r>
              <a:rPr lang="ar-SA" sz="1100" b="1" dirty="0"/>
              <a:t>والأمدة ( الحقول أو الصفات ).</a:t>
            </a:r>
            <a:endParaRPr lang="en-US" sz="1100" b="1" dirty="0"/>
          </a:p>
          <a:p>
            <a:pPr lvl="0"/>
            <a:r>
              <a:rPr lang="ar-SA" sz="1100" b="1" dirty="0">
                <a:solidFill>
                  <a:srgbClr val="0070C0"/>
                </a:solidFill>
              </a:rPr>
              <a:t>مؤلفة من ثلاث عناصر:</a:t>
            </a:r>
            <a:endParaRPr lang="en-US" sz="1100" b="1" dirty="0">
              <a:solidFill>
                <a:srgbClr val="0070C0"/>
              </a:solidFill>
            </a:endParaRPr>
          </a:p>
          <a:p>
            <a:pPr lvl="0"/>
            <a:r>
              <a:rPr lang="ar-SA" sz="1100" b="1" dirty="0"/>
              <a:t>هياكل البيانات وتسمى الجداول او العلاقات </a:t>
            </a:r>
            <a:r>
              <a:rPr lang="ar-SA" sz="1100" b="1" dirty="0" smtClean="0"/>
              <a:t>. + قواعد </a:t>
            </a:r>
            <a:r>
              <a:rPr lang="ar-SA" sz="1100" b="1" dirty="0"/>
              <a:t>تسمح بالعلاقات بين الصفات</a:t>
            </a:r>
            <a:r>
              <a:rPr lang="ar-SA" sz="1100" b="1" dirty="0" smtClean="0"/>
              <a:t>. +  عوامل </a:t>
            </a:r>
            <a:r>
              <a:rPr lang="ar-SA" sz="1100" b="1" dirty="0"/>
              <a:t>معالجة البيانات: العمليات الجبرية والحسابية .</a:t>
            </a:r>
            <a:endParaRPr lang="en-US" sz="1100" b="1" dirty="0"/>
          </a:p>
          <a:p>
            <a:pPr lvl="0"/>
            <a:r>
              <a:rPr lang="ar-SA" sz="1100" b="1" dirty="0">
                <a:solidFill>
                  <a:srgbClr val="C00000"/>
                </a:solidFill>
              </a:rPr>
              <a:t>يعتبر هذا النوع من قواعد البيانات الأكثر انتشارا ويستخدم مع الحاسبات الشخصية مثل </a:t>
            </a:r>
            <a:r>
              <a:rPr lang="en-US" sz="1100" b="1" dirty="0">
                <a:solidFill>
                  <a:srgbClr val="C00000"/>
                </a:solidFill>
              </a:rPr>
              <a:t>MS Access</a:t>
            </a:r>
            <a:r>
              <a:rPr lang="ar-SA" sz="1100" b="1" dirty="0">
                <a:solidFill>
                  <a:srgbClr val="C00000"/>
                </a:solidFill>
              </a:rPr>
              <a:t>، </a:t>
            </a:r>
            <a:r>
              <a:rPr lang="en-US" sz="1100" b="1" dirty="0">
                <a:solidFill>
                  <a:srgbClr val="C00000"/>
                </a:solidFill>
              </a:rPr>
              <a:t>Lite Oracle  </a:t>
            </a:r>
            <a:r>
              <a:rPr lang="ar-SA" sz="1100" b="1" dirty="0">
                <a:solidFill>
                  <a:srgbClr val="C00000"/>
                </a:solidFill>
              </a:rPr>
              <a:t>ومع الحاسبات الكبيرة مثل </a:t>
            </a:r>
            <a:r>
              <a:rPr lang="en-US" sz="1100" b="1" dirty="0">
                <a:solidFill>
                  <a:srgbClr val="C00000"/>
                </a:solidFill>
              </a:rPr>
              <a:t> DB2 </a:t>
            </a:r>
            <a:r>
              <a:rPr lang="ar-SA" sz="1100" b="1" dirty="0">
                <a:solidFill>
                  <a:srgbClr val="C00000"/>
                </a:solidFill>
              </a:rPr>
              <a:t>،</a:t>
            </a:r>
            <a:r>
              <a:rPr lang="en-US" sz="1100" b="1" dirty="0">
                <a:solidFill>
                  <a:srgbClr val="C00000"/>
                </a:solidFill>
              </a:rPr>
              <a:t> Oracle</a:t>
            </a:r>
            <a:r>
              <a:rPr lang="ar-SA" sz="1100" b="1" dirty="0">
                <a:solidFill>
                  <a:srgbClr val="C00000"/>
                </a:solidFill>
              </a:rPr>
              <a:t>و </a:t>
            </a:r>
            <a:r>
              <a:rPr lang="en-US" sz="1100" b="1" dirty="0">
                <a:solidFill>
                  <a:srgbClr val="C00000"/>
                </a:solidFill>
              </a:rPr>
              <a:t>MS SQL Serve</a:t>
            </a:r>
            <a:r>
              <a:rPr lang="ar-SA" sz="1100" b="1" dirty="0" smtClean="0">
                <a:solidFill>
                  <a:srgbClr val="C00000"/>
                </a:solidFill>
              </a:rPr>
              <a:t>.</a:t>
            </a:r>
            <a:endParaRPr lang="en-US" sz="1100" b="1" dirty="0">
              <a:solidFill>
                <a:srgbClr val="C00000"/>
              </a:solidFill>
            </a:endParaRPr>
          </a:p>
          <a:p>
            <a:pPr lvl="0"/>
            <a:r>
              <a:rPr lang="ar-SA" sz="1100" b="1" dirty="0"/>
              <a:t>يتم ربط الجداول في علاقات من خلال الحقل المفتاح أو الأساسي لأحد الجداول ، مثل رقم العميل جدول العملاء، ويكون هذا الحقل في جدوله الأساسي حقل مفتاح، أي لا تتكرر قيمته بكل سجلات الجدول، ويسمى هذا الحقل في الجدول الآخر بالمفتاح الأجنبي </a:t>
            </a:r>
            <a:r>
              <a:rPr lang="en-US" sz="1100" b="1" dirty="0"/>
              <a:t>foreign key </a:t>
            </a:r>
            <a:r>
              <a:rPr lang="ar-SA" sz="1100" b="1" dirty="0"/>
              <a:t>مثل الحقل رقم العميل بجدول الطلبات ، حيث يمكن أن تتكرر قيمه في جدول الطلبات بقدر ما يقوم بطلبات العميل المعني . </a:t>
            </a:r>
            <a:endParaRPr lang="en-US" sz="1100" b="1" dirty="0"/>
          </a:p>
          <a:p>
            <a:r>
              <a:rPr lang="ar-SA" sz="1100" b="1" u="sng" dirty="0"/>
              <a:t>مثال :</a:t>
            </a:r>
            <a:r>
              <a:rPr lang="ar-SA" sz="1100" b="1" dirty="0"/>
              <a:t>    عميل وفاتورة </a:t>
            </a:r>
            <a:endParaRPr lang="en-US" sz="1100" b="1" dirty="0"/>
          </a:p>
        </p:txBody>
      </p:sp>
      <p:sp>
        <p:nvSpPr>
          <p:cNvPr id="8" name="TextBox 7"/>
          <p:cNvSpPr txBox="1"/>
          <p:nvPr/>
        </p:nvSpPr>
        <p:spPr>
          <a:xfrm>
            <a:off x="2771800" y="35332"/>
            <a:ext cx="3456384" cy="369332"/>
          </a:xfrm>
          <a:prstGeom prst="rect">
            <a:avLst/>
          </a:prstGeom>
          <a:ln/>
          <a:effectLst>
            <a:glow rad="228600">
              <a:srgbClr val="FFFF00">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dirty="0" smtClean="0">
                <a:ln>
                  <a:solidFill>
                    <a:schemeClr val="tx1"/>
                  </a:solidFill>
                </a:ln>
                <a:cs typeface="FS_Bold" pitchFamily="2" charset="-78"/>
              </a:rPr>
              <a:t>انــــواع </a:t>
            </a:r>
            <a:r>
              <a:rPr lang="ar-SA" dirty="0">
                <a:ln>
                  <a:solidFill>
                    <a:schemeClr val="tx1"/>
                  </a:solidFill>
                </a:ln>
                <a:cs typeface="FS_Bold" pitchFamily="2" charset="-78"/>
              </a:rPr>
              <a:t>قـــواعــد البيانــات</a:t>
            </a:r>
            <a:endParaRPr lang="ar-SA" sz="3600" dirty="0" smtClean="0">
              <a:ln>
                <a:solidFill>
                  <a:schemeClr val="tx1"/>
                </a:solidFill>
              </a:ln>
              <a:effectLst/>
              <a:cs typeface="FS_Bold" pitchFamily="2" charset="-78"/>
            </a:endParaRPr>
          </a:p>
        </p:txBody>
      </p:sp>
    </p:spTree>
    <p:extLst>
      <p:ext uri="{BB962C8B-B14F-4D97-AF65-F5344CB8AC3E}">
        <p14:creationId xmlns:p14="http://schemas.microsoft.com/office/powerpoint/2010/main" xmlns="" val="13996830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Brace 1"/>
          <p:cNvSpPr/>
          <p:nvPr/>
        </p:nvSpPr>
        <p:spPr>
          <a:xfrm rot="5400000">
            <a:off x="6835434" y="1669621"/>
            <a:ext cx="776118" cy="2422669"/>
          </a:xfrm>
          <a:prstGeom prst="rightBrace">
            <a:avLst/>
          </a:prstGeom>
          <a:ln>
            <a:solidFill>
              <a:srgbClr val="92D050"/>
            </a:solidFill>
          </a:ln>
        </p:spPr>
        <p:style>
          <a:lnRef idx="3">
            <a:schemeClr val="accent3"/>
          </a:lnRef>
          <a:fillRef idx="0">
            <a:schemeClr val="accent3"/>
          </a:fillRef>
          <a:effectRef idx="2">
            <a:schemeClr val="accent3"/>
          </a:effectRef>
          <a:fontRef idx="minor">
            <a:schemeClr val="tx1"/>
          </a:fontRef>
        </p:style>
        <p:txBody>
          <a:bodyPr rtlCol="1" anchor="ctr"/>
          <a:lstStyle/>
          <a:p>
            <a:pPr algn="ctr"/>
            <a:endParaRPr lang="ar-SA"/>
          </a:p>
        </p:txBody>
      </p:sp>
      <p:cxnSp>
        <p:nvCxnSpPr>
          <p:cNvPr id="20" name="Straight Connector 19"/>
          <p:cNvCxnSpPr/>
          <p:nvPr/>
        </p:nvCxnSpPr>
        <p:spPr>
          <a:xfrm>
            <a:off x="3419872" y="2324492"/>
            <a:ext cx="0" cy="600452"/>
          </a:xfrm>
          <a:prstGeom prst="line">
            <a:avLst/>
          </a:prstGeom>
          <a:ln/>
        </p:spPr>
        <p:style>
          <a:lnRef idx="2">
            <a:schemeClr val="accent3"/>
          </a:lnRef>
          <a:fillRef idx="0">
            <a:schemeClr val="accent3"/>
          </a:fillRef>
          <a:effectRef idx="1">
            <a:schemeClr val="accent3"/>
          </a:effectRef>
          <a:fontRef idx="minor">
            <a:schemeClr val="tx1"/>
          </a:fontRef>
        </p:style>
      </p:cxnSp>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9 ج 3 - 4</a:t>
            </a:r>
            <a:endParaRPr lang="ar-SA" sz="1400" b="1" dirty="0">
              <a:latin typeface="Andalus" pitchFamily="18" charset="-78"/>
              <a:cs typeface="Andalus" pitchFamily="18" charset="-78"/>
            </a:endParaRPr>
          </a:p>
        </p:txBody>
      </p:sp>
      <p:sp>
        <p:nvSpPr>
          <p:cNvPr id="6" name="TextBox 5"/>
          <p:cNvSpPr txBox="1"/>
          <p:nvPr/>
        </p:nvSpPr>
        <p:spPr>
          <a:xfrm>
            <a:off x="914965" y="445314"/>
            <a:ext cx="7056784" cy="523220"/>
          </a:xfrm>
          <a:prstGeom prst="rect">
            <a:avLst/>
          </a:prstGeom>
          <a:ln/>
          <a:effectLst>
            <a:glow rad="228600">
              <a:srgbClr val="FFFF00">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cs typeface="FS_Bold" pitchFamily="2" charset="-78"/>
              </a:rPr>
              <a:t>تابع  شرح / انــــواع </a:t>
            </a:r>
            <a:r>
              <a:rPr lang="ar-SA" sz="2800" dirty="0">
                <a:ln>
                  <a:solidFill>
                    <a:schemeClr val="tx1"/>
                  </a:solidFill>
                </a:ln>
                <a:cs typeface="FS_Bold" pitchFamily="2" charset="-78"/>
              </a:rPr>
              <a:t>قـــواعــد البيانــات</a:t>
            </a:r>
            <a:endParaRPr lang="ar-SA" sz="4800" dirty="0" smtClean="0">
              <a:ln>
                <a:solidFill>
                  <a:schemeClr val="tx1"/>
                </a:solidFill>
              </a:ln>
              <a:effectLst/>
              <a:cs typeface="FS_Bold" pitchFamily="2" charset="-78"/>
            </a:endParaRPr>
          </a:p>
        </p:txBody>
      </p:sp>
      <p:sp>
        <p:nvSpPr>
          <p:cNvPr id="7" name="Left Brace 6"/>
          <p:cNvSpPr/>
          <p:nvPr/>
        </p:nvSpPr>
        <p:spPr>
          <a:xfrm rot="5400000">
            <a:off x="4175955" y="-2307830"/>
            <a:ext cx="864096" cy="7416823"/>
          </a:xfrm>
          <a:prstGeom prst="leftBrace">
            <a:avLst/>
          </a:prstGeom>
        </p:spPr>
        <p:style>
          <a:lnRef idx="2">
            <a:schemeClr val="accent3"/>
          </a:lnRef>
          <a:fillRef idx="0">
            <a:schemeClr val="accent3"/>
          </a:fillRef>
          <a:effectRef idx="1">
            <a:schemeClr val="accent3"/>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0" name="TextBox 9"/>
          <p:cNvSpPr txBox="1"/>
          <p:nvPr/>
        </p:nvSpPr>
        <p:spPr>
          <a:xfrm>
            <a:off x="7616570" y="1820589"/>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النموذج الهرمي</a:t>
            </a:r>
            <a:endParaRPr lang="ar-SA" sz="4000" dirty="0" smtClean="0">
              <a:ln>
                <a:solidFill>
                  <a:schemeClr val="tx1"/>
                </a:solidFill>
              </a:ln>
              <a:effectLst/>
              <a:cs typeface="MCS Taybah S_U normal." pitchFamily="2" charset="-78"/>
            </a:endParaRPr>
          </a:p>
        </p:txBody>
      </p:sp>
      <p:sp>
        <p:nvSpPr>
          <p:cNvPr id="12" name="TextBox 11"/>
          <p:cNvSpPr txBox="1"/>
          <p:nvPr/>
        </p:nvSpPr>
        <p:spPr>
          <a:xfrm>
            <a:off x="323528" y="1857018"/>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قواعد البيانات الموجهة</a:t>
            </a:r>
            <a:endParaRPr lang="ar-SA" sz="4000" dirty="0" smtClean="0">
              <a:ln>
                <a:solidFill>
                  <a:schemeClr val="tx1"/>
                </a:solidFill>
              </a:ln>
              <a:effectLst/>
              <a:cs typeface="MCS Taybah S_U normal." pitchFamily="2" charset="-78"/>
            </a:endParaRPr>
          </a:p>
        </p:txBody>
      </p:sp>
      <p:cxnSp>
        <p:nvCxnSpPr>
          <p:cNvPr id="14" name="Straight Connector 13"/>
          <p:cNvCxnSpPr/>
          <p:nvPr/>
        </p:nvCxnSpPr>
        <p:spPr>
          <a:xfrm>
            <a:off x="3419872" y="1400582"/>
            <a:ext cx="0" cy="600452"/>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15" name="Straight Connector 14"/>
          <p:cNvCxnSpPr/>
          <p:nvPr/>
        </p:nvCxnSpPr>
        <p:spPr>
          <a:xfrm>
            <a:off x="6176410" y="1400582"/>
            <a:ext cx="0" cy="600452"/>
          </a:xfrm>
          <a:prstGeom prst="line">
            <a:avLst/>
          </a:prstGeom>
          <a:ln/>
        </p:spPr>
        <p:style>
          <a:lnRef idx="2">
            <a:schemeClr val="accent3"/>
          </a:lnRef>
          <a:fillRef idx="0">
            <a:schemeClr val="accent3"/>
          </a:fillRef>
          <a:effectRef idx="1">
            <a:schemeClr val="accent3"/>
          </a:effectRef>
          <a:fontRef idx="minor">
            <a:schemeClr val="tx1"/>
          </a:fontRef>
        </p:style>
      </p:cxnSp>
      <p:sp>
        <p:nvSpPr>
          <p:cNvPr id="17" name="TextBox 16"/>
          <p:cNvSpPr txBox="1"/>
          <p:nvPr/>
        </p:nvSpPr>
        <p:spPr>
          <a:xfrm>
            <a:off x="5600346" y="1818109"/>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النموذج الشبكي</a:t>
            </a:r>
            <a:endParaRPr lang="ar-SA" sz="4000" dirty="0" smtClean="0">
              <a:ln>
                <a:solidFill>
                  <a:schemeClr val="tx1"/>
                </a:solidFill>
              </a:ln>
              <a:effectLst/>
              <a:cs typeface="MCS Taybah S_U normal." pitchFamily="2" charset="-78"/>
            </a:endParaRPr>
          </a:p>
        </p:txBody>
      </p:sp>
      <p:sp>
        <p:nvSpPr>
          <p:cNvPr id="18" name="TextBox 17"/>
          <p:cNvSpPr txBox="1"/>
          <p:nvPr/>
        </p:nvSpPr>
        <p:spPr>
          <a:xfrm>
            <a:off x="2792034" y="1818109"/>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النموذج العلائقي</a:t>
            </a:r>
            <a:endParaRPr lang="ar-SA" sz="4000" dirty="0" smtClean="0">
              <a:ln>
                <a:solidFill>
                  <a:schemeClr val="tx1"/>
                </a:solidFill>
              </a:ln>
              <a:effectLst/>
              <a:cs typeface="MCS Taybah S_U normal." pitchFamily="2" charset="-78"/>
            </a:endParaRPr>
          </a:p>
        </p:txBody>
      </p:sp>
      <p:sp>
        <p:nvSpPr>
          <p:cNvPr id="3" name="TextBox 2"/>
          <p:cNvSpPr txBox="1"/>
          <p:nvPr/>
        </p:nvSpPr>
        <p:spPr>
          <a:xfrm>
            <a:off x="7971749" y="1487686"/>
            <a:ext cx="282776" cy="369332"/>
          </a:xfrm>
          <a:prstGeom prst="rect">
            <a:avLst/>
          </a:prstGeom>
          <a:noFill/>
        </p:spPr>
        <p:txBody>
          <a:bodyPr wrap="square" rtlCol="1">
            <a:spAutoFit/>
          </a:bodyPr>
          <a:lstStyle/>
          <a:p>
            <a:r>
              <a:rPr lang="ar-SA" dirty="0" smtClean="0"/>
              <a:t>1</a:t>
            </a:r>
            <a:endParaRPr lang="ar-SA" dirty="0"/>
          </a:p>
        </p:txBody>
      </p:sp>
      <p:sp>
        <p:nvSpPr>
          <p:cNvPr id="27" name="TextBox 26"/>
          <p:cNvSpPr txBox="1"/>
          <p:nvPr/>
        </p:nvSpPr>
        <p:spPr>
          <a:xfrm>
            <a:off x="5893634" y="1483876"/>
            <a:ext cx="282776" cy="369332"/>
          </a:xfrm>
          <a:prstGeom prst="rect">
            <a:avLst/>
          </a:prstGeom>
          <a:noFill/>
        </p:spPr>
        <p:txBody>
          <a:bodyPr wrap="square" rtlCol="1">
            <a:spAutoFit/>
          </a:bodyPr>
          <a:lstStyle/>
          <a:p>
            <a:r>
              <a:rPr lang="ar-SA" dirty="0" smtClean="0"/>
              <a:t>2</a:t>
            </a:r>
            <a:endParaRPr lang="ar-SA" dirty="0"/>
          </a:p>
        </p:txBody>
      </p:sp>
      <p:sp>
        <p:nvSpPr>
          <p:cNvPr id="28" name="TextBox 27"/>
          <p:cNvSpPr txBox="1"/>
          <p:nvPr/>
        </p:nvSpPr>
        <p:spPr>
          <a:xfrm>
            <a:off x="3137096" y="1500788"/>
            <a:ext cx="282776" cy="369332"/>
          </a:xfrm>
          <a:prstGeom prst="rect">
            <a:avLst/>
          </a:prstGeom>
          <a:noFill/>
        </p:spPr>
        <p:txBody>
          <a:bodyPr wrap="square" rtlCol="1">
            <a:spAutoFit/>
          </a:bodyPr>
          <a:lstStyle/>
          <a:p>
            <a:r>
              <a:rPr lang="ar-SA" dirty="0" smtClean="0"/>
              <a:t>3</a:t>
            </a:r>
            <a:endParaRPr lang="ar-SA" dirty="0"/>
          </a:p>
        </p:txBody>
      </p:sp>
      <p:sp>
        <p:nvSpPr>
          <p:cNvPr id="29" name="TextBox 28"/>
          <p:cNvSpPr txBox="1"/>
          <p:nvPr/>
        </p:nvSpPr>
        <p:spPr>
          <a:xfrm>
            <a:off x="616816" y="1496978"/>
            <a:ext cx="282776" cy="369332"/>
          </a:xfrm>
          <a:prstGeom prst="rect">
            <a:avLst/>
          </a:prstGeom>
          <a:noFill/>
        </p:spPr>
        <p:txBody>
          <a:bodyPr wrap="square" rtlCol="1">
            <a:spAutoFit/>
          </a:bodyPr>
          <a:lstStyle/>
          <a:p>
            <a:r>
              <a:rPr lang="ar-SA" dirty="0" smtClean="0"/>
              <a:t>2</a:t>
            </a:r>
            <a:endParaRPr lang="ar-SA" dirty="0"/>
          </a:p>
        </p:txBody>
      </p:sp>
      <p:sp>
        <p:nvSpPr>
          <p:cNvPr id="4" name="Rectangle 3"/>
          <p:cNvSpPr/>
          <p:nvPr/>
        </p:nvSpPr>
        <p:spPr>
          <a:xfrm>
            <a:off x="5724128" y="2599020"/>
            <a:ext cx="2664298" cy="253916"/>
          </a:xfrm>
          <a:prstGeom prst="rect">
            <a:avLst/>
          </a:prstGeom>
        </p:spPr>
        <p:txBody>
          <a:bodyPr wrap="square">
            <a:spAutoFit/>
          </a:bodyPr>
          <a:lstStyle/>
          <a:p>
            <a:r>
              <a:rPr lang="ar-SA" sz="1050" dirty="0" smtClean="0">
                <a:ln>
                  <a:solidFill>
                    <a:schemeClr val="tx1"/>
                  </a:solidFill>
                </a:ln>
                <a:solidFill>
                  <a:srgbClr val="C00000"/>
                </a:solidFill>
                <a:cs typeface="FS_Bold" pitchFamily="2" charset="-78"/>
              </a:rPr>
              <a:t>عيوب مشتركة بين  النموذج الهرمي والشبكي</a:t>
            </a:r>
            <a:endParaRPr lang="ar-SA" sz="1050" dirty="0">
              <a:solidFill>
                <a:srgbClr val="C00000"/>
              </a:solidFill>
            </a:endParaRPr>
          </a:p>
        </p:txBody>
      </p:sp>
      <p:sp>
        <p:nvSpPr>
          <p:cNvPr id="5" name="Rectangle 4"/>
          <p:cNvSpPr/>
          <p:nvPr/>
        </p:nvSpPr>
        <p:spPr>
          <a:xfrm>
            <a:off x="5893634" y="3264702"/>
            <a:ext cx="2856750" cy="2492990"/>
          </a:xfrm>
          <a:prstGeom prst="rect">
            <a:avLst/>
          </a:prstGeom>
          <a:solidFill>
            <a:schemeClr val="bg1"/>
          </a:solidFill>
          <a:ln>
            <a:solidFill>
              <a:schemeClr val="tx1"/>
            </a:solidFill>
            <a:prstDash val="sysDot"/>
          </a:ln>
        </p:spPr>
        <p:txBody>
          <a:bodyPr wrap="square">
            <a:spAutoFit/>
          </a:bodyPr>
          <a:lstStyle/>
          <a:p>
            <a:pPr marL="285750" lvl="0" indent="-285750">
              <a:buFont typeface="Arial" pitchFamily="34" charset="0"/>
              <a:buChar char="•"/>
            </a:pPr>
            <a:r>
              <a:rPr lang="ar-SA" sz="1300" b="1" dirty="0"/>
              <a:t>طرق الوصول، الأدلة والفهارس يجب تحدد مسبقا وأي تعديل عليها بعد ذلك لن يكون سهلا حيث تعاد هيكلة قواعد البيانات، لذلك فهي غير مرنة. مثل تحديد البلد المتجهة إليها الطائرات المغادرة من مطار الملك خالد دون معرفة اليم أو الجهة فهو أمر غير سهل.</a:t>
            </a:r>
            <a:endParaRPr lang="en-US" sz="1300" b="1" dirty="0"/>
          </a:p>
          <a:p>
            <a:pPr marL="285750" lvl="0" indent="-285750">
              <a:buFont typeface="Arial" pitchFamily="34" charset="0"/>
              <a:buChar char="•"/>
            </a:pPr>
            <a:r>
              <a:rPr lang="ar-SA" sz="1300" b="1" dirty="0"/>
              <a:t>كلاهما يحتاج إلى برمجة مكثفة وصعبة وتأخذ وقتا طويلا وجهدا كبيرا.</a:t>
            </a:r>
            <a:endParaRPr lang="en-US" sz="1300" b="1" dirty="0"/>
          </a:p>
          <a:p>
            <a:pPr marL="285750" lvl="0" indent="-285750">
              <a:buFont typeface="Arial" pitchFamily="34" charset="0"/>
              <a:buChar char="•"/>
            </a:pPr>
            <a:r>
              <a:rPr lang="ar-SA" sz="1300" b="1" dirty="0"/>
              <a:t>يصعب معالجة أخطاء التصميم.</a:t>
            </a:r>
            <a:endParaRPr lang="en-US" sz="1300" b="1" dirty="0"/>
          </a:p>
          <a:p>
            <a:pPr marL="285750" lvl="0" indent="-285750">
              <a:buFont typeface="Arial" pitchFamily="34" charset="0"/>
              <a:buChar char="•"/>
            </a:pPr>
            <a:r>
              <a:rPr lang="ar-SA" sz="1300" b="1" dirty="0"/>
              <a:t>استخدامه  قليل جدا في الوقت الحالي من خلال الأنظمة القديمة  </a:t>
            </a:r>
            <a:r>
              <a:rPr lang="en-US" sz="1300" b="1" dirty="0"/>
              <a:t>Legacy Systems </a:t>
            </a:r>
            <a:r>
              <a:rPr lang="ar-SA" sz="1300" b="1" dirty="0"/>
              <a:t>التي لم تستحدث وتستبدل بأنظمة جديدة.</a:t>
            </a:r>
            <a:endParaRPr lang="en-US" sz="1300" b="1" dirty="0"/>
          </a:p>
        </p:txBody>
      </p:sp>
      <p:sp>
        <p:nvSpPr>
          <p:cNvPr id="19" name="Rectangle 18"/>
          <p:cNvSpPr/>
          <p:nvPr/>
        </p:nvSpPr>
        <p:spPr>
          <a:xfrm>
            <a:off x="275090" y="2922180"/>
            <a:ext cx="4728958" cy="3747180"/>
          </a:xfrm>
          <a:prstGeom prst="rect">
            <a:avLst/>
          </a:prstGeom>
          <a:solidFill>
            <a:schemeClr val="bg1"/>
          </a:solidFill>
          <a:ln>
            <a:solidFill>
              <a:schemeClr val="tx1"/>
            </a:solidFill>
            <a:prstDash val="sysDot"/>
          </a:ln>
        </p:spPr>
        <p:txBody>
          <a:bodyPr wrap="square">
            <a:spAutoFit/>
          </a:bodyPr>
          <a:lstStyle/>
          <a:p>
            <a:pPr lvl="0"/>
            <a:r>
              <a:rPr lang="ar-SA" sz="1100" b="1" dirty="0">
                <a:solidFill>
                  <a:srgbClr val="00B050"/>
                </a:solidFill>
              </a:rPr>
              <a:t>يوجد ثلاثة عمليات أساسية لمعالجة واسترجاع البيانات من قاعدة البيانات مع هذا النموذج :</a:t>
            </a:r>
            <a:endParaRPr lang="en-US" sz="1100" dirty="0">
              <a:solidFill>
                <a:srgbClr val="00B050"/>
              </a:solidFill>
            </a:endParaRPr>
          </a:p>
          <a:p>
            <a:pPr lvl="0"/>
            <a:r>
              <a:rPr lang="ar-SA" sz="1100" b="1" u="sng" dirty="0"/>
              <a:t>عملية الاختيار</a:t>
            </a:r>
            <a:r>
              <a:rPr lang="en-US" sz="1100" b="1" u="sng" dirty="0"/>
              <a:t>Selec</a:t>
            </a:r>
            <a:r>
              <a:rPr lang="en-US" sz="1100" b="1" dirty="0"/>
              <a:t>t</a:t>
            </a:r>
            <a:r>
              <a:rPr lang="ar-SA" sz="1100" b="1" dirty="0"/>
              <a:t> : </a:t>
            </a:r>
            <a:r>
              <a:rPr lang="ar-SA" sz="1100" dirty="0"/>
              <a:t>لاستخراج مجموعة حقول من جدول أو اكثر حسب شروط محددة .</a:t>
            </a:r>
            <a:endParaRPr lang="en-US" sz="1100" dirty="0"/>
          </a:p>
          <a:p>
            <a:pPr lvl="0"/>
            <a:r>
              <a:rPr lang="ar-SA" sz="1100" b="1" u="sng" dirty="0"/>
              <a:t>عملية الإسقاط </a:t>
            </a:r>
            <a:r>
              <a:rPr lang="en-US" sz="1100" b="1" u="sng" dirty="0"/>
              <a:t>Pro</a:t>
            </a:r>
            <a:r>
              <a:rPr lang="en-US" sz="1100" b="1" dirty="0"/>
              <a:t>ject</a:t>
            </a:r>
            <a:r>
              <a:rPr lang="ar-SA" sz="1100" dirty="0"/>
              <a:t>: اختيار عدة حقول من جدول أو أكثر لإنشاء جدول جديد يعبر عن وجهة نظر أو رؤية محددة ويسمى</a:t>
            </a:r>
            <a:r>
              <a:rPr lang="en-US" sz="1100" dirty="0"/>
              <a:t>view </a:t>
            </a:r>
            <a:r>
              <a:rPr lang="ar-SA" sz="1100" dirty="0"/>
              <a:t>وغالبا ما يكون مؤقتا.</a:t>
            </a:r>
            <a:endParaRPr lang="en-US" sz="1100" dirty="0"/>
          </a:p>
          <a:p>
            <a:pPr lvl="0"/>
            <a:r>
              <a:rPr lang="ar-SA" sz="1100" b="1" u="sng" dirty="0"/>
              <a:t>عملية الربط </a:t>
            </a:r>
            <a:r>
              <a:rPr lang="en-US" sz="1100" b="1" u="sng" dirty="0"/>
              <a:t>j</a:t>
            </a:r>
            <a:r>
              <a:rPr lang="en-US" sz="1100" b="1" dirty="0"/>
              <a:t>oin</a:t>
            </a:r>
            <a:r>
              <a:rPr lang="ar-SA" sz="1100" b="1" dirty="0"/>
              <a:t>:</a:t>
            </a:r>
            <a:r>
              <a:rPr lang="ar-SA" sz="1100" dirty="0"/>
              <a:t> التي تسمح بربط عدة جدول ببعضهم لاسترجاع بيانات منهم ولضبط العلاقات بين الجداول</a:t>
            </a:r>
            <a:r>
              <a:rPr lang="ar-SA" sz="1100" dirty="0" smtClean="0"/>
              <a:t>.</a:t>
            </a:r>
            <a:endParaRPr lang="en-US" sz="1100" dirty="0"/>
          </a:p>
          <a:p>
            <a:pPr lvl="0"/>
            <a:r>
              <a:rPr lang="ar-SA" sz="1100" b="1" u="sng" dirty="0">
                <a:solidFill>
                  <a:srgbClr val="00B050"/>
                </a:solidFill>
              </a:rPr>
              <a:t>يوجد ثلاثة انواع من العلاقات بين الجداول :</a:t>
            </a:r>
            <a:endParaRPr lang="en-US" sz="1100" dirty="0">
              <a:solidFill>
                <a:srgbClr val="00B050"/>
              </a:solidFill>
            </a:endParaRPr>
          </a:p>
          <a:p>
            <a:pPr lvl="0"/>
            <a:r>
              <a:rPr lang="ar-SA" sz="1100" dirty="0"/>
              <a:t>من </a:t>
            </a:r>
            <a:r>
              <a:rPr lang="ar-SA" sz="1100" b="1" dirty="0"/>
              <a:t>واحد إلى واحد</a:t>
            </a:r>
            <a:r>
              <a:rPr lang="ar-SA" sz="1100" dirty="0"/>
              <a:t> مثل / مستخدم وملفة الشخصي .</a:t>
            </a:r>
            <a:endParaRPr lang="en-US" sz="1100" dirty="0"/>
          </a:p>
          <a:p>
            <a:pPr lvl="0"/>
            <a:r>
              <a:rPr lang="ar-SA" sz="1100" dirty="0"/>
              <a:t>من </a:t>
            </a:r>
            <a:r>
              <a:rPr lang="ar-SA" sz="1100" b="1" dirty="0"/>
              <a:t>واحد إلى متعدد</a:t>
            </a:r>
            <a:r>
              <a:rPr lang="ar-SA" sz="1100" dirty="0"/>
              <a:t> / مثل عميل وطلباته.</a:t>
            </a:r>
            <a:endParaRPr lang="en-US" sz="1100" dirty="0"/>
          </a:p>
          <a:p>
            <a:pPr lvl="0"/>
            <a:r>
              <a:rPr lang="ar-SA" sz="1100" dirty="0"/>
              <a:t>من </a:t>
            </a:r>
            <a:r>
              <a:rPr lang="ar-SA" sz="1100" b="1" dirty="0"/>
              <a:t>متعدد إلى متعدد</a:t>
            </a:r>
            <a:r>
              <a:rPr lang="ar-SA" sz="1100" dirty="0"/>
              <a:t> / مثل المنجات والطلبات </a:t>
            </a:r>
            <a:r>
              <a:rPr lang="ar-SA" sz="1100" dirty="0" smtClean="0"/>
              <a:t>.</a:t>
            </a:r>
            <a:endParaRPr lang="en-US" sz="1100" dirty="0"/>
          </a:p>
          <a:p>
            <a:pPr lvl="0"/>
            <a:r>
              <a:rPr lang="ar-SA" sz="1100" b="1" dirty="0">
                <a:solidFill>
                  <a:srgbClr val="FF0000"/>
                </a:solidFill>
              </a:rPr>
              <a:t>من ميزات النموذج :</a:t>
            </a:r>
            <a:endParaRPr lang="en-US" sz="1100" dirty="0">
              <a:solidFill>
                <a:srgbClr val="FF0000"/>
              </a:solidFill>
            </a:endParaRPr>
          </a:p>
          <a:p>
            <a:pPr marL="171450" lvl="0" indent="-171450">
              <a:buFont typeface="Arial" pitchFamily="34" charset="0"/>
              <a:buChar char="•"/>
            </a:pPr>
            <a:r>
              <a:rPr lang="ar-SA" sz="1100" dirty="0"/>
              <a:t> المرونة العالية والقدرة على تجميع البيانات من مصادر مختلفة .</a:t>
            </a:r>
            <a:endParaRPr lang="en-US" sz="1100" dirty="0"/>
          </a:p>
          <a:p>
            <a:pPr marL="171450" lvl="0" indent="-171450">
              <a:buFont typeface="Arial" pitchFamily="34" charset="0"/>
              <a:buChar char="•"/>
            </a:pPr>
            <a:r>
              <a:rPr lang="ar-SA" sz="1100" dirty="0"/>
              <a:t>سهولة التصميم والصيانة .</a:t>
            </a:r>
            <a:endParaRPr lang="en-US" sz="1100" dirty="0"/>
          </a:p>
          <a:p>
            <a:pPr marL="171450" lvl="0" indent="-171450">
              <a:buFont typeface="Arial" pitchFamily="34" charset="0"/>
              <a:buChar char="•"/>
            </a:pPr>
            <a:r>
              <a:rPr lang="ar-SA" sz="1100" dirty="0"/>
              <a:t>سهولة إضافة بيانات وسجلات جديدة دون إرباك البرامج والتطبيقات التي تعمل عليها</a:t>
            </a:r>
            <a:r>
              <a:rPr lang="ar-SA" sz="1100" dirty="0" smtClean="0"/>
              <a:t>.</a:t>
            </a:r>
            <a:endParaRPr lang="en-US" sz="1100" dirty="0"/>
          </a:p>
          <a:p>
            <a:pPr lvl="0"/>
            <a:r>
              <a:rPr lang="ar-SA" sz="1100" b="1" dirty="0">
                <a:solidFill>
                  <a:srgbClr val="FF0000"/>
                </a:solidFill>
              </a:rPr>
              <a:t>من عيوب هذا النموذج :</a:t>
            </a:r>
            <a:endParaRPr lang="en-US" sz="1100" dirty="0">
              <a:solidFill>
                <a:srgbClr val="FF0000"/>
              </a:solidFill>
            </a:endParaRPr>
          </a:p>
          <a:p>
            <a:pPr marL="171450" lvl="0" indent="-171450">
              <a:buFont typeface="Arial" pitchFamily="34" charset="0"/>
              <a:buChar char="•"/>
            </a:pPr>
            <a:r>
              <a:rPr lang="ar-SA" sz="1100" dirty="0"/>
              <a:t> قلة كفاءة المعالجة .</a:t>
            </a:r>
            <a:endParaRPr lang="en-US" sz="1100" dirty="0"/>
          </a:p>
          <a:p>
            <a:pPr marL="171450" lvl="0" indent="-171450">
              <a:buFont typeface="Arial" pitchFamily="34" charset="0"/>
              <a:buChar char="•"/>
            </a:pPr>
            <a:r>
              <a:rPr lang="ar-SA" sz="1100" dirty="0"/>
              <a:t>ضعفها في حالة النظم الكبيرة كنظم حجوزات الطيران .</a:t>
            </a:r>
            <a:endParaRPr lang="en-US" sz="1100" dirty="0"/>
          </a:p>
          <a:p>
            <a:pPr marL="171450" lvl="0" indent="-171450">
              <a:buFont typeface="Arial" pitchFamily="34" charset="0"/>
              <a:buChar char="•"/>
            </a:pPr>
            <a:r>
              <a:rPr lang="ar-SA" sz="1100" dirty="0"/>
              <a:t>الحشو والتكرار إذا لم يتم تصمم بعناية حيث يمكن تكرار العناصر البيانية في عدة جداول مما يسبب مشاكل في التخزين والتحديث .</a:t>
            </a:r>
            <a:endParaRPr lang="en-US" sz="1100" dirty="0"/>
          </a:p>
          <a:p>
            <a:pPr marL="171450" lvl="0" indent="-171450">
              <a:buFont typeface="Arial" pitchFamily="34" charset="0"/>
              <a:buChar char="•"/>
            </a:pPr>
            <a:r>
              <a:rPr lang="ar-SA" sz="1100" dirty="0"/>
              <a:t>لاستخدام هذا النموذج بكفاءة يجب تطبيق عملية التطبيع علية  </a:t>
            </a:r>
            <a:r>
              <a:rPr lang="en-US" sz="1100" dirty="0"/>
              <a:t>Normalization</a:t>
            </a:r>
            <a:r>
              <a:rPr lang="ar-SA" sz="1100" dirty="0"/>
              <a:t>. </a:t>
            </a:r>
            <a:endParaRPr lang="ar-SA" sz="1100" b="1" dirty="0"/>
          </a:p>
          <a:p>
            <a:r>
              <a:rPr lang="ar-SA" sz="900" b="1" dirty="0" smtClean="0">
                <a:solidFill>
                  <a:srgbClr val="003399"/>
                </a:solidFill>
                <a:latin typeface="Arial" pitchFamily="34" charset="0"/>
                <a:cs typeface="Arial" pitchFamily="34" charset="0"/>
              </a:rPr>
              <a:t>#التطبيع هـو </a:t>
            </a:r>
            <a:r>
              <a:rPr lang="ar-SA" sz="1050" b="1" dirty="0" smtClean="0">
                <a:solidFill>
                  <a:srgbClr val="003399"/>
                </a:solidFill>
                <a:latin typeface="Arial" pitchFamily="34" charset="0"/>
                <a:cs typeface="Arial" pitchFamily="34" charset="0"/>
              </a:rPr>
              <a:t>:</a:t>
            </a:r>
            <a:r>
              <a:rPr lang="ar-SA" sz="700" dirty="0"/>
              <a:t>هي العملية التي تنشئ هيكلية بيانات صغيرة ومبسطة انطلاقا من مجموعات بيانات كبيرة ومعقدة والتي تكوّن قاعدة البيانات العلائقية. والتطبيع يساعد على انسياب البيانات بإزالة المكرر منها ، مما يسهم بإزالة التناقضات التي قد تحصل في قاعدة البيانات واستخدام قاعدة البيانات بفاعلية</a:t>
            </a:r>
            <a:r>
              <a:rPr lang="ar-SA" sz="700" dirty="0" smtClean="0"/>
              <a:t>.</a:t>
            </a:r>
            <a:endParaRPr lang="en-US" sz="700" dirty="0"/>
          </a:p>
        </p:txBody>
      </p:sp>
    </p:spTree>
    <p:extLst>
      <p:ext uri="{BB962C8B-B14F-4D97-AF65-F5344CB8AC3E}">
        <p14:creationId xmlns:p14="http://schemas.microsoft.com/office/powerpoint/2010/main" xmlns="" val="34761565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10 ج  1- 3</a:t>
            </a:r>
            <a:endParaRPr lang="ar-SA" sz="1400" b="1" dirty="0">
              <a:latin typeface="Andalus" pitchFamily="18" charset="-78"/>
              <a:cs typeface="Andalus" pitchFamily="18" charset="-78"/>
            </a:endParaRPr>
          </a:p>
        </p:txBody>
      </p:sp>
      <p:graphicFrame>
        <p:nvGraphicFramePr>
          <p:cNvPr id="5" name="Diagram 4"/>
          <p:cNvGraphicFramePr/>
          <p:nvPr>
            <p:extLst>
              <p:ext uri="{D42A27DB-BD31-4B8C-83A1-F6EECF244321}">
                <p14:modId xmlns:p14="http://schemas.microsoft.com/office/powerpoint/2010/main" xmlns="" val="1686304766"/>
              </p:ext>
            </p:extLst>
          </p:nvPr>
        </p:nvGraphicFramePr>
        <p:xfrm>
          <a:off x="231058" y="260648"/>
          <a:ext cx="8589414"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779731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p:cNvCxnSpPr/>
          <p:nvPr/>
        </p:nvCxnSpPr>
        <p:spPr>
          <a:xfrm>
            <a:off x="915535" y="2420888"/>
            <a:ext cx="0" cy="600452"/>
          </a:xfrm>
          <a:prstGeom prst="line">
            <a:avLst/>
          </a:prstGeom>
          <a:ln/>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8224347" y="2420888"/>
            <a:ext cx="0" cy="600452"/>
          </a:xfrm>
          <a:prstGeom prst="line">
            <a:avLst/>
          </a:prstGeom>
          <a:ln/>
        </p:spPr>
        <p:style>
          <a:lnRef idx="2">
            <a:schemeClr val="dk1"/>
          </a:lnRef>
          <a:fillRef idx="0">
            <a:schemeClr val="dk1"/>
          </a:fillRef>
          <a:effectRef idx="1">
            <a:schemeClr val="dk1"/>
          </a:effectRef>
          <a:fontRef idx="minor">
            <a:schemeClr val="tx1"/>
          </a:fontRef>
        </p:style>
      </p:cxnSp>
      <p:cxnSp>
        <p:nvCxnSpPr>
          <p:cNvPr id="18" name="Straight Connector 17"/>
          <p:cNvCxnSpPr/>
          <p:nvPr/>
        </p:nvCxnSpPr>
        <p:spPr>
          <a:xfrm>
            <a:off x="4572000" y="2468508"/>
            <a:ext cx="0" cy="600452"/>
          </a:xfrm>
          <a:prstGeom prst="line">
            <a:avLst/>
          </a:prstGeom>
          <a:ln/>
        </p:spPr>
        <p:style>
          <a:lnRef idx="2">
            <a:schemeClr val="dk1"/>
          </a:lnRef>
          <a:fillRef idx="0">
            <a:schemeClr val="dk1"/>
          </a:fillRef>
          <a:effectRef idx="1">
            <a:schemeClr val="dk1"/>
          </a:effectRef>
          <a:fontRef idx="minor">
            <a:schemeClr val="tx1"/>
          </a:fontRef>
        </p:style>
      </p:cxnSp>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10 ج2_3</a:t>
            </a:r>
            <a:endParaRPr lang="ar-SA" sz="1400" b="1" dirty="0">
              <a:latin typeface="Andalus" pitchFamily="18" charset="-78"/>
              <a:cs typeface="Andalus" pitchFamily="18" charset="-78"/>
            </a:endParaRPr>
          </a:p>
        </p:txBody>
      </p:sp>
      <p:sp>
        <p:nvSpPr>
          <p:cNvPr id="4" name="TextBox 3"/>
          <p:cNvSpPr txBox="1"/>
          <p:nvPr/>
        </p:nvSpPr>
        <p:spPr>
          <a:xfrm>
            <a:off x="914965" y="445314"/>
            <a:ext cx="7056784" cy="954107"/>
          </a:xfrm>
          <a:prstGeom prst="rect">
            <a:avLst/>
          </a:prstGeom>
          <a:ln/>
          <a:effectLst>
            <a:glow rad="139700">
              <a:schemeClr val="accent2">
                <a:satMod val="175000"/>
                <a:alpha val="40000"/>
              </a:scheme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2800" dirty="0" smtClean="0">
                <a:solidFill>
                  <a:schemeClr val="tx1"/>
                </a:solidFill>
                <a:effectLst/>
                <a:cs typeface="FS_Bold" pitchFamily="2" charset="-78"/>
              </a:rPr>
              <a:t>تابع / خطوات </a:t>
            </a:r>
            <a:r>
              <a:rPr lang="ar-SA" sz="2800" dirty="0">
                <a:solidFill>
                  <a:schemeClr val="tx1"/>
                </a:solidFill>
                <a:effectLst/>
                <a:cs typeface="FS_Bold" pitchFamily="2" charset="-78"/>
              </a:rPr>
              <a:t>انشاء قاعدة </a:t>
            </a:r>
            <a:r>
              <a:rPr lang="ar-SA" sz="2800" dirty="0" smtClean="0">
                <a:solidFill>
                  <a:schemeClr val="tx1"/>
                </a:solidFill>
                <a:effectLst/>
                <a:cs typeface="FS_Bold" pitchFamily="2" charset="-78"/>
              </a:rPr>
              <a:t>البيانات</a:t>
            </a:r>
          </a:p>
          <a:p>
            <a:pPr lvl="0" algn="ctr"/>
            <a:r>
              <a:rPr lang="ar-SA" sz="2800" dirty="0" smtClean="0">
                <a:solidFill>
                  <a:srgbClr val="990033"/>
                </a:solidFill>
                <a:effectLst/>
                <a:cs typeface="FS_Bold" pitchFamily="2" charset="-78"/>
              </a:rPr>
              <a:t>شرح</a:t>
            </a:r>
            <a:r>
              <a:rPr lang="ar-SA" sz="2800" dirty="0" smtClean="0">
                <a:solidFill>
                  <a:schemeClr val="tx1"/>
                </a:solidFill>
                <a:effectLst/>
                <a:cs typeface="FS_Bold" pitchFamily="2" charset="-78"/>
              </a:rPr>
              <a:t>  تصميم قاعدة البيانات</a:t>
            </a:r>
            <a:endParaRPr lang="ar-SA" sz="2800" dirty="0">
              <a:solidFill>
                <a:schemeClr val="tx1"/>
              </a:solidFill>
              <a:effectLst/>
              <a:cs typeface="FS_Bold" pitchFamily="2" charset="-78"/>
            </a:endParaRPr>
          </a:p>
        </p:txBody>
      </p:sp>
      <p:sp>
        <p:nvSpPr>
          <p:cNvPr id="6" name="Left Brace 5"/>
          <p:cNvSpPr/>
          <p:nvPr/>
        </p:nvSpPr>
        <p:spPr>
          <a:xfrm rot="5400000">
            <a:off x="4149981" y="-1841943"/>
            <a:ext cx="864096" cy="7324757"/>
          </a:xfrm>
          <a:prstGeom prst="leftBrace">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7" name="TextBox 6"/>
          <p:cNvSpPr txBox="1"/>
          <p:nvPr/>
        </p:nvSpPr>
        <p:spPr>
          <a:xfrm>
            <a:off x="7889624" y="1844824"/>
            <a:ext cx="282776" cy="369332"/>
          </a:xfrm>
          <a:prstGeom prst="rect">
            <a:avLst/>
          </a:prstGeom>
          <a:noFill/>
        </p:spPr>
        <p:txBody>
          <a:bodyPr wrap="square" rtlCol="1">
            <a:spAutoFit/>
          </a:bodyPr>
          <a:lstStyle/>
          <a:p>
            <a:r>
              <a:rPr lang="ar-SA" b="1" dirty="0" smtClean="0">
                <a:solidFill>
                  <a:srgbClr val="C00000"/>
                </a:solidFill>
              </a:rPr>
              <a:t>2</a:t>
            </a:r>
            <a:endParaRPr lang="ar-SA" b="1" dirty="0">
              <a:solidFill>
                <a:srgbClr val="C00000"/>
              </a:solidFill>
            </a:endParaRPr>
          </a:p>
        </p:txBody>
      </p:sp>
      <p:sp>
        <p:nvSpPr>
          <p:cNvPr id="8" name="TextBox 7"/>
          <p:cNvSpPr txBox="1"/>
          <p:nvPr/>
        </p:nvSpPr>
        <p:spPr>
          <a:xfrm>
            <a:off x="4160581" y="1844824"/>
            <a:ext cx="282776" cy="400110"/>
          </a:xfrm>
          <a:prstGeom prst="rect">
            <a:avLst/>
          </a:prstGeom>
          <a:noFill/>
        </p:spPr>
        <p:txBody>
          <a:bodyPr wrap="square" rtlCol="1">
            <a:spAutoFit/>
          </a:bodyPr>
          <a:lstStyle/>
          <a:p>
            <a:r>
              <a:rPr lang="ar-SA" sz="2000" b="1" dirty="0" smtClean="0">
                <a:solidFill>
                  <a:srgbClr val="C00000"/>
                </a:solidFill>
              </a:rPr>
              <a:t>1</a:t>
            </a:r>
            <a:endParaRPr lang="ar-SA" sz="2000" b="1" dirty="0">
              <a:solidFill>
                <a:srgbClr val="C00000"/>
              </a:solidFill>
            </a:endParaRPr>
          </a:p>
        </p:txBody>
      </p:sp>
      <p:cxnSp>
        <p:nvCxnSpPr>
          <p:cNvPr id="9" name="Straight Connector 8"/>
          <p:cNvCxnSpPr/>
          <p:nvPr/>
        </p:nvCxnSpPr>
        <p:spPr>
          <a:xfrm>
            <a:off x="4572000" y="1575486"/>
            <a:ext cx="0" cy="600452"/>
          </a:xfrm>
          <a:prstGeom prst="line">
            <a:avLst/>
          </a:prstGeom>
          <a:ln/>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3558632" y="2175938"/>
            <a:ext cx="2165496" cy="44627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1400" dirty="0">
                <a:cs typeface="MCS Taybah S_U normal." pitchFamily="2" charset="-78"/>
              </a:rPr>
              <a:t>التصميم المفاهيمي أو المنطقي </a:t>
            </a:r>
            <a:endParaRPr lang="ar-SA" sz="1400" dirty="0" smtClean="0">
              <a:cs typeface="MCS Taybah S_U normal." pitchFamily="2" charset="-78"/>
            </a:endParaRPr>
          </a:p>
          <a:p>
            <a:pPr lvl="0" algn="ctr"/>
            <a:r>
              <a:rPr lang="en-US" sz="900" b="1" dirty="0" smtClean="0"/>
              <a:t>Conceptual </a:t>
            </a:r>
            <a:r>
              <a:rPr lang="en-US" sz="900" b="1" dirty="0"/>
              <a:t>or Logical Database </a:t>
            </a:r>
            <a:r>
              <a:rPr lang="en-US" sz="900" b="1" dirty="0" smtClean="0"/>
              <a:t>Design</a:t>
            </a:r>
            <a:endParaRPr lang="en-US" sz="900" dirty="0"/>
          </a:p>
        </p:txBody>
      </p:sp>
      <p:sp>
        <p:nvSpPr>
          <p:cNvPr id="13" name="TextBox 12"/>
          <p:cNvSpPr txBox="1"/>
          <p:nvPr/>
        </p:nvSpPr>
        <p:spPr>
          <a:xfrm>
            <a:off x="571299" y="1850803"/>
            <a:ext cx="282776" cy="369332"/>
          </a:xfrm>
          <a:prstGeom prst="rect">
            <a:avLst/>
          </a:prstGeom>
          <a:noFill/>
        </p:spPr>
        <p:txBody>
          <a:bodyPr wrap="square" rtlCol="1">
            <a:spAutoFit/>
          </a:bodyPr>
          <a:lstStyle/>
          <a:p>
            <a:r>
              <a:rPr lang="ar-SA" b="1" dirty="0" smtClean="0">
                <a:solidFill>
                  <a:srgbClr val="990033"/>
                </a:solidFill>
              </a:rPr>
              <a:t>3</a:t>
            </a:r>
            <a:endParaRPr lang="ar-SA" b="1" dirty="0">
              <a:solidFill>
                <a:srgbClr val="990033"/>
              </a:solidFill>
            </a:endParaRPr>
          </a:p>
        </p:txBody>
      </p:sp>
      <p:sp>
        <p:nvSpPr>
          <p:cNvPr id="14" name="TextBox 13"/>
          <p:cNvSpPr txBox="1"/>
          <p:nvPr/>
        </p:nvSpPr>
        <p:spPr>
          <a:xfrm>
            <a:off x="7276244" y="2190636"/>
            <a:ext cx="1688244" cy="44627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dirty="0">
                <a:cs typeface="MCS Taybah S_U normal." pitchFamily="2" charset="-78"/>
              </a:rPr>
              <a:t>التصميم المادي </a:t>
            </a:r>
            <a:endParaRPr lang="ar-SA" sz="1400" dirty="0" smtClean="0">
              <a:cs typeface="MCS Taybah S_U normal." pitchFamily="2" charset="-78"/>
            </a:endParaRPr>
          </a:p>
          <a:p>
            <a:pPr algn="ctr"/>
            <a:r>
              <a:rPr lang="ar-SA" sz="900" dirty="0" smtClean="0"/>
              <a:t> </a:t>
            </a:r>
            <a:r>
              <a:rPr lang="en-US" sz="900" b="1" dirty="0" smtClean="0"/>
              <a:t>Physical Database Design</a:t>
            </a:r>
            <a:endParaRPr lang="en-US" sz="900" dirty="0"/>
          </a:p>
        </p:txBody>
      </p:sp>
      <p:sp>
        <p:nvSpPr>
          <p:cNvPr id="15" name="TextBox 14"/>
          <p:cNvSpPr txBox="1"/>
          <p:nvPr/>
        </p:nvSpPr>
        <p:spPr>
          <a:xfrm>
            <a:off x="175826" y="2164794"/>
            <a:ext cx="1731878" cy="477054"/>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1400" dirty="0">
                <a:cs typeface="MCS Taybah S_U normal." pitchFamily="2" charset="-78"/>
              </a:rPr>
              <a:t>التصميم </a:t>
            </a:r>
            <a:r>
              <a:rPr lang="ar-SA" sz="1400" dirty="0" smtClean="0">
                <a:cs typeface="MCS Taybah S_U normal." pitchFamily="2" charset="-78"/>
              </a:rPr>
              <a:t>الأمني</a:t>
            </a:r>
          </a:p>
          <a:p>
            <a:pPr lvl="0" algn="ctr"/>
            <a:r>
              <a:rPr lang="ar-SA" sz="1100" dirty="0" smtClean="0"/>
              <a:t> </a:t>
            </a:r>
            <a:r>
              <a:rPr lang="en-US" sz="1100" b="1" dirty="0"/>
              <a:t>Security </a:t>
            </a:r>
            <a:r>
              <a:rPr lang="en-US" sz="1100" b="1" dirty="0" smtClean="0"/>
              <a:t>Design</a:t>
            </a:r>
            <a:endParaRPr lang="en-US" sz="1100" dirty="0"/>
          </a:p>
        </p:txBody>
      </p:sp>
      <p:sp>
        <p:nvSpPr>
          <p:cNvPr id="17" name="Rectangle 16"/>
          <p:cNvSpPr/>
          <p:nvPr/>
        </p:nvSpPr>
        <p:spPr>
          <a:xfrm>
            <a:off x="2915816" y="2924939"/>
            <a:ext cx="3528392" cy="3816429"/>
          </a:xfrm>
          <a:prstGeom prst="rect">
            <a:avLst/>
          </a:prstGeom>
          <a:solidFill>
            <a:schemeClr val="bg1"/>
          </a:solidFill>
          <a:ln>
            <a:solidFill>
              <a:schemeClr val="tx1"/>
            </a:solidFill>
            <a:prstDash val="sysDot"/>
          </a:ln>
        </p:spPr>
        <p:txBody>
          <a:bodyPr wrap="square">
            <a:spAutoFit/>
          </a:bodyPr>
          <a:lstStyle/>
          <a:p>
            <a:pPr marL="171450" indent="-171450">
              <a:buFont typeface="Arial" pitchFamily="34" charset="0"/>
              <a:buChar char="•"/>
            </a:pPr>
            <a:r>
              <a:rPr lang="ar-SA" sz="1100" b="1" dirty="0"/>
              <a:t>التصميم المنطقي عبارة عن نموذج مجرد لقاعدة البيانات من وجهة نظر الأعمال، ويتطلب التصميم المنطقي عمل وصف تفصيلي لمعلومات الأعمال من خلال الاتصال بمستخدمي قاعدة البيانات في المنظمة. ويفضل أن تكون هذه الخطوة جزء من مجهود التخطيط الشامل لبيانات المنظمة.</a:t>
            </a:r>
            <a:endParaRPr lang="en-US" sz="1100" b="1" dirty="0"/>
          </a:p>
          <a:p>
            <a:pPr marL="171450" lvl="0" indent="-171450">
              <a:buFont typeface="Arial" pitchFamily="34" charset="0"/>
              <a:buChar char="•"/>
            </a:pPr>
            <a:r>
              <a:rPr lang="ar-SA" sz="1100" b="1" dirty="0"/>
              <a:t>يصف التصميم المنطقي كيف ستجمّع العناصر البيانية في قاعدة البيانات.</a:t>
            </a:r>
            <a:endParaRPr lang="en-US" sz="1100" b="1" dirty="0"/>
          </a:p>
          <a:p>
            <a:pPr marL="171450" lvl="0" indent="-171450">
              <a:buFont typeface="Arial" pitchFamily="34" charset="0"/>
              <a:buChar char="•"/>
            </a:pPr>
            <a:r>
              <a:rPr lang="ar-SA" sz="1100" b="1" dirty="0"/>
              <a:t>ويتم التعرف خلال عملية التصميم المنطقي على العلاقات بين العناصر البيانية والوسائل الأكثر فعالية لتجميعها ومطابقة متطلبات المعلومات، ويتم التعرف أيضا على عناصر البيانات المكررة </a:t>
            </a:r>
            <a:r>
              <a:rPr lang="en-US" sz="1100" b="1" dirty="0"/>
              <a:t>redundant</a:t>
            </a:r>
            <a:r>
              <a:rPr lang="ar-SA" sz="1100" b="1" dirty="0"/>
              <a:t>  وتلك المتطلبة للبرامج التطبيقية .</a:t>
            </a:r>
            <a:endParaRPr lang="en-US" sz="1100" b="1" dirty="0"/>
          </a:p>
          <a:p>
            <a:pPr marL="171450" lvl="0" indent="-171450">
              <a:buFont typeface="Arial" pitchFamily="34" charset="0"/>
              <a:buChar char="•"/>
            </a:pPr>
            <a:r>
              <a:rPr lang="ar-SA" sz="1100" b="1" dirty="0"/>
              <a:t>يتم تنظيم مجموعات البيانات وتنقيتها وتحسينها للتوصل إلى منظور منطقي شامل للعلاقات بين كل العناصر البيانية .</a:t>
            </a:r>
            <a:endParaRPr lang="en-US" sz="1100" b="1" dirty="0"/>
          </a:p>
          <a:p>
            <a:pPr marL="171450" lvl="0" indent="-171450">
              <a:buFont typeface="Arial" pitchFamily="34" charset="0"/>
              <a:buChar char="•"/>
            </a:pPr>
            <a:r>
              <a:rPr lang="ar-SA" sz="1100" b="1" dirty="0"/>
              <a:t>لاستخدام نموذج قواعد بيانات علائقي بشكل فعال ، يجب إزالة البيانات المكررة في مجموعات البيانات لتقليل من التكرار والحشو والعلاقات من النوع متعدد الى متعدد غير الملائمة.</a:t>
            </a:r>
            <a:endParaRPr lang="en-US" sz="1100" b="1" dirty="0"/>
          </a:p>
          <a:p>
            <a:pPr marL="171450" lvl="0" indent="-171450">
              <a:buFont typeface="Arial" pitchFamily="34" charset="0"/>
              <a:buChar char="•"/>
            </a:pPr>
            <a:r>
              <a:rPr lang="ar-SA" sz="1100" b="1" dirty="0"/>
              <a:t>وهذا مغزى عملية التطبيع </a:t>
            </a:r>
            <a:r>
              <a:rPr lang="en-US" sz="1100" b="1" dirty="0"/>
              <a:t>Normalization  </a:t>
            </a:r>
            <a:r>
              <a:rPr lang="ar-SA" sz="1100" b="1" dirty="0"/>
              <a:t> :عملية  إنشاء هياكل بيانات صغيرة ومستقرة، ووأيضا مرنة وقابلة للتكييف انطلاقا من مجموعات بيانات كبيرة ومعقدة.</a:t>
            </a:r>
            <a:endParaRPr lang="en-US" sz="1100" b="1" dirty="0"/>
          </a:p>
          <a:p>
            <a:pPr marL="171450" indent="-171450">
              <a:buFont typeface="Arial" pitchFamily="34" charset="0"/>
              <a:buChar char="•"/>
            </a:pPr>
            <a:r>
              <a:rPr lang="ar-SA" sz="1100" b="1" dirty="0"/>
              <a:t>يستخدم مخطط الكيان- العلاقة </a:t>
            </a:r>
            <a:r>
              <a:rPr lang="en-US" sz="1100" b="1" dirty="0"/>
              <a:t>Entity-Relationship Diagram</a:t>
            </a:r>
            <a:r>
              <a:rPr lang="ar-SA" sz="1100" b="1" dirty="0"/>
              <a:t> لتوثيق التصميم المنطقي لنماذج </a:t>
            </a:r>
            <a:r>
              <a:rPr lang="ar-SA" sz="1100" b="1" dirty="0" smtClean="0"/>
              <a:t>البيانات</a:t>
            </a:r>
            <a:endParaRPr lang="ar-SA" sz="1100" b="1" dirty="0"/>
          </a:p>
          <a:p>
            <a:pPr marL="171450" indent="-171450" algn="ctr">
              <a:buFont typeface="Arial" pitchFamily="34" charset="0"/>
              <a:buChar char="•"/>
            </a:pPr>
            <a:r>
              <a:rPr lang="ar-SA" sz="1100" b="1" dirty="0" smtClean="0">
                <a:solidFill>
                  <a:srgbClr val="C00000"/>
                </a:solidFill>
              </a:rPr>
              <a:t>للاطلاع على امثلة للجداول الرجوع للمحاضرة 10</a:t>
            </a:r>
            <a:endParaRPr lang="en-US" sz="1100" b="1" dirty="0">
              <a:solidFill>
                <a:srgbClr val="C00000"/>
              </a:solidFill>
            </a:endParaRPr>
          </a:p>
        </p:txBody>
      </p:sp>
      <p:sp>
        <p:nvSpPr>
          <p:cNvPr id="19" name="Rectangle 18"/>
          <p:cNvSpPr/>
          <p:nvPr/>
        </p:nvSpPr>
        <p:spPr>
          <a:xfrm>
            <a:off x="7236296" y="2929504"/>
            <a:ext cx="1764196" cy="954107"/>
          </a:xfrm>
          <a:prstGeom prst="rect">
            <a:avLst/>
          </a:prstGeom>
          <a:solidFill>
            <a:schemeClr val="bg1"/>
          </a:solidFill>
          <a:ln>
            <a:solidFill>
              <a:schemeClr val="tx1"/>
            </a:solidFill>
            <a:prstDash val="sysDot"/>
          </a:ln>
        </p:spPr>
        <p:txBody>
          <a:bodyPr wrap="square">
            <a:spAutoFit/>
          </a:bodyPr>
          <a:lstStyle/>
          <a:p>
            <a:pPr marL="171450" indent="-171450">
              <a:buFont typeface="Arial" pitchFamily="34" charset="0"/>
              <a:buChar char="•"/>
            </a:pPr>
            <a:r>
              <a:rPr lang="ar-SA" sz="1400" b="1" dirty="0"/>
              <a:t> يبين كيف يتم تنظيم تخزين البيانات على وسائط التخزين وكيفية الوصول إليها.</a:t>
            </a:r>
            <a:endParaRPr lang="en-US" sz="1400" b="1" dirty="0">
              <a:solidFill>
                <a:srgbClr val="C00000"/>
              </a:solidFill>
            </a:endParaRPr>
          </a:p>
        </p:txBody>
      </p:sp>
      <p:sp>
        <p:nvSpPr>
          <p:cNvPr id="22" name="Rectangle 21"/>
          <p:cNvSpPr/>
          <p:nvPr/>
        </p:nvSpPr>
        <p:spPr>
          <a:xfrm>
            <a:off x="175826" y="2929504"/>
            <a:ext cx="1731878" cy="2308324"/>
          </a:xfrm>
          <a:prstGeom prst="rect">
            <a:avLst/>
          </a:prstGeom>
          <a:solidFill>
            <a:schemeClr val="bg1"/>
          </a:solidFill>
          <a:ln>
            <a:solidFill>
              <a:schemeClr val="tx1"/>
            </a:solidFill>
            <a:prstDash val="sysDot"/>
          </a:ln>
        </p:spPr>
        <p:txBody>
          <a:bodyPr wrap="square">
            <a:spAutoFit/>
          </a:bodyPr>
          <a:lstStyle/>
          <a:p>
            <a:pPr marL="171450" indent="-171450">
              <a:buFont typeface="Arial" pitchFamily="34" charset="0"/>
              <a:buChar char="•"/>
            </a:pPr>
            <a:r>
              <a:rPr lang="ar-SA" sz="1200" b="1" dirty="0"/>
              <a:t>يتم تحديد الإجراءات الأمنية المطلوبة للوصول الى البيانات من خلال إنشاء حسابات للمستخدمين وتحديد صلاحيات الوصول إلى البيانات وإمكانية تغيرها من عدمه لكل من  مستخدمي قاعدة البيانات، وتحديد مدير لقاعدة البيانات. وتحديد كيفية إدارة النسخ الاحتياطية </a:t>
            </a:r>
            <a:r>
              <a:rPr lang="en-US" sz="1200" b="1" dirty="0">
                <a:solidFill>
                  <a:srgbClr val="990033"/>
                </a:solidFill>
              </a:rPr>
              <a:t>backup</a:t>
            </a:r>
            <a:r>
              <a:rPr lang="ar-SA" sz="1200" b="1" dirty="0"/>
              <a:t>  من قاعدة البيانات</a:t>
            </a:r>
            <a:endParaRPr lang="en-US" sz="1200" b="1" dirty="0">
              <a:solidFill>
                <a:srgbClr val="C00000"/>
              </a:solidFill>
            </a:endParaRPr>
          </a:p>
        </p:txBody>
      </p:sp>
    </p:spTree>
    <p:extLst>
      <p:ext uri="{BB962C8B-B14F-4D97-AF65-F5344CB8AC3E}">
        <p14:creationId xmlns:p14="http://schemas.microsoft.com/office/powerpoint/2010/main" xmlns="" val="19058909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10 ج 3-3</a:t>
            </a:r>
            <a:endParaRPr lang="ar-SA" sz="1400" b="1" dirty="0">
              <a:latin typeface="Andalus" pitchFamily="18" charset="-78"/>
              <a:cs typeface="Andalus" pitchFamily="18" charset="-78"/>
            </a:endParaRPr>
          </a:p>
        </p:txBody>
      </p:sp>
      <p:graphicFrame>
        <p:nvGraphicFramePr>
          <p:cNvPr id="5" name="Diagram 4"/>
          <p:cNvGraphicFramePr/>
          <p:nvPr>
            <p:extLst>
              <p:ext uri="{D42A27DB-BD31-4B8C-83A1-F6EECF244321}">
                <p14:modId xmlns:p14="http://schemas.microsoft.com/office/powerpoint/2010/main" xmlns="" val="1763368323"/>
              </p:ext>
            </p:extLst>
          </p:nvPr>
        </p:nvGraphicFramePr>
        <p:xfrm>
          <a:off x="395536" y="188640"/>
          <a:ext cx="8589414"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6585164" y="4957045"/>
            <a:ext cx="2376264" cy="1200329"/>
          </a:xfrm>
          <a:prstGeom prst="rect">
            <a:avLst/>
          </a:prstGeom>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ar-SA" dirty="0" smtClean="0">
                <a:solidFill>
                  <a:srgbClr val="FF0000"/>
                </a:solidFill>
                <a:cs typeface="MCS Taybah S_U normal." pitchFamily="2" charset="-78"/>
              </a:rPr>
              <a:t>هناك عناوين اخرى مهمه جدا في هذه المحاضرة لابد الرجوع لها في الملخصات فهي واضحة ومرتبه لا تحتاج لخريطة</a:t>
            </a:r>
            <a:endParaRPr lang="ar-SA" dirty="0">
              <a:solidFill>
                <a:srgbClr val="FF0000"/>
              </a:solidFill>
              <a:cs typeface="MCS Taybah S_U normal." pitchFamily="2" charset="-78"/>
            </a:endParaRPr>
          </a:p>
        </p:txBody>
      </p:sp>
    </p:spTree>
    <p:extLst>
      <p:ext uri="{BB962C8B-B14F-4D97-AF65-F5344CB8AC3E}">
        <p14:creationId xmlns:p14="http://schemas.microsoft.com/office/powerpoint/2010/main" xmlns="" val="41135857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1-7</a:t>
            </a:r>
            <a:endParaRPr lang="ar-SA" sz="1400" b="1" dirty="0">
              <a:latin typeface="Andalus" pitchFamily="18" charset="-78"/>
              <a:cs typeface="Andalus" pitchFamily="18" charset="-78"/>
            </a:endParaRPr>
          </a:p>
        </p:txBody>
      </p:sp>
      <p:graphicFrame>
        <p:nvGraphicFramePr>
          <p:cNvPr id="3" name="Diagram 2"/>
          <p:cNvGraphicFramePr/>
          <p:nvPr>
            <p:extLst>
              <p:ext uri="{D42A27DB-BD31-4B8C-83A1-F6EECF244321}">
                <p14:modId xmlns:p14="http://schemas.microsoft.com/office/powerpoint/2010/main" xmlns="" val="2333087742"/>
              </p:ext>
            </p:extLst>
          </p:nvPr>
        </p:nvGraphicFramePr>
        <p:xfrm>
          <a:off x="251520" y="620688"/>
          <a:ext cx="8424936"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7262339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2-7</a:t>
            </a:r>
            <a:endParaRPr lang="ar-SA" sz="1400" b="1" dirty="0">
              <a:latin typeface="Andalus" pitchFamily="18" charset="-78"/>
              <a:cs typeface="Andalus" pitchFamily="18" charset="-78"/>
            </a:endParaRPr>
          </a:p>
        </p:txBody>
      </p:sp>
      <p:cxnSp>
        <p:nvCxnSpPr>
          <p:cNvPr id="4" name="Straight Connector 3"/>
          <p:cNvCxnSpPr/>
          <p:nvPr/>
        </p:nvCxnSpPr>
        <p:spPr>
          <a:xfrm>
            <a:off x="1691680" y="2132856"/>
            <a:ext cx="0" cy="432048"/>
          </a:xfrm>
          <a:prstGeom prst="line">
            <a:avLst/>
          </a:prstGeom>
          <a:ln/>
        </p:spPr>
        <p:style>
          <a:lnRef idx="2">
            <a:schemeClr val="accent5"/>
          </a:lnRef>
          <a:fillRef idx="0">
            <a:schemeClr val="accent5"/>
          </a:fillRef>
          <a:effectRef idx="1">
            <a:schemeClr val="accent5"/>
          </a:effectRef>
          <a:fontRef idx="minor">
            <a:schemeClr val="tx1"/>
          </a:fontRef>
        </p:style>
      </p:cxnSp>
      <p:sp>
        <p:nvSpPr>
          <p:cNvPr id="5" name="TextBox 4"/>
          <p:cNvSpPr txBox="1"/>
          <p:nvPr/>
        </p:nvSpPr>
        <p:spPr>
          <a:xfrm>
            <a:off x="914965" y="476672"/>
            <a:ext cx="7056784" cy="523220"/>
          </a:xfrm>
          <a:prstGeom prst="rect">
            <a:avLst/>
          </a:prstGeom>
          <a:ln/>
          <a:effectLst>
            <a:glow rad="139700">
              <a:srgbClr val="00CCFF">
                <a:alpha val="40000"/>
              </a:srgb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2800" b="1" dirty="0" smtClean="0">
                <a:cs typeface="FS_Bold" pitchFamily="2" charset="-78"/>
              </a:rPr>
              <a:t>أمور </a:t>
            </a:r>
            <a:r>
              <a:rPr lang="ar-SA" sz="2800" b="1" dirty="0">
                <a:cs typeface="FS_Bold" pitchFamily="2" charset="-78"/>
              </a:rPr>
              <a:t>تساعد في نجاح تطبيق نظام معلومات </a:t>
            </a:r>
            <a:r>
              <a:rPr lang="ar-SA" sz="2800" b="1" dirty="0" smtClean="0">
                <a:cs typeface="FS_Bold" pitchFamily="2" charset="-78"/>
              </a:rPr>
              <a:t>جديد</a:t>
            </a:r>
            <a:endParaRPr lang="en-US" sz="2800" dirty="0">
              <a:cs typeface="FS_Bold" pitchFamily="2" charset="-78"/>
            </a:endParaRPr>
          </a:p>
        </p:txBody>
      </p:sp>
      <p:sp>
        <p:nvSpPr>
          <p:cNvPr id="6" name="Left Brace 5"/>
          <p:cNvSpPr/>
          <p:nvPr/>
        </p:nvSpPr>
        <p:spPr>
          <a:xfrm rot="5400000">
            <a:off x="4011309" y="-1370828"/>
            <a:ext cx="864096" cy="5605536"/>
          </a:xfrm>
          <a:prstGeom prst="leftBrace">
            <a:avLst/>
          </a:prstGeom>
        </p:spPr>
        <p:style>
          <a:lnRef idx="3">
            <a:schemeClr val="accent5"/>
          </a:lnRef>
          <a:fillRef idx="0">
            <a:schemeClr val="accent5"/>
          </a:fillRef>
          <a:effectRef idx="2">
            <a:schemeClr val="accent5"/>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7" name="TextBox 6"/>
          <p:cNvSpPr txBox="1"/>
          <p:nvPr/>
        </p:nvSpPr>
        <p:spPr>
          <a:xfrm>
            <a:off x="5364088" y="2536448"/>
            <a:ext cx="3528391" cy="4062651"/>
          </a:xfrm>
          <a:prstGeom prst="rect">
            <a:avLst/>
          </a:prstGeom>
          <a:noFill/>
          <a:ln>
            <a:solidFill>
              <a:schemeClr val="tx1"/>
            </a:solidFill>
            <a:prstDash val="sysDot"/>
          </a:ln>
        </p:spPr>
        <p:txBody>
          <a:bodyPr wrap="square" rtlCol="1">
            <a:spAutoFit/>
          </a:bodyPr>
          <a:lstStyle/>
          <a:p>
            <a:pPr algn="ctr"/>
            <a:r>
              <a:rPr lang="ar-SA" sz="1400" b="1" dirty="0"/>
              <a:t>يجب أن تكون فكرة بناء نظم المعلومات للمنظمة كجزء أساسي من عملية التخطيط في المنظمة.</a:t>
            </a:r>
            <a:endParaRPr lang="en-US" sz="1400" b="1" dirty="0"/>
          </a:p>
          <a:p>
            <a:pPr algn="ctr"/>
            <a:r>
              <a:rPr lang="ar-SA" sz="1400" b="1" dirty="0"/>
              <a:t>يجب أن تكون خطة نظم المعلومات جزءا من الخطة الشاملة لأعمال المنظمة حيث تكون النظم الاستراتيجية في </a:t>
            </a:r>
            <a:r>
              <a:rPr lang="ar-SA" sz="1400" b="1" dirty="0" smtClean="0"/>
              <a:t>المستوى  الاعلى من التخطيط.</a:t>
            </a:r>
            <a:endParaRPr lang="en-US" sz="1400" b="1" dirty="0"/>
          </a:p>
          <a:p>
            <a:r>
              <a:rPr lang="ar-SA" sz="1400" b="1" dirty="0">
                <a:solidFill>
                  <a:srgbClr val="0070C0"/>
                </a:solidFill>
              </a:rPr>
              <a:t>- تعتبر خطة بناء نظم المعلومات الجديدة للمنظمة كخارطة طريق يوضح فيها:</a:t>
            </a:r>
            <a:endParaRPr lang="en-US" sz="1400" dirty="0">
              <a:solidFill>
                <a:srgbClr val="0070C0"/>
              </a:solidFill>
            </a:endParaRPr>
          </a:p>
          <a:p>
            <a:pPr marL="285750" lvl="0" indent="-285750">
              <a:buFont typeface="Wingdings" pitchFamily="2" charset="2"/>
              <a:buChar char="§"/>
            </a:pPr>
            <a:r>
              <a:rPr lang="ar-SA" sz="1600" b="1" dirty="0">
                <a:cs typeface="Traditional Arabic" pitchFamily="2" charset="-78"/>
              </a:rPr>
              <a:t>التبريرات المنطقية لتطوي النظم.</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دراسة الوضع الراهن للمنظمة.</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استراتيجية الإدارة في المنظمة.</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تحديد الميزانية المطلوبة لتطوير النظم وتطبيقاتها وصيانتها.</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خطة تنفيذ وتطبيق نظم المعلومات المطورة.</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التغيرات المطلوبة على مستوى المنظمة لتطبيق نظم المعلومات مثل تدريب الأفراد وتغيير الهيكل التنظيمي والإجراءات الإدارية .</a:t>
            </a:r>
            <a:endParaRPr lang="en-US" sz="1600" b="1" dirty="0">
              <a:cs typeface="Traditional Arabic" pitchFamily="2" charset="-78"/>
            </a:endParaRPr>
          </a:p>
          <a:p>
            <a:pPr marL="285750" indent="-285750">
              <a:buFont typeface="Wingdings" pitchFamily="2" charset="2"/>
              <a:buChar char="§"/>
            </a:pPr>
            <a:r>
              <a:rPr lang="ar-SA" sz="1600" b="1" dirty="0">
                <a:cs typeface="Traditional Arabic" pitchFamily="2" charset="-78"/>
              </a:rPr>
              <a:t>القرارات الهامة مثل شراء الأجهزة والتجهيز للاتصالات.</a:t>
            </a:r>
            <a:endParaRPr lang="en-US" sz="1600" b="1" dirty="0" smtClean="0">
              <a:cs typeface="Traditional Arabic" pitchFamily="2" charset="-78"/>
            </a:endParaRPr>
          </a:p>
        </p:txBody>
      </p:sp>
      <p:cxnSp>
        <p:nvCxnSpPr>
          <p:cNvPr id="8" name="Straight Connector 7"/>
          <p:cNvCxnSpPr/>
          <p:nvPr/>
        </p:nvCxnSpPr>
        <p:spPr>
          <a:xfrm>
            <a:off x="7267967" y="2075656"/>
            <a:ext cx="0" cy="432048"/>
          </a:xfrm>
          <a:prstGeom prst="line">
            <a:avLst/>
          </a:prstGeom>
          <a:ln/>
        </p:spPr>
        <p:style>
          <a:lnRef idx="2">
            <a:schemeClr val="accent5"/>
          </a:lnRef>
          <a:fillRef idx="0">
            <a:schemeClr val="accent5"/>
          </a:fillRef>
          <a:effectRef idx="1">
            <a:schemeClr val="accent5"/>
          </a:effectRef>
          <a:fontRef idx="minor">
            <a:schemeClr val="tx1"/>
          </a:fontRef>
        </p:style>
      </p:cxnSp>
      <p:sp>
        <p:nvSpPr>
          <p:cNvPr id="9" name="TextBox 8"/>
          <p:cNvSpPr txBox="1"/>
          <p:nvPr/>
        </p:nvSpPr>
        <p:spPr>
          <a:xfrm>
            <a:off x="5796136" y="1851947"/>
            <a:ext cx="2864947"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ربط نظم المعلومات بخطة عمل</a:t>
            </a:r>
            <a:endParaRPr lang="ar-SA" sz="4400" dirty="0" smtClean="0">
              <a:ln>
                <a:solidFill>
                  <a:schemeClr val="tx1"/>
                </a:solidFill>
              </a:ln>
              <a:effectLst/>
              <a:cs typeface="MCS Taybah S_U normal." pitchFamily="2" charset="-78"/>
            </a:endParaRPr>
          </a:p>
        </p:txBody>
      </p:sp>
      <p:sp>
        <p:nvSpPr>
          <p:cNvPr id="10" name="TextBox 9"/>
          <p:cNvSpPr txBox="1"/>
          <p:nvPr/>
        </p:nvSpPr>
        <p:spPr>
          <a:xfrm>
            <a:off x="323528" y="1844824"/>
            <a:ext cx="3240359"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تحديد متطلبات المنظمة من المعلومات</a:t>
            </a:r>
            <a:endParaRPr lang="ar-SA" sz="4400" dirty="0" smtClean="0">
              <a:ln>
                <a:solidFill>
                  <a:schemeClr val="tx1"/>
                </a:solidFill>
              </a:ln>
              <a:effectLst/>
              <a:cs typeface="MCS Taybah S_U normal." pitchFamily="2" charset="-78"/>
            </a:endParaRPr>
          </a:p>
        </p:txBody>
      </p:sp>
      <p:sp>
        <p:nvSpPr>
          <p:cNvPr id="11" name="TextBox 10"/>
          <p:cNvSpPr txBox="1"/>
          <p:nvPr/>
        </p:nvSpPr>
        <p:spPr>
          <a:xfrm>
            <a:off x="676765" y="2563743"/>
            <a:ext cx="2398440" cy="2554545"/>
          </a:xfrm>
          <a:prstGeom prst="rect">
            <a:avLst/>
          </a:prstGeom>
          <a:noFill/>
          <a:ln>
            <a:solidFill>
              <a:schemeClr val="tx1"/>
            </a:solidFill>
            <a:prstDash val="sysDot"/>
          </a:ln>
        </p:spPr>
        <p:txBody>
          <a:bodyPr wrap="square" rtlCol="1">
            <a:spAutoFit/>
          </a:bodyPr>
          <a:lstStyle/>
          <a:p>
            <a:pPr algn="ctr"/>
            <a:r>
              <a:rPr lang="ar-SA" sz="1400" b="1" dirty="0"/>
              <a:t>من أجل تطوير خطة نظم المعلومات ناجحة يجب أن يكون لدى المنظمة صورة واضحة ومتكاملة عن احتياجاتها الحالية والمستقبلية من المعلومات. </a:t>
            </a:r>
            <a:endParaRPr lang="ar-SA" sz="1400" b="1" dirty="0" smtClean="0"/>
          </a:p>
          <a:p>
            <a:r>
              <a:rPr lang="ar-SA" sz="1400" b="1" dirty="0" smtClean="0">
                <a:solidFill>
                  <a:srgbClr val="0070C0"/>
                </a:solidFill>
              </a:rPr>
              <a:t>ويتم </a:t>
            </a:r>
            <a:r>
              <a:rPr lang="ar-SA" sz="1400" b="1" dirty="0">
                <a:solidFill>
                  <a:srgbClr val="0070C0"/>
                </a:solidFill>
              </a:rPr>
              <a:t>تحديد ذلك باتباع إحدى الطريقتين:</a:t>
            </a:r>
            <a:endParaRPr lang="en-US" sz="1400" dirty="0">
              <a:solidFill>
                <a:srgbClr val="0070C0"/>
              </a:solidFill>
            </a:endParaRPr>
          </a:p>
          <a:p>
            <a:r>
              <a:rPr lang="ar-SA" sz="1400" b="1" dirty="0"/>
              <a:t> </a:t>
            </a:r>
            <a:endParaRPr lang="en-US" sz="1400" dirty="0"/>
          </a:p>
          <a:p>
            <a:pPr marL="285750" lvl="0" indent="-285750">
              <a:buFont typeface="Wingdings" pitchFamily="2" charset="2"/>
              <a:buChar char="§"/>
            </a:pPr>
            <a:r>
              <a:rPr lang="ar-SA" sz="1600" b="1" dirty="0">
                <a:cs typeface="Traditional Arabic" pitchFamily="2" charset="-78"/>
              </a:rPr>
              <a:t>طريقة تحليل المؤسسة.</a:t>
            </a:r>
            <a:endParaRPr lang="en-US" sz="1600" b="1" dirty="0">
              <a:cs typeface="Traditional Arabic" pitchFamily="2" charset="-78"/>
            </a:endParaRPr>
          </a:p>
          <a:p>
            <a:pPr marL="285750" indent="-285750">
              <a:buFont typeface="Wingdings" pitchFamily="2" charset="2"/>
              <a:buChar char="§"/>
            </a:pPr>
            <a:r>
              <a:rPr lang="ar-SA" sz="1600" b="1" dirty="0">
                <a:cs typeface="Traditional Arabic" pitchFamily="2" charset="-78"/>
              </a:rPr>
              <a:t>طريقة التحليل الاستراتيجي: تحليل عناصر النجاح الرئيسية.</a:t>
            </a:r>
            <a:endParaRPr lang="ar-SA" sz="1600" b="1" dirty="0" smtClean="0">
              <a:cs typeface="Traditional Arabic" pitchFamily="2" charset="-78"/>
            </a:endParaRPr>
          </a:p>
        </p:txBody>
      </p:sp>
    </p:spTree>
    <p:extLst>
      <p:ext uri="{BB962C8B-B14F-4D97-AF65-F5344CB8AC3E}">
        <p14:creationId xmlns:p14="http://schemas.microsoft.com/office/powerpoint/2010/main" xmlns="" val="6091732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0"/>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3-7</a:t>
            </a:r>
            <a:endParaRPr lang="ar-SA" sz="1400" b="1" dirty="0">
              <a:latin typeface="Andalus" pitchFamily="18" charset="-78"/>
              <a:cs typeface="Andalus" pitchFamily="18" charset="-78"/>
            </a:endParaRPr>
          </a:p>
        </p:txBody>
      </p:sp>
      <p:cxnSp>
        <p:nvCxnSpPr>
          <p:cNvPr id="4" name="Straight Connector 3"/>
          <p:cNvCxnSpPr/>
          <p:nvPr/>
        </p:nvCxnSpPr>
        <p:spPr>
          <a:xfrm>
            <a:off x="1691680" y="2012692"/>
            <a:ext cx="0" cy="432048"/>
          </a:xfrm>
          <a:prstGeom prst="line">
            <a:avLst/>
          </a:prstGeom>
          <a:ln/>
        </p:spPr>
        <p:style>
          <a:lnRef idx="2">
            <a:schemeClr val="accent5"/>
          </a:lnRef>
          <a:fillRef idx="0">
            <a:schemeClr val="accent5"/>
          </a:fillRef>
          <a:effectRef idx="1">
            <a:schemeClr val="accent5"/>
          </a:effectRef>
          <a:fontRef idx="minor">
            <a:schemeClr val="tx1"/>
          </a:fontRef>
        </p:style>
      </p:cxnSp>
      <p:sp>
        <p:nvSpPr>
          <p:cNvPr id="5" name="TextBox 4"/>
          <p:cNvSpPr txBox="1"/>
          <p:nvPr/>
        </p:nvSpPr>
        <p:spPr>
          <a:xfrm>
            <a:off x="914965" y="356508"/>
            <a:ext cx="7056784" cy="523220"/>
          </a:xfrm>
          <a:prstGeom prst="rect">
            <a:avLst/>
          </a:prstGeom>
          <a:ln/>
          <a:effectLst>
            <a:glow rad="139700">
              <a:srgbClr val="00CCFF">
                <a:alpha val="40000"/>
              </a:srgb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2800" b="1" dirty="0">
                <a:cs typeface="FS_Bold" pitchFamily="2" charset="-78"/>
              </a:rPr>
              <a:t>طرق تحديد حاجات المنظمة من المعلومات</a:t>
            </a:r>
            <a:endParaRPr lang="en-US" sz="2800" dirty="0">
              <a:cs typeface="FS_Bold" pitchFamily="2" charset="-78"/>
            </a:endParaRPr>
          </a:p>
        </p:txBody>
      </p:sp>
      <p:sp>
        <p:nvSpPr>
          <p:cNvPr id="6" name="Left Brace 5"/>
          <p:cNvSpPr/>
          <p:nvPr/>
        </p:nvSpPr>
        <p:spPr>
          <a:xfrm rot="5400000">
            <a:off x="4011309" y="-1490992"/>
            <a:ext cx="864096" cy="5605536"/>
          </a:xfrm>
          <a:prstGeom prst="leftBrace">
            <a:avLst/>
          </a:prstGeom>
        </p:spPr>
        <p:style>
          <a:lnRef idx="3">
            <a:schemeClr val="accent5"/>
          </a:lnRef>
          <a:fillRef idx="0">
            <a:schemeClr val="accent5"/>
          </a:fillRef>
          <a:effectRef idx="2">
            <a:schemeClr val="accent5"/>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7" name="TextBox 6"/>
          <p:cNvSpPr txBox="1"/>
          <p:nvPr/>
        </p:nvSpPr>
        <p:spPr>
          <a:xfrm>
            <a:off x="5364088" y="2416284"/>
            <a:ext cx="3528391" cy="1954381"/>
          </a:xfrm>
          <a:prstGeom prst="rect">
            <a:avLst/>
          </a:prstGeom>
          <a:noFill/>
          <a:ln>
            <a:solidFill>
              <a:schemeClr val="tx1"/>
            </a:solidFill>
            <a:prstDash val="sysDot"/>
          </a:ln>
        </p:spPr>
        <p:txBody>
          <a:bodyPr wrap="square" rtlCol="1">
            <a:spAutoFit/>
          </a:bodyPr>
          <a:lstStyle/>
          <a:p>
            <a:pPr algn="ctr"/>
            <a:r>
              <a:rPr lang="ar-SA" sz="1100" b="1" dirty="0" smtClean="0"/>
              <a:t>يعتمد </a:t>
            </a:r>
            <a:r>
              <a:rPr lang="ar-SA" sz="1100" b="1" dirty="0"/>
              <a:t>على </a:t>
            </a:r>
            <a:r>
              <a:rPr lang="ar-SA" sz="1100" b="1" dirty="0" smtClean="0"/>
              <a:t>:</a:t>
            </a:r>
            <a:endParaRPr lang="en-US" sz="1100" dirty="0"/>
          </a:p>
          <a:p>
            <a:pPr lvl="0" algn="ctr"/>
            <a:r>
              <a:rPr lang="ar-SA" sz="1100" dirty="0"/>
              <a:t>الفهم الكامل لاحتياجات المنظمة ككل حيث يتم التعرف على وحدات المنظمة ووظائفها وعملياتها وبياناتها .</a:t>
            </a:r>
            <a:endParaRPr lang="en-US" sz="1100" dirty="0"/>
          </a:p>
          <a:p>
            <a:pPr lvl="0" algn="ctr"/>
            <a:r>
              <a:rPr lang="ar-SA" sz="1100" dirty="0"/>
              <a:t>تساعد هذه الطريقة في التعرف على الكيانات الرئيسية للمنظمة وصفاتها.</a:t>
            </a:r>
            <a:endParaRPr lang="en-US" sz="1100" dirty="0"/>
          </a:p>
          <a:p>
            <a:pPr lvl="0" algn="ctr"/>
            <a:r>
              <a:rPr lang="ar-SA" sz="1100" dirty="0"/>
              <a:t>تتم هذه الطريقة بسؤال عينة كبيره من المدراء عن طريقة استخدامهم للمعلومات، ومن أين يحصلون عليها، وما هي اهادفهم، وكيف يتخذون القرارات، وإلى أي بيانات يحتاجون.</a:t>
            </a:r>
            <a:endParaRPr lang="en-US" sz="1100" dirty="0"/>
          </a:p>
          <a:p>
            <a:pPr lvl="0" algn="ctr"/>
            <a:r>
              <a:rPr lang="ar-SA" sz="1100" dirty="0"/>
              <a:t>تجمع نتائج الاستبيان الخاص بالمدارء في وحدات فرعية، وظائف، عمليات ومصفوفات البيانات. يتم ترتيب عناصر البيانات في مجموعات منطقية عملية حيث تكون تدعم مجموعات مترابطة من العمليات في المنظمة  ( انشاء ، استخدام </a:t>
            </a:r>
            <a:r>
              <a:rPr lang="ar-SA" sz="1100" dirty="0" smtClean="0"/>
              <a:t>).</a:t>
            </a:r>
            <a:endParaRPr lang="en-US" sz="1100" dirty="0"/>
          </a:p>
        </p:txBody>
      </p:sp>
      <p:cxnSp>
        <p:nvCxnSpPr>
          <p:cNvPr id="8" name="Straight Connector 7"/>
          <p:cNvCxnSpPr/>
          <p:nvPr/>
        </p:nvCxnSpPr>
        <p:spPr>
          <a:xfrm>
            <a:off x="7267967" y="1955492"/>
            <a:ext cx="0" cy="432048"/>
          </a:xfrm>
          <a:prstGeom prst="line">
            <a:avLst/>
          </a:prstGeom>
          <a:ln/>
        </p:spPr>
        <p:style>
          <a:lnRef idx="2">
            <a:schemeClr val="accent5"/>
          </a:lnRef>
          <a:fillRef idx="0">
            <a:schemeClr val="accent5"/>
          </a:fillRef>
          <a:effectRef idx="1">
            <a:schemeClr val="accent5"/>
          </a:effectRef>
          <a:fontRef idx="minor">
            <a:schemeClr val="tx1"/>
          </a:fontRef>
        </p:style>
      </p:cxnSp>
      <p:sp>
        <p:nvSpPr>
          <p:cNvPr id="9" name="TextBox 8"/>
          <p:cNvSpPr txBox="1"/>
          <p:nvPr/>
        </p:nvSpPr>
        <p:spPr>
          <a:xfrm>
            <a:off x="5364088" y="1731783"/>
            <a:ext cx="3528391" cy="53091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dirty="0">
                <a:cs typeface="MCS Taybah S_U normal." pitchFamily="2" charset="-78"/>
              </a:rPr>
              <a:t>طريقة تحليل المؤسسة أو تخطيط نظم الأعمال</a:t>
            </a:r>
          </a:p>
          <a:p>
            <a:pPr algn="ctr"/>
            <a:r>
              <a:rPr lang="en-US" sz="1050" dirty="0" smtClean="0">
                <a:solidFill>
                  <a:srgbClr val="C00000"/>
                </a:solidFill>
                <a:cs typeface="MCS Taybah S_U normal." pitchFamily="2" charset="-78"/>
              </a:rPr>
              <a:t>(</a:t>
            </a:r>
            <a:r>
              <a:rPr lang="en-US" sz="1050" b="1" dirty="0">
                <a:solidFill>
                  <a:srgbClr val="C00000"/>
                </a:solidFill>
                <a:cs typeface="MCS Taybah S_U normal." pitchFamily="2" charset="-78"/>
              </a:rPr>
              <a:t>Enterprise Analysis(or Business Systems Planning)</a:t>
            </a:r>
            <a:r>
              <a:rPr lang="en-US" sz="1050" dirty="0">
                <a:solidFill>
                  <a:srgbClr val="C00000"/>
                </a:solidFill>
                <a:cs typeface="MCS Taybah S_U normal." pitchFamily="2" charset="-78"/>
              </a:rPr>
              <a:t> </a:t>
            </a:r>
            <a:endParaRPr lang="ar-SA" dirty="0" smtClean="0">
              <a:ln>
                <a:solidFill>
                  <a:schemeClr val="tx1"/>
                </a:solidFill>
              </a:ln>
              <a:solidFill>
                <a:srgbClr val="C00000"/>
              </a:solidFill>
              <a:effectLst/>
              <a:cs typeface="MCS Taybah S_U normal." pitchFamily="2" charset="-78"/>
            </a:endParaRPr>
          </a:p>
        </p:txBody>
      </p:sp>
      <p:sp>
        <p:nvSpPr>
          <p:cNvPr id="10" name="TextBox 9"/>
          <p:cNvSpPr txBox="1"/>
          <p:nvPr/>
        </p:nvSpPr>
        <p:spPr>
          <a:xfrm>
            <a:off x="323528" y="1724660"/>
            <a:ext cx="3456384" cy="50013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600" dirty="0">
                <a:cs typeface="MCS Taybah S_U normal." pitchFamily="2" charset="-78"/>
              </a:rPr>
              <a:t>طريقة التحليل الاستراتيجي : عناصر النجاح الرئيسية </a:t>
            </a:r>
            <a:r>
              <a:rPr lang="ar-SA" sz="1600" dirty="0" smtClean="0">
                <a:cs typeface="MCS Taybah S_U normal." pitchFamily="2" charset="-78"/>
              </a:rPr>
              <a:t> </a:t>
            </a:r>
            <a:r>
              <a:rPr lang="en-US" sz="1050" b="1" dirty="0" smtClean="0">
                <a:solidFill>
                  <a:srgbClr val="C00000"/>
                </a:solidFill>
                <a:cs typeface="MCS Taybah S_U normal." pitchFamily="2" charset="-78"/>
              </a:rPr>
              <a:t>Strategic </a:t>
            </a:r>
            <a:r>
              <a:rPr lang="en-US" sz="1050" b="1" dirty="0">
                <a:solidFill>
                  <a:srgbClr val="C00000"/>
                </a:solidFill>
                <a:cs typeface="MCS Taybah S_U normal." pitchFamily="2" charset="-78"/>
              </a:rPr>
              <a:t>Analysis :</a:t>
            </a:r>
            <a:r>
              <a:rPr lang="en-US" sz="1050" b="1" dirty="0" smtClean="0">
                <a:solidFill>
                  <a:srgbClr val="C00000"/>
                </a:solidFill>
                <a:cs typeface="MCS Taybah S_U normal." pitchFamily="2" charset="-78"/>
              </a:rPr>
              <a:t>Critical/ </a:t>
            </a:r>
            <a:r>
              <a:rPr lang="en-US" sz="1050" b="1" dirty="0">
                <a:solidFill>
                  <a:srgbClr val="C00000"/>
                </a:solidFill>
                <a:cs typeface="MCS Taybah S_U normal." pitchFamily="2" charset="-78"/>
              </a:rPr>
              <a:t>Success Factors–CSFs</a:t>
            </a:r>
            <a:endParaRPr lang="ar-SA" sz="1050" dirty="0" smtClean="0">
              <a:ln>
                <a:solidFill>
                  <a:schemeClr val="tx1"/>
                </a:solidFill>
              </a:ln>
              <a:solidFill>
                <a:srgbClr val="C00000"/>
              </a:solidFill>
              <a:effectLst/>
              <a:cs typeface="MCS Taybah S_U normal." pitchFamily="2" charset="-78"/>
            </a:endParaRPr>
          </a:p>
        </p:txBody>
      </p:sp>
      <p:sp>
        <p:nvSpPr>
          <p:cNvPr id="11" name="TextBox 10"/>
          <p:cNvSpPr txBox="1"/>
          <p:nvPr/>
        </p:nvSpPr>
        <p:spPr>
          <a:xfrm>
            <a:off x="323528" y="2443579"/>
            <a:ext cx="3456383" cy="1785104"/>
          </a:xfrm>
          <a:prstGeom prst="rect">
            <a:avLst/>
          </a:prstGeom>
          <a:noFill/>
          <a:ln>
            <a:solidFill>
              <a:schemeClr val="tx1"/>
            </a:solidFill>
            <a:prstDash val="sysDot"/>
          </a:ln>
        </p:spPr>
        <p:txBody>
          <a:bodyPr wrap="square" rtlCol="1">
            <a:spAutoFit/>
          </a:bodyPr>
          <a:lstStyle/>
          <a:p>
            <a:r>
              <a:rPr lang="ar-SA" sz="1100" b="1" dirty="0"/>
              <a:t>تعتمد هذه الطريقة على </a:t>
            </a:r>
            <a:r>
              <a:rPr lang="ar-SA" sz="1100" dirty="0"/>
              <a:t>فكرة امكانية تحديد احتياجات المنظمة من المعلومات من خلال عدد قليل من عناصر النجاح الخاصة بالمدراء .</a:t>
            </a:r>
            <a:endParaRPr lang="en-US" sz="1100" dirty="0"/>
          </a:p>
          <a:p>
            <a:r>
              <a:rPr lang="ar-SA" sz="1100" dirty="0"/>
              <a:t>- تصاغ عناصر النجاح من قبل قطاع الأعمال، المؤسسة، المدراء وبيئة المؤسسة الواسعة.</a:t>
            </a:r>
            <a:endParaRPr lang="en-US" sz="1100" dirty="0"/>
          </a:p>
          <a:p>
            <a:r>
              <a:rPr lang="ar-SA" sz="1100" dirty="0"/>
              <a:t>- يجب أن تركز نظم المعلومات الجديدة على توفير المعلومات التي تساعد المؤسسة في الوصول الى هذه الأهداف.</a:t>
            </a:r>
            <a:endParaRPr lang="en-US" sz="1100" dirty="0"/>
          </a:p>
          <a:p>
            <a:r>
              <a:rPr lang="ar-SA" sz="1100" dirty="0"/>
              <a:t>- يتم إجراء حوارات شخصية مع بعض المدراء من الإدارة العليا لمعرفة أهدافهم وعناصر النجاح الناتجة عنها، والمؤهلة لضمان أفضل النتائج.</a:t>
            </a:r>
            <a:endParaRPr lang="en-US" sz="1100" dirty="0"/>
          </a:p>
          <a:p>
            <a:pPr marL="171450" indent="-171450">
              <a:buFontTx/>
              <a:buChar char="-"/>
            </a:pPr>
            <a:r>
              <a:rPr lang="ar-SA" sz="1100" dirty="0" smtClean="0"/>
              <a:t>تجميع </a:t>
            </a:r>
            <a:r>
              <a:rPr lang="ar-SA" sz="1100" dirty="0"/>
              <a:t>عناصر النجاح المحددة سابقا للحصول على صورة من عناصر نجاح المؤسسة. </a:t>
            </a:r>
            <a:r>
              <a:rPr lang="ar-SA" sz="1100" dirty="0" smtClean="0"/>
              <a:t>و </a:t>
            </a:r>
            <a:r>
              <a:rPr lang="ar-SA" sz="1100" dirty="0"/>
              <a:t>يتم بناء النظم لتوفير المعلومات بناء </a:t>
            </a:r>
            <a:r>
              <a:rPr lang="ar-SA" sz="1100" dirty="0" smtClean="0"/>
              <a:t>عليها</a:t>
            </a:r>
            <a:endParaRPr lang="en-US" sz="1100" dirty="0"/>
          </a:p>
        </p:txBody>
      </p:sp>
      <p:sp>
        <p:nvSpPr>
          <p:cNvPr id="2" name="Lightning Bolt 1"/>
          <p:cNvSpPr/>
          <p:nvPr/>
        </p:nvSpPr>
        <p:spPr>
          <a:xfrm rot="1393703">
            <a:off x="4160624" y="2291805"/>
            <a:ext cx="648072" cy="1008112"/>
          </a:xfrm>
          <a:prstGeom prst="lightningBolt">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ar-SA"/>
          </a:p>
        </p:txBody>
      </p:sp>
      <p:sp>
        <p:nvSpPr>
          <p:cNvPr id="3" name="TextBox 2"/>
          <p:cNvSpPr txBox="1"/>
          <p:nvPr/>
        </p:nvSpPr>
        <p:spPr>
          <a:xfrm>
            <a:off x="3950862" y="3478898"/>
            <a:ext cx="1224136" cy="646331"/>
          </a:xfrm>
          <a:prstGeom prst="rect">
            <a:avLst/>
          </a:prstGeom>
          <a:noFill/>
        </p:spPr>
        <p:txBody>
          <a:bodyPr wrap="square" rtlCol="1">
            <a:spAutoFit/>
          </a:bodyPr>
          <a:lstStyle/>
          <a:p>
            <a:pPr algn="ctr"/>
            <a:r>
              <a:rPr lang="ar-SA" sz="1200" dirty="0" smtClean="0">
                <a:cs typeface="MCS Taybah S_U normal." pitchFamily="2" charset="-78"/>
              </a:rPr>
              <a:t>هناك جداول توضيحية وامثلة عن الطريقتين في المحاضره </a:t>
            </a:r>
            <a:endParaRPr lang="ar-SA" sz="1200" dirty="0">
              <a:cs typeface="MCS Taybah S_U normal." pitchFamily="2" charset="-78"/>
            </a:endParaRPr>
          </a:p>
        </p:txBody>
      </p:sp>
      <p:graphicFrame>
        <p:nvGraphicFramePr>
          <p:cNvPr id="12" name="Table 11"/>
          <p:cNvGraphicFramePr>
            <a:graphicFrameLocks noGrp="1"/>
          </p:cNvGraphicFramePr>
          <p:nvPr>
            <p:extLst>
              <p:ext uri="{D42A27DB-BD31-4B8C-83A1-F6EECF244321}">
                <p14:modId xmlns:p14="http://schemas.microsoft.com/office/powerpoint/2010/main" xmlns="" val="659212798"/>
              </p:ext>
            </p:extLst>
          </p:nvPr>
        </p:nvGraphicFramePr>
        <p:xfrm>
          <a:off x="179512" y="4435936"/>
          <a:ext cx="8712967" cy="2377440"/>
        </p:xfrm>
        <a:graphic>
          <a:graphicData uri="http://schemas.openxmlformats.org/drawingml/2006/table">
            <a:tbl>
              <a:tblPr rtl="1" firstRow="1" bandRow="1">
                <a:tableStyleId>{5FD0F851-EC5A-4D38-B0AD-8093EC10F338}</a:tableStyleId>
              </a:tblPr>
              <a:tblGrid>
                <a:gridCol w="954585"/>
                <a:gridCol w="3879191"/>
                <a:gridCol w="3879191"/>
              </a:tblGrid>
              <a:tr h="217200">
                <a:tc>
                  <a:txBody>
                    <a:bodyPr/>
                    <a:lstStyle/>
                    <a:p>
                      <a:pPr rtl="1"/>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solidFill>
                        <a:schemeClr val="tx1"/>
                      </a:solidFill>
                      <a:prstDash val="solid"/>
                      <a:round/>
                      <a:headEnd type="none" w="med" len="med"/>
                      <a:tailEnd type="none" w="med" len="med"/>
                    </a:lnBlToTr>
                    <a:solidFill>
                      <a:schemeClr val="accent5">
                        <a:lumMod val="75000"/>
                      </a:schemeClr>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200" dirty="0" smtClean="0">
                          <a:cs typeface="MCS Taybah S_U normal." pitchFamily="2" charset="-78"/>
                        </a:rPr>
                        <a:t>طريقة تحليل المؤسسة أو تخطيط نظم الأعمال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1200" dirty="0" smtClean="0">
                          <a:cs typeface="MCS Taybah S_U normal." pitchFamily="2" charset="-78"/>
                        </a:rPr>
                        <a:t>طريقة التحليل الاستراتيجي : عناصر النجاح الرئيسية </a:t>
                      </a:r>
                      <a:endParaRPr lang="ar-SA" sz="1200" dirty="0">
                        <a:solidFill>
                          <a:schemeClr val="tx1"/>
                        </a:solidFill>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dirty="0" smtClean="0">
                          <a:cs typeface="MCS Taybah S_U normal." pitchFamily="2" charset="-78"/>
                        </a:rPr>
                        <a:t>مميزات</a:t>
                      </a:r>
                      <a:endParaRPr lang="ar-SA"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050" b="1" dirty="0" smtClean="0">
                          <a:cs typeface="Traditional Arabic" pitchFamily="2" charset="-78"/>
                        </a:rPr>
                        <a:t>تعطي نظرة شاملة وكاملة عن المنظمة واحتياجاتها الكلية من المعلومات واستخداماتها والأنظمة التي تنتجها.</a:t>
                      </a:r>
                      <a:endParaRPr lang="en-US" sz="1050" b="1" dirty="0" smtClean="0">
                        <a:cs typeface="Traditional Arabic" pitchFamily="2" charset="-78"/>
                      </a:endParaRPr>
                    </a:p>
                    <a:p>
                      <a:pPr rtl="1"/>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buFont typeface="Wingdings" pitchFamily="2" charset="2"/>
                        <a:buChar char="§"/>
                      </a:pPr>
                      <a:r>
                        <a:rPr lang="ar-SA" sz="1050" b="1" dirty="0" smtClean="0">
                          <a:cs typeface="Traditional Arabic" pitchFamily="2" charset="-78"/>
                        </a:rPr>
                        <a:t>انتاج كمية بيانات أقل من طريقة تحليل المؤسسة حيث يمكن تحليلها.</a:t>
                      </a:r>
                      <a:endParaRPr lang="en-US" sz="1050" b="1" dirty="0" smtClean="0">
                        <a:cs typeface="Traditional Arabic" pitchFamily="2" charset="-78"/>
                      </a:endParaRPr>
                    </a:p>
                    <a:p>
                      <a:pPr marL="171450" lvl="0" indent="-171450">
                        <a:buFont typeface="Wingdings" pitchFamily="2" charset="2"/>
                        <a:buChar char="§"/>
                      </a:pPr>
                      <a:r>
                        <a:rPr lang="ar-SA" sz="1050" b="1" dirty="0" smtClean="0">
                          <a:cs typeface="Traditional Arabic" pitchFamily="2" charset="-78"/>
                        </a:rPr>
                        <a:t>تأخذ بعين الاعتبار التغيرات التي تحصل في البيئة المحيطة بالمنظمة وكيفية تأثير البيئة في احتياجات المنظمة من المعلومات.</a:t>
                      </a:r>
                      <a:endParaRPr lang="en-US" sz="1050" b="1" dirty="0" smtClean="0">
                        <a:cs typeface="Traditional Arabic" pitchFamily="2" charset="-78"/>
                      </a:endParaRPr>
                    </a:p>
                    <a:p>
                      <a:pPr marL="171450" lvl="0" indent="-171450">
                        <a:buFont typeface="Wingdings" pitchFamily="2" charset="2"/>
                        <a:buChar char="§"/>
                      </a:pPr>
                      <a:r>
                        <a:rPr lang="ar-SA" sz="1050" b="1" dirty="0" smtClean="0">
                          <a:cs typeface="Traditional Arabic" pitchFamily="2" charset="-78"/>
                        </a:rPr>
                        <a:t>تستخدم هذه الطريقة لتحديد احتياجات الإدارة العليا وفي تطوير نظم مساندة القرار </a:t>
                      </a:r>
                      <a:r>
                        <a:rPr lang="en-US" sz="1050" b="1" dirty="0" smtClean="0">
                          <a:cs typeface="Traditional Arabic" pitchFamily="2" charset="-78"/>
                        </a:rPr>
                        <a:t> DSS </a:t>
                      </a:r>
                      <a:r>
                        <a:rPr lang="ar-SA" sz="1050" b="1" dirty="0" smtClean="0">
                          <a:cs typeface="Traditional Arabic" pitchFamily="2" charset="-78"/>
                        </a:rPr>
                        <a:t>ونظم الإدارة العليا </a:t>
                      </a:r>
                      <a:r>
                        <a:rPr lang="en-US" sz="1050" b="1" dirty="0" smtClean="0">
                          <a:cs typeface="Traditional Arabic" pitchFamily="2" charset="-78"/>
                        </a:rPr>
                        <a:t>ESS </a:t>
                      </a:r>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dirty="0" smtClean="0">
                          <a:cs typeface="MCS Taybah S_U normal." pitchFamily="2" charset="-78"/>
                        </a:rPr>
                        <a:t>عيوب</a:t>
                      </a:r>
                      <a:endParaRPr lang="ar-SA"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buFont typeface="Arial" pitchFamily="34" charset="0"/>
                        <a:buChar char="•"/>
                      </a:pPr>
                      <a:r>
                        <a:rPr lang="ar-SA" sz="1050" b="1" dirty="0" smtClean="0">
                          <a:cs typeface="Traditional Arabic" pitchFamily="2" charset="-78"/>
                        </a:rPr>
                        <a:t>تنتج كمية كبيرة من البيانات حيث يكلف جمعها كثيرا وتكون صعبة التحليل .</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تنحاز للإدارة العليا والوسطى حيث تركز على جمع المعلومات منهم وتتجاهل الطبقات الإدارية الأخرى واحتياجاتها مثل الكتبة والمستوى التشغيلي .</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لا تركز الأسئلة على أهداف الإدارة الرئيسة وعن مكان الحاجه للمعلومات بل تركز على استخدام المعلومات الموجودة مما ينتج عنه الاهتمام بتحويل العمل اليدوي إلى عمل آلي دون الاهتمام بالاتجاهات الجديدة لكيفية إجراء الأعمال وما تحتاجه من إعادة تصميم تدفق العمل وتطوير اساليب تنفيذه </a:t>
                      </a:r>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buFont typeface="Arial" pitchFamily="34" charset="0"/>
                        <a:buChar char="•"/>
                      </a:pPr>
                      <a:r>
                        <a:rPr lang="ar-SA" sz="1050" b="1" dirty="0" smtClean="0">
                          <a:cs typeface="Traditional Arabic" pitchFamily="2" charset="-78"/>
                        </a:rPr>
                        <a:t>لا تتضمن أسلوب عملي محدد وواضح يبينن كيفية تحويل أهداف المدراء الفردية إلى أهداف واضحة للمنظمة ككل .</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حصول التباس في التفريق بين عناصر النجاح الفردية وعناصر نجاح المنظمة.</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تختلف أنواع عناصر النجاح فما هو أساسي بالنسبة لأحدهم قد لا يكون كذلك بالنسبة للمنظمة.</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انحياز هذه الطريقة للإدارة العليا رغم انه بالإمكان التوسع في استنباط أفكار نظم جديدة واعدة من أعضاء المستوى المنخفض في المنظمة.</a:t>
                      </a:r>
                      <a:endParaRPr lang="en-US" sz="1050" b="1" dirty="0" smtClean="0">
                        <a:cs typeface="Traditional Arabic" pitchFamily="2" charset="-78"/>
                      </a:endParaRPr>
                    </a:p>
                    <a:p>
                      <a:pPr rtl="1"/>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8152054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4 - 7</a:t>
            </a:r>
            <a:endParaRPr lang="ar-SA" sz="1400" b="1" dirty="0">
              <a:latin typeface="Andalus" pitchFamily="18" charset="-78"/>
              <a:cs typeface="Andalus" pitchFamily="18" charset="-78"/>
            </a:endParaRPr>
          </a:p>
        </p:txBody>
      </p:sp>
      <p:graphicFrame>
        <p:nvGraphicFramePr>
          <p:cNvPr id="13" name="Diagram 12"/>
          <p:cNvGraphicFramePr/>
          <p:nvPr>
            <p:extLst>
              <p:ext uri="{D42A27DB-BD31-4B8C-83A1-F6EECF244321}">
                <p14:modId xmlns:p14="http://schemas.microsoft.com/office/powerpoint/2010/main" xmlns="" val="2610039307"/>
              </p:ext>
            </p:extLst>
          </p:nvPr>
        </p:nvGraphicFramePr>
        <p:xfrm>
          <a:off x="395536" y="332656"/>
          <a:ext cx="856895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730756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5 - 7</a:t>
            </a:r>
            <a:endParaRPr lang="ar-SA" sz="1400" b="1" dirty="0">
              <a:latin typeface="Andalus" pitchFamily="18" charset="-78"/>
              <a:cs typeface="Andalus" pitchFamily="18" charset="-78"/>
            </a:endParaRPr>
          </a:p>
        </p:txBody>
      </p:sp>
      <p:graphicFrame>
        <p:nvGraphicFramePr>
          <p:cNvPr id="13" name="Diagram 12"/>
          <p:cNvGraphicFramePr/>
          <p:nvPr>
            <p:extLst>
              <p:ext uri="{D42A27DB-BD31-4B8C-83A1-F6EECF244321}">
                <p14:modId xmlns:p14="http://schemas.microsoft.com/office/powerpoint/2010/main" xmlns="" val="1672565958"/>
              </p:ext>
            </p:extLst>
          </p:nvPr>
        </p:nvGraphicFramePr>
        <p:xfrm>
          <a:off x="395536" y="332656"/>
          <a:ext cx="856895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19"/>
          <p:cNvPicPr/>
          <p:nvPr/>
        </p:nvPicPr>
        <p:blipFill>
          <a:blip r:embed="rId7" cstate="print"/>
          <a:srcRect/>
          <a:stretch>
            <a:fillRect/>
          </a:stretch>
        </p:blipFill>
        <p:spPr bwMode="auto">
          <a:xfrm>
            <a:off x="16520" y="5589240"/>
            <a:ext cx="2645400" cy="1268760"/>
          </a:xfrm>
          <a:prstGeom prst="rect">
            <a:avLst/>
          </a:prstGeom>
          <a:noFill/>
          <a:ln w="9525">
            <a:noFill/>
            <a:miter lim="800000"/>
            <a:headEnd/>
            <a:tailEnd/>
          </a:ln>
        </p:spPr>
      </p:pic>
    </p:spTree>
    <p:extLst>
      <p:ext uri="{BB962C8B-B14F-4D97-AF65-F5344CB8AC3E}">
        <p14:creationId xmlns:p14="http://schemas.microsoft.com/office/powerpoint/2010/main" xmlns="" val="10772706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6 - 7</a:t>
            </a:r>
            <a:endParaRPr lang="ar-SA" sz="1400" b="1" dirty="0">
              <a:latin typeface="Andalus" pitchFamily="18" charset="-78"/>
              <a:cs typeface="Andalus" pitchFamily="18" charset="-78"/>
            </a:endParaRPr>
          </a:p>
        </p:txBody>
      </p:sp>
      <p:graphicFrame>
        <p:nvGraphicFramePr>
          <p:cNvPr id="2" name="Diagram 1"/>
          <p:cNvGraphicFramePr/>
          <p:nvPr>
            <p:extLst>
              <p:ext uri="{D42A27DB-BD31-4B8C-83A1-F6EECF244321}">
                <p14:modId xmlns:p14="http://schemas.microsoft.com/office/powerpoint/2010/main" xmlns="" val="2463492307"/>
              </p:ext>
            </p:extLst>
          </p:nvPr>
        </p:nvGraphicFramePr>
        <p:xfrm>
          <a:off x="-1368152" y="332656"/>
          <a:ext cx="9540552"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6804248" y="2132856"/>
            <a:ext cx="2267744" cy="3477875"/>
          </a:xfrm>
          <a:prstGeom prst="rect">
            <a:avLst/>
          </a:prstGeom>
          <a:ln w="3175">
            <a:solidFill>
              <a:schemeClr val="tx1"/>
            </a:solidFill>
            <a:prstDash val="sysDot"/>
          </a:ln>
        </p:spPr>
        <p:txBody>
          <a:bodyPr wrap="square">
            <a:spAutoFit/>
          </a:bodyPr>
          <a:lstStyle/>
          <a:p>
            <a:pPr algn="ctr"/>
            <a:r>
              <a:rPr lang="ar-SA" sz="1400" u="sng" dirty="0" smtClean="0">
                <a:solidFill>
                  <a:srgbClr val="C00000"/>
                </a:solidFill>
                <a:cs typeface="MCS Taybah S_U normal." pitchFamily="2" charset="-78"/>
              </a:rPr>
              <a:t>شرح مفهوم ادارة </a:t>
            </a:r>
            <a:r>
              <a:rPr lang="ar-SA" sz="1400" u="sng" dirty="0">
                <a:solidFill>
                  <a:srgbClr val="C00000"/>
                </a:solidFill>
                <a:cs typeface="MCS Taybah S_U normal." pitchFamily="2" charset="-78"/>
              </a:rPr>
              <a:t>تدفق العمل </a:t>
            </a:r>
            <a:r>
              <a:rPr lang="en-US" sz="1400" u="sng" dirty="0">
                <a:solidFill>
                  <a:srgbClr val="C00000"/>
                </a:solidFill>
                <a:cs typeface="MCS Taybah S_U normal." pitchFamily="2" charset="-78"/>
              </a:rPr>
              <a:t>Work Flow Management </a:t>
            </a:r>
            <a:r>
              <a:rPr lang="ar-SA" sz="1200" u="sng" dirty="0">
                <a:solidFill>
                  <a:srgbClr val="C00000"/>
                </a:solidFill>
                <a:cs typeface="MCS Taybah S_U normal." pitchFamily="2" charset="-78"/>
              </a:rPr>
              <a:t>:</a:t>
            </a:r>
            <a:r>
              <a:rPr lang="ar-SA" sz="1200" dirty="0">
                <a:solidFill>
                  <a:srgbClr val="C00000"/>
                </a:solidFill>
                <a:cs typeface="MCS Taybah S_U normal." pitchFamily="2" charset="-78"/>
              </a:rPr>
              <a:t>  </a:t>
            </a:r>
            <a:r>
              <a:rPr lang="ar-SA" sz="1200" dirty="0">
                <a:cs typeface="MCS Taybah S_U normal." pitchFamily="2" charset="-78"/>
              </a:rPr>
              <a:t>                                                                             يتم تعريف إدارة تدفق العمل بأنها العمل على دمج وتنسيق العمليات لتسهيل عملية تدفق العمل والوثائق بين مختلف وحدات المنظمة.  </a:t>
            </a:r>
            <a:endParaRPr lang="en-US" sz="1200" dirty="0">
              <a:cs typeface="MCS Taybah S_U normal." pitchFamily="2" charset="-78"/>
            </a:endParaRPr>
          </a:p>
          <a:p>
            <a:r>
              <a:rPr lang="ar-SA" sz="1200" dirty="0">
                <a:solidFill>
                  <a:srgbClr val="0070C0"/>
                </a:solidFill>
                <a:cs typeface="MCS Taybah S_U normal." pitchFamily="2" charset="-78"/>
              </a:rPr>
              <a:t>.. خطوات إعادة هندسة إجراءات المنظمة:</a:t>
            </a:r>
            <a:endParaRPr lang="en-US" sz="1200" dirty="0">
              <a:solidFill>
                <a:srgbClr val="0070C0"/>
              </a:solidFill>
              <a:cs typeface="MCS Taybah S_U normal." pitchFamily="2" charset="-78"/>
            </a:endParaRPr>
          </a:p>
          <a:p>
            <a:pPr marL="171450" lvl="0" indent="-171450">
              <a:buFont typeface="Arial" pitchFamily="34" charset="0"/>
              <a:buChar char="•"/>
            </a:pPr>
            <a:r>
              <a:rPr lang="ar-SA" sz="1200" dirty="0">
                <a:cs typeface="MCS Taybah S_U normal." pitchFamily="2" charset="-78"/>
              </a:rPr>
              <a:t>تطوير نظرة مستقبلية شاملة عن إجراءات الأعمال مع وضع أهداف التطوير.</a:t>
            </a:r>
            <a:endParaRPr lang="en-US" sz="1200" dirty="0">
              <a:cs typeface="MCS Taybah S_U normal." pitchFamily="2" charset="-78"/>
            </a:endParaRPr>
          </a:p>
          <a:p>
            <a:pPr marL="171450" lvl="0" indent="-171450">
              <a:buFont typeface="Arial" pitchFamily="34" charset="0"/>
              <a:buChar char="•"/>
            </a:pPr>
            <a:r>
              <a:rPr lang="ar-SA" sz="1200" dirty="0">
                <a:cs typeface="MCS Taybah S_U normal." pitchFamily="2" charset="-78"/>
              </a:rPr>
              <a:t>تحديد الإجراءات التي تحتاج إلى إعادة تصميم أو هندسة .</a:t>
            </a:r>
            <a:endParaRPr lang="en-US" sz="1200" dirty="0">
              <a:cs typeface="MCS Taybah S_U normal." pitchFamily="2" charset="-78"/>
            </a:endParaRPr>
          </a:p>
          <a:p>
            <a:pPr marL="171450" lvl="0" indent="-171450">
              <a:buFont typeface="Arial" pitchFamily="34" charset="0"/>
              <a:buChar char="•"/>
            </a:pPr>
            <a:r>
              <a:rPr lang="ar-SA" sz="1200" dirty="0">
                <a:cs typeface="MCS Taybah S_U normal." pitchFamily="2" charset="-78"/>
              </a:rPr>
              <a:t>فهم وقياس أداء الإجراءات الحالية.</a:t>
            </a:r>
            <a:endParaRPr lang="en-US" sz="1200" dirty="0">
              <a:cs typeface="MCS Taybah S_U normal." pitchFamily="2" charset="-78"/>
            </a:endParaRPr>
          </a:p>
          <a:p>
            <a:pPr marL="171450" lvl="0" indent="-171450">
              <a:buFont typeface="Arial" pitchFamily="34" charset="0"/>
              <a:buChar char="•"/>
            </a:pPr>
            <a:r>
              <a:rPr lang="ar-SA" sz="1200" dirty="0">
                <a:cs typeface="MCS Taybah S_U normal." pitchFamily="2" charset="-78"/>
              </a:rPr>
              <a:t>تحديد الفرص من تطبيق تكنولوجيا المعلومات.</a:t>
            </a:r>
            <a:endParaRPr lang="en-US" sz="1200" dirty="0">
              <a:cs typeface="MCS Taybah S_U normal." pitchFamily="2" charset="-78"/>
            </a:endParaRPr>
          </a:p>
          <a:p>
            <a:pPr marL="171450" lvl="0" indent="-171450">
              <a:buFont typeface="Arial" pitchFamily="34" charset="0"/>
              <a:buChar char="•"/>
            </a:pPr>
            <a:r>
              <a:rPr lang="ar-SA" sz="1200" dirty="0">
                <a:cs typeface="MCS Taybah S_U normal." pitchFamily="2" charset="-78"/>
              </a:rPr>
              <a:t>بناء نموذج تجريبي للإجراء الجديد.</a:t>
            </a:r>
            <a:endParaRPr lang="en-US" sz="1200" dirty="0">
              <a:cs typeface="MCS Taybah S_U normal." pitchFamily="2" charset="-78"/>
            </a:endParaRPr>
          </a:p>
          <a:p>
            <a:pPr lvl="0"/>
            <a:endParaRPr lang="ar-SA" sz="1200" b="1" u="sng" dirty="0" smtClean="0">
              <a:solidFill>
                <a:srgbClr val="FF0000"/>
              </a:solidFill>
              <a:cs typeface="MCS Taybah S_U normal." pitchFamily="2" charset="-78"/>
            </a:endParaRPr>
          </a:p>
          <a:p>
            <a:pPr lvl="0"/>
            <a:r>
              <a:rPr lang="ar-SA" sz="1200" b="1" u="sng" dirty="0" smtClean="0">
                <a:solidFill>
                  <a:srgbClr val="FF0000"/>
                </a:solidFill>
                <a:cs typeface="MCS Taybah S_U normal." pitchFamily="2" charset="-78"/>
              </a:rPr>
              <a:t>مثال</a:t>
            </a:r>
            <a:r>
              <a:rPr lang="ar-SA" sz="1200" b="1" u="sng" dirty="0" smtClean="0">
                <a:cs typeface="MCS Taybah S_U normal." pitchFamily="2" charset="-78"/>
              </a:rPr>
              <a:t> </a:t>
            </a:r>
            <a:r>
              <a:rPr lang="ar-SA" sz="1200" b="1" u="sng" dirty="0">
                <a:cs typeface="MCS Taybah S_U normal." pitchFamily="2" charset="-78"/>
              </a:rPr>
              <a:t>:</a:t>
            </a:r>
            <a:r>
              <a:rPr lang="ar-SA" sz="1200" dirty="0">
                <a:cs typeface="MCS Taybah S_U normal." pitchFamily="2" charset="-78"/>
              </a:rPr>
              <a:t> تستطيع المنظمات استخدام برامج وطرق لقراءة وفحص وتخزين وتحويل الوثائق الكترونيا وذلك بهدف تسريع الإجراءات والعمل.</a:t>
            </a:r>
            <a:endParaRPr lang="en-US" sz="1200" dirty="0">
              <a:cs typeface="MCS Taybah S_U normal." pitchFamily="2" charset="-78"/>
            </a:endParaRPr>
          </a:p>
        </p:txBody>
      </p:sp>
    </p:spTree>
    <p:extLst>
      <p:ext uri="{BB962C8B-B14F-4D97-AF65-F5344CB8AC3E}">
        <p14:creationId xmlns:p14="http://schemas.microsoft.com/office/powerpoint/2010/main" xmlns="" val="16514392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flipH="1">
            <a:off x="4932041" y="3068960"/>
            <a:ext cx="4025405"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30" name="Straight Connector 29"/>
          <p:cNvCxnSpPr/>
          <p:nvPr/>
        </p:nvCxnSpPr>
        <p:spPr>
          <a:xfrm flipH="1">
            <a:off x="4860032" y="5661248"/>
            <a:ext cx="4097414"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29" name="Straight Connector 28"/>
          <p:cNvCxnSpPr/>
          <p:nvPr/>
        </p:nvCxnSpPr>
        <p:spPr>
          <a:xfrm flipH="1">
            <a:off x="4860032" y="4221088"/>
            <a:ext cx="4097414"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7 - 7</a:t>
            </a:r>
            <a:endParaRPr lang="ar-SA" sz="1400" b="1" dirty="0">
              <a:latin typeface="Andalus" pitchFamily="18" charset="-78"/>
              <a:cs typeface="Andalus" pitchFamily="18" charset="-78"/>
            </a:endParaRPr>
          </a:p>
        </p:txBody>
      </p:sp>
      <p:cxnSp>
        <p:nvCxnSpPr>
          <p:cNvPr id="4" name="Straight Connector 3"/>
          <p:cNvCxnSpPr/>
          <p:nvPr/>
        </p:nvCxnSpPr>
        <p:spPr>
          <a:xfrm flipH="1">
            <a:off x="2915816" y="1628800"/>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flipV="1">
            <a:off x="1410690" y="1169368"/>
            <a:ext cx="2" cy="504056"/>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3563886" y="1241376"/>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400" u="sng" dirty="0">
                <a:solidFill>
                  <a:schemeClr val="tx1"/>
                </a:solidFill>
                <a:cs typeface="MCS Taybah S_U normal." pitchFamily="2" charset="-78"/>
              </a:rPr>
              <a:t>وضع معايير مناسبة للتقييم </a:t>
            </a:r>
            <a:r>
              <a:rPr lang="en-US" sz="1200" b="1" u="sng" dirty="0">
                <a:solidFill>
                  <a:srgbClr val="0070C0"/>
                </a:solidFill>
                <a:cs typeface="MCS Taybah S_U normal." pitchFamily="2" charset="-78"/>
              </a:rPr>
              <a:t>Benchmarking</a:t>
            </a:r>
            <a:r>
              <a:rPr lang="en-US" sz="1200" u="sng" dirty="0">
                <a:solidFill>
                  <a:srgbClr val="0070C0"/>
                </a:solidFill>
                <a:cs typeface="MCS Taybah S_U normal." pitchFamily="2" charset="-78"/>
              </a:rPr>
              <a:t> </a:t>
            </a:r>
            <a:endParaRPr lang="ar-SA" sz="1400" dirty="0">
              <a:solidFill>
                <a:srgbClr val="0070C0"/>
              </a:solidFill>
              <a:cs typeface="MCS Taybah S_U normal." pitchFamily="2" charset="-78"/>
            </a:endParaRPr>
          </a:p>
        </p:txBody>
      </p:sp>
      <p:sp>
        <p:nvSpPr>
          <p:cNvPr id="8" name="Rounded Rectangle 7"/>
          <p:cNvSpPr/>
          <p:nvPr/>
        </p:nvSpPr>
        <p:spPr>
          <a:xfrm>
            <a:off x="762620" y="305272"/>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MCS Taybah S_U normal." pitchFamily="2" charset="-78"/>
              </a:rPr>
              <a:t>تبسيط </a:t>
            </a:r>
          </a:p>
          <a:p>
            <a:pPr algn="ctr"/>
            <a:r>
              <a:rPr lang="ar-SA" dirty="0" smtClean="0">
                <a:solidFill>
                  <a:schemeClr val="tx1"/>
                </a:solidFill>
                <a:cs typeface="MCS Taybah S_U normal." pitchFamily="2" charset="-78"/>
              </a:rPr>
              <a:t>الاجراءات</a:t>
            </a:r>
            <a:endParaRPr lang="ar-SA" dirty="0">
              <a:solidFill>
                <a:schemeClr val="tx1"/>
              </a:solidFill>
              <a:cs typeface="AL-Mohanad Bold" pitchFamily="2" charset="-78"/>
            </a:endParaRPr>
          </a:p>
        </p:txBody>
      </p:sp>
      <p:sp>
        <p:nvSpPr>
          <p:cNvPr id="12" name="Rounded Rectangle 11"/>
          <p:cNvSpPr/>
          <p:nvPr/>
        </p:nvSpPr>
        <p:spPr>
          <a:xfrm>
            <a:off x="3563887" y="3898430"/>
            <a:ext cx="1368154" cy="72145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u="sng" dirty="0">
                <a:solidFill>
                  <a:schemeClr val="tx1"/>
                </a:solidFill>
                <a:cs typeface="MCS Taybah S_U normal." pitchFamily="2" charset="-78"/>
              </a:rPr>
              <a:t>تخفيض زمن دورة </a:t>
            </a:r>
            <a:r>
              <a:rPr lang="ar-SA" u="sng" dirty="0" smtClean="0">
                <a:solidFill>
                  <a:schemeClr val="tx1"/>
                </a:solidFill>
                <a:cs typeface="MCS Taybah S_U normal." pitchFamily="2" charset="-78"/>
              </a:rPr>
              <a:t>العمل</a:t>
            </a:r>
            <a:endParaRPr lang="en-US" dirty="0">
              <a:solidFill>
                <a:schemeClr val="tx1"/>
              </a:solidFill>
              <a:cs typeface="MCS Taybah S_U normal." pitchFamily="2" charset="-78"/>
            </a:endParaRPr>
          </a:p>
        </p:txBody>
      </p:sp>
      <p:sp>
        <p:nvSpPr>
          <p:cNvPr id="13" name="Rectangle 12"/>
          <p:cNvSpPr/>
          <p:nvPr/>
        </p:nvSpPr>
        <p:spPr>
          <a:xfrm>
            <a:off x="107504" y="1484783"/>
            <a:ext cx="2736304" cy="4393867"/>
          </a:xfrm>
          <a:prstGeom prst="rect">
            <a:avLst/>
          </a:prstGeom>
          <a:solidFill>
            <a:schemeClr val="bg1"/>
          </a:solidFill>
          <a:ln>
            <a:solidFill>
              <a:schemeClr val="tx1"/>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solidFill>
                  <a:schemeClr val="tx1"/>
                </a:solidFill>
                <a:cs typeface="FS_Bold" pitchFamily="2" charset="-78"/>
              </a:rPr>
              <a:t>يمكن لنظم المعلومات مساعدة المنظمة في تحقيق أهداف الجودة من خلال </a:t>
            </a:r>
            <a:endParaRPr lang="ar-SA" sz="2800" dirty="0">
              <a:solidFill>
                <a:schemeClr val="tx1"/>
              </a:solidFill>
              <a:latin typeface="Arno Pro Smbd Caption" pitchFamily="18" charset="0"/>
              <a:cs typeface="FS_Bold" pitchFamily="2" charset="-78"/>
            </a:endParaRPr>
          </a:p>
        </p:txBody>
      </p:sp>
      <p:sp>
        <p:nvSpPr>
          <p:cNvPr id="14" name="TextBox 13"/>
          <p:cNvSpPr txBox="1"/>
          <p:nvPr/>
        </p:nvSpPr>
        <p:spPr>
          <a:xfrm>
            <a:off x="1403648" y="1124744"/>
            <a:ext cx="288032" cy="369332"/>
          </a:xfrm>
          <a:prstGeom prst="rect">
            <a:avLst/>
          </a:prstGeom>
          <a:noFill/>
        </p:spPr>
        <p:txBody>
          <a:bodyPr wrap="square" rtlCol="1">
            <a:spAutoFit/>
          </a:bodyPr>
          <a:lstStyle/>
          <a:p>
            <a:r>
              <a:rPr lang="ar-SA" dirty="0" smtClean="0"/>
              <a:t>1</a:t>
            </a:r>
            <a:endParaRPr lang="ar-SA" dirty="0"/>
          </a:p>
        </p:txBody>
      </p:sp>
      <p:sp>
        <p:nvSpPr>
          <p:cNvPr id="15" name="TextBox 14"/>
          <p:cNvSpPr txBox="1"/>
          <p:nvPr/>
        </p:nvSpPr>
        <p:spPr>
          <a:xfrm>
            <a:off x="3059832" y="1232846"/>
            <a:ext cx="288032" cy="369332"/>
          </a:xfrm>
          <a:prstGeom prst="rect">
            <a:avLst/>
          </a:prstGeom>
          <a:noFill/>
        </p:spPr>
        <p:txBody>
          <a:bodyPr wrap="square" rtlCol="1">
            <a:spAutoFit/>
          </a:bodyPr>
          <a:lstStyle/>
          <a:p>
            <a:r>
              <a:rPr lang="ar-SA" dirty="0" smtClean="0"/>
              <a:t>2</a:t>
            </a:r>
            <a:endParaRPr lang="ar-SA" dirty="0"/>
          </a:p>
        </p:txBody>
      </p:sp>
      <p:cxnSp>
        <p:nvCxnSpPr>
          <p:cNvPr id="18" name="Straight Connector 17"/>
          <p:cNvCxnSpPr/>
          <p:nvPr/>
        </p:nvCxnSpPr>
        <p:spPr>
          <a:xfrm flipH="1">
            <a:off x="2915816" y="2880320"/>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9" name="Rounded Rectangle 18"/>
          <p:cNvSpPr/>
          <p:nvPr/>
        </p:nvSpPr>
        <p:spPr>
          <a:xfrm>
            <a:off x="3635896" y="2564904"/>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u="sng" dirty="0">
                <a:solidFill>
                  <a:schemeClr val="tx1"/>
                </a:solidFill>
                <a:cs typeface="MCS Taybah S_U normal." pitchFamily="2" charset="-78"/>
              </a:rPr>
              <a:t>تحقيق مقترحات العملاء </a:t>
            </a:r>
            <a:endParaRPr lang="ar-SA" dirty="0">
              <a:solidFill>
                <a:schemeClr val="tx1"/>
              </a:solidFill>
              <a:cs typeface="MCS Taybah S_U normal." pitchFamily="2" charset="-78"/>
            </a:endParaRPr>
          </a:p>
        </p:txBody>
      </p:sp>
      <p:sp>
        <p:nvSpPr>
          <p:cNvPr id="20" name="TextBox 19"/>
          <p:cNvSpPr txBox="1"/>
          <p:nvPr/>
        </p:nvSpPr>
        <p:spPr>
          <a:xfrm>
            <a:off x="3059832" y="2484366"/>
            <a:ext cx="288032" cy="369332"/>
          </a:xfrm>
          <a:prstGeom prst="rect">
            <a:avLst/>
          </a:prstGeom>
          <a:noFill/>
        </p:spPr>
        <p:txBody>
          <a:bodyPr wrap="square" rtlCol="1">
            <a:spAutoFit/>
          </a:bodyPr>
          <a:lstStyle/>
          <a:p>
            <a:r>
              <a:rPr lang="ar-SA" dirty="0" smtClean="0"/>
              <a:t>3</a:t>
            </a:r>
            <a:endParaRPr lang="ar-SA" dirty="0"/>
          </a:p>
        </p:txBody>
      </p:sp>
      <p:cxnSp>
        <p:nvCxnSpPr>
          <p:cNvPr id="21" name="Straight Connector 20"/>
          <p:cNvCxnSpPr/>
          <p:nvPr/>
        </p:nvCxnSpPr>
        <p:spPr>
          <a:xfrm flipH="1">
            <a:off x="2058764" y="788681"/>
            <a:ext cx="6257652"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sp>
        <p:nvSpPr>
          <p:cNvPr id="22" name="TextBox 21"/>
          <p:cNvSpPr txBox="1"/>
          <p:nvPr/>
        </p:nvSpPr>
        <p:spPr>
          <a:xfrm>
            <a:off x="2218565" y="404664"/>
            <a:ext cx="5881827" cy="369332"/>
          </a:xfrm>
          <a:prstGeom prst="rect">
            <a:avLst/>
          </a:prstGeom>
          <a:noFill/>
        </p:spPr>
        <p:txBody>
          <a:bodyPr wrap="square" rtlCol="1">
            <a:spAutoFit/>
          </a:bodyPr>
          <a:lstStyle/>
          <a:p>
            <a:r>
              <a:rPr lang="ar-SA" dirty="0">
                <a:cs typeface="MCS Taybah S_U normal." pitchFamily="2" charset="-78"/>
              </a:rPr>
              <a:t>إن تخفيض خطوات العمليات وتبسيط عمليات الانتاج يقللان من امكانية ارتكاب الأخطاء</a:t>
            </a:r>
          </a:p>
        </p:txBody>
      </p:sp>
      <p:sp>
        <p:nvSpPr>
          <p:cNvPr id="24" name="Rounded Rectangle 23"/>
          <p:cNvSpPr/>
          <p:nvPr/>
        </p:nvSpPr>
        <p:spPr>
          <a:xfrm>
            <a:off x="3563887" y="5157192"/>
            <a:ext cx="1296144" cy="72145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1600" u="sng" dirty="0">
                <a:solidFill>
                  <a:schemeClr val="tx1"/>
                </a:solidFill>
                <a:cs typeface="MCS Taybah S_U normal." pitchFamily="2" charset="-78"/>
              </a:rPr>
              <a:t>تحسين جودة ودقة التصميم والانتاج </a:t>
            </a:r>
            <a:endParaRPr lang="en-US" sz="1600" dirty="0">
              <a:solidFill>
                <a:schemeClr val="tx1"/>
              </a:solidFill>
              <a:cs typeface="MCS Taybah S_U normal." pitchFamily="2" charset="-78"/>
            </a:endParaRPr>
          </a:p>
        </p:txBody>
      </p:sp>
      <p:cxnSp>
        <p:nvCxnSpPr>
          <p:cNvPr id="27" name="Straight Connector 26"/>
          <p:cNvCxnSpPr/>
          <p:nvPr/>
        </p:nvCxnSpPr>
        <p:spPr>
          <a:xfrm flipH="1">
            <a:off x="4860030" y="1844824"/>
            <a:ext cx="4097414"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31" name="Straight Connector 30"/>
          <p:cNvCxnSpPr/>
          <p:nvPr/>
        </p:nvCxnSpPr>
        <p:spPr>
          <a:xfrm flipH="1">
            <a:off x="2915816" y="4337720"/>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2915816" y="5589240"/>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059832" y="3923764"/>
            <a:ext cx="288032" cy="369332"/>
          </a:xfrm>
          <a:prstGeom prst="rect">
            <a:avLst/>
          </a:prstGeom>
          <a:noFill/>
        </p:spPr>
        <p:txBody>
          <a:bodyPr wrap="square" rtlCol="1">
            <a:spAutoFit/>
          </a:bodyPr>
          <a:lstStyle/>
          <a:p>
            <a:r>
              <a:rPr lang="ar-SA" dirty="0" smtClean="0"/>
              <a:t>4</a:t>
            </a:r>
            <a:endParaRPr lang="ar-SA" dirty="0"/>
          </a:p>
        </p:txBody>
      </p:sp>
      <p:sp>
        <p:nvSpPr>
          <p:cNvPr id="34" name="TextBox 33"/>
          <p:cNvSpPr txBox="1"/>
          <p:nvPr/>
        </p:nvSpPr>
        <p:spPr>
          <a:xfrm>
            <a:off x="3059832" y="5148589"/>
            <a:ext cx="288032" cy="369332"/>
          </a:xfrm>
          <a:prstGeom prst="rect">
            <a:avLst/>
          </a:prstGeom>
          <a:noFill/>
        </p:spPr>
        <p:txBody>
          <a:bodyPr wrap="square" rtlCol="1">
            <a:spAutoFit/>
          </a:bodyPr>
          <a:lstStyle/>
          <a:p>
            <a:r>
              <a:rPr lang="ar-SA" dirty="0" smtClean="0"/>
              <a:t>5</a:t>
            </a:r>
            <a:endParaRPr lang="ar-SA" dirty="0"/>
          </a:p>
        </p:txBody>
      </p:sp>
      <p:sp>
        <p:nvSpPr>
          <p:cNvPr id="36" name="Rectangle 35"/>
          <p:cNvSpPr/>
          <p:nvPr/>
        </p:nvSpPr>
        <p:spPr>
          <a:xfrm>
            <a:off x="4932040" y="1124744"/>
            <a:ext cx="4018522" cy="769441"/>
          </a:xfrm>
          <a:prstGeom prst="rect">
            <a:avLst/>
          </a:prstGeom>
        </p:spPr>
        <p:txBody>
          <a:bodyPr wrap="square">
            <a:spAutoFit/>
          </a:bodyPr>
          <a:lstStyle/>
          <a:p>
            <a:r>
              <a:rPr lang="ar-SA" sz="1100" dirty="0" smtClean="0">
                <a:cs typeface="Simplified Arabic" pitchFamily="2" charset="-78"/>
              </a:rPr>
              <a:t>نجحت كثير من المنظمات في تحسين ورفع جودة منتجاتها وخدماتها من خلال استخدام مقاييس ومعايير جودة شديدة متفق ومتعارف عليها في نفس مجال تخصصها، أو بوضع معايير خاصة بها أو معايير تم تطويرها من قبل منظمات أخرى. يسمى قياس أداء المنظمة مقارنة بتلك المقاييس بالتقييم </a:t>
            </a:r>
            <a:r>
              <a:rPr lang="en-US" sz="1100" b="1" dirty="0" smtClean="0">
                <a:cs typeface="Simplified Arabic" pitchFamily="2" charset="-78"/>
              </a:rPr>
              <a:t>Benchmarking</a:t>
            </a:r>
            <a:r>
              <a:rPr lang="ar-SA" sz="1100" dirty="0" smtClean="0">
                <a:cs typeface="Simplified Arabic" pitchFamily="2" charset="-78"/>
              </a:rPr>
              <a:t> .</a:t>
            </a:r>
            <a:endParaRPr lang="ar-SA" sz="1100" dirty="0">
              <a:cs typeface="Simplified Arabic" pitchFamily="2" charset="-78"/>
            </a:endParaRPr>
          </a:p>
        </p:txBody>
      </p:sp>
      <p:sp>
        <p:nvSpPr>
          <p:cNvPr id="37" name="Rectangle 36"/>
          <p:cNvSpPr/>
          <p:nvPr/>
        </p:nvSpPr>
        <p:spPr>
          <a:xfrm>
            <a:off x="4932040" y="2564904"/>
            <a:ext cx="3983065" cy="523220"/>
          </a:xfrm>
          <a:prstGeom prst="rect">
            <a:avLst/>
          </a:prstGeom>
        </p:spPr>
        <p:txBody>
          <a:bodyPr wrap="square">
            <a:spAutoFit/>
          </a:bodyPr>
          <a:lstStyle/>
          <a:p>
            <a:r>
              <a:rPr lang="ar-SA" sz="1400" dirty="0">
                <a:cs typeface="Simplified Arabic" pitchFamily="2" charset="-78"/>
              </a:rPr>
              <a:t>القيام بالتحسينات المطلوبة اعتمادا على مقترحات العملاء وطلبات الزبائن </a:t>
            </a:r>
            <a:r>
              <a:rPr lang="en-US" sz="1400" b="1" dirty="0">
                <a:cs typeface="Simplified Arabic" pitchFamily="2" charset="-78"/>
              </a:rPr>
              <a:t>User Demands</a:t>
            </a:r>
            <a:r>
              <a:rPr lang="ar-SA" sz="1400" dirty="0">
                <a:cs typeface="Simplified Arabic" pitchFamily="2" charset="-78"/>
              </a:rPr>
              <a:t> .</a:t>
            </a:r>
            <a:endParaRPr lang="en-US" sz="1400" dirty="0">
              <a:cs typeface="Simplified Arabic" pitchFamily="2" charset="-78"/>
            </a:endParaRPr>
          </a:p>
        </p:txBody>
      </p:sp>
      <p:sp>
        <p:nvSpPr>
          <p:cNvPr id="38" name="Rectangle 37"/>
          <p:cNvSpPr/>
          <p:nvPr/>
        </p:nvSpPr>
        <p:spPr>
          <a:xfrm>
            <a:off x="5159478" y="3646765"/>
            <a:ext cx="3728106" cy="646331"/>
          </a:xfrm>
          <a:prstGeom prst="rect">
            <a:avLst/>
          </a:prstGeom>
        </p:spPr>
        <p:txBody>
          <a:bodyPr wrap="square">
            <a:spAutoFit/>
          </a:bodyPr>
          <a:lstStyle/>
          <a:p>
            <a:r>
              <a:rPr lang="ar-SA" sz="1200" dirty="0">
                <a:cs typeface="Simplified Arabic" pitchFamily="2" charset="-78"/>
              </a:rPr>
              <a:t>يمكن استخدام نظم المعلومات لتخفيض الوقت الضروري لأداء بعض العمليات مما ينتج عنه سرعة أكبر في اكتشاف الأخطاء ومعالجتها أو في تنفيذ الإعمال ببساطة</a:t>
            </a:r>
          </a:p>
        </p:txBody>
      </p:sp>
      <p:sp>
        <p:nvSpPr>
          <p:cNvPr id="39" name="Rectangle 38"/>
          <p:cNvSpPr/>
          <p:nvPr/>
        </p:nvSpPr>
        <p:spPr>
          <a:xfrm>
            <a:off x="4958916" y="5013176"/>
            <a:ext cx="3798168" cy="646331"/>
          </a:xfrm>
          <a:prstGeom prst="rect">
            <a:avLst/>
          </a:prstGeom>
        </p:spPr>
        <p:txBody>
          <a:bodyPr wrap="square">
            <a:spAutoFit/>
          </a:bodyPr>
          <a:lstStyle/>
          <a:p>
            <a:r>
              <a:rPr lang="ar-SA" sz="1200" dirty="0">
                <a:cs typeface="Simplified Arabic" pitchFamily="2" charset="-78"/>
              </a:rPr>
              <a:t>توجد برامج ونظم معلومات خاصة بتحسين الأداء والانتاج، مثال برامج التصميم الهندسي بمساعدة الحاسوب </a:t>
            </a:r>
            <a:r>
              <a:rPr lang="en-US" sz="1200" b="1" dirty="0">
                <a:cs typeface="Simplified Arabic" pitchFamily="2" charset="-78"/>
              </a:rPr>
              <a:t>(Computer Assisted Design-CAD)</a:t>
            </a:r>
            <a:r>
              <a:rPr lang="ar-SA" sz="1200" dirty="0">
                <a:cs typeface="Simplified Arabic" pitchFamily="2" charset="-78"/>
              </a:rPr>
              <a:t>  التي تساعد في تحسين تصميم الكثير من المنتجات والخدمات. </a:t>
            </a:r>
          </a:p>
        </p:txBody>
      </p:sp>
    </p:spTree>
    <p:extLst>
      <p:ext uri="{BB962C8B-B14F-4D97-AF65-F5344CB8AC3E}">
        <p14:creationId xmlns:p14="http://schemas.microsoft.com/office/powerpoint/2010/main" xmlns="" val="33908098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926</TotalTime>
  <Words>4807</Words>
  <Application>Microsoft Office PowerPoint</Application>
  <PresentationFormat>عرض على الشاشة (3:4)‏</PresentationFormat>
  <Paragraphs>409</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soso</cp:lastModifiedBy>
  <cp:revision>75</cp:revision>
  <dcterms:created xsi:type="dcterms:W3CDTF">2012-12-02T05:04:03Z</dcterms:created>
  <dcterms:modified xsi:type="dcterms:W3CDTF">2012-12-15T17:51:13Z</dcterms:modified>
</cp:coreProperties>
</file>