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9" r:id="rId2"/>
    <p:sldId id="300"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266" r:id="rId1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D9968"/>
    <a:srgbClr val="3B84AF"/>
    <a:srgbClr val="FF3300"/>
    <a:srgbClr val="0099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1512" y="-28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9/30/2011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38600" cy="15240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a:spcBef>
                <a:spcPct val="20000"/>
              </a:spcBef>
              <a:buFont typeface="Arial" pitchFamily="34" charset="0"/>
              <a:buNone/>
            </a:pPr>
            <a:r>
              <a:rPr lang="ar-SA" sz="2600" b="1" dirty="0" smtClean="0">
                <a:solidFill>
                  <a:srgbClr val="002060"/>
                </a:solidFill>
                <a:latin typeface="Calibri" pitchFamily="34" charset="0"/>
              </a:rPr>
              <a:t>كلية إدارة الأعمال  </a:t>
            </a:r>
            <a:endParaRPr lang="en-US" sz="2600" b="1" dirty="0">
              <a:solidFill>
                <a:srgbClr val="002060"/>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err="1" smtClean="0">
                <a:solidFill>
                  <a:srgbClr val="002060"/>
                </a:solidFill>
                <a:latin typeface="AYM Wadiy S_U normal."/>
                <a:cs typeface="Times New Roman" pitchFamily="18" charset="0"/>
              </a:rPr>
              <a:t>ادارة</a:t>
            </a:r>
            <a:r>
              <a:rPr lang="ar-SA" sz="4000" b="1" dirty="0" smtClean="0">
                <a:solidFill>
                  <a:srgbClr val="002060"/>
                </a:solidFill>
                <a:latin typeface="AYM Wadiy S_U normal."/>
                <a:cs typeface="Times New Roman" pitchFamily="18" charset="0"/>
              </a:rPr>
              <a:t> التسويق</a:t>
            </a:r>
          </a:p>
          <a:p>
            <a:pP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smtClean="0">
                <a:solidFill>
                  <a:srgbClr val="000000"/>
                </a:solidFill>
                <a:latin typeface="Calibri" pitchFamily="34" charset="0"/>
                <a:cs typeface="Times New Roman" pitchFamily="18" charset="0"/>
              </a:rPr>
              <a:t>أ.د.</a:t>
            </a:r>
            <a:r>
              <a:rPr lang="ar-SA" sz="3200" b="1" dirty="0" err="1" smtClean="0">
                <a:solidFill>
                  <a:srgbClr val="000000"/>
                </a:solidFill>
                <a:latin typeface="Calibri" pitchFamily="34" charset="0"/>
                <a:cs typeface="Times New Roman" pitchFamily="18" charset="0"/>
              </a:rPr>
              <a:t>عبدالرحمن</a:t>
            </a:r>
            <a:r>
              <a:rPr lang="ar-SA" sz="3200" b="1" dirty="0" smtClean="0">
                <a:solidFill>
                  <a:srgbClr val="000000"/>
                </a:solidFill>
                <a:latin typeface="Calibri" pitchFamily="34" charset="0"/>
                <a:cs typeface="Times New Roman" pitchFamily="18" charset="0"/>
              </a:rPr>
              <a:t> </a:t>
            </a:r>
            <a:r>
              <a:rPr lang="ar-SA" sz="3200" b="1" dirty="0" err="1" smtClean="0">
                <a:solidFill>
                  <a:srgbClr val="000000"/>
                </a:solidFill>
                <a:latin typeface="Calibri" pitchFamily="34" charset="0"/>
                <a:cs typeface="Times New Roman" pitchFamily="18" charset="0"/>
              </a:rPr>
              <a:t>الحماد</a:t>
            </a: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الرابعة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defRPr/>
            </a:pPr>
            <a:r>
              <a:rPr lang="ar-SA" b="1" dirty="0" smtClean="0">
                <a:solidFill>
                  <a:schemeClr val="tx1"/>
                </a:solidFill>
              </a:rPr>
              <a:t>السلوك الشرائي</a:t>
            </a:r>
            <a:endParaRPr lang="fr-FR"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412751" y="1524000"/>
            <a:ext cx="8956487" cy="1981200"/>
          </a:xfrm>
          <a:prstGeom prst="rect">
            <a:avLst/>
          </a:prstGeom>
          <a:solidFill>
            <a:schemeClr val="bg1"/>
          </a:solidFill>
          <a:ln w="9525" cap="flat" cmpd="sng" algn="ctr">
            <a:solidFill>
              <a:schemeClr val="accent4">
                <a:shade val="95000"/>
                <a:satMod val="105000"/>
              </a:schemeClr>
            </a:solidFill>
            <a:prstDash val="solid"/>
            <a:miter lim="800000"/>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algn="just"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PT Bold Heading" pitchFamily="2" charset="-78"/>
              </a:rPr>
              <a:t>1-مفهوم السلوك الشرائي للمستهلك</a:t>
            </a: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يعرف على أنه عبارة عن أفعال وتصرفات الأفراد في الحصول على </a:t>
            </a:r>
            <a:r>
              <a:rPr kumimoji="0" lang="en-US"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أو استخدام</a:t>
            </a:r>
            <a:r>
              <a:rPr kumimoji="0" lang="en-US"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المنتجات بطريقة اقتصادية، بما في ذلك عملية اتخاذ القرارات السابقة والمقررة لتلك الأفعال.</a:t>
            </a:r>
          </a:p>
          <a:p>
            <a:pPr marL="342900" marR="0" lvl="0" indent="-342900" algn="just"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algn="just"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algn="just"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ويعرف أيضا على أنه ذلك التصرف الذي يبرزه المستهلك </a:t>
            </a:r>
            <a:b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b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في البحث عن شراء واستخدام المنتجات والخدمات التي يتوقع أنها تشبع حاجاته تبعا لإمكاناته المتاحة.</a:t>
            </a:r>
          </a:p>
          <a:p>
            <a:pPr marL="342900" marR="0" lvl="0" indent="-342900" algn="r"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32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
        <p:nvSpPr>
          <p:cNvPr id="5" name="مخطط انسيابي: محطة طرفية 4"/>
          <p:cNvSpPr/>
          <p:nvPr/>
        </p:nvSpPr>
        <p:spPr>
          <a:xfrm>
            <a:off x="412750" y="152400"/>
            <a:ext cx="895985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أولا: سلوك الشراء وأنواع العملاء وأدوار الشراء</a:t>
            </a:r>
          </a:p>
          <a:p>
            <a:pPr algn="ctr" fontAlgn="auto">
              <a:spcBef>
                <a:spcPts val="0"/>
              </a:spcBef>
              <a:spcAft>
                <a:spcPts val="0"/>
              </a:spcAft>
              <a:defRPr/>
            </a:pP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190500" y="966788"/>
            <a:ext cx="9410700" cy="4443412"/>
          </a:xfrm>
          <a:prstGeom prst="rect">
            <a:avLst/>
          </a:prstGeom>
          <a:solidFill>
            <a:schemeClr val="bg1"/>
          </a:solidFill>
          <a:ln w="9525" cap="flat"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norm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2-تقسيمات العملاء: </a:t>
            </a:r>
            <a:r>
              <a:rPr kumimoji="0" lang="ar-SA" sz="30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يمكن أن نقسم العملاء </a:t>
            </a:r>
            <a:r>
              <a:rPr kumimoji="0" lang="ar-SA" sz="3000" b="1" i="0" u="none" strike="noStrike" kern="1200" cap="none" spc="0" normalizeH="0" baseline="0" noProof="0" dirty="0" err="1" smtClean="0">
                <a:ln>
                  <a:noFill/>
                </a:ln>
                <a:solidFill>
                  <a:schemeClr val="tx1"/>
                </a:solidFill>
                <a:effectLst/>
                <a:uLnTx/>
                <a:uFillTx/>
                <a:latin typeface="+mn-lt"/>
                <a:ea typeface="+mn-ea"/>
                <a:cs typeface="Arabic Transparent" pitchFamily="2" charset="-78"/>
              </a:rPr>
              <a:t>الى</a:t>
            </a:r>
            <a:r>
              <a:rPr kumimoji="0" lang="ar-SA" sz="30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30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ا-قطاع الأفراد</a:t>
            </a:r>
            <a:r>
              <a:rPr kumimoji="0" lang="ar-SA" sz="30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حيث يستهدف القرار إرضاء حاجاتهم الشخصية؛</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30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ب-القطاع الأسري:  </a:t>
            </a:r>
            <a:r>
              <a:rPr kumimoji="0" lang="ar-SA" sz="30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وهم مجموعة من الأفراد يشكلون فيما بينهم مجموعة استهلاكية أو ما يعرف بالأسرة،  وتتميز في خصائصها الشرائية عن غيرها؛</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30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ج-قطاع المنظمات: </a:t>
            </a:r>
            <a:r>
              <a:rPr kumimoji="0" lang="ar-SA" sz="30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أي مؤسسات الأعمال والمؤسسات الحكومية والمنظمات التي لا تهدف إلى الربح، حيث يكون لقرار الشراء طبيعة خاصة.</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32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247651" y="1638300"/>
            <a:ext cx="9407260" cy="3009900"/>
          </a:xfrm>
          <a:prstGeom prst="rect">
            <a:avLst/>
          </a:prstGeom>
          <a:solidFill>
            <a:schemeClr val="bg1"/>
          </a:solidFill>
          <a:ln w="9525" cap="flat" cmpd="sng" algn="ctr">
            <a:solidFill>
              <a:schemeClr val="accent2">
                <a:shade val="95000"/>
                <a:satMod val="105000"/>
              </a:schemeClr>
            </a:solid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normAutofit lnSpcReduction="10000"/>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3</a:t>
            </a: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 أدوار الشراء: </a:t>
            </a:r>
            <a:r>
              <a:rPr kumimoji="0" lang="ar-SA" sz="32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يمكن أن تصل أدوار الشراء إلى خمسة أدوار، يجب على رجال التسويق دراستها للوقوف على التأثيرات النسبية لمختلف أفراد وحدة اتخاذ القرار: (مثال: الدواء، لعب الاطفال..)</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ا- </a:t>
            </a:r>
            <a:r>
              <a:rPr kumimoji="0" lang="ar-SA" sz="2800" b="1" i="0" u="none" strike="noStrike" kern="1200" cap="none" spc="0" normalizeH="0" baseline="0" noProof="0" dirty="0" err="1" smtClean="0">
                <a:ln>
                  <a:noFill/>
                </a:ln>
                <a:solidFill>
                  <a:srgbClr val="FF0000"/>
                </a:solidFill>
                <a:effectLst/>
                <a:uLnTx/>
                <a:uFillTx/>
                <a:latin typeface="+mn-lt"/>
                <a:ea typeface="+mn-ea"/>
                <a:cs typeface="Arabic Transparent" pitchFamily="2" charset="-78"/>
              </a:rPr>
              <a:t>ا</a:t>
            </a: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لمبادر: </a:t>
            </a:r>
            <a:r>
              <a:rPr kumimoji="0" lang="ar-SA" sz="32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الشخص الذي يقترح لأول مرة فكرة شراء المنتج؛</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ب- المؤثر:  </a:t>
            </a:r>
            <a:r>
              <a:rPr kumimoji="0" lang="ar-SA" sz="32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شخص يكون له تأثير مباشر أو غير مباشر في القرار النهائي؛</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412751" y="228600"/>
            <a:ext cx="9077060" cy="5486400"/>
          </a:xfrm>
          <a:prstGeom prst="rect">
            <a:avLst/>
          </a:prstGeom>
          <a:solidFill>
            <a:schemeClr val="bg1"/>
          </a:solidFill>
          <a:ln w="9525" cap="flat" cmpd="sng" algn="ctr">
            <a:solidFill>
              <a:schemeClr val="accent3">
                <a:shade val="95000"/>
                <a:satMod val="105000"/>
              </a:schemeClr>
            </a:solidFill>
            <a:prstDash val="solid"/>
            <a:miter lim="800000"/>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noAutofit/>
          </a:bodyPr>
          <a:lstStyle/>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ج- متخذ القرار: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وهو ذلك الشخص الذي يحدد أو يتحكم في أحد </a:t>
            </a:r>
            <a:b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b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أو جملة أبعاد الشراء الخمسة التالية:</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-هل يجب فعلا أن نشتري؟</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-من أين نشتري؟</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-متى نقوم بالشراء؟</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-ماذا نشتري؟</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-وكيف نشتري؟</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د</a:t>
            </a:r>
            <a:r>
              <a:rPr kumimoji="0" lang="it-IT"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-القائم بالشراء: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وهو ذلك الشخص الذي يقوم بتنفيذ إجراءات الصفقة؛</a:t>
            </a: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هـ</a:t>
            </a:r>
            <a:r>
              <a:rPr kumimoji="0" lang="it-IT"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-مستخدم المنتج: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وهو الشخص الذي يستعمل أو يستهلك المنتج (أي أن عملية الشراء تمت لأجله).</a:t>
            </a:r>
            <a:endParaRPr kumimoji="0" lang="ar-SA" sz="2800" b="0"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514350" marR="0" lvl="0" indent="-51435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330200" y="1676400"/>
            <a:ext cx="9245600" cy="3429000"/>
          </a:xfrm>
          <a:prstGeom prst="rect">
            <a:avLst/>
          </a:prstGeom>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1- أنواع القرارات الشرائية:</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يمكن أن نقسم القرارات التسويقية استنادا إلى درجة تعقد القرار التسويقي وأهميته إلى:</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mn-cs"/>
              </a:rPr>
              <a:t>ا- </a:t>
            </a:r>
            <a:r>
              <a:rPr kumimoji="0" lang="ar-SA" sz="2800" b="1" i="0" u="none" strike="noStrike" kern="1200" cap="none" spc="0" normalizeH="0" baseline="0" noProof="0" dirty="0" err="1" smtClean="0">
                <a:ln>
                  <a:noFill/>
                </a:ln>
                <a:solidFill>
                  <a:srgbClr val="FF0000"/>
                </a:solidFill>
                <a:effectLst/>
                <a:uLnTx/>
                <a:uFillTx/>
                <a:latin typeface="+mn-lt"/>
                <a:ea typeface="+mn-ea"/>
                <a:cs typeface="+mn-cs"/>
              </a:rPr>
              <a:t>ا</a:t>
            </a:r>
            <a:r>
              <a:rPr kumimoji="0" lang="ar-SA" sz="2800" b="1" i="0" u="none" strike="noStrike" kern="1200" cap="none" spc="0" normalizeH="0" baseline="0" noProof="0" dirty="0" smtClean="0">
                <a:ln>
                  <a:noFill/>
                </a:ln>
                <a:solidFill>
                  <a:srgbClr val="FF0000"/>
                </a:solidFill>
                <a:effectLst/>
                <a:uLnTx/>
                <a:uFillTx/>
                <a:latin typeface="+mn-lt"/>
                <a:ea typeface="+mn-ea"/>
                <a:cs typeface="+mn-cs"/>
              </a:rPr>
              <a:t>لقرار الروتيني: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وهو قرار لا يمثل موضوع الشراء المتعلق </a:t>
            </a:r>
            <a:r>
              <a:rPr kumimoji="0" lang="ar-SA" sz="2800" b="1" i="0" u="none" strike="noStrike" kern="1200" cap="none" spc="0" normalizeH="0" baseline="0" noProof="0" dirty="0" err="1" smtClean="0">
                <a:ln>
                  <a:noFill/>
                </a:ln>
                <a:solidFill>
                  <a:schemeClr val="tx1"/>
                </a:solidFill>
                <a:effectLst/>
                <a:uLnTx/>
                <a:uFillTx/>
                <a:latin typeface="+mn-lt"/>
                <a:ea typeface="+mn-ea"/>
                <a:cs typeface="+mn-cs"/>
              </a:rPr>
              <a:t>به</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 أهمية كبيرة، كما أن درجة تعقد المنتج محدودة، فضلا عن الخبرة السابقة بالشراء (قرار شراء الخبز)؛</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
        <p:nvSpPr>
          <p:cNvPr id="5" name="مخطط انسيابي: محطة طرفية 4"/>
          <p:cNvSpPr/>
          <p:nvPr/>
        </p:nvSpPr>
        <p:spPr>
          <a:xfrm>
            <a:off x="1073150" y="228600"/>
            <a:ext cx="742950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ثانيا: أنواع القرارات الشرائية</a:t>
            </a:r>
          </a:p>
          <a:p>
            <a:pPr algn="ctr" fontAlgn="auto">
              <a:spcBef>
                <a:spcPts val="0"/>
              </a:spcBef>
              <a:spcAft>
                <a:spcPts val="0"/>
              </a:spcAft>
              <a:defRPr/>
            </a:pP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247651" y="1524000"/>
            <a:ext cx="9324710" cy="3810000"/>
          </a:xfrm>
          <a:prstGeom prst="rect">
            <a:avLst/>
          </a:prstGeom>
          <a:solidFill>
            <a:schemeClr val="bg1"/>
          </a:solidFill>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p>
            <a:pPr marL="517525" marR="0" lvl="0" indent="-517525"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ب-القرار المتوسط: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وهي التي يحتاج فيها العميل إلى قدر مناسب من المعلومات لكنها غالبا ما تكون متوفرة لديه أو يمكن حصوله عليها من الغير، كما أن عملية تقييم البدائل المتاحة ممكنة (شراء جهاز تلفاز للعائلة)</a:t>
            </a:r>
          </a:p>
          <a:p>
            <a:pPr marL="517525" marR="0" lvl="0" indent="-517525"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ج-القرار المعقد: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وهو الذي يتميز بصعوبة المشكلة ويحتاج إلى قدر كبير من المعلومات الداخلية والخارجية، مع كثرة في البدائل تتطلب تقييما معقدا، علما أن عملية التعقد تبقى نسبية (شراء بيت، أو محطات نووية لتوليد الطاقة الكهربائية لبلد ما).</a:t>
            </a:r>
          </a:p>
          <a:p>
            <a:pPr marL="517525" marR="0" lvl="0" indent="-517525"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517525" marR="0" lvl="0" indent="-517525"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517525" marR="0" lvl="0" indent="-517525"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4" name="صورة 9" descr="bg_fp_led7000_01.jpg"/>
          <p:cNvPicPr>
            <a:picLocks noGrp="1" noChangeAspect="1"/>
          </p:cNvPicPr>
          <p:nvPr isPhoto="1"/>
        </p:nvPicPr>
        <p:blipFill>
          <a:blip r:embed="rId2" cstate="print"/>
          <a:srcRect/>
          <a:stretch>
            <a:fillRect/>
          </a:stretch>
        </p:blipFill>
        <p:spPr bwMode="auto">
          <a:xfrm>
            <a:off x="4870450" y="3352800"/>
            <a:ext cx="4048390" cy="22098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495300" y="3352800"/>
            <a:ext cx="3611563" cy="2249488"/>
          </a:xfrm>
          <a:prstGeom prst="rect">
            <a:avLst/>
          </a:prstGeom>
          <a:noFill/>
          <a:ln w="9525">
            <a:noFill/>
            <a:miter lim="800000"/>
            <a:headEnd/>
            <a:tailEnd/>
          </a:ln>
        </p:spPr>
      </p:pic>
      <p:sp>
        <p:nvSpPr>
          <p:cNvPr id="6" name="Sottotitolo 2"/>
          <p:cNvSpPr txBox="1">
            <a:spLocks/>
          </p:cNvSpPr>
          <p:nvPr/>
        </p:nvSpPr>
        <p:spPr>
          <a:xfrm>
            <a:off x="228600" y="304800"/>
            <a:ext cx="9402102" cy="2590800"/>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lIns="45720" rIns="45720"/>
          <a:lstStyle/>
          <a:p>
            <a:pPr>
              <a:spcBef>
                <a:spcPts val="400"/>
              </a:spcBef>
              <a:buClr>
                <a:schemeClr val="accent1"/>
              </a:buClr>
              <a:buSzPct val="68000"/>
              <a:buFont typeface="Wingdings 3" pitchFamily="18" charset="2"/>
              <a:buNone/>
              <a:defRPr/>
            </a:pPr>
            <a:r>
              <a:rPr lang="ar-SA" sz="2800" b="1" dirty="0">
                <a:solidFill>
                  <a:srgbClr val="FF3300"/>
                </a:solidFill>
                <a:cs typeface="Arabic Transparent" pitchFamily="2" charset="-78"/>
              </a:rPr>
              <a:t>ويمكن أن نقسم قرار الشرائي إلى:</a:t>
            </a:r>
          </a:p>
          <a:p>
            <a:pPr>
              <a:spcBef>
                <a:spcPts val="400"/>
              </a:spcBef>
              <a:buClr>
                <a:schemeClr val="accent1"/>
              </a:buClr>
              <a:buSzPct val="68000"/>
              <a:buFont typeface="Wingdings 3" pitchFamily="18" charset="2"/>
              <a:buNone/>
              <a:defRPr/>
            </a:pPr>
            <a:r>
              <a:rPr lang="ar-SA" sz="2800" b="1" dirty="0">
                <a:solidFill>
                  <a:srgbClr val="FF0000"/>
                </a:solidFill>
                <a:cs typeface="Arabic Transparent" pitchFamily="2" charset="-78"/>
              </a:rPr>
              <a:t>  ا- قرار رئيسي: </a:t>
            </a:r>
            <a:r>
              <a:rPr lang="ar-SA" sz="2800" b="1" dirty="0">
                <a:solidFill>
                  <a:schemeClr val="tx2"/>
                </a:solidFill>
                <a:cs typeface="Arabic Transparent" pitchFamily="2" charset="-78"/>
                <a:sym typeface="Wingdings" pitchFamily="2" charset="2"/>
              </a:rPr>
              <a:t>ويتولد أساسا عن الحاجة</a:t>
            </a:r>
            <a:r>
              <a:rPr lang="ar-SA" sz="2800" b="1" dirty="0">
                <a:solidFill>
                  <a:schemeClr val="tx2"/>
                </a:solidFill>
                <a:cs typeface="Arabic Transparent" pitchFamily="2" charset="-78"/>
              </a:rPr>
              <a:t> (</a:t>
            </a:r>
            <a:r>
              <a:rPr lang="ar-SA" sz="2800" b="1" dirty="0">
                <a:solidFill>
                  <a:schemeClr val="tx2"/>
                </a:solidFill>
                <a:cs typeface="Arabic Transparent" pitchFamily="2" charset="-78"/>
                <a:sym typeface="Wingdings" pitchFamily="2" charset="2"/>
              </a:rPr>
              <a:t>شراء جهاز تلفزيون مثلا)؛</a:t>
            </a:r>
          </a:p>
          <a:p>
            <a:pPr>
              <a:spcBef>
                <a:spcPts val="400"/>
              </a:spcBef>
              <a:buClr>
                <a:schemeClr val="accent1"/>
              </a:buClr>
              <a:buSzPct val="68000"/>
              <a:buFont typeface="Wingdings 3" pitchFamily="18" charset="2"/>
              <a:buNone/>
              <a:defRPr/>
            </a:pPr>
            <a:r>
              <a:rPr lang="ar-SA" sz="2800" b="1" dirty="0">
                <a:solidFill>
                  <a:srgbClr val="FF0000"/>
                </a:solidFill>
                <a:cs typeface="Arabic Transparent" pitchFamily="2" charset="-78"/>
                <a:sym typeface="Wingdings" pitchFamily="2" charset="2"/>
              </a:rPr>
              <a:t>  ب- قرار ثانوي: </a:t>
            </a:r>
            <a:r>
              <a:rPr lang="ar-SA" sz="2800" b="1" dirty="0">
                <a:solidFill>
                  <a:schemeClr val="tx2"/>
                </a:solidFill>
                <a:cs typeface="Arabic Transparent" pitchFamily="2" charset="-78"/>
                <a:sym typeface="Wingdings" pitchFamily="2" charset="2"/>
              </a:rPr>
              <a:t>والمقصود </a:t>
            </a:r>
            <a:r>
              <a:rPr lang="ar-SA" sz="2800" b="1" dirty="0" err="1">
                <a:solidFill>
                  <a:schemeClr val="tx2"/>
                </a:solidFill>
                <a:cs typeface="Arabic Transparent" pitchFamily="2" charset="-78"/>
                <a:sym typeface="Wingdings" pitchFamily="2" charset="2"/>
              </a:rPr>
              <a:t>به</a:t>
            </a:r>
            <a:r>
              <a:rPr lang="ar-SA" sz="2800" b="1" dirty="0">
                <a:solidFill>
                  <a:schemeClr val="tx2"/>
                </a:solidFill>
                <a:cs typeface="Arabic Transparent" pitchFamily="2" charset="-78"/>
                <a:sym typeface="Wingdings" pitchFamily="2" charset="2"/>
              </a:rPr>
              <a:t> جملة القرارات الثانوية المتولدة عن القرار الرئيسي(</a:t>
            </a:r>
            <a:r>
              <a:rPr lang="en-US" sz="2800" b="1" dirty="0">
                <a:solidFill>
                  <a:schemeClr val="tx2"/>
                </a:solidFill>
                <a:cs typeface="Arabic Transparent" pitchFamily="2" charset="-78"/>
                <a:sym typeface="Wingdings" pitchFamily="2" charset="2"/>
              </a:rPr>
              <a:t>Plasma, LCD, LED</a:t>
            </a:r>
            <a:r>
              <a:rPr lang="ar-SA" sz="2800" b="1" dirty="0">
                <a:solidFill>
                  <a:schemeClr val="tx2"/>
                </a:solidFill>
                <a:cs typeface="Arabic Transparent" pitchFamily="2" charset="-78"/>
                <a:sym typeface="Wingdings" pitchFamily="2" charset="2"/>
              </a:rPr>
              <a:t>، العلامة التجارية، المقاس، الموديل...).</a:t>
            </a:r>
            <a:endParaRPr lang="ar-SA" sz="2800" b="1" dirty="0">
              <a:solidFill>
                <a:schemeClr val="tx2"/>
              </a:solidFill>
              <a:cs typeface="Arabic Transparent" pitchFamily="2" charset="-78"/>
            </a:endParaRPr>
          </a:p>
          <a:p>
            <a:pPr>
              <a:spcBef>
                <a:spcPts val="400"/>
              </a:spcBef>
              <a:buClr>
                <a:schemeClr val="accent1"/>
              </a:buClr>
              <a:buSzPct val="68000"/>
              <a:buFont typeface="Wingdings 3" pitchFamily="18" charset="2"/>
              <a:buNone/>
              <a:defRPr/>
            </a:pPr>
            <a:endParaRPr lang="ar-SA" sz="2800" b="1" dirty="0">
              <a:solidFill>
                <a:srgbClr val="FF0000"/>
              </a:solidFill>
            </a:endParaRPr>
          </a:p>
          <a:p>
            <a:pPr>
              <a:spcBef>
                <a:spcPts val="400"/>
              </a:spcBef>
              <a:buClr>
                <a:schemeClr val="accent1"/>
              </a:buClr>
              <a:buSzPct val="68000"/>
              <a:buFont typeface="Wingdings 3" pitchFamily="18" charset="2"/>
              <a:buNone/>
              <a:defRPr/>
            </a:pPr>
            <a:endParaRPr lang="ar-SA" sz="2800" b="1" dirty="0">
              <a:solidFill>
                <a:srgbClr val="FF0000"/>
              </a:solidFill>
            </a:endParaRPr>
          </a:p>
          <a:p>
            <a:pPr>
              <a:spcBef>
                <a:spcPts val="400"/>
              </a:spcBef>
              <a:buClr>
                <a:schemeClr val="accent1"/>
              </a:buClr>
              <a:buSzPct val="68000"/>
              <a:buFont typeface="Wingdings 3" pitchFamily="18" charset="2"/>
              <a:buNone/>
              <a:defRPr/>
            </a:pPr>
            <a:endParaRPr lang="ar-QA" sz="2800" b="1" dirty="0">
              <a:solidFill>
                <a:srgbClr val="0D0D0D"/>
              </a:solidFill>
              <a:effectLst>
                <a:outerShdw blurRad="38100" dist="38100" dir="2700000" algn="tl">
                  <a:srgbClr val="FFFFFF"/>
                </a:outerShdw>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574146" y="838200"/>
            <a:ext cx="8798454" cy="4876800"/>
          </a:xfrm>
          <a:prstGeom prst="rect">
            <a:avLst/>
          </a:prstGeom>
          <a:solidFill>
            <a:schemeClr val="bg1"/>
          </a:solidFill>
          <a:ln w="9525" cap="flat"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2-العوامل المؤثرة في عملية الشراء:</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ا-العوامل النفسية: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ويقصد </a:t>
            </a:r>
            <a:r>
              <a:rPr kumimoji="0" lang="ar-SA" sz="2800" b="1" i="0" u="none" strike="noStrike" kern="1200" cap="none" spc="0" normalizeH="0" baseline="0" noProof="0" dirty="0" err="1" smtClean="0">
                <a:ln>
                  <a:noFill/>
                </a:ln>
                <a:solidFill>
                  <a:schemeClr val="tx1"/>
                </a:solidFill>
                <a:effectLst/>
                <a:uLnTx/>
                <a:uFillTx/>
                <a:latin typeface="+mn-lt"/>
                <a:ea typeface="+mn-ea"/>
                <a:cs typeface="Arabic Transparent" pitchFamily="2" charset="-78"/>
              </a:rPr>
              <a:t>بها</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العوامل ذات التأثير النفسي كالدوافع والإدراك والاتجاهات؛</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ب-العوامل </a:t>
            </a:r>
            <a:r>
              <a:rPr kumimoji="0" lang="ar-SA" sz="2800" b="1" i="0" u="none" strike="noStrike" kern="1200" cap="none" spc="0" normalizeH="0" baseline="0" noProof="0" dirty="0" err="1" smtClean="0">
                <a:ln>
                  <a:noFill/>
                </a:ln>
                <a:solidFill>
                  <a:srgbClr val="FF0000"/>
                </a:solidFill>
                <a:effectLst/>
                <a:uLnTx/>
                <a:uFillTx/>
                <a:latin typeface="+mn-lt"/>
                <a:ea typeface="+mn-ea"/>
                <a:cs typeface="Arabic Transparent" pitchFamily="2" charset="-78"/>
              </a:rPr>
              <a:t>الديمغرافية</a:t>
            </a: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كالسن والمهنة والنواحي الاقتصادية والمهنية والجغرافية...</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ج-العوامل الاجتماعية: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ويقصد الجماعات المرجعية والعائلة والأدوار التي يلعبها الفرد ضمن هذا الإطار؛</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د-العوامل الثقافية: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sym typeface="Wingdings" pitchFamily="2" charset="2"/>
              </a:rPr>
              <a:t>بما فيها الثقافة العامة للمجتمع أو ثقافة الأفراد الفرعية (مجموعات جهوية،</a:t>
            </a:r>
            <a:r>
              <a:rPr kumimoji="0" lang="en-US"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sym typeface="Wingdings" pitchFamily="2" charset="2"/>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sym typeface="Wingdings" pitchFamily="2" charset="2"/>
              </a:rPr>
              <a:t>مجموعات أجيال،</a:t>
            </a:r>
            <a:r>
              <a:rPr kumimoji="0" lang="en-US"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sym typeface="Wingdings" pitchFamily="2" charset="2"/>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sym typeface="Wingdings" pitchFamily="2" charset="2"/>
              </a:rPr>
              <a:t>مجموعات دينية...).</a:t>
            </a: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6" name="Sottotitolo 2"/>
          <p:cNvSpPr txBox="1">
            <a:spLocks/>
          </p:cNvSpPr>
          <p:nvPr/>
        </p:nvSpPr>
        <p:spPr bwMode="auto">
          <a:xfrm>
            <a:off x="330200" y="1447800"/>
            <a:ext cx="9319552" cy="4267200"/>
          </a:xfrm>
          <a:prstGeom prst="rect">
            <a:avLst/>
          </a:prstGeom>
          <a:solidFill>
            <a:schemeClr val="bg1"/>
          </a:solidFill>
          <a:ln w="9525" cap="flat" cmpd="sng" algn="ctr">
            <a:solidFill>
              <a:schemeClr val="accent2">
                <a:shade val="95000"/>
                <a:satMod val="105000"/>
              </a:schemeClr>
            </a:solid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1-</a:t>
            </a:r>
            <a:r>
              <a:rPr kumimoji="0" lang="ar-SA" sz="2800" b="0" i="0" u="none" strike="noStrike" kern="1200" cap="none" spc="0" normalizeH="0" baseline="0" noProof="0" dirty="0" err="1" smtClean="0">
                <a:ln>
                  <a:noFill/>
                </a:ln>
                <a:solidFill>
                  <a:srgbClr val="FF0000"/>
                </a:solidFill>
                <a:effectLst/>
                <a:uLnTx/>
                <a:uFillTx/>
                <a:latin typeface="+mn-lt"/>
                <a:ea typeface="+mn-ea"/>
                <a:cs typeface="PT Bold Heading" pitchFamily="2" charset="-78"/>
              </a:rPr>
              <a:t>تح</a:t>
            </a: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د</a:t>
            </a: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يد المشكلة: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أو الشعور بالمشكلة،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التي يمكن أن تثار كاستجابة لمؤثرات داخلية أو</a:t>
            </a:r>
            <a:r>
              <a:rPr kumimoji="0" lang="en-US"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خارجية،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من ذلك </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مثلا: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شعور المستهلك أن الاستخدام الحالي لأحد المنتجات لا يحقق الغرض منه،</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أو رؤية منتج أفضل معروض بشكل جيد في محل ما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2-البحث عن المعلومة: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تبعا لشدة الحاجة لدى الإنسان،</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فإنه يمكن أن نجد نوعين من السلوك:</a:t>
            </a:r>
          </a:p>
          <a:p>
            <a:pPr marL="682625" marR="0" lvl="0" indent="-217488" defTabSz="914400" rtl="0" eaLnBrk="1" fontAlgn="base" latinLnBrk="0" hangingPunct="1">
              <a:lnSpc>
                <a:spcPct val="100000"/>
              </a:lnSpc>
              <a:spcBef>
                <a:spcPct val="20000"/>
              </a:spcBef>
              <a:spcAft>
                <a:spcPct val="0"/>
              </a:spcAft>
              <a:buClrTx/>
              <a:buSzTx/>
              <a:buFont typeface="Wingdings" pitchFamily="2" charset="2"/>
              <a:buChar char="ü"/>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اهتمام مدعوم تجاه أي معلومة متعلقة بهذه الحاجة؛</a:t>
            </a:r>
          </a:p>
          <a:p>
            <a:pPr marL="682625" marR="0" lvl="0" indent="-217488" defTabSz="914400" rtl="0" eaLnBrk="1" fontAlgn="base" latinLnBrk="0" hangingPunct="1">
              <a:lnSpc>
                <a:spcPct val="100000"/>
              </a:lnSpc>
              <a:spcBef>
                <a:spcPct val="20000"/>
              </a:spcBef>
              <a:spcAft>
                <a:spcPct val="0"/>
              </a:spcAft>
              <a:buClrTx/>
              <a:buSzTx/>
              <a:buFont typeface="Wingdings" pitchFamily="2" charset="2"/>
              <a:buChar char="ü"/>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الحاجة إلى البحث النشيط عن المعلومة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(مما يتطلب من المسوقين التعرف إلى المصادر التي سيلجأ إليها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المستهلك</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للحصول على</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المعلومات).</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
        <p:nvSpPr>
          <p:cNvPr id="7" name="مخطط انسيابي: محطة طرفية 6"/>
          <p:cNvSpPr/>
          <p:nvPr/>
        </p:nvSpPr>
        <p:spPr>
          <a:xfrm>
            <a:off x="990600" y="228600"/>
            <a:ext cx="742950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ثالث</a:t>
            </a:r>
            <a:r>
              <a:rPr lang="ar-QA" sz="3200" dirty="0">
                <a:solidFill>
                  <a:schemeClr val="tx1"/>
                </a:solidFill>
                <a:cs typeface="PT Bold Heading" pitchFamily="2" charset="-78"/>
              </a:rPr>
              <a:t>ا </a:t>
            </a:r>
            <a:r>
              <a:rPr lang="ar-SA" sz="3200" dirty="0">
                <a:solidFill>
                  <a:schemeClr val="tx1"/>
                </a:solidFill>
                <a:cs typeface="PT Bold Heading" pitchFamily="2" charset="-78"/>
              </a:rPr>
              <a:t>:خطوات صنع القرار الشرائي</a:t>
            </a:r>
            <a:endParaRPr lang="ar-SA"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152400" y="838200"/>
            <a:ext cx="9402102" cy="4495800"/>
          </a:xfrm>
          <a:prstGeom prst="rect">
            <a:avLst/>
          </a:prstGeom>
          <a:solidFill>
            <a:schemeClr val="bg1"/>
          </a:solidFill>
          <a:ln w="9525" cap="flat" cmpd="sng" algn="ctr">
            <a:solidFill>
              <a:schemeClr val="accent3">
                <a:shade val="95000"/>
                <a:satMod val="105000"/>
              </a:schemeClr>
            </a:solidFill>
            <a:prstDash val="solid"/>
            <a:miter lim="800000"/>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3-تقييم البدائل: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المستهلك بطبيعته لا يبحث فقط عن مدى جودة أو رداءة السلعة،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وإنما يقوم كذلك بمقارنتها بمثيلاتها من السلع الأخرى حتى يتكون لديه سلم أولويات تفضيلي يختار على أساسه،</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ويكون إعداده وفقا لمعايير معتمدة لديه</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(مثال: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مقارنة أنواع الأجهزة والخصائص عند </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شراء كمبيوتر محمول</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4-قرار الشراء: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يفترض أن يتعلق</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المستهلك</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بالسلعة التي تحوز على الترتيب الأول في الأفضلية؛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غير أن المستهلك قد لا يفعل ذلك متأثرا </a:t>
            </a:r>
            <a:r>
              <a:rPr kumimoji="0" lang="ar-SA" sz="2800" b="1" i="0" u="none" strike="noStrike" kern="1200" cap="none" spc="0" normalizeH="0" baseline="0" noProof="0" dirty="0" err="1" smtClean="0">
                <a:ln>
                  <a:noFill/>
                </a:ln>
                <a:solidFill>
                  <a:schemeClr val="tx1"/>
                </a:solidFill>
                <a:effectLst/>
                <a:uLnTx/>
                <a:uFillTx/>
                <a:latin typeface="+mn-lt"/>
                <a:ea typeface="+mn-ea"/>
                <a:cs typeface="Arabic Transparent" pitchFamily="2" charset="-78"/>
              </a:rPr>
              <a:t>بـ</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p>
          <a:p>
            <a:pPr marL="342900" marR="0" lvl="0" indent="-342900" defTabSz="914400" rtl="0" eaLnBrk="1" fontAlgn="base" latinLnBrk="0" hangingPunct="1">
              <a:lnSpc>
                <a:spcPct val="100000"/>
              </a:lnSpc>
              <a:spcBef>
                <a:spcPct val="20000"/>
              </a:spcBef>
              <a:spcAft>
                <a:spcPct val="0"/>
              </a:spcAft>
              <a:buClrTx/>
              <a:buSzTx/>
              <a:buFont typeface="Wingdings" pitchFamily="2" charset="2"/>
              <a:buChar char="ü"/>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آراء ومواقف الآخرين؛</a:t>
            </a:r>
          </a:p>
          <a:p>
            <a:pPr marL="342900" marR="0" lvl="0" indent="-342900" defTabSz="914400" rtl="0" eaLnBrk="1" fontAlgn="base" latinLnBrk="0" hangingPunct="1">
              <a:lnSpc>
                <a:spcPct val="100000"/>
              </a:lnSpc>
              <a:spcBef>
                <a:spcPct val="20000"/>
              </a:spcBef>
              <a:spcAft>
                <a:spcPct val="0"/>
              </a:spcAft>
              <a:buClrTx/>
              <a:buSzTx/>
              <a:buFont typeface="Wingdings" pitchFamily="2" charset="2"/>
              <a:buChar char="ü"/>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العوامل الظرفية غير المتوقعة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(انخفاض مفاجئ في الدخل).</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381000" y="1557337"/>
            <a:ext cx="9237002" cy="2862263"/>
          </a:xfrm>
          <a:prstGeom prst="rect">
            <a:avLst/>
          </a:prstGeom>
          <a:solidFill>
            <a:schemeClr val="bg1"/>
          </a:solidFill>
          <a:ln w="9525" cap="flat" cmpd="sng" algn="ctr">
            <a:solidFill>
              <a:schemeClr val="accent4">
                <a:shade val="95000"/>
                <a:satMod val="105000"/>
              </a:schemeClr>
            </a:solidFill>
            <a:prstDash val="solid"/>
            <a:miter lim="800000"/>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5-الشعور اللاحق للشراء: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بالنظر لمحورية العميل في التسويق فإنه لابد من التعرف على شعوره اللاحق للشراء الذي إما أن يتصف</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a:t>
            </a:r>
          </a:p>
          <a:p>
            <a:pPr marL="342900" marR="0" lvl="0" indent="-342900" defTabSz="914400" rtl="0" eaLnBrk="1" fontAlgn="base" latinLnBrk="0" hangingPunct="1">
              <a:lnSpc>
                <a:spcPct val="100000"/>
              </a:lnSpc>
              <a:spcBef>
                <a:spcPct val="20000"/>
              </a:spcBef>
              <a:spcAft>
                <a:spcPct val="0"/>
              </a:spcAft>
              <a:buClrTx/>
              <a:buSzTx/>
              <a:buFont typeface="Wingdings" pitchFamily="2" charset="2"/>
              <a:buChar char="ü"/>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بالرضا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(الذي يجب </a:t>
            </a:r>
            <a:r>
              <a:rPr kumimoji="0" lang="ar-SA" sz="2800" b="1" i="0" u="none" strike="noStrike" kern="1200" cap="none" spc="0" normalizeH="0" baseline="0" noProof="0" dirty="0" err="1" smtClean="0">
                <a:ln>
                  <a:noFill/>
                </a:ln>
                <a:solidFill>
                  <a:schemeClr val="tx1"/>
                </a:solidFill>
                <a:effectLst/>
                <a:uLnTx/>
                <a:uFillTx/>
                <a:latin typeface="+mn-lt"/>
                <a:ea typeface="+mn-ea"/>
                <a:cs typeface="Arabic Transparent" pitchFamily="2" charset="-78"/>
              </a:rPr>
              <a:t>تفعيله</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وتعزيزه)،</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p>
          <a:p>
            <a:pPr marL="342900" marR="0" lvl="0" indent="-342900" defTabSz="914400" rtl="0" eaLnBrk="1" fontAlgn="base" latinLnBrk="0" hangingPunct="1">
              <a:lnSpc>
                <a:spcPct val="100000"/>
              </a:lnSpc>
              <a:spcBef>
                <a:spcPct val="20000"/>
              </a:spcBef>
              <a:spcAft>
                <a:spcPct val="0"/>
              </a:spcAft>
              <a:buClrTx/>
              <a:buSzTx/>
              <a:buFont typeface="Wingdings" pitchFamily="2" charset="2"/>
              <a:buChar char="ü"/>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بالاستياء الذي قد يترجم </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ب</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رد فعل، إما أن يكون شخصيا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(التخلي عن السلعة،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الدعاية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المضادة،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وإما أن يكون عموميا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(دعاوى قضائية،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احتجاجات جماعية).</a:t>
            </a: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247650" y="2133600"/>
            <a:ext cx="9319552" cy="2362200"/>
          </a:xfrm>
          <a:prstGeom prst="rect">
            <a:avLst/>
          </a:prstGeom>
          <a:solidFill>
            <a:schemeClr val="bg1"/>
          </a:solidFill>
          <a:ln w="9525" cap="flat" cmpd="sng" algn="ctr">
            <a:solidFill>
              <a:schemeClr val="accent5">
                <a:shade val="95000"/>
                <a:satMod val="105000"/>
              </a:schemeClr>
            </a:solidFill>
            <a:prstDash val="solid"/>
            <a:miter lim="80000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1-مفهوم الشراء النظامي وأهميته: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إن تصنيف المشترين إلى مستهلكين</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(نهائيين)</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ومشترين نظاميين يتوقف على هوية المشتري والغرض من الشراء؛</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فإذا اشترى أحد العاملين في شركة ما سيارة للشركة أو لكي تستخدم  في أعمالها كان مشتريا نظاميا،</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أما إذا اشتراها لفائدته الشخصية</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فهي سلعة استهلاكية وهو مستهلك نهائي.</a:t>
            </a:r>
            <a:endPar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Q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 </a:t>
            </a: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
        <p:nvSpPr>
          <p:cNvPr id="5" name="مخطط انسيابي: محطة طرفية 4"/>
          <p:cNvSpPr/>
          <p:nvPr/>
        </p:nvSpPr>
        <p:spPr>
          <a:xfrm>
            <a:off x="908050" y="228600"/>
            <a:ext cx="7429500" cy="1066800"/>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r>
              <a:rPr lang="ar-SA" sz="3200" dirty="0">
                <a:solidFill>
                  <a:schemeClr val="tx1"/>
                </a:solidFill>
                <a:cs typeface="PT Bold Heading" pitchFamily="2" charset="-78"/>
              </a:rPr>
              <a:t>رابعا</a:t>
            </a:r>
            <a:r>
              <a:rPr lang="ar-QA" sz="3200" dirty="0">
                <a:solidFill>
                  <a:schemeClr val="tx1"/>
                </a:solidFill>
                <a:cs typeface="PT Bold Heading" pitchFamily="2" charset="-78"/>
              </a:rPr>
              <a:t> </a:t>
            </a:r>
            <a:r>
              <a:rPr lang="ar-SA" sz="3200" dirty="0">
                <a:solidFill>
                  <a:schemeClr val="tx1"/>
                </a:solidFill>
                <a:cs typeface="PT Bold Heading" pitchFamily="2" charset="-78"/>
              </a:rPr>
              <a:t>:</a:t>
            </a:r>
            <a:r>
              <a:rPr lang="ar-QA" sz="3200" dirty="0">
                <a:solidFill>
                  <a:schemeClr val="tx1"/>
                </a:solidFill>
                <a:cs typeface="PT Bold Heading" pitchFamily="2" charset="-78"/>
              </a:rPr>
              <a:t> </a:t>
            </a:r>
            <a:r>
              <a:rPr lang="ar-SA" sz="3200" dirty="0">
                <a:solidFill>
                  <a:schemeClr val="tx1"/>
                </a:solidFill>
                <a:cs typeface="PT Bold Heading" pitchFamily="2" charset="-78"/>
              </a:rPr>
              <a:t>المشتري النظامي</a:t>
            </a:r>
            <a:endParaRPr lang="ar-SA"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
        <p:nvSpPr>
          <p:cNvPr id="4" name="Sottotitolo 2"/>
          <p:cNvSpPr txBox="1">
            <a:spLocks/>
          </p:cNvSpPr>
          <p:nvPr/>
        </p:nvSpPr>
        <p:spPr bwMode="auto">
          <a:xfrm>
            <a:off x="247650" y="228600"/>
            <a:ext cx="9328150" cy="5334000"/>
          </a:xfrm>
          <a:prstGeom prst="rect">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noAutofit/>
          </a:bodyPr>
          <a:lstStyle/>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Q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2</a:t>
            </a:r>
            <a:r>
              <a:rPr kumimoji="0" lang="ar-SA" sz="2800" b="0" i="0" u="none" strike="noStrike" kern="1200" cap="none" spc="0" normalizeH="0" baseline="0" noProof="0" dirty="0" smtClean="0">
                <a:ln>
                  <a:noFill/>
                </a:ln>
                <a:solidFill>
                  <a:srgbClr val="FF0000"/>
                </a:solidFill>
                <a:effectLst/>
                <a:uLnTx/>
                <a:uFillTx/>
                <a:latin typeface="+mn-lt"/>
                <a:ea typeface="+mn-ea"/>
                <a:cs typeface="PT Bold Heading" pitchFamily="2" charset="-78"/>
              </a:rPr>
              <a:t>-خصائص الشراء النظامي:</a:t>
            </a:r>
          </a:p>
          <a:p>
            <a:pPr marL="342900" marR="0" lvl="0" indent="-342900" defTabSz="914400" rtl="0" eaLnBrk="1" fontAlgn="base" latinLnBrk="0" hangingPunct="1">
              <a:lnSpc>
                <a:spcPct val="100000"/>
              </a:lnSpc>
              <a:spcBef>
                <a:spcPct val="20000"/>
              </a:spcBef>
              <a:spcAft>
                <a:spcPct val="0"/>
              </a:spcAft>
              <a:buClrTx/>
              <a:buSzTx/>
              <a:buFont typeface="Arial" pitchFamily="34" charset="0"/>
              <a:buAutoNum type="arabic2Minus"/>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شراء أكثر أهمية حيث أن نواة صغيرة من الزبائن تمثل الأهم في رقم الأعمال</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a:t>
            </a:r>
            <a:endParaRPr kumimoji="0" lang="ar-SA"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AutoNum type="arabic2Minus"/>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تر</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ت</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كز العلاقات التجارية ضمن إطار محدود،</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فعادة ما تكون مكثفة؛</a:t>
            </a:r>
          </a:p>
          <a:p>
            <a:pPr marL="342900" marR="0" lvl="0" indent="-342900" defTabSz="914400" rtl="0" eaLnBrk="1" fontAlgn="base" latinLnBrk="0" hangingPunct="1">
              <a:lnSpc>
                <a:spcPct val="100000"/>
              </a:lnSpc>
              <a:spcBef>
                <a:spcPct val="20000"/>
              </a:spcBef>
              <a:spcAft>
                <a:spcPct val="0"/>
              </a:spcAft>
              <a:buClrTx/>
              <a:buSzTx/>
              <a:buFont typeface="Arial" pitchFamily="34" charset="0"/>
              <a:buAutoNum type="arabic2Minus"/>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عدم مرونة الطلب بشكل كاف،</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بمعنى أن الطلب الكلي خاصة في الأجل القصير لا يتأثر كثيرا بتغيرات الأسعار</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(مثلا: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صانع الأحذية لا يشتري </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كميات كبيرة</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 من الجلد عندما تكون الأسعار منخفضة،</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ولا أقل بكثير عندما ترتفع الأسعار</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defTabSz="914400" rtl="0" eaLnBrk="1" fontAlgn="base" latinLnBrk="0" hangingPunct="1">
              <a:lnSpc>
                <a:spcPct val="100000"/>
              </a:lnSpc>
              <a:spcBef>
                <a:spcPct val="20000"/>
              </a:spcBef>
              <a:spcAft>
                <a:spcPct val="0"/>
              </a:spcAft>
              <a:buClrTx/>
              <a:buSzTx/>
              <a:buFont typeface="Arial" pitchFamily="34" charset="0"/>
              <a:buAutoNum type="arabic2Minus"/>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مهنية واحترافية القائمين بالشراء؛</a:t>
            </a:r>
          </a:p>
          <a:p>
            <a:pPr marL="342900" marR="0" lvl="0" indent="-342900" defTabSz="914400" rtl="0" eaLnBrk="1" fontAlgn="base" latinLnBrk="0" hangingPunct="1">
              <a:lnSpc>
                <a:spcPct val="100000"/>
              </a:lnSpc>
              <a:spcBef>
                <a:spcPct val="20000"/>
              </a:spcBef>
              <a:spcAft>
                <a:spcPct val="0"/>
              </a:spcAft>
              <a:buClrTx/>
              <a:buSzTx/>
              <a:buFont typeface="Arial" pitchFamily="34" charset="0"/>
              <a:buAutoNum type="arabic2Minus"/>
              <a:tabLst/>
              <a:defRPr/>
            </a:pPr>
            <a:r>
              <a:rPr kumimoji="0" lang="ar-SA" sz="2800" b="1" i="0" u="none" strike="noStrike" kern="1200" cap="none" spc="0" normalizeH="0" baseline="0" noProof="0" dirty="0" smtClean="0">
                <a:ln>
                  <a:noFill/>
                </a:ln>
                <a:solidFill>
                  <a:schemeClr val="tx1"/>
                </a:solidFill>
                <a:effectLst/>
                <a:uLnTx/>
                <a:uFillTx/>
                <a:latin typeface="+mn-lt"/>
                <a:ea typeface="+mn-ea"/>
                <a:cs typeface="+mn-cs"/>
              </a:rPr>
              <a:t>الشراء المباشر من المصنعين في أغلب الأحوال،</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بدل اللجوء للوسطاء،</a:t>
            </a:r>
            <a:r>
              <a:rPr kumimoji="0" lang="ar-QA" sz="2800" b="1" i="0" u="none" strike="noStrike" kern="1200" cap="none" spc="0" normalizeH="0" baseline="0" noProof="0" dirty="0" smtClean="0">
                <a:ln>
                  <a:noFill/>
                </a:ln>
                <a:solidFill>
                  <a:schemeClr val="tx1"/>
                </a:solidFill>
                <a:effectLst/>
                <a:uLnTx/>
                <a:uFillTx/>
                <a:latin typeface="+mn-lt"/>
                <a:ea typeface="+mn-ea"/>
                <a:cs typeface="+mn-cs"/>
              </a:rPr>
              <a:t> </a:t>
            </a:r>
            <a:r>
              <a:rPr kumimoji="0" lang="ar-SA" sz="2800" b="1" i="0" u="none" strike="noStrike" kern="1200" cap="none" spc="0" normalizeH="0" baseline="0" noProof="0" dirty="0" smtClean="0">
                <a:ln>
                  <a:noFill/>
                </a:ln>
                <a:solidFill>
                  <a:schemeClr val="tx1"/>
                </a:solidFill>
                <a:effectLst/>
                <a:uLnTx/>
                <a:uFillTx/>
                <a:latin typeface="+mn-lt"/>
                <a:ea typeface="+mn-ea"/>
                <a:cs typeface="+mn-cs"/>
              </a:rPr>
              <a:t>خاصة في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حالة المنتجات معقدة تقنيا أو</a:t>
            </a:r>
            <a:r>
              <a:rPr kumimoji="0" lang="ar-Q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 </a:t>
            </a:r>
            <a:r>
              <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rPr>
              <a:t>جد مكلفة.</a:t>
            </a:r>
          </a:p>
          <a:p>
            <a:pPr marL="342900" marR="0" lvl="0" indent="-342900" defTabSz="914400" rtl="0" eaLnBrk="1" fontAlgn="base" latinLnBrk="0" hangingPunct="1">
              <a:lnSpc>
                <a:spcPct val="100000"/>
              </a:lnSpc>
              <a:spcBef>
                <a:spcPct val="20000"/>
              </a:spcBef>
              <a:spcAft>
                <a:spcPct val="0"/>
              </a:spcAft>
              <a:buClrTx/>
              <a:buSzTx/>
              <a:buFont typeface="Wingdings 3" pitchFamily="18" charset="2"/>
              <a:buAutoNum type="arabic2Minus"/>
              <a:tabLst/>
              <a:defRPr/>
            </a:pPr>
            <a:endParaRPr kumimoji="0" lang="ar-QA"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QA"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ar-SA" sz="2800" b="1" i="0" u="none" strike="noStrike" kern="1200" cap="none" spc="0" normalizeH="0" baseline="0" noProof="0" dirty="0" smtClean="0">
              <a:ln>
                <a:noFill/>
              </a:ln>
              <a:solidFill>
                <a:schemeClr val="tx1"/>
              </a:solidFill>
              <a:effectLst/>
              <a:uLnTx/>
              <a:uFillTx/>
              <a:latin typeface="+mn-lt"/>
              <a:ea typeface="+mn-ea"/>
              <a:cs typeface="Arabic Transparent" pitchFamily="2" charset="-78"/>
            </a:endParaRPr>
          </a:p>
          <a:p>
            <a:pPr marL="342900" marR="0" lvl="0" indent="-342900" defTabSz="914400" rtl="0" eaLnBrk="1" fontAlgn="base" latinLnBrk="0" hangingPunct="1">
              <a:lnSpc>
                <a:spcPct val="100000"/>
              </a:lnSpc>
              <a:spcBef>
                <a:spcPct val="20000"/>
              </a:spcBef>
              <a:spcAft>
                <a:spcPct val="0"/>
              </a:spcAft>
              <a:buClrTx/>
              <a:buSzTx/>
              <a:buFont typeface="Arial" pitchFamily="34" charset="0"/>
              <a:buNone/>
              <a:tabLst/>
              <a:defRPr/>
            </a:pPr>
            <a:r>
              <a:rPr kumimoji="0" lang="ar-QA" sz="2800" b="1" i="0" u="none" strike="noStrike" kern="1200" cap="none" spc="0" normalizeH="0" baseline="0" noProof="0" dirty="0" smtClean="0">
                <a:ln>
                  <a:noFill/>
                </a:ln>
                <a:solidFill>
                  <a:srgbClr val="FF0000"/>
                </a:solidFill>
                <a:effectLst/>
                <a:uLnTx/>
                <a:uFillTx/>
                <a:latin typeface="+mn-lt"/>
                <a:ea typeface="+mn-ea"/>
                <a:cs typeface="Arabic Transparent" pitchFamily="2" charset="-78"/>
              </a:rPr>
              <a:t> </a:t>
            </a:r>
            <a:endParaRPr kumimoji="0" lang="ar-QA" sz="2800" b="1" i="0" u="none" strike="noStrike" kern="1200" cap="none" spc="0" normalizeH="0" baseline="0" noProof="0" dirty="0" smtClean="0">
              <a:ln>
                <a:noFill/>
              </a:ln>
              <a:solidFill>
                <a:srgbClr val="0D0D0D"/>
              </a:solidFill>
              <a:effectLst>
                <a:outerShdw blurRad="38100" dist="38100" dir="2700000" algn="tl">
                  <a:srgbClr val="FFFFFF"/>
                </a:outerShdw>
              </a:effectLst>
              <a:uLnTx/>
              <a:uFillTx/>
              <a:latin typeface="Times New Roman" pitchFamily="18" charset="0"/>
              <a:ea typeface="+mn-ea"/>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TotalTime>
  <Words>887</Words>
  <Application>Microsoft Office PowerPoint</Application>
  <PresentationFormat>A4 Paper (210x297 mm)‎</PresentationFormat>
  <Paragraphs>78</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Office Theme</vt:lpstr>
      <vt:lpstr>الشريحة 1</vt:lpstr>
      <vt:lpstr>المحاضرة الرابعة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Falsabagh</cp:lastModifiedBy>
  <cp:revision>112</cp:revision>
  <dcterms:created xsi:type="dcterms:W3CDTF">2009-10-14T19:14:34Z</dcterms:created>
  <dcterms:modified xsi:type="dcterms:W3CDTF">2011-09-30T13:16:09Z</dcterms:modified>
</cp:coreProperties>
</file>