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99" r:id="rId2"/>
    <p:sldId id="300" r:id="rId3"/>
    <p:sldId id="312" r:id="rId4"/>
    <p:sldId id="313" r:id="rId5"/>
    <p:sldId id="304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4" autoAdjust="0"/>
    <p:restoredTop sz="94664" autoAdjust="0"/>
  </p:normalViewPr>
  <p:slideViewPr>
    <p:cSldViewPr>
      <p:cViewPr>
        <p:scale>
          <a:sx n="60" d="100"/>
          <a:sy n="60" d="100"/>
        </p:scale>
        <p:origin x="-148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38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2600" b="1" dirty="0" smtClean="0">
                <a:solidFill>
                  <a:srgbClr val="002060"/>
                </a:solidFill>
                <a:latin typeface="Calibri" pitchFamily="34" charset="0"/>
              </a:rPr>
              <a:t>كلية إدارة الأعمال  </a:t>
            </a:r>
            <a:endParaRPr lang="en-US" sz="2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667000"/>
            <a:ext cx="5638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en-GB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 </a:t>
            </a: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اسم المقرر:</a:t>
            </a:r>
            <a:r>
              <a:rPr lang="en-US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 </a:t>
            </a:r>
            <a:r>
              <a:rPr lang="ar-SA" sz="4000" b="1" dirty="0" err="1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ادارة</a:t>
            </a: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التسويق</a:t>
            </a:r>
          </a:p>
          <a:p>
            <a:pPr>
              <a:lnSpc>
                <a:spcPct val="80000"/>
              </a:lnSpc>
            </a:pPr>
            <a:endParaRPr lang="en-GB" sz="40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ar-SA" sz="32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SA" sz="3200" b="1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أ.د.</a:t>
            </a:r>
            <a:r>
              <a:rPr lang="ar-SA" sz="3200" b="1" dirty="0" err="1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عبدالرحمن</a:t>
            </a:r>
            <a:r>
              <a:rPr lang="ar-SA" sz="3200" b="1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3200" b="1" dirty="0" err="1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الحماد</a:t>
            </a:r>
            <a:endParaRPr lang="en-US" sz="36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6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الخامسة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chemeClr val="tx1"/>
                </a:solidFill>
              </a:rPr>
              <a:t>إستراتيجية</a:t>
            </a:r>
            <a:r>
              <a:rPr lang="ar-QA" b="1" dirty="0" smtClean="0">
                <a:solidFill>
                  <a:schemeClr val="tx1"/>
                </a:solidFill>
              </a:rPr>
              <a:t> </a:t>
            </a:r>
            <a:r>
              <a:rPr lang="ar-SA" b="1" dirty="0" smtClean="0">
                <a:solidFill>
                  <a:schemeClr val="tx1"/>
                </a:solidFill>
              </a:rPr>
              <a:t>السوق</a:t>
            </a:r>
            <a:endParaRPr lang="ar-QA" b="1" dirty="0" smtClean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ottotitolo 2"/>
          <p:cNvSpPr txBox="1">
            <a:spLocks/>
          </p:cNvSpPr>
          <p:nvPr/>
        </p:nvSpPr>
        <p:spPr bwMode="auto">
          <a:xfrm>
            <a:off x="495301" y="2209800"/>
            <a:ext cx="9077060" cy="2514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PT Bold Heading" pitchFamily="2" charset="-78"/>
              </a:rPr>
              <a:t>1- تعريف السوق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PT Bold Heading" pitchFamily="2" charset="-78"/>
              </a:rPr>
              <a:t> </a:t>
            </a:r>
            <a:r>
              <a:rPr kumimoji="0" lang="ar-Q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السوق هو مجموعة من </a:t>
            </a:r>
            <a:r>
              <a:rPr kumimoji="0" lang="ar-QA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الافراد</a:t>
            </a:r>
            <a:r>
              <a:rPr kumimoji="0" lang="ar-Q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الطبيعيين أو المعنويين الذين لديهم حاجات معينة يمكن إشباعها عن طريق منتجات وخدمات معينة ولديهم القدرة والرغبة والسلطة في شرائها. </a:t>
            </a:r>
            <a:endParaRPr kumimoji="0" lang="ar-Q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Q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مخطط انسيابي: محطة طرفية 4"/>
          <p:cNvSpPr/>
          <p:nvPr/>
        </p:nvSpPr>
        <p:spPr>
          <a:xfrm>
            <a:off x="2806700" y="304800"/>
            <a:ext cx="4870450" cy="1066800"/>
          </a:xfrm>
          <a:prstGeom prst="flowChartTerminato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أولا: مفهوم</a:t>
            </a:r>
            <a:r>
              <a:rPr lang="ar-QA" sz="3200" dirty="0">
                <a:solidFill>
                  <a:schemeClr val="tx1"/>
                </a:solidFill>
                <a:cs typeface="PT Bold Heading" pitchFamily="2" charset="-78"/>
              </a:rPr>
              <a:t> السوق</a:t>
            </a:r>
            <a:endParaRPr lang="ar-SA" sz="3200" dirty="0">
              <a:solidFill>
                <a:schemeClr val="tx1"/>
              </a:solidFill>
              <a:cs typeface="PT Bold Heading" pitchFamily="2" charset="-7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ottotitolo 2"/>
          <p:cNvSpPr txBox="1">
            <a:spLocks/>
          </p:cNvSpPr>
          <p:nvPr/>
        </p:nvSpPr>
        <p:spPr bwMode="auto">
          <a:xfrm>
            <a:off x="247650" y="1219200"/>
            <a:ext cx="9319552" cy="304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PT Bold Heading" pitchFamily="2" charset="-78"/>
              </a:rPr>
              <a:t>2- مفهوم التجزئة السوقية: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تعرف التجزئة السوقية على أنها عملية تقسيم السوق الكلي إلى</a:t>
            </a:r>
            <a:r>
              <a:rPr kumimoji="0" lang="ar-Q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عدة قطاعات سوقية متجانسة،</a:t>
            </a:r>
            <a:r>
              <a:rPr kumimoji="0" lang="ar-Q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وذلك اعتمادا على أسس ومعايير معلومة</a:t>
            </a:r>
            <a:r>
              <a:rPr kumimoji="0" lang="ar-Q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(</a:t>
            </a:r>
            <a:r>
              <a:rPr kumimoji="0" lang="ar-SA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ديمغرافية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، جغرافية،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اقتصادية...) بهدف خدمتها من خلال المزيج التسويقي المناسب.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Q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95300" y="685800"/>
            <a:ext cx="8915400" cy="50292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rtl="1">
              <a:defRPr/>
            </a:pPr>
            <a:r>
              <a:rPr lang="ar-SA" sz="2800" dirty="0" smtClean="0">
                <a:cs typeface="PT Bold Heading" pitchFamily="2" charset="-78"/>
              </a:rPr>
              <a:t>مزايا التقسيم السوقي:</a:t>
            </a:r>
          </a:p>
          <a:p>
            <a:pPr marL="1428750" indent="-514350" rtl="1">
              <a:defRPr/>
            </a:pPr>
            <a:r>
              <a:rPr lang="ar-SA" sz="2800" dirty="0" smtClean="0"/>
              <a:t>1- تحقيق ولاء المستهلكين</a:t>
            </a:r>
          </a:p>
          <a:p>
            <a:pPr marL="1428750" indent="-514350" rtl="1">
              <a:defRPr/>
            </a:pPr>
            <a:r>
              <a:rPr lang="ar-SA" sz="2800" dirty="0" smtClean="0"/>
              <a:t>2- فشل المنافسين في إرضاء العملاء.</a:t>
            </a:r>
          </a:p>
          <a:p>
            <a:pPr marL="1428750" indent="-514350" rtl="1">
              <a:defRPr/>
            </a:pPr>
            <a:r>
              <a:rPr lang="ar-SA" sz="2800" dirty="0" smtClean="0"/>
              <a:t>3- رفع الروح المعنوية للمسوقين.</a:t>
            </a:r>
          </a:p>
          <a:p>
            <a:pPr marL="1428750" indent="-514350" rtl="1">
              <a:defRPr/>
            </a:pPr>
            <a:r>
              <a:rPr lang="ar-SA" sz="2800" dirty="0" smtClean="0"/>
              <a:t>4- تحقيق هدف المنظمة في إشباع حاجات المستهلكين</a:t>
            </a:r>
          </a:p>
          <a:p>
            <a:pPr marL="1428750" indent="-514350" rtl="1">
              <a:defRPr/>
            </a:pPr>
            <a:r>
              <a:rPr lang="ar-SA" sz="2800" dirty="0" smtClean="0"/>
              <a:t>5- تطوير استراتيجيات التسويقية.</a:t>
            </a:r>
          </a:p>
          <a:p>
            <a:pPr rtl="1">
              <a:defRPr/>
            </a:pPr>
            <a:r>
              <a:rPr lang="ar-SA" sz="2800" dirty="0" smtClean="0">
                <a:cs typeface="PT Bold Heading" pitchFamily="2" charset="-78"/>
              </a:rPr>
              <a:t>عيوب التقسيم السوقي:</a:t>
            </a:r>
          </a:p>
          <a:p>
            <a:pPr marL="1428750" indent="-514350" rtl="1">
              <a:defRPr/>
            </a:pPr>
            <a:r>
              <a:rPr lang="ar-SA" sz="2800" dirty="0" smtClean="0"/>
              <a:t>1- ارتفاع التكلفة لان التقسيم يعني أكثر من مزيج تسويقي.</a:t>
            </a:r>
          </a:p>
          <a:p>
            <a:pPr marL="1428750" indent="-514350" rtl="1">
              <a:defRPr/>
            </a:pPr>
            <a:r>
              <a:rPr lang="ar-SA" sz="2800" dirty="0" smtClean="0"/>
              <a:t>2- كثرة مجهدات رجال البيع.</a:t>
            </a:r>
          </a:p>
          <a:p>
            <a:pPr marL="1428750" indent="-514350" rtl="1">
              <a:defRPr/>
            </a:pPr>
            <a:r>
              <a:rPr lang="ar-SA" sz="2800" dirty="0" smtClean="0"/>
              <a:t>3- صغر حجم السوق.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ottotitolo 2"/>
          <p:cNvSpPr txBox="1">
            <a:spLocks/>
          </p:cNvSpPr>
          <p:nvPr/>
        </p:nvSpPr>
        <p:spPr bwMode="auto">
          <a:xfrm>
            <a:off x="247650" y="1600200"/>
            <a:ext cx="9402102" cy="2628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PT Bold Heading" pitchFamily="2" charset="-78"/>
              </a:rPr>
              <a:t>3-السوق المستهدف:</a:t>
            </a:r>
            <a:endParaRPr kumimoji="0" lang="ar-Q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PT Bold Heading" pitchFamily="2" charset="-78"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وتطرح هذه السوق على أنها الأهداف الإستراتيجية التسويقية للمؤسسة والمرتكزة أساسا على المستهلك باعتباره هدف أي نشاط تسويقي،</a:t>
            </a:r>
            <a:r>
              <a:rPr kumimoji="0" lang="ar-Q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وفي ظل الشروط التي سبق تحديدها للسوق؛</a:t>
            </a:r>
            <a:endParaRPr kumimoji="0" lang="ar-Q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Q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ottotitolo 2"/>
          <p:cNvSpPr txBox="1">
            <a:spLocks/>
          </p:cNvSpPr>
          <p:nvPr/>
        </p:nvSpPr>
        <p:spPr bwMode="auto">
          <a:xfrm>
            <a:off x="247650" y="1447800"/>
            <a:ext cx="9245600" cy="4191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1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50838" marR="0" lvl="0" indent="-350838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1- تحديد أسس تشكيل القطاعات السوقية</a:t>
            </a:r>
            <a:r>
              <a:rPr kumimoji="0" lang="ar-Q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 </a:t>
            </a:r>
            <a:r>
              <a:rPr kumimoji="0" lang="ar-SA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ديمغرافية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،</a:t>
            </a:r>
            <a:r>
              <a:rPr kumimoji="0" lang="ar-Q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جغرافية،</a:t>
            </a:r>
            <a:r>
              <a:rPr kumimoji="0" lang="ar-Q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اقتصادية...)؛</a:t>
            </a:r>
            <a:endParaRPr kumimoji="0" lang="ar-Q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50838" marR="0" lvl="0" indent="-350838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2- التدقيق في الخلافات التي يمكن أن تتواجد داخل هذه القطاعات؛</a:t>
            </a:r>
            <a:endParaRPr kumimoji="0" lang="ar-Q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50838" marR="0" lvl="0" indent="-350838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3- التنبؤ بالسوق الكامن</a:t>
            </a:r>
            <a:r>
              <a:rPr kumimoji="0" lang="ar-Q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(وهنا يمكن أن يتخذ قرار الانسحاب إذا كان لا </a:t>
            </a:r>
            <a:r>
              <a:rPr kumimoji="0" lang="ar-Q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يتناسب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مع تطلعات الشركة)؛</a:t>
            </a:r>
            <a:endParaRPr kumimoji="0" lang="ar-Q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50838" marR="0" lvl="0" indent="-350838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4-</a:t>
            </a:r>
            <a:r>
              <a:rPr kumimoji="0" lang="ar-SA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التنبؤ بالحصة السوقية</a:t>
            </a:r>
            <a:r>
              <a:rPr kumimoji="0" lang="ar-Q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(وهو أمر تحدده دراسة المنافسين)؛</a:t>
            </a:r>
            <a:endParaRPr kumimoji="0" lang="ar-Q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50838" marR="0" lvl="0" indent="-350838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5- اختيار القطاع (أو عدة قطاعات)</a:t>
            </a:r>
            <a:r>
              <a:rPr kumimoji="0" lang="ar-Q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السوقي المستهدف</a:t>
            </a:r>
            <a:r>
              <a:rPr kumimoji="0" lang="ar-Q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(وذلك بمراعاة إمكانات الشركة ومقارنة العوائد عن كل قطاع).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مخطط انسيابي: محطة طرفية 4"/>
          <p:cNvSpPr/>
          <p:nvPr/>
        </p:nvSpPr>
        <p:spPr>
          <a:xfrm>
            <a:off x="1155700" y="228600"/>
            <a:ext cx="7677150" cy="685800"/>
          </a:xfrm>
          <a:prstGeom prst="flowChartTerminato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ثانيا: خطوات عملية التجزئة السوقية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ottotitolo 2"/>
          <p:cNvSpPr txBox="1">
            <a:spLocks/>
          </p:cNvSpPr>
          <p:nvPr/>
        </p:nvSpPr>
        <p:spPr bwMode="auto">
          <a:xfrm>
            <a:off x="495300" y="1576387"/>
            <a:ext cx="9154452" cy="368141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623888" marR="0" lvl="0" indent="-51435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641B"/>
              </a:buClr>
              <a:buSzTx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1- إمكانية القياس لحجم وقدرة الشراء الناتج عن تقسيم السوق حتى يمكن المقارنة والمفاضلة؛</a:t>
            </a:r>
            <a:endParaRPr kumimoji="0" lang="ar-Q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623888" marR="0" lvl="0" indent="-51435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641B"/>
              </a:buClr>
              <a:buSzTx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2- إمكانية الوصول للقطاع المستهدف وذلك خاصة من خلال الوصول لجوانب</a:t>
            </a:r>
            <a:r>
              <a:rPr kumimoji="0" lang="ar-Q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معينة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كقنوات التوزيع مثلا؛</a:t>
            </a:r>
            <a:endParaRPr kumimoji="0" lang="ar-Q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623888" marR="0" lvl="0" indent="-51435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641B"/>
              </a:buClr>
              <a:buSzTx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3- إمكانية تحقيق درجة ربحية؛</a:t>
            </a:r>
            <a:endParaRPr kumimoji="0" lang="ar-Q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623888" marR="0" lvl="0" indent="-51435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641B"/>
              </a:buClr>
              <a:buSzTx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4- إمكانية التنفيذ،</a:t>
            </a:r>
            <a:r>
              <a:rPr kumimoji="0" lang="ar-Q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أي الدرجة التي يمكن من خلالها تصميم برامج تسويقية فعالة لخدمة القطاعات المستهدفة.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623888" marR="0" lvl="0" indent="-51435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641B"/>
              </a:buClr>
              <a:buSzTx/>
              <a:buFont typeface="Lucida Sans Unicode" pitchFamily="34" charset="0"/>
              <a:buAutoNum type="arabicPeriod"/>
              <a:tabLst/>
              <a:defRPr/>
            </a:pPr>
            <a:endParaRPr kumimoji="0" lang="ar-Q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rial" pitchFamily="34" charset="0"/>
              <a:ea typeface="+mn-ea"/>
              <a:cs typeface="Arial" charset="0"/>
            </a:endParaRPr>
          </a:p>
        </p:txBody>
      </p:sp>
      <p:sp>
        <p:nvSpPr>
          <p:cNvPr id="5" name="مخطط انسيابي: محطة طرفية 4"/>
          <p:cNvSpPr/>
          <p:nvPr/>
        </p:nvSpPr>
        <p:spPr>
          <a:xfrm>
            <a:off x="1155700" y="152400"/>
            <a:ext cx="7677150" cy="914400"/>
          </a:xfrm>
          <a:prstGeom prst="flowChartTerminato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3200" dirty="0">
              <a:solidFill>
                <a:schemeClr val="tx1"/>
              </a:solidFill>
              <a:cs typeface="PT Bold Heading" pitchFamily="2" charset="-7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ثالثا:  شروط التجزئة الفعالة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ottotitolo 2"/>
          <p:cNvSpPr txBox="1">
            <a:spLocks/>
          </p:cNvSpPr>
          <p:nvPr/>
        </p:nvSpPr>
        <p:spPr bwMode="auto">
          <a:xfrm>
            <a:off x="412750" y="1752600"/>
            <a:ext cx="9319552" cy="1905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514350" marR="0" lvl="0" indent="-51435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PT Bold Heading" pitchFamily="2" charset="-78"/>
              </a:rPr>
              <a:t>1- إستراتيجية التركيز السوقي:</a:t>
            </a:r>
            <a:r>
              <a:rPr kumimoji="0" lang="ar-Q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  <a:p>
            <a:pPr marL="514350" marR="0" lvl="0" indent="3175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وذلك من خلال تركيز الشركة على سوق معينة،</a:t>
            </a:r>
            <a:r>
              <a:rPr kumimoji="0" lang="ar-Q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حيث تفضل المؤسسة استخدام مزيج تسويقي واحد يوجه لفئة متجانسة من المستهلكين المتشابهين.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514350" marR="0" lvl="0" indent="-51435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14350" marR="0" lvl="0" indent="-51435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641B"/>
              </a:buClr>
              <a:buSzTx/>
              <a:buFont typeface="Arial" pitchFamily="34" charset="0"/>
              <a:buNone/>
              <a:tabLst/>
              <a:defRPr/>
            </a:pPr>
            <a:endParaRPr kumimoji="0" lang="ar-Q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مخطط انسيابي: محطة طرفية 4"/>
          <p:cNvSpPr/>
          <p:nvPr/>
        </p:nvSpPr>
        <p:spPr>
          <a:xfrm>
            <a:off x="1155700" y="228600"/>
            <a:ext cx="7677150" cy="914400"/>
          </a:xfrm>
          <a:prstGeom prst="flowChartTerminato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3200" dirty="0">
              <a:solidFill>
                <a:schemeClr val="tx1"/>
              </a:solidFill>
              <a:cs typeface="PT Bold Heading" pitchFamily="2" charset="-7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ثانيا:  استراتيجيات تقسيم السوق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ottotitolo 2"/>
          <p:cNvSpPr txBox="1">
            <a:spLocks/>
          </p:cNvSpPr>
          <p:nvPr/>
        </p:nvSpPr>
        <p:spPr bwMode="auto">
          <a:xfrm>
            <a:off x="464079" y="685800"/>
            <a:ext cx="8908521" cy="48006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PT Bold Heading" pitchFamily="2" charset="-78"/>
              </a:rPr>
              <a:t>2- إستراتيجية التعدد</a:t>
            </a:r>
            <a:endParaRPr kumimoji="0" lang="ar-Q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PT Bold Heading" pitchFamily="2" charset="-78"/>
            </a:endParaRPr>
          </a:p>
          <a:p>
            <a:pPr marL="579438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وهنا تجد المؤسسة أنه من الأنسب لها تقسيم السوق إلى مجموعات تبعا لمدى تشابه كل مجموعة،</a:t>
            </a:r>
            <a:r>
              <a:rPr kumimoji="0" lang="ar-Q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ثم التعامل</a:t>
            </a:r>
            <a:r>
              <a:rPr kumimoji="0" lang="ar-Q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في حدود إمكاناتها،</a:t>
            </a:r>
            <a:r>
              <a:rPr kumimoji="0" lang="ar-Q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مع أكثر من مجموعة</a:t>
            </a:r>
            <a:r>
              <a:rPr kumimoji="0" lang="ar-Q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بحيث تكون قادرة وفقا لذلك على إتباع أكثر من مزيج تسويقي.</a:t>
            </a:r>
          </a:p>
          <a:p>
            <a:pPr marL="579438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579438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وعموما فإن المفاضلة ما بين الإستراتيجيتين تتم وفقا لعدة عوامل منها ما يتعلق مثلا بالشركة</a:t>
            </a:r>
            <a:r>
              <a:rPr kumimoji="0" lang="ar-Q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،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كتصور الإدارة للمخاطر أو مدى وفرة المعلومات،</a:t>
            </a:r>
            <a:r>
              <a:rPr kumimoji="0" lang="ar-Q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ومنها ما يتعلق بالمنتج كدورة حياته وحجم المبيعات ومنها ما يتعلق بالسوق كدرجة المنافسة</a:t>
            </a:r>
            <a:r>
              <a:rPr kumimoji="0" lang="ar-Q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579438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ajalla UI"/>
              <a:cs typeface="Majal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ottotitolo 2"/>
          <p:cNvSpPr txBox="1">
            <a:spLocks/>
          </p:cNvSpPr>
          <p:nvPr/>
        </p:nvSpPr>
        <p:spPr bwMode="auto">
          <a:xfrm>
            <a:off x="247650" y="2209800"/>
            <a:ext cx="9402102" cy="1981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PT Bold Heading" pitchFamily="2" charset="-78"/>
              </a:rPr>
              <a:t>3- إستراتيجية ال</a:t>
            </a:r>
            <a:r>
              <a:rPr kumimoji="0" lang="ar-QA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PT Bold Heading" pitchFamily="2" charset="-78"/>
              </a:rPr>
              <a:t>سوق الكلي</a:t>
            </a:r>
            <a:r>
              <a:rPr kumimoji="0" lang="ar-SA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PT Bold Heading" pitchFamily="2" charset="-78"/>
              </a:rPr>
              <a:t>:</a:t>
            </a:r>
            <a:endParaRPr kumimoji="0" lang="ar-QA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PT Bold Heading" pitchFamily="2" charset="-78"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QA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وهو وضع مزيج تسويقي واحد لكل السوق، دون تقسيم محدد</a:t>
            </a:r>
            <a:r>
              <a:rPr kumimoji="0" lang="ar-SA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، علما أن </a:t>
            </a:r>
            <a:r>
              <a:rPr kumimoji="0" lang="ar-QA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هذه الإستراتيجية هي نادرة. </a:t>
            </a:r>
            <a:endParaRPr kumimoji="0" lang="ar-SA" sz="32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ar-QA" dirty="0" smtClean="0">
                <a:solidFill>
                  <a:schemeClr val="tx1"/>
                </a:solidFill>
                <a:cs typeface="PT Bold Heading" pitchFamily="2" charset="-78"/>
              </a:rPr>
              <a:t>تطبيق: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ottotitolo 2"/>
          <p:cNvSpPr txBox="1">
            <a:spLocks/>
          </p:cNvSpPr>
          <p:nvPr/>
        </p:nvSpPr>
        <p:spPr bwMode="auto">
          <a:xfrm>
            <a:off x="247650" y="1828801"/>
            <a:ext cx="9484652" cy="24669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Q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مجموعة مطاعم </a:t>
            </a:r>
            <a:r>
              <a:rPr kumimoji="0" lang="ar-QA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بيتزا</a:t>
            </a:r>
            <a:r>
              <a:rPr kumimoji="0" lang="ar-Q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تريد فتح فروع </a:t>
            </a:r>
            <a:r>
              <a:rPr kumimoji="0" lang="ar-Q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في العديد من مدن  المملكة العربية السعودية.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Q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كيف يمكنها القيام بتقسيم السوق؟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1384</TotalTime>
  <Words>491</Words>
  <Application>Microsoft Office PowerPoint</Application>
  <PresentationFormat>A4 Paper (210x297 mm)‎</PresentationFormat>
  <Paragraphs>55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الشريحة 1</vt:lpstr>
      <vt:lpstr>المحاضرة الخامسة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تطبيق: 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Falsabagh</cp:lastModifiedBy>
  <cp:revision>114</cp:revision>
  <dcterms:created xsi:type="dcterms:W3CDTF">2009-10-14T19:14:34Z</dcterms:created>
  <dcterms:modified xsi:type="dcterms:W3CDTF">2011-10-07T11:21:41Z</dcterms:modified>
</cp:coreProperties>
</file>