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99" r:id="rId2"/>
    <p:sldId id="300" r:id="rId3"/>
    <p:sldId id="318" r:id="rId4"/>
    <p:sldId id="317" r:id="rId5"/>
    <p:sldId id="304" r:id="rId6"/>
    <p:sldId id="315" r:id="rId7"/>
    <p:sldId id="314" r:id="rId8"/>
    <p:sldId id="307" r:id="rId9"/>
    <p:sldId id="308" r:id="rId10"/>
    <p:sldId id="309" r:id="rId11"/>
    <p:sldId id="310" r:id="rId12"/>
    <p:sldId id="311" r:id="rId13"/>
    <p:sldId id="312" r:id="rId14"/>
    <p:sldId id="313"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AD9968"/>
    <a:srgbClr val="3B84AF"/>
    <a:srgbClr val="FF3300"/>
    <a:srgbClr val="0099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0" d="100"/>
          <a:sy n="60" d="100"/>
        </p:scale>
        <p:origin x="-1512" y="-28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10/7/2011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cs typeface="Arial" pitchFamily="34" charset="0"/>
            </a:endParaRPr>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0BCE837-2A9E-4359-A7B0-8EA97C723FBC}" type="slidenum">
              <a:rPr lang="en-US" smtClean="0">
                <a:latin typeface="Arial" pitchFamily="34" charset="0"/>
                <a:cs typeface="Arial" pitchFamily="34" charset="0"/>
              </a:rPr>
              <a:pPr/>
              <a:t>14</a:t>
            </a:fld>
            <a:endParaRPr lang="en-US" smtClean="0">
              <a:latin typeface="Arial" pitchFamily="34" charset="0"/>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5410200" y="6492875"/>
            <a:ext cx="482600" cy="365125"/>
          </a:xfrm>
          <a:prstGeom prst="rect">
            <a:avLst/>
          </a:prstGeom>
        </p:spPr>
        <p:txBody>
          <a:bodyPr/>
          <a:lstStyle>
            <a:lvl1pP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5"/>
          <p:cNvSpPr txBox="1">
            <a:spLocks/>
          </p:cNvSpPr>
          <p:nvPr userDrawn="1"/>
        </p:nvSpPr>
        <p:spPr>
          <a:xfrm>
            <a:off x="4889936" y="6369268"/>
            <a:ext cx="482600" cy="365125"/>
          </a:xfrm>
          <a:prstGeom prst="rect">
            <a:avLst/>
          </a:prstGeom>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562600" y="4648200"/>
            <a:ext cx="4038600" cy="15240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a:spcBef>
                <a:spcPct val="20000"/>
              </a:spcBef>
              <a:buFont typeface="Arial" pitchFamily="34" charset="0"/>
              <a:buNone/>
            </a:pPr>
            <a:r>
              <a:rPr lang="ar-SA" sz="2600" b="1" dirty="0" smtClean="0">
                <a:solidFill>
                  <a:srgbClr val="002060"/>
                </a:solidFill>
                <a:latin typeface="Calibri" pitchFamily="34" charset="0"/>
              </a:rPr>
              <a:t>كلية إدارة الأعمال  </a:t>
            </a:r>
            <a:endParaRPr lang="en-US" sz="2600" b="1" dirty="0">
              <a:solidFill>
                <a:srgbClr val="002060"/>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28600" y="2667000"/>
            <a:ext cx="5638800" cy="2971800"/>
          </a:xfrm>
          <a:prstGeom prst="rect">
            <a:avLst/>
          </a:prstGeom>
          <a:noFill/>
          <a:ln w="9525">
            <a:noFill/>
            <a:miter lim="800000"/>
            <a:headEnd/>
            <a:tailEnd/>
          </a:ln>
        </p:spPr>
        <p:txBody>
          <a:bodyPr anchor="ctr"/>
          <a:lstStyle/>
          <a:p>
            <a:pPr>
              <a:lnSpc>
                <a:spcPct val="80000"/>
              </a:lnSpc>
            </a:pPr>
            <a:r>
              <a:rPr lang="ar-SA" sz="4000" b="1" dirty="0" smtClean="0">
                <a:solidFill>
                  <a:srgbClr val="002060"/>
                </a:solidFill>
                <a:latin typeface="AYM Wadiy S_U normal."/>
                <a:cs typeface="Times New Roman" pitchFamily="18" charset="0"/>
              </a:rPr>
              <a:t> </a:t>
            </a:r>
            <a:r>
              <a:rPr lang="en-GB" sz="4000" b="1" dirty="0" smtClean="0">
                <a:solidFill>
                  <a:srgbClr val="002060"/>
                </a:solidFill>
                <a:latin typeface="AYM Wadiy S_U normal."/>
                <a:cs typeface="Times New Roman" pitchFamily="18" charset="0"/>
              </a:rPr>
              <a:t>  </a:t>
            </a:r>
            <a:r>
              <a:rPr lang="ar-SA" sz="4000" b="1" dirty="0" smtClean="0">
                <a:solidFill>
                  <a:srgbClr val="002060"/>
                </a:solidFill>
                <a:latin typeface="AYM Wadiy S_U normal."/>
                <a:cs typeface="Times New Roman" pitchFamily="18" charset="0"/>
              </a:rPr>
              <a:t>اسم المقرر:</a:t>
            </a:r>
            <a:r>
              <a:rPr lang="en-US" sz="4000" b="1" dirty="0" smtClean="0">
                <a:solidFill>
                  <a:srgbClr val="002060"/>
                </a:solidFill>
                <a:latin typeface="AYM Wadiy S_U normal."/>
                <a:cs typeface="Times New Roman" pitchFamily="18" charset="0"/>
              </a:rPr>
              <a:t>  </a:t>
            </a:r>
            <a:r>
              <a:rPr lang="ar-SA" sz="4000" b="1" dirty="0" err="1" smtClean="0">
                <a:solidFill>
                  <a:srgbClr val="002060"/>
                </a:solidFill>
                <a:latin typeface="AYM Wadiy S_U normal."/>
                <a:cs typeface="Times New Roman" pitchFamily="18" charset="0"/>
              </a:rPr>
              <a:t>ادارة</a:t>
            </a:r>
            <a:r>
              <a:rPr lang="ar-SA" sz="4000" b="1" dirty="0" smtClean="0">
                <a:solidFill>
                  <a:srgbClr val="002060"/>
                </a:solidFill>
                <a:latin typeface="AYM Wadiy S_U normal."/>
                <a:cs typeface="Times New Roman" pitchFamily="18" charset="0"/>
              </a:rPr>
              <a:t> التسويق</a:t>
            </a:r>
          </a:p>
          <a:p>
            <a:pPr>
              <a:lnSpc>
                <a:spcPct val="80000"/>
              </a:lnSpc>
            </a:pPr>
            <a:endParaRPr lang="en-GB" sz="4000" b="1" dirty="0" smtClean="0">
              <a:solidFill>
                <a:srgbClr val="000000"/>
              </a:solidFill>
              <a:latin typeface="Calibri" pitchFamily="34" charset="0"/>
              <a:cs typeface="Times New Roman" pitchFamily="18" charset="0"/>
            </a:endParaRPr>
          </a:p>
          <a:p>
            <a:pPr>
              <a:lnSpc>
                <a:spcPct val="80000"/>
              </a:lnSpc>
            </a:pPr>
            <a:endParaRPr lang="ar-SA" sz="3200" b="1" dirty="0" smtClean="0">
              <a:solidFill>
                <a:srgbClr val="000000"/>
              </a:solidFill>
              <a:latin typeface="Calibri" pitchFamily="34" charset="0"/>
              <a:cs typeface="Times New Roman" pitchFamily="18" charset="0"/>
            </a:endParaRPr>
          </a:p>
          <a:p>
            <a:pPr algn="ctr">
              <a:lnSpc>
                <a:spcPct val="80000"/>
              </a:lnSpc>
            </a:pPr>
            <a:r>
              <a:rPr lang="ar-SA" sz="3200" b="1" dirty="0" smtClean="0">
                <a:solidFill>
                  <a:srgbClr val="000000"/>
                </a:solidFill>
                <a:latin typeface="Calibri" pitchFamily="34" charset="0"/>
                <a:cs typeface="Times New Roman" pitchFamily="18" charset="0"/>
              </a:rPr>
              <a:t>د.</a:t>
            </a:r>
            <a:r>
              <a:rPr lang="ar-SA" sz="3200" b="1" dirty="0" err="1" smtClean="0">
                <a:solidFill>
                  <a:srgbClr val="000000"/>
                </a:solidFill>
                <a:latin typeface="Calibri" pitchFamily="34" charset="0"/>
                <a:cs typeface="Times New Roman" pitchFamily="18" charset="0"/>
              </a:rPr>
              <a:t>عبدالرحمن</a:t>
            </a:r>
            <a:r>
              <a:rPr lang="ar-SA" sz="3200" b="1" dirty="0" smtClean="0">
                <a:solidFill>
                  <a:srgbClr val="000000"/>
                </a:solidFill>
                <a:latin typeface="Calibri" pitchFamily="34" charset="0"/>
                <a:cs typeface="Times New Roman" pitchFamily="18" charset="0"/>
              </a:rPr>
              <a:t> </a:t>
            </a:r>
            <a:r>
              <a:rPr lang="ar-SA" sz="3200" b="1" dirty="0" err="1" smtClean="0">
                <a:solidFill>
                  <a:srgbClr val="000000"/>
                </a:solidFill>
                <a:latin typeface="Calibri" pitchFamily="34" charset="0"/>
                <a:cs typeface="Times New Roman" pitchFamily="18" charset="0"/>
              </a:rPr>
              <a:t>الحماد</a:t>
            </a:r>
            <a:endParaRPr lang="en-US" sz="3600" b="1" dirty="0" smtClean="0">
              <a:solidFill>
                <a:srgbClr val="000000"/>
              </a:solidFill>
              <a:latin typeface="Calibri" pitchFamily="34" charset="0"/>
              <a:cs typeface="Times New Roman" pitchFamily="18" charset="0"/>
            </a:endParaRPr>
          </a:p>
          <a:p>
            <a:pPr algn="l">
              <a:lnSpc>
                <a:spcPct val="80000"/>
              </a:lnSpc>
            </a:pPr>
            <a:endParaRPr lang="en-US" sz="3600" b="1" dirty="0">
              <a:solidFill>
                <a:srgbClr val="0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السادسة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defRPr/>
            </a:pPr>
            <a:r>
              <a:rPr lang="ar-SA" b="1" dirty="0" smtClean="0">
                <a:solidFill>
                  <a:schemeClr val="tx1"/>
                </a:solidFill>
              </a:rPr>
              <a:t>التنبؤ وتقدير الطلب</a:t>
            </a:r>
            <a:endParaRPr lang="ar-QA" b="1" dirty="0" smtClean="0">
              <a:solidFill>
                <a:schemeClr val="tx1"/>
              </a:solidFill>
              <a:effectLst>
                <a:outerShdw blurRad="38100" dist="38100" dir="2700000" algn="tl">
                  <a:srgbClr val="FFFFFF"/>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
        <p:nvSpPr>
          <p:cNvPr id="4" name="Sottotitolo 2"/>
          <p:cNvSpPr txBox="1">
            <a:spLocks/>
          </p:cNvSpPr>
          <p:nvPr/>
        </p:nvSpPr>
        <p:spPr bwMode="auto">
          <a:xfrm>
            <a:off x="412751" y="1600200"/>
            <a:ext cx="9077060" cy="3886200"/>
          </a:xfrm>
          <a:prstGeom prst="rect">
            <a:avLst/>
          </a:prstGeom>
          <a:solidFill>
            <a:schemeClr val="accent2">
              <a:lumMod val="40000"/>
              <a:lumOff val="60000"/>
            </a:schemeClr>
          </a:solidFill>
          <a:ln w="9525">
            <a:noFill/>
            <a:miter lim="800000"/>
            <a:headEnd/>
            <a:tailEnd/>
          </a:ln>
        </p:spPr>
        <p:txBody>
          <a:bodyPr vert="horz" wrap="square" lIns="91440" tIns="45720" rIns="91440" bIns="45720" numCol="1" anchor="t" anchorCtr="0" compatLnSpc="1">
            <a:prstTxWarp prst="textNoShape">
              <a:avLst/>
            </a:prstTxWarp>
            <a:noAutofit/>
          </a:bodyPr>
          <a:lstStyle/>
          <a:p>
            <a:pPr marL="342900" marR="0" lvl="0" indent="-342900" defTabSz="914400" eaLnBrk="1" fontAlgn="base" latinLnBrk="0" hangingPunct="1">
              <a:lnSpc>
                <a:spcPct val="100000"/>
              </a:lnSpc>
              <a:spcBef>
                <a:spcPct val="20000"/>
              </a:spcBef>
              <a:spcAft>
                <a:spcPct val="0"/>
              </a:spcAft>
              <a:buClrTx/>
              <a:buSzTx/>
              <a:buFont typeface="Arial" pitchFamily="34" charset="0"/>
              <a:buNone/>
              <a:tabLst/>
              <a:defRPr/>
            </a:pPr>
            <a:endParaRPr kumimoji="0" lang="it-IT" sz="3200" b="1" i="0" u="none" strike="noStrike" kern="1200" cap="none" spc="0" normalizeH="0" baseline="0" noProof="0" dirty="0" smtClean="0">
              <a:ln>
                <a:noFill/>
              </a:ln>
              <a:solidFill>
                <a:schemeClr val="tx1"/>
              </a:solidFill>
              <a:effectLst>
                <a:outerShdw blurRad="38100" dist="38100" dir="2700000" algn="tl">
                  <a:srgbClr val="FFFFFF"/>
                </a:outerShdw>
              </a:effectLst>
              <a:uLnTx/>
              <a:uFillTx/>
              <a:latin typeface="Times New Roman" pitchFamily="18" charset="0"/>
              <a:ea typeface="+mn-ea"/>
              <a:cs typeface="Times New Roman" pitchFamily="18" charset="0"/>
            </a:endParaRPr>
          </a:p>
          <a:p>
            <a:pPr marL="342900" marR="0" lvl="0" indent="-342900" defTabSz="914400" eaLnBrk="1" fontAlgn="base" latinLnBrk="0" hangingPunct="1">
              <a:lnSpc>
                <a:spcPct val="100000"/>
              </a:lnSpc>
              <a:spcBef>
                <a:spcPct val="20000"/>
              </a:spcBef>
              <a:spcAft>
                <a:spcPct val="0"/>
              </a:spcAft>
              <a:buClrTx/>
              <a:buSzTx/>
              <a:buFont typeface="Arial" pitchFamily="34" charset="0"/>
              <a:buNone/>
              <a:tabLst/>
              <a:defRPr/>
            </a:pPr>
            <a:r>
              <a:rPr kumimoji="0" lang="ar-SA" sz="3200" b="0" i="0" u="sng"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يقصد بتقدير الطلب القياس الكمي للطلب</a:t>
            </a:r>
            <a:r>
              <a:rPr kumimoji="0" lang="ar-SA"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الذي يمكن أن يتم على مستوى العديد من المجالات، وتوجد عموما ثلاثة عناصر أساسية تؤثر في هذه المجالات هي:</a:t>
            </a:r>
            <a:endParaRPr kumimoji="0" lang="it-IT"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defTabSz="914400" eaLnBrk="1" fontAlgn="base" latinLnBrk="0" hangingPunct="1">
              <a:lnSpc>
                <a:spcPct val="100000"/>
              </a:lnSpc>
              <a:spcBef>
                <a:spcPct val="20000"/>
              </a:spcBef>
              <a:spcAft>
                <a:spcPct val="0"/>
              </a:spcAft>
              <a:buClrTx/>
              <a:buSzTx/>
              <a:buFont typeface="Lucida Sans Unicode" pitchFamily="34" charset="0"/>
              <a:buAutoNum type="arabicPeriod"/>
              <a:tabLst/>
              <a:defRPr/>
            </a:pPr>
            <a:r>
              <a:rPr kumimoji="0" lang="ar-SA" sz="32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تقسيمات المنتج؛</a:t>
            </a:r>
            <a:endParaRPr kumimoji="0" lang="it-IT" sz="32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defTabSz="914400" eaLnBrk="1" fontAlgn="base" latinLnBrk="0" hangingPunct="1">
              <a:lnSpc>
                <a:spcPct val="100000"/>
              </a:lnSpc>
              <a:spcBef>
                <a:spcPct val="20000"/>
              </a:spcBef>
              <a:spcAft>
                <a:spcPct val="0"/>
              </a:spcAft>
              <a:buClrTx/>
              <a:buSzTx/>
              <a:buFont typeface="Lucida Sans Unicode" pitchFamily="34" charset="0"/>
              <a:buAutoNum type="arabicPeriod"/>
              <a:tabLst/>
              <a:defRPr/>
            </a:pPr>
            <a:r>
              <a:rPr kumimoji="0" lang="ar-SA" sz="32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المناطق الجغرافية؛</a:t>
            </a:r>
            <a:endParaRPr kumimoji="0" lang="it-IT" sz="32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defTabSz="914400" eaLnBrk="1" fontAlgn="base" latinLnBrk="0" hangingPunct="1">
              <a:lnSpc>
                <a:spcPct val="100000"/>
              </a:lnSpc>
              <a:spcBef>
                <a:spcPct val="20000"/>
              </a:spcBef>
              <a:spcAft>
                <a:spcPct val="0"/>
              </a:spcAft>
              <a:buClrTx/>
              <a:buSzTx/>
              <a:buFont typeface="Lucida Sans Unicode" pitchFamily="34" charset="0"/>
              <a:buAutoNum type="arabicPeriod"/>
              <a:tabLst/>
              <a:defRPr/>
            </a:pPr>
            <a:r>
              <a:rPr kumimoji="0" lang="ar-QA" sz="32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ـ </a:t>
            </a:r>
            <a:r>
              <a:rPr kumimoji="0" lang="ar-SA" sz="32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الفترات الزمنية؛</a:t>
            </a:r>
          </a:p>
          <a:p>
            <a:pPr marL="342900" marR="0" lvl="0" indent="-342900" defTabSz="914400" eaLnBrk="1" fontAlgn="base" latinLnBrk="0" hangingPunct="1">
              <a:lnSpc>
                <a:spcPct val="100000"/>
              </a:lnSpc>
              <a:spcBef>
                <a:spcPct val="20000"/>
              </a:spcBef>
              <a:spcAft>
                <a:spcPct val="0"/>
              </a:spcAft>
              <a:buClrTx/>
              <a:buSzTx/>
              <a:buFont typeface="Arial" pitchFamily="34" charset="0"/>
              <a:buNone/>
              <a:tabLst/>
              <a:defRPr/>
            </a:pPr>
            <a:endParaRPr kumimoji="0" lang="ar-QA" sz="3200" b="1" i="0" u="none" strike="noStrike" kern="1200" cap="none" spc="0" normalizeH="0" baseline="0" noProof="0" dirty="0" smtClean="0">
              <a:ln>
                <a:noFill/>
              </a:ln>
              <a:solidFill>
                <a:schemeClr val="tx1"/>
              </a:solidFill>
              <a:effectLst>
                <a:outerShdw blurRad="38100" dist="38100" dir="2700000" algn="tl">
                  <a:srgbClr val="FFFFFF"/>
                </a:outerShdw>
              </a:effectLst>
              <a:uLnTx/>
              <a:uFillTx/>
              <a:latin typeface="Times New Roman" pitchFamily="18" charset="0"/>
              <a:ea typeface="+mn-ea"/>
              <a:cs typeface="Times New Roman" pitchFamily="18" charset="0"/>
            </a:endParaRPr>
          </a:p>
        </p:txBody>
      </p:sp>
      <p:sp>
        <p:nvSpPr>
          <p:cNvPr id="5" name="مخطط انسيابي: محطة طرفية 4"/>
          <p:cNvSpPr/>
          <p:nvPr/>
        </p:nvSpPr>
        <p:spPr>
          <a:xfrm>
            <a:off x="457200" y="152400"/>
            <a:ext cx="8883650" cy="1066800"/>
          </a:xfrm>
          <a:prstGeom prst="flowChartTerminator">
            <a:avLst/>
          </a:prstGeom>
        </p:spPr>
        <p:style>
          <a:lnRef idx="1">
            <a:schemeClr val="accent6"/>
          </a:lnRef>
          <a:fillRef idx="2">
            <a:schemeClr val="accent6"/>
          </a:fillRef>
          <a:effectRef idx="1">
            <a:schemeClr val="accent6"/>
          </a:effectRef>
          <a:fontRef idx="minor">
            <a:schemeClr val="dk1"/>
          </a:fontRef>
        </p:style>
        <p:txBody>
          <a:bodyPr rtlCol="1" anchor="ctr"/>
          <a:lstStyle/>
          <a:p>
            <a:pPr algn="ctr" fontAlgn="auto">
              <a:spcBef>
                <a:spcPts val="0"/>
              </a:spcBef>
              <a:spcAft>
                <a:spcPts val="0"/>
              </a:spcAft>
              <a:defRPr/>
            </a:pPr>
            <a:r>
              <a:rPr lang="ar-SA" sz="3200" dirty="0">
                <a:solidFill>
                  <a:schemeClr val="tx1"/>
                </a:solidFill>
                <a:cs typeface="PT Bold Heading" pitchFamily="2" charset="-78"/>
              </a:rPr>
              <a:t>أولا: المجالات الرئيسية لتقديرات الطلب</a:t>
            </a:r>
          </a:p>
          <a:p>
            <a:pPr algn="ctr" fontAlgn="auto">
              <a:spcBef>
                <a:spcPts val="0"/>
              </a:spcBef>
              <a:spcAft>
                <a:spcPts val="0"/>
              </a:spcAft>
              <a:defRPr/>
            </a:pPr>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ttotitolo 2"/>
          <p:cNvSpPr txBox="1">
            <a:spLocks/>
          </p:cNvSpPr>
          <p:nvPr/>
        </p:nvSpPr>
        <p:spPr bwMode="auto">
          <a:xfrm>
            <a:off x="247650" y="457200"/>
            <a:ext cx="9319552" cy="3429000"/>
          </a:xfrm>
          <a:prstGeom prst="rect">
            <a:avLst/>
          </a:prstGeom>
          <a:solidFill>
            <a:schemeClr val="accent3">
              <a:lumMod val="40000"/>
              <a:lumOff val="60000"/>
            </a:schemeClr>
          </a:solidFill>
          <a:ln w="9525">
            <a:noFill/>
            <a:miter lim="800000"/>
            <a:headEnd/>
            <a:tailEnd/>
          </a:ln>
        </p:spPr>
        <p:txBody>
          <a:bodyPr vert="horz" wrap="square" lIns="91440" tIns="45720" rIns="91440" bIns="45720" numCol="1" anchor="t" anchorCtr="0" compatLnSpc="1">
            <a:prstTxWarp prst="textNoShape">
              <a:avLst/>
            </a:prstTxWarp>
            <a:noAutofit/>
          </a:bodyPr>
          <a:lstStyle/>
          <a:p>
            <a:pPr marL="342900" marR="0" lvl="0" indent="-342900" algn="r" defTabSz="914400" rtl="1" eaLnBrk="1" fontAlgn="base" latinLnBrk="0" hangingPunct="1">
              <a:lnSpc>
                <a:spcPct val="100000"/>
              </a:lnSpc>
              <a:spcBef>
                <a:spcPct val="20000"/>
              </a:spcBef>
              <a:spcAft>
                <a:spcPct val="0"/>
              </a:spcAft>
              <a:buClrTx/>
              <a:buSzTx/>
              <a:buFont typeface="Arial" pitchFamily="34" charset="0"/>
              <a:buNone/>
              <a:tabLst/>
              <a:defRPr/>
            </a:pPr>
            <a:r>
              <a:rPr kumimoji="0" lang="ar-SA" sz="3200" b="0" i="0" u="none" strike="noStrike" kern="1200" cap="none" spc="0" normalizeH="0" baseline="0" noProof="0" dirty="0" smtClean="0">
                <a:ln>
                  <a:noFill/>
                </a:ln>
                <a:solidFill>
                  <a:schemeClr val="tx1"/>
                </a:solidFill>
                <a:effectLst/>
                <a:uLnTx/>
                <a:uFillTx/>
                <a:latin typeface="+mn-lt"/>
                <a:ea typeface="+mn-ea"/>
                <a:cs typeface="PT Bold Heading" pitchFamily="2" charset="-78"/>
              </a:rPr>
              <a:t>1- تقسيمات المنتج: </a:t>
            </a:r>
            <a:r>
              <a:rPr kumimoji="0" lang="ar-SA"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وتوجد عدة مستويات يمكن أن يقسم على أساسها المنتج، من ذلك مثلا: </a:t>
            </a:r>
          </a:p>
          <a:p>
            <a:pPr marL="342900" marR="0" lvl="0" indent="-342900" algn="r" defTabSz="914400" rtl="1" eaLnBrk="1" fontAlgn="base" latinLnBrk="0" hangingPunct="1">
              <a:lnSpc>
                <a:spcPct val="100000"/>
              </a:lnSpc>
              <a:spcBef>
                <a:spcPct val="20000"/>
              </a:spcBef>
              <a:spcAft>
                <a:spcPct val="0"/>
              </a:spcAft>
              <a:buClrTx/>
              <a:buSzTx/>
              <a:buFont typeface="Wingdings" pitchFamily="2" charset="2"/>
              <a:buChar char="v"/>
              <a:tabLst/>
              <a:defRPr/>
            </a:pPr>
            <a:r>
              <a:rPr kumimoji="0" lang="ar-SA"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أنواع المنتج وأشكاله؛</a:t>
            </a:r>
          </a:p>
          <a:p>
            <a:pPr marL="342900" marR="0" lvl="0" indent="-342900" algn="r" defTabSz="914400" rtl="1" eaLnBrk="1" fontAlgn="base" latinLnBrk="0" hangingPunct="1">
              <a:lnSpc>
                <a:spcPct val="100000"/>
              </a:lnSpc>
              <a:spcBef>
                <a:spcPct val="20000"/>
              </a:spcBef>
              <a:spcAft>
                <a:spcPct val="0"/>
              </a:spcAft>
              <a:buClrTx/>
              <a:buSzTx/>
              <a:buFont typeface="Wingdings" pitchFamily="2" charset="2"/>
              <a:buChar char="v"/>
              <a:tabLst/>
              <a:defRPr/>
            </a:pPr>
            <a:r>
              <a:rPr kumimoji="0" lang="ar-SA"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خط المنتج؛</a:t>
            </a:r>
          </a:p>
          <a:p>
            <a:pPr marL="342900" marR="0" lvl="0" indent="-342900" algn="r" defTabSz="914400" rtl="1" eaLnBrk="1" fontAlgn="base" latinLnBrk="0" hangingPunct="1">
              <a:lnSpc>
                <a:spcPct val="100000"/>
              </a:lnSpc>
              <a:spcBef>
                <a:spcPct val="20000"/>
              </a:spcBef>
              <a:spcAft>
                <a:spcPct val="0"/>
              </a:spcAft>
              <a:buClrTx/>
              <a:buSzTx/>
              <a:buFont typeface="Wingdings" pitchFamily="2" charset="2"/>
              <a:buChar char="v"/>
              <a:tabLst/>
              <a:defRPr/>
            </a:pPr>
            <a:r>
              <a:rPr kumimoji="0" lang="ar-SA"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مبيعات الشركة من المنتج؛</a:t>
            </a:r>
          </a:p>
          <a:p>
            <a:pPr marL="342900" marR="0" lvl="0" indent="-342900" algn="r" defTabSz="914400" rtl="1" eaLnBrk="1" fontAlgn="base" latinLnBrk="0" hangingPunct="1">
              <a:lnSpc>
                <a:spcPct val="100000"/>
              </a:lnSpc>
              <a:spcBef>
                <a:spcPct val="20000"/>
              </a:spcBef>
              <a:spcAft>
                <a:spcPct val="0"/>
              </a:spcAft>
              <a:buClrTx/>
              <a:buSzTx/>
              <a:buFont typeface="Wingdings" pitchFamily="2" charset="2"/>
              <a:buChar char="v"/>
              <a:tabLst/>
              <a:defRPr/>
            </a:pPr>
            <a:r>
              <a:rPr kumimoji="0" lang="ar-SA" sz="3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مبيعات قطاع الصناعة من المنتج.....</a:t>
            </a:r>
          </a:p>
          <a:p>
            <a:pPr marL="342900" marR="0" lvl="0" indent="-342900" algn="r" defTabSz="914400" rtl="1" eaLnBrk="1" fontAlgn="base" latinLnBrk="0" hangingPunct="1">
              <a:lnSpc>
                <a:spcPct val="100000"/>
              </a:lnSpc>
              <a:spcBef>
                <a:spcPct val="20000"/>
              </a:spcBef>
              <a:spcAft>
                <a:spcPct val="0"/>
              </a:spcAft>
              <a:buClrTx/>
              <a:buSzTx/>
              <a:buFont typeface="Arial" pitchFamily="34" charset="0"/>
              <a:buNone/>
              <a:tabLst/>
              <a:defRPr/>
            </a:pPr>
            <a:endParaRPr kumimoji="0" lang="ar-QA" sz="2800" b="1" i="0" u="none" strike="noStrike" kern="1200" cap="none" spc="0" normalizeH="0" baseline="0" noProof="0" dirty="0" smtClean="0">
              <a:ln>
                <a:noFill/>
              </a:ln>
              <a:solidFill>
                <a:schemeClr val="tx1"/>
              </a:solidFill>
              <a:effectLst>
                <a:outerShdw blurRad="38100" dist="38100" dir="2700000" algn="tl">
                  <a:srgbClr val="FFFFFF"/>
                </a:outerShdw>
              </a:effectLst>
              <a:uLnTx/>
              <a:uFillTx/>
              <a:latin typeface="Times New Roman" pitchFamily="18" charset="0"/>
              <a:ea typeface="+mn-ea"/>
              <a:cs typeface="Times New Roman" pitchFamily="18" charset="0"/>
            </a:endParaRPr>
          </a:p>
        </p:txBody>
      </p:sp>
      <p:sp>
        <p:nvSpPr>
          <p:cNvPr id="3" name="Sottotitolo 2"/>
          <p:cNvSpPr txBox="1">
            <a:spLocks/>
          </p:cNvSpPr>
          <p:nvPr/>
        </p:nvSpPr>
        <p:spPr bwMode="auto">
          <a:xfrm>
            <a:off x="495300" y="4278312"/>
            <a:ext cx="8997950" cy="1055688"/>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lIns="45720" rIns="45720">
            <a:normAutofit/>
          </a:bodyPr>
          <a:lstStyle/>
          <a:p>
            <a:pPr>
              <a:spcBef>
                <a:spcPts val="400"/>
              </a:spcBef>
              <a:buClr>
                <a:schemeClr val="accent1"/>
              </a:buClr>
              <a:buSzPct val="68000"/>
              <a:buFont typeface="Wingdings 3" pitchFamily="18" charset="2"/>
              <a:buNone/>
              <a:defRPr/>
            </a:pPr>
            <a:r>
              <a:rPr lang="ar-SA" sz="3200" dirty="0">
                <a:solidFill>
                  <a:schemeClr val="tx1"/>
                </a:solidFill>
                <a:cs typeface="PT Bold Heading" pitchFamily="2" charset="-78"/>
              </a:rPr>
              <a:t>2-المناطق الجغرافية: </a:t>
            </a:r>
            <a:r>
              <a:rPr lang="ar-SA" sz="2800" dirty="0">
                <a:solidFill>
                  <a:schemeClr val="tx2"/>
                </a:solidFill>
                <a:latin typeface="Times New Roman" pitchFamily="18" charset="0"/>
                <a:cs typeface="Times New Roman" pitchFamily="18" charset="0"/>
              </a:rPr>
              <a:t>والتي تتيح إمكانية تقسيم الطلب إلى عدة مجالات: </a:t>
            </a:r>
            <a:r>
              <a:rPr lang="ar-SA" sz="2800" dirty="0" err="1">
                <a:solidFill>
                  <a:schemeClr val="tx2"/>
                </a:solidFill>
                <a:latin typeface="Times New Roman" pitchFamily="18" charset="0"/>
                <a:cs typeface="Times New Roman" pitchFamily="18" charset="0"/>
              </a:rPr>
              <a:t>ـ</a:t>
            </a:r>
            <a:r>
              <a:rPr lang="ar-SA" sz="2800" dirty="0">
                <a:solidFill>
                  <a:schemeClr val="tx2"/>
                </a:solidFill>
                <a:latin typeface="Times New Roman" pitchFamily="18" charset="0"/>
                <a:cs typeface="Times New Roman" pitchFamily="18" charset="0"/>
              </a:rPr>
              <a:t> محلية؛  </a:t>
            </a:r>
            <a:r>
              <a:rPr lang="ar-SA" sz="2800" dirty="0" err="1">
                <a:solidFill>
                  <a:schemeClr val="tx2"/>
                </a:solidFill>
                <a:latin typeface="Times New Roman" pitchFamily="18" charset="0"/>
                <a:cs typeface="Times New Roman" pitchFamily="18" charset="0"/>
              </a:rPr>
              <a:t>ـ</a:t>
            </a:r>
            <a:r>
              <a:rPr lang="ar-SA" sz="2800" dirty="0">
                <a:solidFill>
                  <a:schemeClr val="tx2"/>
                </a:solidFill>
                <a:latin typeface="Times New Roman" pitchFamily="18" charset="0"/>
                <a:cs typeface="Times New Roman" pitchFamily="18" charset="0"/>
              </a:rPr>
              <a:t> وطنية؛ </a:t>
            </a:r>
            <a:r>
              <a:rPr lang="ar-SA" sz="2800" dirty="0" err="1">
                <a:solidFill>
                  <a:schemeClr val="tx2"/>
                </a:solidFill>
                <a:latin typeface="Times New Roman" pitchFamily="18" charset="0"/>
                <a:cs typeface="Times New Roman" pitchFamily="18" charset="0"/>
              </a:rPr>
              <a:t>ـ</a:t>
            </a:r>
            <a:r>
              <a:rPr lang="ar-SA" sz="2800" dirty="0">
                <a:solidFill>
                  <a:schemeClr val="tx2"/>
                </a:solidFill>
                <a:latin typeface="Times New Roman" pitchFamily="18" charset="0"/>
                <a:cs typeface="Times New Roman" pitchFamily="18" charset="0"/>
              </a:rPr>
              <a:t> إقليمية؛ </a:t>
            </a:r>
            <a:r>
              <a:rPr lang="ar-SA" sz="2800" dirty="0" err="1">
                <a:solidFill>
                  <a:schemeClr val="tx2"/>
                </a:solidFill>
                <a:latin typeface="Times New Roman" pitchFamily="18" charset="0"/>
                <a:cs typeface="Times New Roman" pitchFamily="18" charset="0"/>
              </a:rPr>
              <a:t>ـ</a:t>
            </a:r>
            <a:r>
              <a:rPr lang="ar-SA" sz="2800" dirty="0">
                <a:solidFill>
                  <a:schemeClr val="tx2"/>
                </a:solidFill>
                <a:latin typeface="Times New Roman" pitchFamily="18" charset="0"/>
                <a:cs typeface="Times New Roman" pitchFamily="18" charset="0"/>
              </a:rPr>
              <a:t> دولية.</a:t>
            </a:r>
          </a:p>
          <a:p>
            <a:pPr>
              <a:spcBef>
                <a:spcPts val="400"/>
              </a:spcBef>
              <a:buClr>
                <a:schemeClr val="accent1"/>
              </a:buClr>
              <a:buSzPct val="68000"/>
              <a:buFont typeface="Wingdings 3" pitchFamily="18" charset="2"/>
              <a:buNone/>
              <a:defRPr/>
            </a:pPr>
            <a:endParaRPr lang="ar-SA" sz="2800" b="1" dirty="0">
              <a:solidFill>
                <a:schemeClr val="tx2"/>
              </a:solidFill>
              <a:latin typeface="Times New Roman" pitchFamily="18" charset="0"/>
              <a:cs typeface="Times New Roman" pitchFamily="18" charset="0"/>
            </a:endParaRPr>
          </a:p>
          <a:p>
            <a:pPr>
              <a:spcBef>
                <a:spcPts val="400"/>
              </a:spcBef>
              <a:buClr>
                <a:schemeClr val="accent1"/>
              </a:buClr>
              <a:buSzPct val="68000"/>
              <a:buFont typeface="Wingdings 3" pitchFamily="18" charset="2"/>
              <a:buNone/>
              <a:defRPr/>
            </a:pPr>
            <a:endParaRPr lang="ar-QA" sz="2800" b="1" dirty="0">
              <a:solidFill>
                <a:srgbClr val="0D0D0D"/>
              </a:solidFill>
              <a:effectLst>
                <a:outerShdw blurRad="38100" dist="38100" dir="2700000" algn="tl">
                  <a:srgbClr val="FFFFFF"/>
                </a:outerShdw>
              </a:effectLst>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533400" y="2133600"/>
            <a:ext cx="8915400" cy="2895600"/>
          </a:xfrm>
          <a:solidFill>
            <a:schemeClr val="accent3">
              <a:lumMod val="40000"/>
              <a:lumOff val="60000"/>
            </a:schemeClr>
          </a:solidFill>
        </p:spPr>
        <p:txBody>
          <a:bodyPr/>
          <a:lstStyle/>
          <a:p>
            <a:pPr rtl="1" eaLnBrk="1" hangingPunct="1">
              <a:buFont typeface="Wingdings 3" pitchFamily="18" charset="2"/>
              <a:buNone/>
              <a:defRPr/>
            </a:pPr>
            <a:r>
              <a:rPr lang="ar-SA" sz="3200" dirty="0" smtClean="0">
                <a:cs typeface="PT Bold Heading" pitchFamily="2" charset="-78"/>
              </a:rPr>
              <a:t>3-الفترات الزمنية: </a:t>
            </a:r>
            <a:r>
              <a:rPr lang="ar-SA" sz="3200" dirty="0" smtClean="0">
                <a:latin typeface="Times New Roman" pitchFamily="18" charset="0"/>
                <a:cs typeface="Times New Roman" pitchFamily="18" charset="0"/>
              </a:rPr>
              <a:t>يمكن أن نقسم الطلب على أساس الفترات الزمنية، إلا أننا نأخذ على وجه الخصوص:</a:t>
            </a:r>
            <a:endParaRPr lang="it-IT" sz="3200" dirty="0" smtClean="0">
              <a:latin typeface="Times New Roman" pitchFamily="18" charset="0"/>
              <a:cs typeface="Times New Roman" pitchFamily="18" charset="0"/>
            </a:endParaRPr>
          </a:p>
          <a:p>
            <a:pPr rtl="1" eaLnBrk="1" hangingPunct="1">
              <a:defRPr/>
            </a:pPr>
            <a:r>
              <a:rPr lang="ar-SA" sz="3200" dirty="0" smtClean="0">
                <a:latin typeface="Times New Roman" pitchFamily="18" charset="0"/>
                <a:cs typeface="Times New Roman" pitchFamily="18" charset="0"/>
              </a:rPr>
              <a:t>-الفترة الزمنية قصيرة الأجل؛</a:t>
            </a:r>
          </a:p>
          <a:p>
            <a:pPr rtl="1" eaLnBrk="1" hangingPunct="1">
              <a:defRPr/>
            </a:pPr>
            <a:r>
              <a:rPr lang="ar-SA" sz="3200" dirty="0" smtClean="0">
                <a:latin typeface="Times New Roman" pitchFamily="18" charset="0"/>
                <a:cs typeface="Times New Roman" pitchFamily="18" charset="0"/>
              </a:rPr>
              <a:t>-الفترة الزمنية متوسطة الأجل؛</a:t>
            </a:r>
          </a:p>
          <a:p>
            <a:pPr rtl="1" eaLnBrk="1" hangingPunct="1">
              <a:defRPr/>
            </a:pPr>
            <a:r>
              <a:rPr lang="ar-SA" sz="3200" dirty="0" smtClean="0">
                <a:latin typeface="Times New Roman" pitchFamily="18" charset="0"/>
                <a:cs typeface="Times New Roman" pitchFamily="18" charset="0"/>
              </a:rPr>
              <a:t>-الفترة الزمنية طويلة الأجل.</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
        <p:nvSpPr>
          <p:cNvPr id="4" name="Sottotitolo 2"/>
          <p:cNvSpPr txBox="1">
            <a:spLocks/>
          </p:cNvSpPr>
          <p:nvPr/>
        </p:nvSpPr>
        <p:spPr bwMode="auto">
          <a:xfrm>
            <a:off x="228600" y="1447800"/>
            <a:ext cx="9402102" cy="4191000"/>
          </a:xfrm>
          <a:prstGeom prst="rect">
            <a:avLst/>
          </a:prstGeom>
          <a:solidFill>
            <a:schemeClr val="accent4">
              <a:lumMod val="40000"/>
              <a:lumOff val="60000"/>
            </a:schemeClr>
          </a:solidFill>
          <a:ln w="9525">
            <a:noFill/>
            <a:miter lim="800000"/>
            <a:headEnd/>
            <a:tailEnd/>
          </a:ln>
        </p:spPr>
        <p:txBody>
          <a:bodyPr vert="horz" wrap="square" lIns="91440" tIns="45720" rIns="91440" bIns="45720" numCol="1" anchor="t" anchorCtr="0" compatLnSpc="1">
            <a:prstTxWarp prst="textNoShape">
              <a:avLst/>
            </a:prstTxWarp>
            <a:noAutofit/>
          </a:bodyPr>
          <a:lstStyle/>
          <a:p>
            <a:pPr marL="365125" marR="0" lvl="0" indent="-255588" defTabSz="914400" eaLnBrk="1" fontAlgn="base" latinLnBrk="0" hangingPunct="1">
              <a:lnSpc>
                <a:spcPct val="100000"/>
              </a:lnSpc>
              <a:spcBef>
                <a:spcPct val="20000"/>
              </a:spcBef>
              <a:spcAft>
                <a:spcPct val="0"/>
              </a:spcAft>
              <a:buClr>
                <a:srgbClr val="EB641B"/>
              </a:buClr>
              <a:buSzTx/>
              <a:buFont typeface="Arial" pitchFamily="34" charset="0"/>
              <a:buNone/>
              <a:tabLst/>
              <a:defRPr/>
            </a:pPr>
            <a:r>
              <a:rPr kumimoji="0" lang="ar-SA" sz="24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ar-S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هناك العديد من المحددات التي تتأثر </a:t>
            </a:r>
            <a:r>
              <a:rPr kumimoji="0" lang="ar-SA" sz="24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بها</a:t>
            </a:r>
            <a:r>
              <a:rPr kumimoji="0" lang="ar-S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تقديرات الطلب يمكن</a:t>
            </a:r>
            <a:r>
              <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endParaRPr kumimoji="0" lang="ar-S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65125" marR="0" lvl="0" indent="-255588" defTabSz="914400" eaLnBrk="1" fontAlgn="base" latinLnBrk="0" hangingPunct="1">
              <a:lnSpc>
                <a:spcPct val="100000"/>
              </a:lnSpc>
              <a:spcBef>
                <a:spcPct val="20000"/>
              </a:spcBef>
              <a:spcAft>
                <a:spcPct val="0"/>
              </a:spcAft>
              <a:buClr>
                <a:srgbClr val="EB641B"/>
              </a:buClr>
              <a:buSzTx/>
              <a:buFont typeface="Arial" pitchFamily="34" charset="0"/>
              <a:buNone/>
              <a:tabLst/>
              <a:defRPr/>
            </a:pPr>
            <a:r>
              <a:rPr kumimoji="0" lang="ar-S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الإشارة إلى أهمها:</a:t>
            </a:r>
            <a:endParaRPr kumimoji="0" lang="ar-Q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65125" marR="0" lvl="0" indent="-255588" defTabSz="914400" eaLnBrk="1" fontAlgn="base" latinLnBrk="0" hangingPunct="1">
              <a:lnSpc>
                <a:spcPct val="100000"/>
              </a:lnSpc>
              <a:spcBef>
                <a:spcPct val="20000"/>
              </a:spcBef>
              <a:spcAft>
                <a:spcPct val="0"/>
              </a:spcAft>
              <a:buClr>
                <a:srgbClr val="EB641B"/>
              </a:buClr>
              <a:buSzTx/>
              <a:buFont typeface="Lucida Sans Unicode" pitchFamily="34" charset="0"/>
              <a:buAutoNum type="arabicPeriod"/>
              <a:tabLst/>
              <a:defRPr/>
            </a:pPr>
            <a:r>
              <a:rPr kumimoji="0" lang="ar-SA" sz="24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طبيعة المنتج؛</a:t>
            </a:r>
          </a:p>
          <a:p>
            <a:pPr marL="365125" marR="0" lvl="0" indent="-255588" defTabSz="914400" eaLnBrk="1" fontAlgn="base" latinLnBrk="0" hangingPunct="1">
              <a:lnSpc>
                <a:spcPct val="100000"/>
              </a:lnSpc>
              <a:spcBef>
                <a:spcPct val="20000"/>
              </a:spcBef>
              <a:spcAft>
                <a:spcPct val="0"/>
              </a:spcAft>
              <a:buClr>
                <a:srgbClr val="EB641B"/>
              </a:buClr>
              <a:buSzTx/>
              <a:buFont typeface="Lucida Sans Unicode" pitchFamily="34" charset="0"/>
              <a:buAutoNum type="arabicPeriod"/>
              <a:tabLst/>
              <a:defRPr/>
            </a:pPr>
            <a:r>
              <a:rPr kumimoji="0" lang="ar-SA" sz="24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حجم الطلب؛</a:t>
            </a:r>
          </a:p>
          <a:p>
            <a:pPr marL="365125" marR="0" lvl="0" indent="-255588" defTabSz="914400" eaLnBrk="1" fontAlgn="base" latinLnBrk="0" hangingPunct="1">
              <a:lnSpc>
                <a:spcPct val="100000"/>
              </a:lnSpc>
              <a:spcBef>
                <a:spcPct val="20000"/>
              </a:spcBef>
              <a:spcAft>
                <a:spcPct val="0"/>
              </a:spcAft>
              <a:buClr>
                <a:srgbClr val="EB641B"/>
              </a:buClr>
              <a:buSzTx/>
              <a:buFont typeface="Lucida Sans Unicode" pitchFamily="34" charset="0"/>
              <a:buAutoNum type="arabicPeriod"/>
              <a:tabLst/>
              <a:defRPr/>
            </a:pPr>
            <a:r>
              <a:rPr kumimoji="0" lang="ar-SA" sz="24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طبيعة الشراء؛</a:t>
            </a:r>
            <a:endParaRPr kumimoji="0" lang="ar-QA" sz="24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65125" marR="0" lvl="0" indent="-255588" defTabSz="914400" eaLnBrk="1" fontAlgn="base" latinLnBrk="0" hangingPunct="1">
              <a:lnSpc>
                <a:spcPct val="100000"/>
              </a:lnSpc>
              <a:spcBef>
                <a:spcPct val="20000"/>
              </a:spcBef>
              <a:spcAft>
                <a:spcPct val="0"/>
              </a:spcAft>
              <a:buClr>
                <a:srgbClr val="EB641B"/>
              </a:buClr>
              <a:buSzTx/>
              <a:buFont typeface="Lucida Sans Unicode" pitchFamily="34" charset="0"/>
              <a:buAutoNum type="arabicPeriod"/>
              <a:tabLst/>
              <a:defRPr/>
            </a:pPr>
            <a:r>
              <a:rPr kumimoji="0" lang="ar-SA" sz="24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مجموعة العملاء؛</a:t>
            </a:r>
          </a:p>
          <a:p>
            <a:pPr marL="365125" marR="0" lvl="0" indent="-255588" defTabSz="914400" eaLnBrk="1" fontAlgn="base" latinLnBrk="0" hangingPunct="1">
              <a:lnSpc>
                <a:spcPct val="100000"/>
              </a:lnSpc>
              <a:spcBef>
                <a:spcPct val="20000"/>
              </a:spcBef>
              <a:spcAft>
                <a:spcPct val="0"/>
              </a:spcAft>
              <a:buClr>
                <a:srgbClr val="EB641B"/>
              </a:buClr>
              <a:buSzTx/>
              <a:buFont typeface="Lucida Sans Unicode" pitchFamily="34" charset="0"/>
              <a:buAutoNum type="arabicPeriod"/>
              <a:tabLst/>
              <a:defRPr/>
            </a:pPr>
            <a:r>
              <a:rPr kumimoji="0" lang="ar-SA" sz="24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المنطقة الجغرافية؛</a:t>
            </a:r>
          </a:p>
          <a:p>
            <a:pPr marL="365125" marR="0" lvl="0" indent="-255588" defTabSz="914400" eaLnBrk="1" fontAlgn="base" latinLnBrk="0" hangingPunct="1">
              <a:lnSpc>
                <a:spcPct val="100000"/>
              </a:lnSpc>
              <a:spcBef>
                <a:spcPct val="20000"/>
              </a:spcBef>
              <a:spcAft>
                <a:spcPct val="0"/>
              </a:spcAft>
              <a:buClr>
                <a:srgbClr val="EB641B"/>
              </a:buClr>
              <a:buSzTx/>
              <a:buFont typeface="Lucida Sans Unicode" pitchFamily="34" charset="0"/>
              <a:buAutoNum type="arabicPeriod"/>
              <a:tabLst/>
              <a:defRPr/>
            </a:pPr>
            <a:r>
              <a:rPr kumimoji="0" lang="ar-SA" sz="24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البيئة التسويقية؛</a:t>
            </a:r>
            <a:endParaRPr kumimoji="0" lang="ar-QA" sz="24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65125" marR="0" lvl="0" indent="-255588" defTabSz="914400" eaLnBrk="1" fontAlgn="base" latinLnBrk="0" hangingPunct="1">
              <a:lnSpc>
                <a:spcPct val="100000"/>
              </a:lnSpc>
              <a:spcBef>
                <a:spcPct val="20000"/>
              </a:spcBef>
              <a:spcAft>
                <a:spcPct val="0"/>
              </a:spcAft>
              <a:buClr>
                <a:srgbClr val="EB641B"/>
              </a:buClr>
              <a:buSzTx/>
              <a:buFont typeface="Lucida Sans Unicode" pitchFamily="34" charset="0"/>
              <a:buAutoNum type="arabicPeriod"/>
              <a:tabLst/>
              <a:defRPr/>
            </a:pPr>
            <a:r>
              <a:rPr kumimoji="0" lang="ar-SA" sz="24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الأنشطة التسويقية؛</a:t>
            </a:r>
          </a:p>
          <a:p>
            <a:pPr marL="365125" marR="0" lvl="0" indent="-255588" defTabSz="914400" eaLnBrk="1" fontAlgn="base" latinLnBrk="0" hangingPunct="1">
              <a:lnSpc>
                <a:spcPct val="100000"/>
              </a:lnSpc>
              <a:spcBef>
                <a:spcPct val="20000"/>
              </a:spcBef>
              <a:spcAft>
                <a:spcPct val="0"/>
              </a:spcAft>
              <a:buClr>
                <a:srgbClr val="EB641B"/>
              </a:buClr>
              <a:buSzTx/>
              <a:buFont typeface="Lucida Sans Unicode" pitchFamily="34" charset="0"/>
              <a:buAutoNum type="arabicPeriod"/>
              <a:tabLst/>
              <a:defRPr/>
            </a:pPr>
            <a:endParaRPr kumimoji="0" lang="ar-SA" sz="24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65125" marR="0" lvl="0" indent="-255588" defTabSz="914400" eaLnBrk="1" fontAlgn="base" latinLnBrk="0" hangingPunct="1">
              <a:lnSpc>
                <a:spcPct val="100000"/>
              </a:lnSpc>
              <a:spcBef>
                <a:spcPct val="20000"/>
              </a:spcBef>
              <a:spcAft>
                <a:spcPct val="0"/>
              </a:spcAft>
              <a:buClr>
                <a:srgbClr val="EB641B"/>
              </a:buClr>
              <a:buSzTx/>
              <a:buFont typeface="Lucida Sans Unicode" pitchFamily="34" charset="0"/>
              <a:buAutoNum type="arabicPeriod"/>
              <a:tabLst/>
              <a:defRPr/>
            </a:pPr>
            <a:endParaRPr kumimoji="0" lang="ar-SA" sz="24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65125" marR="0" lvl="0" indent="-255588" defTabSz="914400" eaLnBrk="1" fontAlgn="base" latinLnBrk="0" hangingPunct="1">
              <a:lnSpc>
                <a:spcPct val="100000"/>
              </a:lnSpc>
              <a:spcBef>
                <a:spcPct val="20000"/>
              </a:spcBef>
              <a:spcAft>
                <a:spcPct val="0"/>
              </a:spcAft>
              <a:buClr>
                <a:srgbClr val="EB641B"/>
              </a:buClr>
              <a:buSzTx/>
              <a:buFont typeface="Lucida Sans Unicode" pitchFamily="34" charset="0"/>
              <a:buAutoNum type="arabicPeriod"/>
              <a:tabLst/>
              <a:defRPr/>
            </a:pPr>
            <a:endParaRPr kumimoji="0" lang="ar-SA" sz="24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65125" marR="0" lvl="0" indent="-255588" defTabSz="914400" eaLnBrk="1" fontAlgn="base" latinLnBrk="0" hangingPunct="1">
              <a:lnSpc>
                <a:spcPct val="100000"/>
              </a:lnSpc>
              <a:spcBef>
                <a:spcPct val="20000"/>
              </a:spcBef>
              <a:spcAft>
                <a:spcPct val="0"/>
              </a:spcAft>
              <a:buClrTx/>
              <a:buSzTx/>
              <a:buFont typeface="Arial" pitchFamily="34" charset="0"/>
              <a:buNone/>
              <a:tabLst/>
              <a:defRPr/>
            </a:pPr>
            <a:endParaRPr kumimoji="0" lang="ar-QA" sz="2000" b="1" i="0" u="none" strike="noStrike" kern="1200" cap="none" spc="0" normalizeH="0" baseline="0" noProof="0" dirty="0" smtClean="0">
              <a:ln>
                <a:noFill/>
              </a:ln>
              <a:solidFill>
                <a:schemeClr val="tx1"/>
              </a:solidFill>
              <a:effectLst/>
              <a:uLnTx/>
              <a:uFillTx/>
              <a:latin typeface="+mn-lt"/>
              <a:ea typeface="+mn-ea"/>
              <a:cs typeface="Arial" charset="0"/>
            </a:endParaRPr>
          </a:p>
        </p:txBody>
      </p:sp>
      <p:sp>
        <p:nvSpPr>
          <p:cNvPr id="5" name="مخطط انسيابي: محطة طرفية 4"/>
          <p:cNvSpPr/>
          <p:nvPr/>
        </p:nvSpPr>
        <p:spPr>
          <a:xfrm>
            <a:off x="762000" y="152400"/>
            <a:ext cx="8305800" cy="1066800"/>
          </a:xfrm>
          <a:prstGeom prst="flowChartTerminator">
            <a:avLst/>
          </a:prstGeom>
        </p:spPr>
        <p:style>
          <a:lnRef idx="1">
            <a:schemeClr val="accent6"/>
          </a:lnRef>
          <a:fillRef idx="2">
            <a:schemeClr val="accent6"/>
          </a:fillRef>
          <a:effectRef idx="1">
            <a:schemeClr val="accent6"/>
          </a:effectRef>
          <a:fontRef idx="minor">
            <a:schemeClr val="dk1"/>
          </a:fontRef>
        </p:style>
        <p:txBody>
          <a:bodyPr rtlCol="1" anchor="ctr"/>
          <a:lstStyle/>
          <a:p>
            <a:pPr algn="ctr" fontAlgn="auto">
              <a:spcBef>
                <a:spcPts val="0"/>
              </a:spcBef>
              <a:spcAft>
                <a:spcPts val="0"/>
              </a:spcAft>
              <a:defRPr/>
            </a:pPr>
            <a:r>
              <a:rPr lang="ar-SA" sz="3200" dirty="0">
                <a:solidFill>
                  <a:schemeClr val="tx1"/>
                </a:solidFill>
                <a:cs typeface="PT Bold Heading" pitchFamily="2" charset="-78"/>
              </a:rPr>
              <a:t>ثانيا: المحددات المؤثرة في الطلب</a:t>
            </a:r>
          </a:p>
          <a:p>
            <a:pPr algn="ctr" fontAlgn="auto">
              <a:spcBef>
                <a:spcPts val="0"/>
              </a:spcBef>
              <a:spcAft>
                <a:spcPts val="0"/>
              </a:spcAft>
              <a:defRPr/>
            </a:pP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ttotitolo 2"/>
          <p:cNvSpPr txBox="1">
            <a:spLocks/>
          </p:cNvSpPr>
          <p:nvPr/>
        </p:nvSpPr>
        <p:spPr>
          <a:xfrm>
            <a:off x="304800" y="304800"/>
            <a:ext cx="9245600" cy="5334000"/>
          </a:xfrm>
          <a:prstGeom prst="rect">
            <a:avLst/>
          </a:prstGeom>
          <a:solidFill>
            <a:schemeClr val="accent5">
              <a:lumMod val="40000"/>
              <a:lumOff val="60000"/>
            </a:schemeClr>
          </a:solidFill>
        </p:spPr>
        <p:txBody>
          <a:bodyPr>
            <a:noAutofit/>
          </a:bodyPr>
          <a:lstStyle/>
          <a:p>
            <a:pPr marL="396875" marR="0" lvl="0" indent="-287338" algn="r" defTabSz="914400" eaLnBrk="1" fontAlgn="base" latinLnBrk="0" hangingPunct="1">
              <a:lnSpc>
                <a:spcPct val="100000"/>
              </a:lnSpc>
              <a:spcBef>
                <a:spcPct val="20000"/>
              </a:spcBef>
              <a:spcAft>
                <a:spcPct val="0"/>
              </a:spcAft>
              <a:buClr>
                <a:srgbClr val="EB641B"/>
              </a:buClr>
              <a:buSzTx/>
              <a:buFont typeface="Lucida Sans Unicode" pitchFamily="34" charset="0"/>
              <a:buAutoNum type="arabicPeriod"/>
              <a:tabLst/>
              <a:defRPr/>
            </a:pPr>
            <a:r>
              <a:rPr kumimoji="0" lang="ar-SA" sz="2800" b="0" i="0" u="none" strike="noStrike" kern="1200" cap="none" spc="0" normalizeH="0" baseline="0" noProof="0" dirty="0" smtClean="0">
                <a:ln>
                  <a:noFill/>
                </a:ln>
                <a:solidFill>
                  <a:schemeClr val="tx1"/>
                </a:solidFill>
                <a:effectLst/>
                <a:uLnTx/>
                <a:uFillTx/>
                <a:latin typeface="+mn-lt"/>
                <a:ea typeface="+mn-ea"/>
                <a:cs typeface="PT Bold Heading" pitchFamily="2" charset="-78"/>
              </a:rPr>
              <a:t>طبيعة المنتج: </a:t>
            </a:r>
            <a:r>
              <a:rPr kumimoji="0" lang="ar-S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لابد من تحديد طبيعة المنتج الذي نود تقدير الطلب عليه، مثلا لتقدير الطلب على الأثاث يجب تحديد نوعه.</a:t>
            </a:r>
          </a:p>
          <a:p>
            <a:pPr marL="396875" marR="0" lvl="0" indent="-287338" algn="r" defTabSz="914400" eaLnBrk="1" fontAlgn="base" latinLnBrk="0" hangingPunct="1">
              <a:lnSpc>
                <a:spcPct val="100000"/>
              </a:lnSpc>
              <a:spcBef>
                <a:spcPct val="20000"/>
              </a:spcBef>
              <a:spcAft>
                <a:spcPct val="0"/>
              </a:spcAft>
              <a:buClr>
                <a:srgbClr val="EB641B"/>
              </a:buClr>
              <a:buSzTx/>
              <a:buFont typeface="Lucida Sans Unicode" pitchFamily="34" charset="0"/>
              <a:buAutoNum type="arabicPeriod"/>
              <a:tabLst/>
              <a:defRPr/>
            </a:pPr>
            <a:r>
              <a:rPr kumimoji="0" lang="ar-SA" sz="2800" b="0" i="0" u="none" strike="noStrike" kern="1200" cap="none" spc="0" normalizeH="0" baseline="0" noProof="0" dirty="0" smtClean="0">
                <a:ln>
                  <a:noFill/>
                </a:ln>
                <a:solidFill>
                  <a:schemeClr val="tx1"/>
                </a:solidFill>
                <a:effectLst/>
                <a:uLnTx/>
                <a:uFillTx/>
                <a:latin typeface="+mn-lt"/>
                <a:ea typeface="+mn-ea"/>
                <a:cs typeface="PT Bold Heading" pitchFamily="2" charset="-78"/>
              </a:rPr>
              <a:t>حجم الطلب: </a:t>
            </a:r>
            <a:r>
              <a:rPr kumimoji="0" lang="ar-S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يجب تحديد ما إذا كنا نريد تحديد الطلب ككميات، أو كقيمة  (بالريالات)، أو كنسبة من السوق أو بكل هذه المعايير.</a:t>
            </a:r>
            <a:endParaRPr kumimoji="0" lang="ar-SA" sz="2400" b="1" i="0" u="none" strike="noStrike" kern="1200" cap="none" spc="0" normalizeH="0" baseline="0" noProof="0" dirty="0" smtClean="0">
              <a:ln>
                <a:noFill/>
              </a:ln>
              <a:solidFill>
                <a:schemeClr val="tx1"/>
              </a:solidFill>
              <a:effectLst>
                <a:outerShdw blurRad="38100" dist="38100" dir="2700000" algn="tl">
                  <a:srgbClr val="FFFFFF"/>
                </a:outerShdw>
              </a:effectLst>
              <a:uLnTx/>
              <a:uFillTx/>
              <a:latin typeface="Times New Roman" pitchFamily="18" charset="0"/>
              <a:ea typeface="+mn-ea"/>
              <a:cs typeface="Times New Roman" pitchFamily="18" charset="0"/>
            </a:endParaRPr>
          </a:p>
          <a:p>
            <a:pPr marL="396875" marR="0" lvl="0" indent="-287338" algn="r" defTabSz="914400" eaLnBrk="1" fontAlgn="base" latinLnBrk="0" hangingPunct="1">
              <a:lnSpc>
                <a:spcPct val="100000"/>
              </a:lnSpc>
              <a:spcBef>
                <a:spcPct val="20000"/>
              </a:spcBef>
              <a:spcAft>
                <a:spcPct val="0"/>
              </a:spcAft>
              <a:buClr>
                <a:srgbClr val="EB641B"/>
              </a:buClr>
              <a:buSzTx/>
              <a:buFont typeface="Lucida Sans Unicode" pitchFamily="34" charset="0"/>
              <a:buAutoNum type="arabicPeriod"/>
              <a:tabLst/>
              <a:defRPr/>
            </a:pPr>
            <a:r>
              <a:rPr kumimoji="0" lang="ar-SA" sz="2800" b="0" i="0" u="none" strike="noStrike" kern="1200" cap="none" spc="0" normalizeH="0" baseline="0" noProof="0" dirty="0" smtClean="0">
                <a:ln>
                  <a:noFill/>
                </a:ln>
                <a:solidFill>
                  <a:schemeClr val="tx1"/>
                </a:solidFill>
                <a:effectLst/>
                <a:uLnTx/>
                <a:uFillTx/>
                <a:latin typeface="+mn-lt"/>
                <a:ea typeface="+mn-ea"/>
                <a:cs typeface="PT Bold Heading" pitchFamily="2" charset="-78"/>
              </a:rPr>
              <a:t>مجموعة العملاء: </a:t>
            </a:r>
            <a:r>
              <a:rPr kumimoji="0" lang="ar-S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أي معرفة ما إذا كانت الدراسة تستهدف كل قطاعات السوق (مستهلكين نهائيين ونظاميين) أو جزء محدود منه .</a:t>
            </a:r>
          </a:p>
          <a:p>
            <a:pPr marL="396875" marR="0" lvl="0" indent="-287338" algn="r" defTabSz="914400" eaLnBrk="1" fontAlgn="base" latinLnBrk="0" hangingPunct="1">
              <a:lnSpc>
                <a:spcPct val="100000"/>
              </a:lnSpc>
              <a:spcBef>
                <a:spcPct val="20000"/>
              </a:spcBef>
              <a:spcAft>
                <a:spcPct val="0"/>
              </a:spcAft>
              <a:buClr>
                <a:srgbClr val="EB641B"/>
              </a:buClr>
              <a:buSzTx/>
              <a:buFont typeface="Lucida Sans Unicode" pitchFamily="34" charset="0"/>
              <a:buAutoNum type="arabicPeriod"/>
              <a:tabLst/>
              <a:defRPr/>
            </a:pPr>
            <a:r>
              <a:rPr kumimoji="0" lang="ar-SA" sz="2800" b="0" i="0" u="none" strike="noStrike" kern="1200" cap="none" spc="0" normalizeH="0" baseline="0" noProof="0" dirty="0" smtClean="0">
                <a:ln>
                  <a:noFill/>
                </a:ln>
                <a:solidFill>
                  <a:schemeClr val="tx1"/>
                </a:solidFill>
                <a:effectLst/>
                <a:uLnTx/>
                <a:uFillTx/>
                <a:latin typeface="+mn-lt"/>
                <a:ea typeface="+mn-ea"/>
                <a:cs typeface="PT Bold Heading" pitchFamily="2" charset="-78"/>
              </a:rPr>
              <a:t>الأنشطة التسويقية: </a:t>
            </a:r>
            <a:r>
              <a:rPr kumimoji="0" lang="ar-S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وذلك لما  لهذه الأنشطة (التي تقوم بها المنظمة) من تأثير على  الطلب، وهنا نشير إلى:</a:t>
            </a:r>
          </a:p>
          <a:p>
            <a:pPr marL="396875" marR="0" lvl="0" indent="-287338" algn="r" defTabSz="914400" eaLnBrk="1" fontAlgn="base" latinLnBrk="0" hangingPunct="1">
              <a:lnSpc>
                <a:spcPct val="100000"/>
              </a:lnSpc>
              <a:spcBef>
                <a:spcPct val="20000"/>
              </a:spcBef>
              <a:spcAft>
                <a:spcPct val="0"/>
              </a:spcAft>
              <a:buClrTx/>
              <a:buSzTx/>
              <a:buFont typeface="Wingdings" pitchFamily="2" charset="2"/>
              <a:buChar char="v"/>
              <a:tabLst/>
              <a:defRPr/>
            </a:pPr>
            <a:r>
              <a:rPr kumimoji="0" lang="ar-S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مستوى الإنفاق التسويقي وما له من أثر على حجم الطلب؛</a:t>
            </a:r>
          </a:p>
          <a:p>
            <a:pPr marL="396875" marR="0" lvl="0" indent="-287338" algn="r" defTabSz="914400" eaLnBrk="1" fontAlgn="base" latinLnBrk="0" hangingPunct="1">
              <a:lnSpc>
                <a:spcPct val="100000"/>
              </a:lnSpc>
              <a:spcBef>
                <a:spcPct val="20000"/>
              </a:spcBef>
              <a:spcAft>
                <a:spcPct val="0"/>
              </a:spcAft>
              <a:buClrTx/>
              <a:buSzTx/>
              <a:buFont typeface="Wingdings" pitchFamily="2" charset="2"/>
              <a:buChar char="v"/>
              <a:tabLst/>
              <a:defRPr/>
            </a:pPr>
            <a:r>
              <a:rPr kumimoji="0" lang="ar-S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المزيج التسويقي وتأثيراته المعروفة؛</a:t>
            </a:r>
          </a:p>
          <a:p>
            <a:pPr marL="396875" marR="0" lvl="0" indent="-287338" algn="r" defTabSz="914400" eaLnBrk="1" fontAlgn="base" latinLnBrk="0" hangingPunct="1">
              <a:lnSpc>
                <a:spcPct val="100000"/>
              </a:lnSpc>
              <a:spcBef>
                <a:spcPct val="20000"/>
              </a:spcBef>
              <a:spcAft>
                <a:spcPct val="0"/>
              </a:spcAft>
              <a:buClrTx/>
              <a:buSzTx/>
              <a:buFont typeface="Wingdings" pitchFamily="2" charset="2"/>
              <a:buChar char="v"/>
              <a:tabLst/>
              <a:defRPr/>
            </a:pPr>
            <a:r>
              <a:rPr kumimoji="0" lang="ar-S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تقسيم الجهود التسويقية وتركيزها.</a:t>
            </a:r>
          </a:p>
          <a:p>
            <a:pPr marL="396875" marR="0" lvl="0" indent="-287338" algn="r" defTabSz="914400" eaLnBrk="1" fontAlgn="base" latinLnBrk="0" hangingPunct="1">
              <a:lnSpc>
                <a:spcPct val="100000"/>
              </a:lnSpc>
              <a:spcBef>
                <a:spcPct val="20000"/>
              </a:spcBef>
              <a:spcAft>
                <a:spcPct val="0"/>
              </a:spcAft>
              <a:buClrTx/>
              <a:buSzTx/>
              <a:buFont typeface="Wingdings" pitchFamily="2" charset="2"/>
              <a:buChar char="v"/>
              <a:tabLst/>
              <a:defRPr/>
            </a:pPr>
            <a:r>
              <a:rPr kumimoji="0" lang="ar-SA"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الفعالية والكفاءة التسويقية.</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609600" y="1447800"/>
            <a:ext cx="8915400" cy="4419600"/>
          </a:xfrm>
          <a:solidFill>
            <a:schemeClr val="accent3">
              <a:lumMod val="20000"/>
              <a:lumOff val="80000"/>
            </a:schemeClr>
          </a:solidFill>
        </p:spPr>
        <p:txBody>
          <a:bodyPr/>
          <a:lstStyle/>
          <a:p>
            <a:pPr>
              <a:buFont typeface="Wingdings 3" pitchFamily="18" charset="2"/>
              <a:buNone/>
              <a:defRPr/>
            </a:pPr>
            <a:r>
              <a:rPr lang="ar-SA" sz="3200" dirty="0" smtClean="0">
                <a:cs typeface="PT Bold Heading" pitchFamily="2" charset="-78"/>
              </a:rPr>
              <a:t>1- الطاقة الاستيعابية للسوق: </a:t>
            </a:r>
            <a:r>
              <a:rPr lang="ar-SA" dirty="0" smtClean="0"/>
              <a:t>أي قدرة السوق، أو الاحتمال الأقصى للطلب على منتج معين. معادلة الطاقة الاستيعابية للسوق هي:</a:t>
            </a:r>
          </a:p>
          <a:p>
            <a:pPr>
              <a:buFont typeface="Wingdings 3" pitchFamily="18" charset="2"/>
              <a:buNone/>
              <a:defRPr/>
            </a:pPr>
            <a:r>
              <a:rPr lang="ar-SA" sz="3200" dirty="0" smtClean="0">
                <a:cs typeface="PT Bold Heading" pitchFamily="2" charset="-78"/>
              </a:rPr>
              <a:t>                             ك= </a:t>
            </a:r>
            <a:r>
              <a:rPr lang="ar-SA" sz="3200" dirty="0" err="1" smtClean="0">
                <a:cs typeface="PT Bold Heading" pitchFamily="2" charset="-78"/>
              </a:rPr>
              <a:t>ن</a:t>
            </a:r>
            <a:r>
              <a:rPr lang="ar-SA" sz="3200" dirty="0" smtClean="0">
                <a:cs typeface="PT Bold Heading" pitchFamily="2" charset="-78"/>
              </a:rPr>
              <a:t> </a:t>
            </a:r>
            <a:r>
              <a:rPr lang="en-US" sz="3200" dirty="0" smtClean="0">
                <a:cs typeface="PT Bold Heading" pitchFamily="2" charset="-78"/>
              </a:rPr>
              <a:t>x </a:t>
            </a:r>
            <a:r>
              <a:rPr lang="ar-SA" sz="3200" dirty="0" smtClean="0">
                <a:cs typeface="PT Bold Heading" pitchFamily="2" charset="-78"/>
              </a:rPr>
              <a:t> م </a:t>
            </a:r>
            <a:r>
              <a:rPr lang="en-US" sz="3200" dirty="0" smtClean="0">
                <a:cs typeface="PT Bold Heading" pitchFamily="2" charset="-78"/>
              </a:rPr>
              <a:t>x </a:t>
            </a:r>
            <a:r>
              <a:rPr lang="ar-SA" sz="3200" dirty="0" smtClean="0">
                <a:cs typeface="PT Bold Heading" pitchFamily="2" charset="-78"/>
              </a:rPr>
              <a:t> ع</a:t>
            </a:r>
          </a:p>
          <a:p>
            <a:pPr>
              <a:buFont typeface="Wingdings 3" pitchFamily="18" charset="2"/>
              <a:buNone/>
              <a:defRPr/>
            </a:pPr>
            <a:r>
              <a:rPr lang="ar-SA" dirty="0" smtClean="0"/>
              <a:t>حيث:    </a:t>
            </a:r>
            <a:r>
              <a:rPr lang="ar-SA" dirty="0" err="1" smtClean="0"/>
              <a:t>ك</a:t>
            </a:r>
            <a:r>
              <a:rPr lang="ar-SA" dirty="0" smtClean="0"/>
              <a:t>= قيمة الطلب المحتمل </a:t>
            </a:r>
          </a:p>
          <a:p>
            <a:pPr>
              <a:buFont typeface="Wingdings 3" pitchFamily="18" charset="2"/>
              <a:buNone/>
              <a:defRPr/>
            </a:pPr>
            <a:r>
              <a:rPr lang="ar-SA" dirty="0" smtClean="0"/>
              <a:t>          ن =عدد المشترين المحتملين</a:t>
            </a:r>
          </a:p>
          <a:p>
            <a:pPr>
              <a:buFont typeface="Wingdings 3" pitchFamily="18" charset="2"/>
              <a:buNone/>
              <a:defRPr/>
            </a:pPr>
            <a:r>
              <a:rPr lang="ar-SA" dirty="0" smtClean="0"/>
              <a:t>          م =متوسط كمية الشراء</a:t>
            </a:r>
          </a:p>
          <a:p>
            <a:pPr>
              <a:buFont typeface="Wingdings 3" pitchFamily="18" charset="2"/>
              <a:buNone/>
              <a:defRPr/>
            </a:pPr>
            <a:r>
              <a:rPr lang="ar-SA" dirty="0" smtClean="0"/>
              <a:t>          ع =متوسط سعر الوحدة</a:t>
            </a:r>
          </a:p>
        </p:txBody>
      </p:sp>
      <p:sp>
        <p:nvSpPr>
          <p:cNvPr id="4" name="مخطط انسيابي: محطة طرفية 3"/>
          <p:cNvSpPr/>
          <p:nvPr/>
        </p:nvSpPr>
        <p:spPr>
          <a:xfrm>
            <a:off x="762000" y="76200"/>
            <a:ext cx="8426450" cy="1066800"/>
          </a:xfrm>
          <a:prstGeom prst="flowChartTerminator">
            <a:avLst/>
          </a:prstGeom>
        </p:spPr>
        <p:style>
          <a:lnRef idx="1">
            <a:schemeClr val="accent6"/>
          </a:lnRef>
          <a:fillRef idx="2">
            <a:schemeClr val="accent6"/>
          </a:fillRef>
          <a:effectRef idx="1">
            <a:schemeClr val="accent6"/>
          </a:effectRef>
          <a:fontRef idx="minor">
            <a:schemeClr val="dk1"/>
          </a:fontRef>
        </p:style>
        <p:txBody>
          <a:bodyPr rtlCol="1" anchor="ctr"/>
          <a:lstStyle/>
          <a:p>
            <a:pPr algn="ctr" fontAlgn="auto">
              <a:spcBef>
                <a:spcPts val="0"/>
              </a:spcBef>
              <a:spcAft>
                <a:spcPts val="0"/>
              </a:spcAft>
              <a:defRPr/>
            </a:pPr>
            <a:r>
              <a:rPr lang="ar-SA" sz="3200" dirty="0">
                <a:solidFill>
                  <a:schemeClr val="tx1"/>
                </a:solidFill>
                <a:cs typeface="PT Bold Heading" pitchFamily="2" charset="-78"/>
              </a:rPr>
              <a:t>ثالثا: تقدير الطلب المتوقع</a:t>
            </a:r>
          </a:p>
          <a:p>
            <a:pPr algn="ctr" fontAlgn="auto">
              <a:spcBef>
                <a:spcPts val="0"/>
              </a:spcBef>
              <a:spcAft>
                <a:spcPts val="0"/>
              </a:spcAft>
              <a:defRPr/>
            </a:pP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304800" y="228600"/>
            <a:ext cx="9220200" cy="5562600"/>
          </a:xfrm>
          <a:solidFill>
            <a:schemeClr val="accent2">
              <a:lumMod val="40000"/>
              <a:lumOff val="60000"/>
            </a:schemeClr>
          </a:solidFill>
        </p:spPr>
        <p:txBody>
          <a:bodyPr/>
          <a:lstStyle/>
          <a:p>
            <a:pPr rtl="1">
              <a:buFont typeface="Wingdings 3" pitchFamily="18" charset="2"/>
              <a:buNone/>
              <a:defRPr/>
            </a:pPr>
            <a:r>
              <a:rPr lang="ar-SA" sz="2800" dirty="0" smtClean="0">
                <a:cs typeface="PT Bold Heading" pitchFamily="2" charset="-78"/>
              </a:rPr>
              <a:t>2- التقدير المتوقع للسوق (الطلب الجاري): </a:t>
            </a:r>
            <a:r>
              <a:rPr lang="ar-SA" sz="2800" dirty="0" smtClean="0"/>
              <a:t>أي حجم الطلب الممكن تحقيقه فعلا خلال فترة معينة، فهو يوضح حجم اطلب المصحوب بقوة شرائية، والممكن تحقيقه بناءا على الجهود التسويقية.</a:t>
            </a:r>
          </a:p>
          <a:p>
            <a:pPr rtl="1">
              <a:buFont typeface="Wingdings 3" pitchFamily="18" charset="2"/>
              <a:buNone/>
              <a:defRPr/>
            </a:pPr>
            <a:r>
              <a:rPr lang="ar-SA" sz="2800" dirty="0" smtClean="0">
                <a:cs typeface="PT Bold Heading" pitchFamily="2" charset="-78"/>
              </a:rPr>
              <a:t>3- الطاقة القصوى للطلب على منتجات المنظمة: </a:t>
            </a:r>
            <a:r>
              <a:rPr lang="ar-SA" sz="2800" dirty="0" smtClean="0"/>
              <a:t> أي أقصى حجم طلب يمكن للشركة تحقيقه، وقد يتساوى مع التقدير المتوقع للسوق كله حالة احتكار المنظمة للسوق.</a:t>
            </a:r>
          </a:p>
          <a:p>
            <a:pPr rtl="1">
              <a:buFont typeface="Wingdings 3" pitchFamily="18" charset="2"/>
              <a:buNone/>
              <a:defRPr/>
            </a:pPr>
            <a:r>
              <a:rPr lang="ar-SA" sz="2800" dirty="0" smtClean="0">
                <a:cs typeface="PT Bold Heading" pitchFamily="2" charset="-78"/>
              </a:rPr>
              <a:t>4- نصيب الشركة من السوق: </a:t>
            </a:r>
            <a:r>
              <a:rPr lang="ar-SA" sz="2800" dirty="0" smtClean="0"/>
              <a:t>أي نسبة معينة من حجم الطلب المتوقع، والتي تتوقف على عومل منها المجهود التسويقي للشركة، فإذا أنفقت شركتان تقدمان نفس المنتج للسوق مبلغان مختلفان  كان لكل منهما نصيب مختلف عن الأخر.</a:t>
            </a:r>
          </a:p>
          <a:p>
            <a:pPr rtl="1">
              <a:buFont typeface="Wingdings 3" pitchFamily="18" charset="2"/>
              <a:buNone/>
              <a:defRPr/>
            </a:pPr>
            <a:r>
              <a:rPr lang="ar-SA" sz="2800" dirty="0" smtClean="0">
                <a:cs typeface="PT Bold Heading" pitchFamily="2" charset="-78"/>
              </a:rPr>
              <a:t>5- تقديرات السوق الكلي والجزئي</a:t>
            </a:r>
            <a:r>
              <a:rPr lang="ar-SA" sz="2800" dirty="0" smtClean="0"/>
              <a:t>: أي إجمالي تقديرات الطلب على منتج معين في كل أنحاء السوق (المملكة)، بينما الجزئي يعني تقديرات لجزء معين من السوق (الشرقية).</a:t>
            </a:r>
          </a:p>
          <a:p>
            <a:pPr rtl="1">
              <a:buFont typeface="Wingdings 3" pitchFamily="18" charset="2"/>
              <a:buNone/>
              <a:defRPr/>
            </a:pPr>
            <a:endParaRPr lang="ar-SA" sz="2800"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خطط انسيابي: محطة طرفية 3"/>
          <p:cNvSpPr/>
          <p:nvPr/>
        </p:nvSpPr>
        <p:spPr>
          <a:xfrm>
            <a:off x="488950" y="152400"/>
            <a:ext cx="8731250" cy="1066800"/>
          </a:xfrm>
          <a:prstGeom prst="flowChartTerminator">
            <a:avLst/>
          </a:prstGeom>
        </p:spPr>
        <p:style>
          <a:lnRef idx="1">
            <a:schemeClr val="accent6"/>
          </a:lnRef>
          <a:fillRef idx="2">
            <a:schemeClr val="accent6"/>
          </a:fillRef>
          <a:effectRef idx="1">
            <a:schemeClr val="accent6"/>
          </a:effectRef>
          <a:fontRef idx="minor">
            <a:schemeClr val="dk1"/>
          </a:fontRef>
        </p:style>
        <p:txBody>
          <a:bodyPr rtlCol="1" anchor="ctr"/>
          <a:lstStyle/>
          <a:p>
            <a:pPr algn="ctr" fontAlgn="auto">
              <a:spcBef>
                <a:spcPts val="0"/>
              </a:spcBef>
              <a:spcAft>
                <a:spcPts val="0"/>
              </a:spcAft>
              <a:defRPr/>
            </a:pPr>
            <a:r>
              <a:rPr lang="ar-SA" sz="3200" dirty="0">
                <a:solidFill>
                  <a:schemeClr val="tx1"/>
                </a:solidFill>
                <a:cs typeface="PT Bold Heading" pitchFamily="2" charset="-78"/>
              </a:rPr>
              <a:t>رابعا: طرق تقدير الطلب المتوقع</a:t>
            </a:r>
          </a:p>
          <a:p>
            <a:pPr algn="ctr" fontAlgn="auto">
              <a:spcBef>
                <a:spcPts val="0"/>
              </a:spcBef>
              <a:spcAft>
                <a:spcPts val="0"/>
              </a:spcAft>
              <a:defRPr/>
            </a:pPr>
            <a:endParaRPr lang="ar-SA" dirty="0"/>
          </a:p>
        </p:txBody>
      </p:sp>
      <p:sp>
        <p:nvSpPr>
          <p:cNvPr id="6" name="Content Placeholder 5"/>
          <p:cNvSpPr>
            <a:spLocks noGrp="1"/>
          </p:cNvSpPr>
          <p:nvPr>
            <p:ph idx="1"/>
          </p:nvPr>
        </p:nvSpPr>
        <p:spPr>
          <a:xfrm>
            <a:off x="247650" y="2362200"/>
            <a:ext cx="9410700" cy="3581400"/>
          </a:xfrm>
          <a:solidFill>
            <a:schemeClr val="accent2">
              <a:lumMod val="40000"/>
              <a:lumOff val="60000"/>
            </a:schemeClr>
          </a:solidFill>
        </p:spPr>
        <p:txBody>
          <a:bodyPr/>
          <a:lstStyle/>
          <a:p>
            <a:pPr rtl="1">
              <a:buFont typeface="Wingdings 3" pitchFamily="18" charset="2"/>
              <a:buNone/>
              <a:defRPr/>
            </a:pPr>
            <a:r>
              <a:rPr lang="ar-SA" sz="2800" dirty="0" smtClean="0"/>
              <a:t>لها ثلاث طرق هي:</a:t>
            </a:r>
          </a:p>
          <a:p>
            <a:pPr rtl="1">
              <a:buFont typeface="Wingdings 3" pitchFamily="18" charset="2"/>
              <a:buNone/>
              <a:defRPr/>
            </a:pPr>
            <a:r>
              <a:rPr lang="ar-SA" sz="2800" b="1" dirty="0" smtClean="0"/>
              <a:t>ا- استطلاع راي المشترى: </a:t>
            </a:r>
            <a:r>
              <a:rPr lang="ar-SA" sz="2800" dirty="0" smtClean="0"/>
              <a:t>تعتمد على سؤال المشترين عما يتوقع ان يشترونه من منتج خلال فترة معينة (المقابلة، تليفون، بريد...). مفيدة عندما يكون عدد المشترين قليل، ولديهم رغبة الشراء، ورغبة الافصاح، والتكلفة الاستطلاع مقبولة.</a:t>
            </a:r>
          </a:p>
          <a:p>
            <a:pPr rtl="1">
              <a:buFont typeface="Wingdings 3" pitchFamily="18" charset="2"/>
              <a:buNone/>
              <a:defRPr/>
            </a:pPr>
            <a:r>
              <a:rPr lang="ar-SA" sz="2800" b="1" dirty="0" smtClean="0"/>
              <a:t>ب- تقديرات المسؤلين عن المبيعات</a:t>
            </a:r>
            <a:r>
              <a:rPr lang="ar-SA" sz="2800" dirty="0" smtClean="0"/>
              <a:t>: يتم سؤالهم عن تقديراتهم عن المبيعات خلال فترة وسوق وسلعة معينة. يعاب عليها انها لا تعتمد على معايير موضوعية بل على انماط شخصية.</a:t>
            </a:r>
          </a:p>
          <a:p>
            <a:pPr rtl="1">
              <a:buFont typeface="Wingdings" pitchFamily="2" charset="2"/>
              <a:buChar char="v"/>
              <a:defRPr/>
            </a:pPr>
            <a:endParaRPr lang="en-US" sz="2800" dirty="0" smtClean="0"/>
          </a:p>
        </p:txBody>
      </p:sp>
      <p:sp>
        <p:nvSpPr>
          <p:cNvPr id="7" name="Title 2"/>
          <p:cNvSpPr>
            <a:spLocks noGrp="1"/>
          </p:cNvSpPr>
          <p:nvPr>
            <p:ph type="title"/>
          </p:nvPr>
        </p:nvSpPr>
        <p:spPr>
          <a:xfrm>
            <a:off x="5181600" y="1447800"/>
            <a:ext cx="4375150" cy="838200"/>
          </a:xfrm>
        </p:spPr>
        <p:style>
          <a:lnRef idx="0">
            <a:scrgbClr r="0" g="0" b="0"/>
          </a:lnRef>
          <a:fillRef idx="1001">
            <a:schemeClr val="lt2"/>
          </a:fillRef>
          <a:effectRef idx="0">
            <a:scrgbClr r="0" g="0" b="0"/>
          </a:effectRef>
          <a:fontRef idx="major"/>
        </p:style>
        <p:txBody>
          <a:bodyPr/>
          <a:lstStyle/>
          <a:p>
            <a:pPr algn="r">
              <a:defRPr/>
            </a:pPr>
            <a:r>
              <a:rPr lang="ar-SA" sz="3200" dirty="0" smtClean="0">
                <a:cs typeface="PT Bold Heading" pitchFamily="2" charset="-78"/>
              </a:rPr>
              <a:t>1- التقديرات الشخصية</a:t>
            </a:r>
            <a:r>
              <a:rPr lang="ar-SA" sz="3200" dirty="0" smtClean="0"/>
              <a:t>:</a:t>
            </a:r>
            <a:endParaRPr lang="en-US" sz="3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 y="381000"/>
            <a:ext cx="9677400" cy="5181600"/>
          </a:xfrm>
          <a:solidFill>
            <a:schemeClr val="accent2">
              <a:lumMod val="40000"/>
              <a:lumOff val="60000"/>
            </a:schemeClr>
          </a:solidFill>
        </p:spPr>
        <p:txBody>
          <a:bodyPr/>
          <a:lstStyle/>
          <a:p>
            <a:pPr rtl="1">
              <a:defRPr/>
            </a:pPr>
            <a:r>
              <a:rPr lang="ar-SA" sz="2800" b="1" dirty="0" smtClean="0"/>
              <a:t>ج- أراء أهل الخبرة: </a:t>
            </a:r>
            <a:r>
              <a:rPr lang="ar-SA" sz="2800" dirty="0" smtClean="0"/>
              <a:t>يتم استشارة اهل االخبرة في مجال سلعة معينة، تتميز كسابقاتها بعدم الدقة  وعدم الموضوعية، ولها ثلاث طرق هي:</a:t>
            </a:r>
          </a:p>
          <a:p>
            <a:pPr rtl="1">
              <a:defRPr/>
            </a:pPr>
            <a:endParaRPr lang="ar-SA" sz="2800" dirty="0" smtClean="0"/>
          </a:p>
          <a:p>
            <a:pPr rtl="1">
              <a:defRPr/>
            </a:pPr>
            <a:r>
              <a:rPr lang="ar-SA" sz="2800" b="1" dirty="0" smtClean="0"/>
              <a:t>طريقة التقدير الجماعي: </a:t>
            </a:r>
            <a:r>
              <a:rPr lang="ar-SA" sz="2800" dirty="0" smtClean="0"/>
              <a:t>اتفاق مجموعة خبرلااء على تقدير معين.</a:t>
            </a:r>
          </a:p>
          <a:p>
            <a:pPr rtl="1">
              <a:defRPr/>
            </a:pPr>
            <a:r>
              <a:rPr lang="ar-SA" sz="2800" dirty="0" smtClean="0"/>
              <a:t> </a:t>
            </a:r>
            <a:r>
              <a:rPr lang="ar-SA" sz="2800" b="1" dirty="0" smtClean="0"/>
              <a:t>طريقة التقدير الفردي: </a:t>
            </a:r>
            <a:r>
              <a:rPr lang="ar-SA" sz="2800" dirty="0" smtClean="0"/>
              <a:t>يتم وضع تقدير مبني على متوسط تقديرات فردية.</a:t>
            </a:r>
          </a:p>
          <a:p>
            <a:pPr rtl="1">
              <a:defRPr/>
            </a:pPr>
            <a:r>
              <a:rPr lang="ar-SA" sz="2800" b="1" dirty="0" smtClean="0"/>
              <a:t>طريقة دلفي: </a:t>
            </a:r>
            <a:r>
              <a:rPr lang="ar-SA" sz="2800" dirty="0" smtClean="0"/>
              <a:t>يقوم أفراد بوضع تقديرات للطلب المتوقع  ثم يقوم شخص بتنقيح تلك التقديرات وإعادة إرسالها إلى المجموعة للإدلاء برأيهم وتكرر العملية إلى غاية تحقيق الثبات في التقديرات. </a:t>
            </a:r>
            <a:r>
              <a:rPr lang="ar-SA" sz="2800" b="1" dirty="0" smtClean="0"/>
              <a:t>تتميز هذه الطريقة </a:t>
            </a:r>
            <a:r>
              <a:rPr lang="ar-SA" sz="2800" dirty="0" smtClean="0"/>
              <a:t>بأنها سريعة ومفيدة في حالة نقص المعلومات، </a:t>
            </a:r>
            <a:r>
              <a:rPr lang="ar-SA" sz="2800" b="1" dirty="0" smtClean="0"/>
              <a:t>ومن عيوبها </a:t>
            </a:r>
            <a:r>
              <a:rPr lang="ar-SA" sz="2800" dirty="0" smtClean="0"/>
              <a:t>أنها غير دقيقة  وغير مفيدة لمجموعة واحدة من المستهلكين.</a:t>
            </a:r>
          </a:p>
          <a:p>
            <a:pPr rtl="1">
              <a:defRPr/>
            </a:pPr>
            <a:endParaRPr lang="en-US"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95300" y="1981200"/>
            <a:ext cx="8915400" cy="2819400"/>
          </a:xfrm>
          <a:solidFill>
            <a:schemeClr val="accent3">
              <a:lumMod val="60000"/>
              <a:lumOff val="40000"/>
            </a:schemeClr>
          </a:solidFill>
        </p:spPr>
        <p:txBody>
          <a:bodyPr/>
          <a:lstStyle/>
          <a:p>
            <a:pPr rtl="1">
              <a:buFont typeface="Wingdings 3" pitchFamily="18" charset="2"/>
              <a:buNone/>
              <a:defRPr/>
            </a:pPr>
            <a:r>
              <a:rPr lang="ar-SA" dirty="0" smtClean="0"/>
              <a:t>   تقوم على اختيار منطقة محددة من السوق كعينة ممثلة للسوق ، ثم تقوم الشركة بعرض المنتج وبذل مجهود تسويقي مشابه لما تنوي القيام به. يتوقف نجاح هذه الطريقة على قدرة الشركة على الاختيار الجيد للمنطقة وللفترة الزمنية المعبرة عن احتياجات المستهلكين.</a:t>
            </a:r>
          </a:p>
          <a:p>
            <a:pPr rtl="1">
              <a:defRPr/>
            </a:pPr>
            <a:endParaRPr lang="en-US" dirty="0"/>
          </a:p>
        </p:txBody>
      </p:sp>
      <p:sp>
        <p:nvSpPr>
          <p:cNvPr id="5" name="Title 2"/>
          <p:cNvSpPr>
            <a:spLocks noGrp="1"/>
          </p:cNvSpPr>
          <p:nvPr>
            <p:ph type="title"/>
          </p:nvPr>
        </p:nvSpPr>
        <p:spPr>
          <a:xfrm>
            <a:off x="4343400" y="152400"/>
            <a:ext cx="4953000" cy="1143000"/>
          </a:xfrm>
          <a:solidFill>
            <a:schemeClr val="accent1">
              <a:lumMod val="20000"/>
              <a:lumOff val="80000"/>
            </a:schemeClr>
          </a:solidFill>
        </p:spPr>
        <p:txBody>
          <a:bodyPr/>
          <a:lstStyle/>
          <a:p>
            <a:pPr algn="r">
              <a:defRPr/>
            </a:pPr>
            <a:r>
              <a:rPr lang="ar-SA" sz="3200" dirty="0" smtClean="0">
                <a:cs typeface="PT Bold Heading" pitchFamily="2" charset="-78"/>
              </a:rPr>
              <a:t>2- طريقة الاسواق الاختيارية</a:t>
            </a:r>
            <a:r>
              <a:rPr lang="ar-SA" sz="3200" dirty="0" smtClean="0"/>
              <a:t>:</a:t>
            </a:r>
            <a:endParaRPr lang="en-US" sz="3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95300" y="1676400"/>
            <a:ext cx="8915400" cy="3733800"/>
          </a:xfrm>
          <a:solidFill>
            <a:schemeClr val="bg1">
              <a:lumMod val="85000"/>
            </a:schemeClr>
          </a:solidFill>
        </p:spPr>
        <p:txBody>
          <a:bodyPr/>
          <a:lstStyle/>
          <a:p>
            <a:pPr rtl="1">
              <a:defRPr/>
            </a:pPr>
            <a:r>
              <a:rPr lang="ar-SA" dirty="0" smtClean="0"/>
              <a:t>يقصد يالسلاسل الزمنية المشاهدات الإحصائية الخاصة بمتغير ما خلال فترة زمنية معينة(أيام، أسابيع، أشهر، سنوات)، حيث تعتمد هذه الطريقة على تحليل علاقة المبيعات بالزمن، وما إذا كانت خطية أو غير خطية.</a:t>
            </a:r>
          </a:p>
          <a:p>
            <a:pPr rtl="1">
              <a:defRPr/>
            </a:pPr>
            <a:r>
              <a:rPr lang="ar-SA" dirty="0" smtClean="0"/>
              <a:t>تعتمد هذه الطريقة على الأسلوب الكمي  وتتسم بالموضوعية، ويعاب عليها أنها تعتمد فقط على عنصر الزمن في تحليل وتفسير التغير الذي يحدث في الطلب على السلعة محل التقدير.</a:t>
            </a:r>
            <a:endParaRPr lang="en-US" dirty="0"/>
          </a:p>
        </p:txBody>
      </p:sp>
      <p:sp>
        <p:nvSpPr>
          <p:cNvPr id="4" name="Title 2"/>
          <p:cNvSpPr txBox="1">
            <a:spLocks/>
          </p:cNvSpPr>
          <p:nvPr/>
        </p:nvSpPr>
        <p:spPr>
          <a:xfrm>
            <a:off x="5181600" y="228600"/>
            <a:ext cx="4127500" cy="990600"/>
          </a:xfrm>
          <a:prstGeom prst="rect">
            <a:avLst/>
          </a:prstGeom>
          <a:solidFill>
            <a:schemeClr val="accent1">
              <a:lumMod val="20000"/>
              <a:lumOff val="80000"/>
            </a:schemeClr>
          </a:solidFill>
        </p:spPr>
        <p:txBody>
          <a:bodyPr anchor="ctr">
            <a:normAutofit/>
          </a:bodyPr>
          <a:lstStyle/>
          <a:p>
            <a:pPr eaLnBrk="0" hangingPunct="0">
              <a:defRPr/>
            </a:pPr>
            <a:r>
              <a:rPr lang="ar-SA" sz="3200" b="1" dirty="0">
                <a:solidFill>
                  <a:schemeClr val="tx2"/>
                </a:solidFill>
                <a:effectLst>
                  <a:outerShdw blurRad="31750" dist="25400" dir="5400000" algn="tl" rotWithShape="0">
                    <a:srgbClr val="000000">
                      <a:alpha val="25000"/>
                    </a:srgbClr>
                  </a:outerShdw>
                </a:effectLst>
                <a:latin typeface="+mj-lt"/>
                <a:ea typeface="+mj-ea"/>
                <a:cs typeface="PT Bold Heading" pitchFamily="2" charset="-78"/>
              </a:rPr>
              <a:t>3- السلاسل الزمنية</a:t>
            </a:r>
            <a:r>
              <a:rPr lang="ar-SA" sz="3200" b="1" dirty="0">
                <a:solidFill>
                  <a:schemeClr val="tx2"/>
                </a:solidFill>
                <a:effectLst>
                  <a:outerShdw blurRad="31750" dist="25400" dir="5400000" algn="tl" rotWithShape="0">
                    <a:srgbClr val="000000">
                      <a:alpha val="25000"/>
                    </a:srgbClr>
                  </a:outerShdw>
                </a:effectLst>
                <a:latin typeface="+mj-lt"/>
                <a:ea typeface="+mj-ea"/>
                <a:cs typeface="+mj-cs"/>
              </a:rPr>
              <a:t>:</a:t>
            </a:r>
            <a:endParaRPr lang="en-US" sz="3200" b="1" dirty="0">
              <a:solidFill>
                <a:schemeClr val="tx2"/>
              </a:solidFill>
              <a:effectLst>
                <a:outerShdw blurRad="31750" dist="25400" dir="5400000" algn="tl" rotWithShape="0">
                  <a:srgbClr val="000000">
                    <a:alpha val="25000"/>
                  </a:srgbClr>
                </a:outerShdw>
              </a:effectLst>
              <a:latin typeface="+mj-lt"/>
              <a:ea typeface="+mj-ea"/>
              <a:cs typeface="+mj-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77850" y="2667001"/>
            <a:ext cx="8915400" cy="1490663"/>
          </a:xfrm>
          <a:solidFill>
            <a:schemeClr val="accent5">
              <a:lumMod val="20000"/>
              <a:lumOff val="80000"/>
            </a:schemeClr>
          </a:solidFill>
        </p:spPr>
        <p:txBody>
          <a:bodyPr/>
          <a:lstStyle/>
          <a:p>
            <a:pPr rtl="1">
              <a:buFont typeface="Wingdings 3" pitchFamily="18" charset="2"/>
              <a:buNone/>
              <a:defRPr/>
            </a:pPr>
            <a:r>
              <a:rPr lang="ar-SA" dirty="0" smtClean="0"/>
              <a:t>  يمكن لرجال التسويق الاعتماد على أساليب الاقتصاد القياسي لتحديد المتغيرات التي تؤثر في الطلب على السلعة ، ودراسة طبيعة العلاقة بين الطلب (تابع) والمتغيرات المستقلة.</a:t>
            </a:r>
            <a:endParaRPr lang="en-US" dirty="0"/>
          </a:p>
        </p:txBody>
      </p:sp>
      <p:sp>
        <p:nvSpPr>
          <p:cNvPr id="4" name="Title 2"/>
          <p:cNvSpPr txBox="1">
            <a:spLocks/>
          </p:cNvSpPr>
          <p:nvPr/>
        </p:nvSpPr>
        <p:spPr>
          <a:xfrm>
            <a:off x="5257800" y="228600"/>
            <a:ext cx="3962400" cy="990600"/>
          </a:xfrm>
          <a:prstGeom prst="rect">
            <a:avLst/>
          </a:prstGeom>
          <a:solidFill>
            <a:schemeClr val="accent1">
              <a:lumMod val="20000"/>
              <a:lumOff val="80000"/>
            </a:schemeClr>
          </a:solidFill>
        </p:spPr>
        <p:txBody>
          <a:bodyPr anchor="ctr">
            <a:normAutofit/>
          </a:bodyPr>
          <a:lstStyle/>
          <a:p>
            <a:pPr eaLnBrk="0" hangingPunct="0">
              <a:defRPr/>
            </a:pPr>
            <a:r>
              <a:rPr lang="ar-SA" sz="3200" b="1" dirty="0">
                <a:solidFill>
                  <a:schemeClr val="tx2"/>
                </a:solidFill>
                <a:effectLst>
                  <a:outerShdw blurRad="31750" dist="25400" dir="5400000" algn="tl" rotWithShape="0">
                    <a:srgbClr val="000000">
                      <a:alpha val="25000"/>
                    </a:srgbClr>
                  </a:outerShdw>
                </a:effectLst>
                <a:latin typeface="+mj-lt"/>
                <a:ea typeface="+mj-ea"/>
                <a:cs typeface="PT Bold Heading" pitchFamily="2" charset="-78"/>
              </a:rPr>
              <a:t>4-  الطرق السبية</a:t>
            </a:r>
            <a:r>
              <a:rPr lang="ar-SA" sz="3200" b="1" dirty="0">
                <a:solidFill>
                  <a:schemeClr val="tx2"/>
                </a:solidFill>
                <a:effectLst>
                  <a:outerShdw blurRad="31750" dist="25400" dir="5400000" algn="tl" rotWithShape="0">
                    <a:srgbClr val="000000">
                      <a:alpha val="25000"/>
                    </a:srgbClr>
                  </a:outerShdw>
                </a:effectLst>
                <a:latin typeface="+mj-lt"/>
                <a:ea typeface="+mj-ea"/>
                <a:cs typeface="+mj-cs"/>
              </a:rPr>
              <a:t>:</a:t>
            </a:r>
            <a:endParaRPr lang="en-US" sz="3200" b="1" dirty="0">
              <a:solidFill>
                <a:schemeClr val="tx2"/>
              </a:solidFill>
              <a:effectLst>
                <a:outerShdw blurRad="31750" dist="25400" dir="5400000" algn="tl" rotWithShape="0">
                  <a:srgbClr val="000000">
                    <a:alpha val="25000"/>
                  </a:srgbClr>
                </a:outerShdw>
              </a:effectLst>
              <a:latin typeface="+mj-lt"/>
              <a:ea typeface="+mj-ea"/>
              <a:cs typeface="+mj-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1377</TotalTime>
  <Words>867</Words>
  <Application>Microsoft Office PowerPoint</Application>
  <PresentationFormat>A4 Paper (210x297 mm)‎</PresentationFormat>
  <Paragraphs>75</Paragraphs>
  <Slides>15</Slides>
  <Notes>1</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Office Theme</vt:lpstr>
      <vt:lpstr>الشريحة 1</vt:lpstr>
      <vt:lpstr>المحاضرة السادسة</vt:lpstr>
      <vt:lpstr>الشريحة 3</vt:lpstr>
      <vt:lpstr>الشريحة 4</vt:lpstr>
      <vt:lpstr>الشريحة 5</vt:lpstr>
      <vt:lpstr>الشريحة 6</vt:lpstr>
      <vt:lpstr>الشريحة 7</vt:lpstr>
      <vt:lpstr>الشريحة 8</vt:lpstr>
      <vt:lpstr>الشريحة 9</vt:lpstr>
      <vt:lpstr>1- التقديرات الشخصية:</vt:lpstr>
      <vt:lpstr>الشريحة 11</vt:lpstr>
      <vt:lpstr>2- طريقة الاسواق الاختيارية:</vt:lpstr>
      <vt:lpstr>الشريحة 13</vt:lpstr>
      <vt:lpstr>الشريحة 14</vt:lpstr>
      <vt:lpstr>الشريحة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Falsabagh</cp:lastModifiedBy>
  <cp:revision>112</cp:revision>
  <dcterms:created xsi:type="dcterms:W3CDTF">2009-10-14T19:14:34Z</dcterms:created>
  <dcterms:modified xsi:type="dcterms:W3CDTF">2011-10-07T11:00:00Z</dcterms:modified>
</cp:coreProperties>
</file>