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99" r:id="rId2"/>
    <p:sldId id="300"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558"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SA" sz="2600" b="1" dirty="0" smtClean="0">
                <a:solidFill>
                  <a:srgbClr val="002060"/>
                </a:solidFill>
                <a:latin typeface="Calibri" pitchFamily="34" charset="0"/>
              </a:rPr>
              <a:t>كلية إدارة الأعمال  </a:t>
            </a:r>
            <a:endParaRPr lang="en-US" sz="2600" b="1" dirty="0">
              <a:solidFill>
                <a:srgbClr val="00206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err="1" smtClean="0">
                <a:solidFill>
                  <a:srgbClr val="002060"/>
                </a:solidFill>
                <a:latin typeface="AYM Wadiy S_U normal."/>
                <a:cs typeface="Times New Roman" pitchFamily="18" charset="0"/>
              </a:rPr>
              <a:t>ادارة</a:t>
            </a:r>
            <a:r>
              <a:rPr lang="ar-SA" sz="4000" b="1" dirty="0" smtClean="0">
                <a:solidFill>
                  <a:srgbClr val="002060"/>
                </a:solidFill>
                <a:latin typeface="AYM Wadiy S_U normal."/>
                <a:cs typeface="Times New Roman" pitchFamily="18" charset="0"/>
              </a:rPr>
              <a:t> التسويق</a:t>
            </a:r>
          </a:p>
          <a:p>
            <a:pP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solidFill>
                  <a:srgbClr val="000000"/>
                </a:solidFill>
                <a:latin typeface="Calibri" pitchFamily="34" charset="0"/>
                <a:cs typeface="Times New Roman" pitchFamily="18" charset="0"/>
              </a:rPr>
              <a:t>د.</a:t>
            </a:r>
            <a:r>
              <a:rPr lang="ar-SA" sz="3200" b="1" dirty="0" err="1" smtClean="0">
                <a:solidFill>
                  <a:srgbClr val="000000"/>
                </a:solidFill>
                <a:latin typeface="Calibri" pitchFamily="34" charset="0"/>
                <a:cs typeface="Times New Roman" pitchFamily="18" charset="0"/>
              </a:rPr>
              <a:t>عبدالرحمن</a:t>
            </a:r>
            <a:r>
              <a:rPr lang="ar-SA" sz="3200" b="1" dirty="0" smtClean="0">
                <a:solidFill>
                  <a:srgbClr val="000000"/>
                </a:solidFill>
                <a:latin typeface="Calibri" pitchFamily="34" charset="0"/>
                <a:cs typeface="Times New Roman" pitchFamily="18" charset="0"/>
              </a:rPr>
              <a:t> </a:t>
            </a:r>
            <a:r>
              <a:rPr lang="ar-SA" sz="3200" b="1" dirty="0" err="1" smtClean="0">
                <a:solidFill>
                  <a:srgbClr val="000000"/>
                </a:solidFill>
                <a:latin typeface="Calibri" pitchFamily="34" charset="0"/>
                <a:cs typeface="Times New Roman" pitchFamily="18" charset="0"/>
              </a:rPr>
              <a:t>الحماد</a:t>
            </a: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a:t>
            </a:r>
            <a:r>
              <a:rPr lang="ar-SA" spc="-150" smtClean="0">
                <a:solidFill>
                  <a:srgbClr val="376092"/>
                </a:solidFill>
                <a:latin typeface="ae_AlMateen" pitchFamily="2" charset="-78"/>
                <a:cs typeface="ae_AlMateen" pitchFamily="2" charset="-78"/>
              </a:rPr>
              <a:t>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a:defRPr/>
            </a:pPr>
            <a:r>
              <a:rPr lang="ar-SA" b="1" dirty="0" smtClean="0">
                <a:solidFill>
                  <a:schemeClr val="tx1"/>
                </a:solidFill>
              </a:rPr>
              <a:t>الترويج والاتصالات التسويقية</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a:xfrm>
            <a:off x="412750" y="1905000"/>
            <a:ext cx="8915400" cy="2362200"/>
          </a:xfrm>
          <a:solidFill>
            <a:schemeClr val="accent4">
              <a:lumMod val="20000"/>
              <a:lumOff val="80000"/>
            </a:schemeClr>
          </a:solidFill>
        </p:spPr>
        <p:txBody>
          <a:bodyPr/>
          <a:lstStyle/>
          <a:p>
            <a:pPr marL="342900" indent="-342900" rtl="1">
              <a:buFont typeface="Wingdings" pitchFamily="2" charset="2"/>
              <a:buChar char="v"/>
              <a:tabLst>
                <a:tab pos="290513" algn="l"/>
              </a:tabLst>
              <a:defRPr/>
            </a:pPr>
            <a:r>
              <a:rPr lang="ar-SA" sz="2800" dirty="0" smtClean="0"/>
              <a:t>يجب ان يتعرف المشترى على المنتج ويقتنع به وبمدى قدرته على اشباع حاجاته. كما يجب ان يتعرف البائع على المشترى ورغباته وقدراته وعاداته الشرائية. الامر الذي يبين اهمية الاتصال التسويقي بين المنتج والمشترى.</a:t>
            </a:r>
          </a:p>
          <a:p>
            <a:pPr marL="342900" indent="-342900" rtl="1">
              <a:buFont typeface="Wingdings" pitchFamily="2" charset="2"/>
              <a:buChar char="v"/>
              <a:tabLst>
                <a:tab pos="290513" algn="l"/>
              </a:tabLst>
              <a:defRPr/>
            </a:pPr>
            <a:endParaRPr lang="fr-FR" sz="2800" dirty="0" smtClean="0"/>
          </a:p>
          <a:p>
            <a:pPr marL="565150" indent="-457200" rtl="1">
              <a:buFont typeface="Wingdings" pitchFamily="2" charset="2"/>
              <a:buChar char="v"/>
              <a:defRPr/>
            </a:pPr>
            <a:endParaRPr lang="en-US" dirty="0" smtClean="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2"/>
          <p:cNvSpPr txBox="1">
            <a:spLocks/>
          </p:cNvSpPr>
          <p:nvPr/>
        </p:nvSpPr>
        <p:spPr bwMode="auto">
          <a:xfrm>
            <a:off x="206375" y="2057400"/>
            <a:ext cx="9328150" cy="3048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eaLnBrk="0" hangingPunct="0">
              <a:defRPr/>
            </a:pPr>
            <a:r>
              <a:rPr lang="ar-SA" sz="2800" b="1" dirty="0">
                <a:solidFill>
                  <a:schemeClr val="tx1"/>
                </a:solidFill>
                <a:cs typeface="PT Bold Heading" pitchFamily="2" charset="-78"/>
              </a:rPr>
              <a:t>1- تعريف الاتصالات التسويقية</a:t>
            </a:r>
          </a:p>
          <a:p>
            <a:pPr eaLnBrk="0" hangingPunct="0">
              <a:defRPr/>
            </a:pPr>
            <a:r>
              <a:rPr lang="ar-SA" sz="2800" dirty="0">
                <a:solidFill>
                  <a:srgbClr val="000000"/>
                </a:solidFill>
              </a:rPr>
              <a:t>تعرف الاتصالات التسويقية بانها الاجراءات التي تتم بين كل من البائع والمشترى وغيرهما من اعضاء النظام التسويقي والتي تؤدي الى تدفق المعلومات بينهم  وتساعد على صنع القرار التسويقي وتحقيق رضى كلا طرفي التبادل بشكل افضل. </a:t>
            </a:r>
            <a:endParaRPr lang="it-IT" sz="2800" dirty="0">
              <a:solidFill>
                <a:srgbClr val="000000"/>
              </a:solidFill>
            </a:endParaRPr>
          </a:p>
          <a:p>
            <a:pPr marL="365125" indent="-255588">
              <a:spcBef>
                <a:spcPts val="400"/>
              </a:spcBef>
              <a:buClr>
                <a:schemeClr val="accent1"/>
              </a:buClr>
              <a:buSzPct val="68000"/>
              <a:buFont typeface="Wingdings 3" pitchFamily="18" charset="2"/>
              <a:buChar char=""/>
              <a:defRPr/>
            </a:pPr>
            <a:endParaRPr lang="ar-QA" sz="28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Bevel 4"/>
          <p:cNvSpPr/>
          <p:nvPr/>
        </p:nvSpPr>
        <p:spPr>
          <a:xfrm>
            <a:off x="3505200" y="228600"/>
            <a:ext cx="57912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اولا: الاتصالات التسويقية</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8"/>
          <p:cNvSpPr>
            <a:spLocks noChangeArrowheads="1"/>
          </p:cNvSpPr>
          <p:nvPr/>
        </p:nvSpPr>
        <p:spPr bwMode="auto">
          <a:xfrm>
            <a:off x="469504" y="1600201"/>
            <a:ext cx="9106296" cy="3108325"/>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ar-SA" sz="2800" b="1" dirty="0">
                <a:solidFill>
                  <a:schemeClr val="tx1"/>
                </a:solidFill>
                <a:cs typeface="PT Bold Heading" pitchFamily="2" charset="-78"/>
              </a:rPr>
              <a:t>2- اهمية الاتصالات التسويقية</a:t>
            </a:r>
            <a:endParaRPr lang="fr-FR" sz="2800" b="1" dirty="0">
              <a:solidFill>
                <a:schemeClr val="tx1"/>
              </a:solidFill>
              <a:cs typeface="PT Bold Heading" pitchFamily="2" charset="-78"/>
            </a:endParaRPr>
          </a:p>
          <a:p>
            <a:pPr>
              <a:defRPr/>
            </a:pPr>
            <a:endParaRPr lang="fr-FR" sz="2800" dirty="0"/>
          </a:p>
          <a:p>
            <a:pPr marL="514350" indent="-514350">
              <a:buFont typeface="+mj-lt"/>
              <a:buAutoNum type="arabicPeriod"/>
              <a:defRPr/>
            </a:pPr>
            <a:r>
              <a:rPr lang="ar-SA" sz="2800" dirty="0">
                <a:solidFill>
                  <a:schemeClr val="tx1"/>
                </a:solidFill>
                <a:latin typeface="Adobe Arabic" pitchFamily="18" charset="-78"/>
              </a:rPr>
              <a:t>تحقيق الاتصال المتبادل بين اعضاء النظام التسويقي</a:t>
            </a:r>
          </a:p>
          <a:p>
            <a:pPr marL="514350" indent="-514350">
              <a:buFont typeface="+mj-lt"/>
              <a:buAutoNum type="arabicPeriod"/>
              <a:defRPr/>
            </a:pPr>
            <a:r>
              <a:rPr lang="ar-SA" sz="2800" dirty="0">
                <a:solidFill>
                  <a:schemeClr val="tx1"/>
                </a:solidFill>
                <a:latin typeface="Adobe Arabic" pitchFamily="18" charset="-78"/>
              </a:rPr>
              <a:t>مد طرفي المبادلة بالمعلومات .</a:t>
            </a:r>
          </a:p>
          <a:p>
            <a:pPr marL="514350" indent="-514350">
              <a:buFont typeface="+mj-lt"/>
              <a:buAutoNum type="arabicPeriod"/>
              <a:defRPr/>
            </a:pPr>
            <a:r>
              <a:rPr lang="ar-SA" sz="2800" dirty="0">
                <a:solidFill>
                  <a:schemeClr val="tx1"/>
                </a:solidFill>
                <a:latin typeface="Adobe Arabic" pitchFamily="18" charset="-78"/>
              </a:rPr>
              <a:t>تعريف البائع والمشترى ببعضهما .</a:t>
            </a:r>
          </a:p>
          <a:p>
            <a:pPr marL="514350" indent="-514350">
              <a:buFont typeface="+mj-lt"/>
              <a:buAutoNum type="arabicPeriod"/>
              <a:defRPr/>
            </a:pPr>
            <a:r>
              <a:rPr lang="ar-SA" sz="2800" dirty="0">
                <a:solidFill>
                  <a:schemeClr val="tx1"/>
                </a:solidFill>
                <a:latin typeface="Adobe Arabic" pitchFamily="18" charset="-78"/>
              </a:rPr>
              <a:t>تطوير عملية صنع القرار التسويقي.</a:t>
            </a:r>
            <a:endParaRPr lang="ar-DZ" sz="2800" dirty="0">
              <a:solidFill>
                <a:schemeClr val="tx1"/>
              </a:solidFill>
              <a:latin typeface="Adobe Arabic" pitchFamily="18" charset="-78"/>
            </a:endParaRPr>
          </a:p>
          <a:p>
            <a:pPr>
              <a:defRPr/>
            </a:pPr>
            <a:endParaRPr lang="fr-FR"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77850" y="2743200"/>
            <a:ext cx="8915400" cy="1524000"/>
          </a:xfrm>
          <a:solidFill>
            <a:schemeClr val="accent2">
              <a:lumMod val="20000"/>
              <a:lumOff val="80000"/>
            </a:schemeClr>
          </a:solidFill>
        </p:spPr>
        <p:txBody>
          <a:bodyPr/>
          <a:lstStyle/>
          <a:p>
            <a:pPr rtl="1">
              <a:defRPr/>
            </a:pPr>
            <a:r>
              <a:rPr lang="ar-SA" sz="2800" b="1" dirty="0" smtClean="0">
                <a:cs typeface="PT Bold Heading" pitchFamily="2" charset="-78"/>
              </a:rPr>
              <a:t>3- اطراف الاتصالات التسويقية:</a:t>
            </a:r>
          </a:p>
          <a:p>
            <a:pPr rtl="1">
              <a:buFont typeface="Wingdings" pitchFamily="2" charset="2"/>
              <a:buChar char="v"/>
              <a:defRPr/>
            </a:pPr>
            <a:r>
              <a:rPr lang="ar-SA" dirty="0" smtClean="0"/>
              <a:t>البائع</a:t>
            </a:r>
          </a:p>
          <a:p>
            <a:pPr rtl="1">
              <a:buFont typeface="Wingdings" pitchFamily="2" charset="2"/>
              <a:buChar char="v"/>
              <a:defRPr/>
            </a:pPr>
            <a:r>
              <a:rPr lang="ar-SA" dirty="0" smtClean="0"/>
              <a:t>المشترى</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2"/>
          <p:cNvSpPr>
            <a:spLocks noGrp="1"/>
          </p:cNvSpPr>
          <p:nvPr>
            <p:ph idx="1"/>
          </p:nvPr>
        </p:nvSpPr>
        <p:spPr>
          <a:xfrm>
            <a:off x="247650" y="1447800"/>
            <a:ext cx="9328150" cy="4267200"/>
          </a:xfrm>
          <a:solidFill>
            <a:schemeClr val="accent3">
              <a:lumMod val="40000"/>
              <a:lumOff val="60000"/>
            </a:schemeClr>
          </a:solidFill>
        </p:spPr>
        <p:txBody>
          <a:bodyPr/>
          <a:lstStyle/>
          <a:p>
            <a:pPr rtl="1" eaLnBrk="1" hangingPunct="1">
              <a:buFont typeface="Georgia" pitchFamily="18" charset="0"/>
              <a:buNone/>
              <a:defRPr/>
            </a:pPr>
            <a:r>
              <a:rPr lang="ar-SA" sz="2800" b="1" dirty="0" smtClean="0">
                <a:cs typeface="PT Bold Heading" pitchFamily="2" charset="-78"/>
              </a:rPr>
              <a:t>4-عناصر </a:t>
            </a:r>
            <a:r>
              <a:rPr lang="ar-SA" sz="2800" b="1" dirty="0">
                <a:cs typeface="PT Bold Heading" pitchFamily="2" charset="-78"/>
              </a:rPr>
              <a:t>الاتصال التسويقي:</a:t>
            </a:r>
          </a:p>
          <a:p>
            <a:pPr marL="623887" indent="-514350" rtl="1" eaLnBrk="1" hangingPunct="1">
              <a:buFont typeface="+mj-lt"/>
              <a:buAutoNum type="arabicPeriod"/>
              <a:defRPr/>
            </a:pPr>
            <a:r>
              <a:rPr lang="ar-SA" dirty="0" smtClean="0">
                <a:solidFill>
                  <a:srgbClr val="FF0000"/>
                </a:solidFill>
              </a:rPr>
              <a:t>المرسل: </a:t>
            </a:r>
            <a:r>
              <a:rPr lang="ar-SA" dirty="0" smtClean="0"/>
              <a:t>أي مرسل الرسالة وصاحبها ومصدرها؛</a:t>
            </a:r>
          </a:p>
          <a:p>
            <a:pPr marL="623887" indent="-514350" rtl="1" eaLnBrk="1" hangingPunct="1">
              <a:buFont typeface="+mj-lt"/>
              <a:buAutoNum type="arabicPeriod"/>
              <a:defRPr/>
            </a:pPr>
            <a:r>
              <a:rPr lang="ar-SA" dirty="0" smtClean="0">
                <a:solidFill>
                  <a:srgbClr val="FF0000"/>
                </a:solidFill>
              </a:rPr>
              <a:t>المستقبل: </a:t>
            </a:r>
            <a:r>
              <a:rPr lang="ar-SA" dirty="0" smtClean="0"/>
              <a:t>وهو محطة الوصول أي الذي يستلم الرسالة؛</a:t>
            </a:r>
          </a:p>
          <a:p>
            <a:pPr marL="623887" indent="-514350" rtl="1" eaLnBrk="1" hangingPunct="1">
              <a:buFont typeface="+mj-lt"/>
              <a:buAutoNum type="arabicPeriod"/>
              <a:defRPr/>
            </a:pPr>
            <a:r>
              <a:rPr lang="ar-SA" dirty="0" smtClean="0">
                <a:solidFill>
                  <a:srgbClr val="FF0000"/>
                </a:solidFill>
              </a:rPr>
              <a:t>الرسالة: </a:t>
            </a:r>
            <a:r>
              <a:rPr lang="ar-SA" dirty="0" smtClean="0"/>
              <a:t>أي المعلومات المرسلة للطرف الآخر؛</a:t>
            </a:r>
          </a:p>
          <a:p>
            <a:pPr marL="623887" indent="-514350" rtl="1" eaLnBrk="1" hangingPunct="1">
              <a:buFont typeface="+mj-lt"/>
              <a:buAutoNum type="arabicPeriod"/>
              <a:defRPr/>
            </a:pPr>
            <a:r>
              <a:rPr lang="ar-SA" dirty="0" smtClean="0">
                <a:solidFill>
                  <a:srgbClr val="FF0000"/>
                </a:solidFill>
              </a:rPr>
              <a:t>وسيلة الاتصال: </a:t>
            </a:r>
            <a:r>
              <a:rPr lang="ar-SA" dirty="0" smtClean="0"/>
              <a:t>وهي الطريق التي تسلكها الرسالة للوصول لمستقبلها؛</a:t>
            </a:r>
          </a:p>
          <a:p>
            <a:pPr marL="623887" indent="-514350" rtl="1" eaLnBrk="1" hangingPunct="1">
              <a:buFont typeface="+mj-lt"/>
              <a:buAutoNum type="arabicPeriod"/>
              <a:defRPr/>
            </a:pPr>
            <a:r>
              <a:rPr lang="ar-SA" dirty="0" smtClean="0">
                <a:solidFill>
                  <a:srgbClr val="FF0000"/>
                </a:solidFill>
              </a:rPr>
              <a:t>النتائج: </a:t>
            </a:r>
            <a:r>
              <a:rPr lang="ar-SA" dirty="0" smtClean="0"/>
              <a:t>هي المعلومات المرتدة إلى صاحب الرسالة والتي تكشف عن مدى تأثير رسالته.</a:t>
            </a:r>
            <a:endParaRPr lang="en-US" dirty="0" smtClean="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صر نائب للمحتوى 2"/>
          <p:cNvSpPr>
            <a:spLocks noGrp="1"/>
          </p:cNvSpPr>
          <p:nvPr>
            <p:ph idx="1"/>
          </p:nvPr>
        </p:nvSpPr>
        <p:spPr>
          <a:xfrm>
            <a:off x="536575" y="1676400"/>
            <a:ext cx="8915400" cy="4038600"/>
          </a:xfrm>
          <a:solidFill>
            <a:schemeClr val="accent3">
              <a:lumMod val="40000"/>
              <a:lumOff val="60000"/>
            </a:schemeClr>
          </a:solidFill>
        </p:spPr>
        <p:txBody>
          <a:bodyPr/>
          <a:lstStyle/>
          <a:p>
            <a:pPr algn="ctr" eaLnBrk="1" hangingPunct="1">
              <a:buFont typeface="Georgia" pitchFamily="18" charset="0"/>
              <a:buNone/>
              <a:defRPr/>
            </a:pPr>
            <a:r>
              <a:rPr lang="ar-SA" b="1" u="sng" dirty="0" smtClean="0"/>
              <a:t>عناصر عملية الإيصال</a:t>
            </a:r>
          </a:p>
        </p:txBody>
      </p:sp>
      <p:sp>
        <p:nvSpPr>
          <p:cNvPr id="4" name="شكل بيضاوي 3"/>
          <p:cNvSpPr/>
          <p:nvPr/>
        </p:nvSpPr>
        <p:spPr>
          <a:xfrm>
            <a:off x="7842250" y="2590800"/>
            <a:ext cx="14859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400" dirty="0"/>
              <a:t>المرسل</a:t>
            </a:r>
          </a:p>
        </p:txBody>
      </p:sp>
      <p:sp>
        <p:nvSpPr>
          <p:cNvPr id="5" name="شكل بيضاوي 4"/>
          <p:cNvSpPr/>
          <p:nvPr/>
        </p:nvSpPr>
        <p:spPr>
          <a:xfrm>
            <a:off x="742950" y="2590800"/>
            <a:ext cx="156845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400" dirty="0"/>
              <a:t>المرسل إليه</a:t>
            </a:r>
          </a:p>
        </p:txBody>
      </p:sp>
      <p:sp>
        <p:nvSpPr>
          <p:cNvPr id="6" name="شكل بيضاوي 5"/>
          <p:cNvSpPr/>
          <p:nvPr/>
        </p:nvSpPr>
        <p:spPr>
          <a:xfrm>
            <a:off x="5695950" y="2622550"/>
            <a:ext cx="14859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400" dirty="0"/>
              <a:t>الرسالة</a:t>
            </a:r>
          </a:p>
        </p:txBody>
      </p:sp>
      <p:sp>
        <p:nvSpPr>
          <p:cNvPr id="7" name="شكل بيضاوي 6"/>
          <p:cNvSpPr/>
          <p:nvPr/>
        </p:nvSpPr>
        <p:spPr>
          <a:xfrm>
            <a:off x="3302000" y="2592388"/>
            <a:ext cx="13208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400" dirty="0"/>
              <a:t>الوسيلة</a:t>
            </a:r>
          </a:p>
        </p:txBody>
      </p:sp>
      <p:sp>
        <p:nvSpPr>
          <p:cNvPr id="8" name="مستطيل ذو زاويتين مستديرتين في نفس الجانب 7"/>
          <p:cNvSpPr/>
          <p:nvPr/>
        </p:nvSpPr>
        <p:spPr>
          <a:xfrm>
            <a:off x="3136900" y="4786313"/>
            <a:ext cx="3714750" cy="457200"/>
          </a:xfrm>
          <a:prstGeom prst="round2SameRect">
            <a:avLst>
              <a:gd name="adj1" fmla="val 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r>
              <a:rPr lang="ar-SA" sz="2400" dirty="0"/>
              <a:t>المعلومات المرتدة</a:t>
            </a:r>
          </a:p>
        </p:txBody>
      </p:sp>
      <p:cxnSp>
        <p:nvCxnSpPr>
          <p:cNvPr id="10" name="رابط كسهم مستقيم 9"/>
          <p:cNvCxnSpPr>
            <a:stCxn id="4" idx="4"/>
            <a:endCxn id="4" idx="4"/>
          </p:cNvCxnSpPr>
          <p:nvPr/>
        </p:nvCxnSpPr>
        <p:spPr>
          <a:xfrm rot="5400000">
            <a:off x="8585266" y="3733734"/>
            <a:ext cx="1588" cy="1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1155700" y="5410200"/>
            <a:ext cx="767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flipV="1">
            <a:off x="8832850" y="3733800"/>
            <a:ext cx="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flipV="1">
            <a:off x="1155700" y="3810000"/>
            <a:ext cx="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8"/>
          <p:cNvSpPr/>
          <p:nvPr/>
        </p:nvSpPr>
        <p:spPr>
          <a:xfrm>
            <a:off x="304800" y="1516082"/>
            <a:ext cx="9328150" cy="3970318"/>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buFont typeface="Georgia" pitchFamily="18" charset="0"/>
              <a:buNone/>
              <a:defRPr/>
            </a:pPr>
            <a:r>
              <a:rPr lang="ar-SA" sz="2800" dirty="0">
                <a:solidFill>
                  <a:srgbClr val="FF0000"/>
                </a:solidFill>
                <a:cs typeface="PT Bold Heading" pitchFamily="2" charset="-78"/>
              </a:rPr>
              <a:t>1- مفهوم الترويج :</a:t>
            </a:r>
            <a:endParaRPr lang="en-US" sz="2800" dirty="0">
              <a:solidFill>
                <a:srgbClr val="FF0000"/>
              </a:solidFill>
              <a:cs typeface="PT Bold Heading" pitchFamily="2" charset="-78"/>
            </a:endParaRPr>
          </a:p>
          <a:p>
            <a:pPr>
              <a:defRPr/>
            </a:pPr>
            <a:r>
              <a:rPr lang="ar-SA" sz="2800" dirty="0">
                <a:solidFill>
                  <a:srgbClr val="000000"/>
                </a:solidFill>
                <a:latin typeface="Times New Roman" pitchFamily="18" charset="0"/>
                <a:ea typeface="Majalla UI"/>
                <a:cs typeface="Majalla UI"/>
              </a:rPr>
              <a:t>يعد الترويج العنصر </a:t>
            </a:r>
            <a:r>
              <a:rPr lang="ar-SA" sz="2800" dirty="0" err="1">
                <a:solidFill>
                  <a:srgbClr val="000000"/>
                </a:solidFill>
                <a:latin typeface="Times New Roman" pitchFamily="18" charset="0"/>
                <a:ea typeface="Majalla UI"/>
                <a:cs typeface="Majalla UI"/>
              </a:rPr>
              <a:t>ال</a:t>
            </a:r>
            <a:r>
              <a:rPr lang="ar-DZ" sz="2800" dirty="0">
                <a:solidFill>
                  <a:srgbClr val="000000"/>
                </a:solidFill>
                <a:latin typeface="Times New Roman" pitchFamily="18" charset="0"/>
                <a:ea typeface="Majalla UI"/>
                <a:cs typeface="Majalla UI"/>
              </a:rPr>
              <a:t>رابع</a:t>
            </a:r>
            <a:r>
              <a:rPr lang="ar-SA" sz="2800" dirty="0">
                <a:solidFill>
                  <a:srgbClr val="000000"/>
                </a:solidFill>
                <a:latin typeface="Times New Roman" pitchFamily="18" charset="0"/>
                <a:ea typeface="Majalla UI"/>
                <a:cs typeface="Majalla UI"/>
              </a:rPr>
              <a:t> ضمن </a:t>
            </a:r>
            <a:r>
              <a:rPr lang="ar-SA" sz="2800" dirty="0" err="1">
                <a:solidFill>
                  <a:srgbClr val="000000"/>
                </a:solidFill>
                <a:latin typeface="Times New Roman" pitchFamily="18" charset="0"/>
                <a:ea typeface="Majalla UI"/>
                <a:cs typeface="Majalla UI"/>
              </a:rPr>
              <a:t>استراتيجية</a:t>
            </a:r>
            <a:r>
              <a:rPr lang="ar-SA" sz="2800" dirty="0">
                <a:solidFill>
                  <a:srgbClr val="000000"/>
                </a:solidFill>
                <a:latin typeface="Times New Roman" pitchFamily="18" charset="0"/>
                <a:ea typeface="Majalla UI"/>
                <a:cs typeface="Majalla UI"/>
              </a:rPr>
              <a:t> التسويق ويمكن تعريفه علي النحو التالي:</a:t>
            </a:r>
          </a:p>
          <a:p>
            <a:pPr>
              <a:buFont typeface="Wingdings" pitchFamily="2" charset="2"/>
              <a:buChar char="v"/>
              <a:defRPr/>
            </a:pPr>
            <a:r>
              <a:rPr lang="ar-SA" sz="2800" dirty="0">
                <a:solidFill>
                  <a:srgbClr val="000000"/>
                </a:solidFill>
                <a:latin typeface="Times New Roman" pitchFamily="18" charset="0"/>
                <a:ea typeface="Majalla UI"/>
                <a:cs typeface="Majalla UI"/>
              </a:rPr>
              <a:t> </a:t>
            </a:r>
            <a:r>
              <a:rPr lang="ar-SA" sz="2800" b="1" dirty="0">
                <a:solidFill>
                  <a:srgbClr val="000000"/>
                </a:solidFill>
                <a:latin typeface="Times New Roman" pitchFamily="18" charset="0"/>
                <a:ea typeface="Majalla UI"/>
                <a:cs typeface="Majalla UI"/>
              </a:rPr>
              <a:t>" هو التنسيق بين جهود البائع في إقامة منافذ للمعلومات </a:t>
            </a:r>
            <a:r>
              <a:rPr lang="ar-SA" sz="2800" b="1" dirty="0" err="1">
                <a:solidFill>
                  <a:srgbClr val="000000"/>
                </a:solidFill>
                <a:latin typeface="Times New Roman" pitchFamily="18" charset="0"/>
                <a:ea typeface="Majalla UI"/>
                <a:cs typeface="Majalla UI"/>
              </a:rPr>
              <a:t>و</a:t>
            </a:r>
            <a:r>
              <a:rPr lang="ar-SA" sz="2800" b="1" dirty="0">
                <a:solidFill>
                  <a:srgbClr val="000000"/>
                </a:solidFill>
                <a:latin typeface="Times New Roman" pitchFamily="18" charset="0"/>
                <a:ea typeface="Majalla UI"/>
                <a:cs typeface="Majalla UI"/>
              </a:rPr>
              <a:t> تسهيل بيع السلعة أو الخدمة أو في</a:t>
            </a:r>
            <a:r>
              <a:rPr lang="en-US" sz="2800" b="1" dirty="0">
                <a:solidFill>
                  <a:srgbClr val="000000"/>
                </a:solidFill>
                <a:latin typeface="Times New Roman" pitchFamily="18" charset="0"/>
                <a:cs typeface="Arial" pitchFamily="34" charset="0"/>
              </a:rPr>
              <a:t>    </a:t>
            </a:r>
            <a:r>
              <a:rPr lang="ar-SA" sz="2800" b="1" dirty="0">
                <a:solidFill>
                  <a:srgbClr val="000000"/>
                </a:solidFill>
                <a:latin typeface="Times New Roman" pitchFamily="18" charset="0"/>
                <a:ea typeface="Majalla UI"/>
                <a:cs typeface="Majalla UI"/>
              </a:rPr>
              <a:t> قبول فكرة معينة"</a:t>
            </a:r>
            <a:r>
              <a:rPr lang="ar-DZ" sz="2800" b="1" dirty="0">
                <a:solidFill>
                  <a:srgbClr val="000000"/>
                </a:solidFill>
                <a:latin typeface="Times New Roman" pitchFamily="18" charset="0"/>
                <a:ea typeface="Majalla UI"/>
                <a:cs typeface="Majalla UI"/>
              </a:rPr>
              <a:t>.</a:t>
            </a:r>
            <a:endParaRPr lang="ar-SA" sz="2800" b="1" dirty="0">
              <a:solidFill>
                <a:srgbClr val="000000"/>
              </a:solidFill>
              <a:latin typeface="Times New Roman" pitchFamily="18" charset="0"/>
              <a:ea typeface="Majalla UI"/>
              <a:cs typeface="Majalla UI"/>
            </a:endParaRPr>
          </a:p>
          <a:p>
            <a:pPr>
              <a:buFont typeface="Wingdings" pitchFamily="2" charset="2"/>
              <a:buChar char="v"/>
              <a:defRPr/>
            </a:pPr>
            <a:r>
              <a:rPr lang="ar-SA" sz="2800" dirty="0">
                <a:solidFill>
                  <a:srgbClr val="000000"/>
                </a:solidFill>
                <a:latin typeface="Times New Roman" pitchFamily="18" charset="0"/>
                <a:ea typeface="Majalla UI"/>
                <a:cs typeface="Majalla UI"/>
              </a:rPr>
              <a:t>من</a:t>
            </a:r>
            <a:r>
              <a:rPr lang="ar-SA" sz="2800" dirty="0">
                <a:solidFill>
                  <a:srgbClr val="000000"/>
                </a:solidFill>
              </a:rPr>
              <a:t> الواضح أن الترويج  كما عرفه (كوتلر) على أنه ”</a:t>
            </a:r>
            <a:r>
              <a:rPr lang="ar-SA" sz="2800" b="1" dirty="0">
                <a:solidFill>
                  <a:srgbClr val="000000"/>
                </a:solidFill>
              </a:rPr>
              <a:t>النشاط الذي يتم ضمن أي جهد تسويقي وينطوي على عملية اتصال إقناعي</a:t>
            </a:r>
            <a:r>
              <a:rPr lang="ar-SA" sz="2800" dirty="0">
                <a:solidFill>
                  <a:srgbClr val="000000"/>
                </a:solidFill>
              </a:rPr>
              <a:t>“ ، ليس في حد ذاته سوى عملية اتصال ، بحيث يشتمل على عناصر الاتصال التالية: المرسل، الرسالة، وسيلة، الاتصال، المرسل إليه إلى جانب نتيجة الاتصال في شكل تغذية مرتدة.</a:t>
            </a:r>
          </a:p>
        </p:txBody>
      </p:sp>
      <p:sp>
        <p:nvSpPr>
          <p:cNvPr id="3" name="Bevel 4"/>
          <p:cNvSpPr/>
          <p:nvPr/>
        </p:nvSpPr>
        <p:spPr>
          <a:xfrm>
            <a:off x="4191000" y="152400"/>
            <a:ext cx="51243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ثانيا: سياسة الترويج</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8"/>
          <p:cNvSpPr/>
          <p:nvPr/>
        </p:nvSpPr>
        <p:spPr>
          <a:xfrm>
            <a:off x="325834" y="1565275"/>
            <a:ext cx="9199166" cy="354012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buFont typeface="Georgia" pitchFamily="18" charset="0"/>
              <a:buNone/>
              <a:defRPr/>
            </a:pPr>
            <a:r>
              <a:rPr lang="ar-SA" sz="2800" dirty="0">
                <a:solidFill>
                  <a:srgbClr val="FF0000"/>
                </a:solidFill>
                <a:cs typeface="PT Bold Heading" pitchFamily="2" charset="-78"/>
              </a:rPr>
              <a:t>2-أهمية الترويج:</a:t>
            </a:r>
          </a:p>
          <a:p>
            <a:pPr marL="514350" indent="-514350">
              <a:buFont typeface="+mj-lt"/>
              <a:buAutoNum type="arabicPeriod"/>
              <a:defRPr/>
            </a:pPr>
            <a:r>
              <a:rPr lang="ar-SA" sz="2800" dirty="0"/>
              <a:t>تقديم المعلومات للمستهلك؛</a:t>
            </a:r>
          </a:p>
          <a:p>
            <a:pPr marL="514350" indent="-514350">
              <a:buFont typeface="+mj-lt"/>
              <a:buAutoNum type="arabicPeriod"/>
              <a:defRPr/>
            </a:pPr>
            <a:r>
              <a:rPr lang="ar-SA" sz="2800" dirty="0"/>
              <a:t>زيادة الطلب المؤدي لزيادة المبيعات؛</a:t>
            </a:r>
          </a:p>
          <a:p>
            <a:pPr marL="514350" indent="-514350">
              <a:buFont typeface="+mj-lt"/>
              <a:buAutoNum type="arabicPeriod"/>
              <a:defRPr/>
            </a:pPr>
            <a:r>
              <a:rPr lang="ar-SA" sz="2800" dirty="0"/>
              <a:t>زيادة قيمة المنتج (بالكشف عن خصائصه وأهميته)؛</a:t>
            </a:r>
          </a:p>
          <a:p>
            <a:pPr marL="514350" indent="-514350">
              <a:buFont typeface="+mj-lt"/>
              <a:buAutoNum type="arabicPeriod"/>
              <a:defRPr/>
            </a:pPr>
            <a:r>
              <a:rPr lang="ar-SA" sz="2800" dirty="0"/>
              <a:t>استقرار المبيعات كهدف للاستراتيجية الترويجية،</a:t>
            </a:r>
          </a:p>
          <a:p>
            <a:pPr marL="514350" indent="-514350">
              <a:buFont typeface="+mj-lt"/>
              <a:buAutoNum type="arabicPeriod"/>
              <a:defRPr/>
            </a:pPr>
            <a:r>
              <a:rPr lang="ar-SA" sz="2800" dirty="0"/>
              <a:t>دعم جهود رجال البيع؛</a:t>
            </a:r>
          </a:p>
          <a:p>
            <a:pPr marL="514350" indent="-514350">
              <a:buFont typeface="+mj-lt"/>
              <a:buAutoNum type="arabicPeriod"/>
              <a:defRPr/>
            </a:pPr>
            <a:r>
              <a:rPr lang="ar-SA" sz="2800" dirty="0"/>
              <a:t>تحسين صورة المنظمة وعلامتها التجارية وترسيخ صورتها الذهنية.</a:t>
            </a:r>
          </a:p>
          <a:p>
            <a:pPr indent="433388">
              <a:defRPr/>
            </a:pPr>
            <a:r>
              <a:rPr lang="ar-DZ" sz="2800" dirty="0">
                <a:latin typeface="Arial"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8"/>
          <p:cNvSpPr/>
          <p:nvPr/>
        </p:nvSpPr>
        <p:spPr>
          <a:xfrm>
            <a:off x="325834" y="1717675"/>
            <a:ext cx="9199166" cy="354012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buFont typeface="Georgia" pitchFamily="18" charset="0"/>
              <a:buNone/>
              <a:defRPr/>
            </a:pPr>
            <a:r>
              <a:rPr lang="ar-SA" sz="2800" dirty="0">
                <a:solidFill>
                  <a:srgbClr val="FF0000"/>
                </a:solidFill>
                <a:cs typeface="PT Bold Heading" pitchFamily="2" charset="-78"/>
              </a:rPr>
              <a:t>3-اثر الترويج على عملية الشراء:</a:t>
            </a:r>
          </a:p>
          <a:p>
            <a:pPr marL="514350" indent="-514350">
              <a:buFont typeface="+mj-lt"/>
              <a:buAutoNum type="arabicPeriod"/>
              <a:defRPr/>
            </a:pPr>
            <a:r>
              <a:rPr lang="ar-SA" sz="2800" dirty="0"/>
              <a:t>الوصول الى متخذ القرار  والتأثير عليه.</a:t>
            </a:r>
          </a:p>
          <a:p>
            <a:pPr marL="514350" indent="-514350">
              <a:buFont typeface="+mj-lt"/>
              <a:buAutoNum type="arabicPeriod"/>
              <a:defRPr/>
            </a:pPr>
            <a:r>
              <a:rPr lang="ar-SA" sz="2800" dirty="0"/>
              <a:t>تطوير الوعي الادراكي لدى المستهلك.</a:t>
            </a:r>
          </a:p>
          <a:p>
            <a:pPr marL="514350" indent="-514350">
              <a:buFont typeface="+mj-lt"/>
              <a:buAutoNum type="arabicPeriod"/>
              <a:defRPr/>
            </a:pPr>
            <a:r>
              <a:rPr lang="ar-SA" sz="2800" dirty="0"/>
              <a:t>اثارة الرغبة في المنتج والاهتمام به.</a:t>
            </a:r>
          </a:p>
          <a:p>
            <a:pPr marL="514350" indent="-514350">
              <a:buFont typeface="+mj-lt"/>
              <a:buAutoNum type="arabicPeriod"/>
              <a:defRPr/>
            </a:pPr>
            <a:r>
              <a:rPr lang="ar-SA" sz="2800" dirty="0"/>
              <a:t>الاقناع وتقليل مخاطر الشراء.</a:t>
            </a:r>
          </a:p>
          <a:p>
            <a:pPr marL="514350" indent="-514350">
              <a:buFont typeface="+mj-lt"/>
              <a:buAutoNum type="arabicPeriod"/>
              <a:defRPr/>
            </a:pPr>
            <a:r>
              <a:rPr lang="ar-SA" sz="2800" dirty="0"/>
              <a:t>دفع المشتري الى اتخاذ قرار الشراء.</a:t>
            </a:r>
          </a:p>
          <a:p>
            <a:pPr marL="514350" indent="-514350">
              <a:buFont typeface="+mj-lt"/>
              <a:buAutoNum type="arabicPeriod"/>
              <a:defRPr/>
            </a:pPr>
            <a:r>
              <a:rPr lang="ar-SA" sz="2800" dirty="0"/>
              <a:t>تشجيع عملية تكرار الشراء.</a:t>
            </a:r>
          </a:p>
          <a:p>
            <a:pPr indent="433388">
              <a:defRPr/>
            </a:pPr>
            <a:r>
              <a:rPr lang="ar-DZ" sz="2800" dirty="0">
                <a:latin typeface="Arial" pitchFamily="34"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5500" y="1600200"/>
            <a:ext cx="8124296" cy="3733800"/>
          </a:xfrm>
          <a:solidFill>
            <a:schemeClr val="bg2">
              <a:lumMod val="90000"/>
            </a:schemeClr>
          </a:solidFill>
        </p:spPr>
        <p:txBody>
          <a:bodyPr/>
          <a:lstStyle/>
          <a:p>
            <a:pPr marL="342900" indent="-342900" rtl="1">
              <a:buFont typeface="Wingdings 2" pitchFamily="18" charset="2"/>
              <a:buNone/>
              <a:defRPr/>
            </a:pPr>
            <a:r>
              <a:rPr lang="ar-SA" sz="2800" dirty="0" smtClean="0">
                <a:solidFill>
                  <a:srgbClr val="FF0000"/>
                </a:solidFill>
                <a:cs typeface="PT Bold Heading" pitchFamily="2" charset="-78"/>
              </a:rPr>
              <a:t>4- المزيج الترويجي: </a:t>
            </a:r>
            <a:r>
              <a:rPr lang="ar-SA" dirty="0" smtClean="0">
                <a:cs typeface="Arabic Transparent" pitchFamily="2" charset="-78"/>
              </a:rPr>
              <a:t>يتمثل الترويج في شكل مزيج متكون من عناصر معينة أهمها: </a:t>
            </a:r>
          </a:p>
          <a:p>
            <a:pPr marL="1141413" indent="-514350" rtl="1">
              <a:buFont typeface="+mj-lt"/>
              <a:buAutoNum type="arabicPeriod"/>
              <a:tabLst>
                <a:tab pos="914400" algn="l"/>
              </a:tabLst>
              <a:defRPr/>
            </a:pPr>
            <a:r>
              <a:rPr lang="ar-SA" b="1" dirty="0" smtClean="0">
                <a:cs typeface="Arabic Transparent" pitchFamily="2" charset="-78"/>
              </a:rPr>
              <a:t>الإعلان</a:t>
            </a:r>
            <a:endParaRPr lang="ar-DZ" b="1" dirty="0" smtClean="0">
              <a:cs typeface="Arabic Transparent" pitchFamily="2" charset="-78"/>
            </a:endParaRPr>
          </a:p>
          <a:p>
            <a:pPr marL="1141413" indent="-514350" rtl="1">
              <a:buFont typeface="+mj-lt"/>
              <a:buAutoNum type="arabicPeriod"/>
              <a:tabLst>
                <a:tab pos="914400" algn="l"/>
              </a:tabLst>
              <a:defRPr/>
            </a:pPr>
            <a:r>
              <a:rPr lang="ar-SA" b="1" dirty="0" smtClean="0">
                <a:cs typeface="Arabic Transparent" pitchFamily="2" charset="-78"/>
              </a:rPr>
              <a:t>البيع الشخصي (القوى البيعية )</a:t>
            </a:r>
            <a:endParaRPr lang="ar-DZ" b="1" dirty="0" smtClean="0">
              <a:cs typeface="Arabic Transparent" pitchFamily="2" charset="-78"/>
            </a:endParaRPr>
          </a:p>
          <a:p>
            <a:pPr marL="1141413" indent="-514350" rtl="1">
              <a:buFont typeface="+mj-lt"/>
              <a:buAutoNum type="arabicPeriod"/>
              <a:tabLst>
                <a:tab pos="914400" algn="l"/>
              </a:tabLst>
              <a:defRPr/>
            </a:pPr>
            <a:r>
              <a:rPr lang="ar-SA" b="1" dirty="0" smtClean="0">
                <a:cs typeface="Arabic Transparent" pitchFamily="2" charset="-78"/>
              </a:rPr>
              <a:t> تنشيط المبيعات </a:t>
            </a:r>
            <a:endParaRPr lang="ar-DZ" b="1" dirty="0" smtClean="0">
              <a:cs typeface="Arabic Transparent" pitchFamily="2" charset="-78"/>
            </a:endParaRPr>
          </a:p>
          <a:p>
            <a:pPr marL="1141413" indent="-514350" rtl="1">
              <a:buFont typeface="+mj-lt"/>
              <a:buAutoNum type="arabicPeriod"/>
              <a:tabLst>
                <a:tab pos="914400" algn="l"/>
              </a:tabLst>
              <a:defRPr/>
            </a:pPr>
            <a:r>
              <a:rPr lang="ar-SA" b="1" dirty="0" smtClean="0">
                <a:cs typeface="Arabic Transparent" pitchFamily="2" charset="-78"/>
              </a:rPr>
              <a:t>العلاقات العامة</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6"/>
          <p:cNvSpPr>
            <a:spLocks noChangeArrowheads="1"/>
          </p:cNvSpPr>
          <p:nvPr/>
        </p:nvSpPr>
        <p:spPr bwMode="auto">
          <a:xfrm>
            <a:off x="1071133" y="906742"/>
            <a:ext cx="1393330" cy="369332"/>
          </a:xfrm>
          <a:prstGeom prst="rect">
            <a:avLst/>
          </a:prstGeom>
          <a:solidFill>
            <a:srgbClr val="66FF33"/>
          </a:solidFill>
          <a:ln w="12700" cap="sq">
            <a:noFill/>
            <a:miter lim="800000"/>
            <a:headEnd type="none" w="sm" len="sm"/>
            <a:tailEnd type="none" w="sm" len="sm"/>
          </a:ln>
        </p:spPr>
        <p:txBody>
          <a:bodyPr wrap="none" anchor="ctr">
            <a:spAutoFit/>
          </a:bodyPr>
          <a:lstStyle/>
          <a:p>
            <a:pPr algn="ctr"/>
            <a:r>
              <a:rPr lang="ar-SA" b="1">
                <a:solidFill>
                  <a:srgbClr val="000099"/>
                </a:solidFill>
              </a:rPr>
              <a:t>الهدف التسويقي</a:t>
            </a:r>
          </a:p>
        </p:txBody>
      </p:sp>
      <p:sp>
        <p:nvSpPr>
          <p:cNvPr id="21508" name="Line 7"/>
          <p:cNvSpPr>
            <a:spLocks noChangeShapeType="1"/>
          </p:cNvSpPr>
          <p:nvPr/>
        </p:nvSpPr>
        <p:spPr bwMode="auto">
          <a:xfrm>
            <a:off x="2495418" y="3371850"/>
            <a:ext cx="0" cy="350838"/>
          </a:xfrm>
          <a:prstGeom prst="line">
            <a:avLst/>
          </a:prstGeom>
          <a:noFill/>
          <a:ln w="9525">
            <a:solidFill>
              <a:srgbClr val="000000"/>
            </a:solidFill>
            <a:round/>
            <a:headEnd/>
            <a:tailEnd type="triangle" w="med" len="med"/>
          </a:ln>
        </p:spPr>
        <p:txBody>
          <a:bodyPr/>
          <a:lstStyle/>
          <a:p>
            <a:pPr algn="ctr"/>
            <a:endParaRPr lang="ar-SA"/>
          </a:p>
        </p:txBody>
      </p:sp>
      <p:sp>
        <p:nvSpPr>
          <p:cNvPr id="21509" name="Rectangle 17"/>
          <p:cNvSpPr>
            <a:spLocks noChangeArrowheads="1"/>
          </p:cNvSpPr>
          <p:nvPr/>
        </p:nvSpPr>
        <p:spPr bwMode="auto">
          <a:xfrm>
            <a:off x="7204541" y="1366193"/>
            <a:ext cx="2039340" cy="461665"/>
          </a:xfrm>
          <a:prstGeom prst="rect">
            <a:avLst/>
          </a:prstGeom>
          <a:solidFill>
            <a:srgbClr val="66FF33"/>
          </a:solidFill>
          <a:ln w="12700" cap="sq">
            <a:noFill/>
            <a:miter lim="800000"/>
            <a:headEnd type="none" w="sm" len="sm"/>
            <a:tailEnd type="none" w="sm" len="sm"/>
          </a:ln>
        </p:spPr>
        <p:txBody>
          <a:bodyPr wrap="none" anchor="ctr">
            <a:spAutoFit/>
          </a:bodyPr>
          <a:lstStyle/>
          <a:p>
            <a:pPr algn="ctr"/>
            <a:r>
              <a:rPr lang="fr-FR"/>
              <a:t> </a:t>
            </a:r>
            <a:r>
              <a:rPr lang="ar-SA" sz="2400" b="1">
                <a:solidFill>
                  <a:srgbClr val="000099"/>
                </a:solidFill>
              </a:rPr>
              <a:t>الأهداف</a:t>
            </a:r>
            <a:r>
              <a:rPr lang="fr-FR" sz="2400" b="1">
                <a:solidFill>
                  <a:srgbClr val="000099"/>
                </a:solidFill>
              </a:rPr>
              <a:t> </a:t>
            </a:r>
            <a:r>
              <a:rPr lang="ar-SA" sz="2400" b="1">
                <a:solidFill>
                  <a:srgbClr val="000099"/>
                </a:solidFill>
              </a:rPr>
              <a:t>و الموارد</a:t>
            </a:r>
            <a:endParaRPr lang="fr-FR" sz="2400" b="1">
              <a:solidFill>
                <a:srgbClr val="000099"/>
              </a:solidFill>
            </a:endParaRPr>
          </a:p>
        </p:txBody>
      </p:sp>
      <p:sp>
        <p:nvSpPr>
          <p:cNvPr id="21510" name="Text Box 19"/>
          <p:cNvSpPr txBox="1">
            <a:spLocks noChangeArrowheads="1"/>
          </p:cNvSpPr>
          <p:nvPr/>
        </p:nvSpPr>
        <p:spPr bwMode="auto">
          <a:xfrm>
            <a:off x="7527529" y="2205038"/>
            <a:ext cx="1793742" cy="946150"/>
          </a:xfrm>
          <a:prstGeom prst="rect">
            <a:avLst/>
          </a:prstGeom>
          <a:solidFill>
            <a:srgbClr val="66FF33"/>
          </a:solidFill>
          <a:ln w="12700" cap="sq">
            <a:noFill/>
            <a:miter lim="800000"/>
            <a:headEnd type="none" w="sm" len="sm"/>
            <a:tailEnd type="none" w="sm" len="sm"/>
          </a:ln>
        </p:spPr>
        <p:txBody>
          <a:bodyPr>
            <a:spAutoFit/>
          </a:bodyPr>
          <a:lstStyle/>
          <a:p>
            <a:pPr algn="ctr">
              <a:spcBef>
                <a:spcPct val="50000"/>
              </a:spcBef>
            </a:pPr>
            <a:r>
              <a:rPr lang="ar-SA" sz="2800" b="1">
                <a:solidFill>
                  <a:srgbClr val="000099"/>
                </a:solidFill>
              </a:rPr>
              <a:t>استراتيجية</a:t>
            </a:r>
            <a:r>
              <a:rPr lang="fr-FR" sz="2800" b="1">
                <a:solidFill>
                  <a:srgbClr val="000099"/>
                </a:solidFill>
              </a:rPr>
              <a:t> </a:t>
            </a:r>
            <a:r>
              <a:rPr lang="ar-SA" sz="2800" b="1">
                <a:solidFill>
                  <a:srgbClr val="000099"/>
                </a:solidFill>
              </a:rPr>
              <a:t>تسويقية</a:t>
            </a:r>
            <a:endParaRPr lang="fr-FR" sz="2800" b="1">
              <a:solidFill>
                <a:srgbClr val="000099"/>
              </a:solidFill>
            </a:endParaRPr>
          </a:p>
        </p:txBody>
      </p:sp>
      <p:sp>
        <p:nvSpPr>
          <p:cNvPr id="21511" name="Text Box 20"/>
          <p:cNvSpPr txBox="1">
            <a:spLocks noChangeArrowheads="1"/>
          </p:cNvSpPr>
          <p:nvPr/>
        </p:nvSpPr>
        <p:spPr bwMode="auto">
          <a:xfrm>
            <a:off x="7525808" y="3509964"/>
            <a:ext cx="1795463" cy="2655887"/>
          </a:xfrm>
          <a:prstGeom prst="rect">
            <a:avLst/>
          </a:prstGeom>
          <a:solidFill>
            <a:srgbClr val="66FF33"/>
          </a:solidFill>
          <a:ln w="12700" cap="sq">
            <a:noFill/>
            <a:miter lim="800000"/>
            <a:headEnd type="none" w="sm" len="sm"/>
            <a:tailEnd type="none" w="sm" len="sm"/>
          </a:ln>
        </p:spPr>
        <p:txBody>
          <a:bodyPr>
            <a:spAutoFit/>
          </a:bodyPr>
          <a:lstStyle/>
          <a:p>
            <a:pPr algn="ctr">
              <a:spcBef>
                <a:spcPct val="50000"/>
              </a:spcBef>
            </a:pPr>
            <a:endParaRPr lang="ar-DZ" sz="2800" b="1">
              <a:solidFill>
                <a:srgbClr val="000099"/>
              </a:solidFill>
            </a:endParaRPr>
          </a:p>
          <a:p>
            <a:pPr algn="ctr">
              <a:spcBef>
                <a:spcPct val="50000"/>
              </a:spcBef>
            </a:pPr>
            <a:r>
              <a:rPr lang="ar-SA" sz="2800" b="1">
                <a:solidFill>
                  <a:srgbClr val="000099"/>
                </a:solidFill>
              </a:rPr>
              <a:t>استراتيجية</a:t>
            </a:r>
            <a:r>
              <a:rPr lang="fr-FR" sz="2800" b="1">
                <a:solidFill>
                  <a:srgbClr val="000099"/>
                </a:solidFill>
              </a:rPr>
              <a:t> </a:t>
            </a:r>
            <a:r>
              <a:rPr lang="ar-SA" sz="2800" b="1">
                <a:solidFill>
                  <a:srgbClr val="000099"/>
                </a:solidFill>
              </a:rPr>
              <a:t>تسويقية</a:t>
            </a:r>
            <a:r>
              <a:rPr lang="fr-FR" sz="2800" b="1">
                <a:solidFill>
                  <a:srgbClr val="000099"/>
                </a:solidFill>
              </a:rPr>
              <a:t> </a:t>
            </a:r>
            <a:r>
              <a:rPr lang="ar-SA" sz="2800" b="1">
                <a:solidFill>
                  <a:srgbClr val="000099"/>
                </a:solidFill>
              </a:rPr>
              <a:t>الإعلانية</a:t>
            </a:r>
            <a:r>
              <a:rPr lang="en-US" sz="2800">
                <a:solidFill>
                  <a:srgbClr val="000099"/>
                </a:solidFill>
              </a:rPr>
              <a:t> </a:t>
            </a:r>
            <a:endParaRPr lang="ar-DZ" sz="2800">
              <a:solidFill>
                <a:srgbClr val="000099"/>
              </a:solidFill>
            </a:endParaRPr>
          </a:p>
          <a:p>
            <a:pPr algn="ctr">
              <a:spcBef>
                <a:spcPct val="50000"/>
              </a:spcBef>
            </a:pPr>
            <a:endParaRPr lang="fr-FR" sz="2800">
              <a:solidFill>
                <a:srgbClr val="000099"/>
              </a:solidFill>
            </a:endParaRPr>
          </a:p>
        </p:txBody>
      </p:sp>
      <p:grpSp>
        <p:nvGrpSpPr>
          <p:cNvPr id="2" name="Group 35"/>
          <p:cNvGrpSpPr>
            <a:grpSpLocks/>
          </p:cNvGrpSpPr>
          <p:nvPr/>
        </p:nvGrpSpPr>
        <p:grpSpPr bwMode="auto">
          <a:xfrm>
            <a:off x="4328717" y="1628776"/>
            <a:ext cx="2340636" cy="4646613"/>
            <a:chOff x="2517" y="1026"/>
            <a:chExt cx="1361" cy="2927"/>
          </a:xfrm>
        </p:grpSpPr>
        <p:sp>
          <p:nvSpPr>
            <p:cNvPr id="21526" name="Text Box 21"/>
            <p:cNvSpPr txBox="1">
              <a:spLocks noChangeArrowheads="1"/>
            </p:cNvSpPr>
            <p:nvPr/>
          </p:nvSpPr>
          <p:spPr bwMode="auto">
            <a:xfrm>
              <a:off x="2517" y="1026"/>
              <a:ext cx="1361" cy="2927"/>
            </a:xfrm>
            <a:prstGeom prst="rect">
              <a:avLst/>
            </a:prstGeom>
            <a:solidFill>
              <a:schemeClr val="tx2"/>
            </a:solidFill>
            <a:ln w="12700" cap="sq">
              <a:noFill/>
              <a:miter lim="800000"/>
              <a:headEnd type="none" w="sm" len="sm"/>
              <a:tailEnd type="none" w="sm" len="sm"/>
            </a:ln>
          </p:spPr>
          <p:txBody>
            <a:bodyPr>
              <a:spAutoFit/>
            </a:bodyPr>
            <a:lstStyle/>
            <a:p>
              <a:pPr algn="ctr">
                <a:spcBef>
                  <a:spcPct val="50000"/>
                </a:spcBef>
              </a:pPr>
              <a:r>
                <a:rPr lang="ar-SA" sz="2800" b="1">
                  <a:solidFill>
                    <a:schemeClr val="bg1"/>
                  </a:solidFill>
                </a:rPr>
                <a:t>المزيج التسويقي</a:t>
              </a:r>
              <a:endParaRPr lang="ar-DZ" sz="2800" b="1">
                <a:solidFill>
                  <a:schemeClr val="bg1"/>
                </a:solidFill>
              </a:endParaRPr>
            </a:p>
            <a:p>
              <a:pPr algn="ctr">
                <a:spcBef>
                  <a:spcPct val="50000"/>
                </a:spcBef>
              </a:pPr>
              <a:r>
                <a:rPr lang="fr-FR"/>
                <a:t> </a:t>
              </a:r>
              <a:endParaRPr lang="ar-DZ"/>
            </a:p>
            <a:p>
              <a:pPr algn="ctr">
                <a:spcBef>
                  <a:spcPct val="50000"/>
                </a:spcBef>
              </a:pPr>
              <a:endParaRPr lang="ar-DZ"/>
            </a:p>
            <a:p>
              <a:pPr algn="ctr">
                <a:spcBef>
                  <a:spcPct val="50000"/>
                </a:spcBef>
              </a:pPr>
              <a:endParaRPr lang="fr-FR"/>
            </a:p>
            <a:p>
              <a:pPr algn="ctr">
                <a:spcBef>
                  <a:spcPct val="50000"/>
                </a:spcBef>
              </a:pPr>
              <a:endParaRPr lang="fr-FR"/>
            </a:p>
            <a:p>
              <a:pPr algn="ctr">
                <a:spcBef>
                  <a:spcPct val="50000"/>
                </a:spcBef>
              </a:pPr>
              <a:endParaRPr lang="fr-FR"/>
            </a:p>
            <a:p>
              <a:pPr algn="ctr">
                <a:spcBef>
                  <a:spcPct val="50000"/>
                </a:spcBef>
              </a:pPr>
              <a:endParaRPr lang="fr-FR"/>
            </a:p>
            <a:p>
              <a:pPr algn="ctr">
                <a:spcBef>
                  <a:spcPct val="50000"/>
                </a:spcBef>
              </a:pPr>
              <a:endParaRPr lang="fr-FR"/>
            </a:p>
            <a:p>
              <a:pPr algn="ctr">
                <a:spcBef>
                  <a:spcPct val="50000"/>
                </a:spcBef>
              </a:pPr>
              <a:endParaRPr lang="fr-FR"/>
            </a:p>
            <a:p>
              <a:pPr algn="ctr">
                <a:spcBef>
                  <a:spcPct val="50000"/>
                </a:spcBef>
              </a:pPr>
              <a:endParaRPr lang="fr-FR"/>
            </a:p>
            <a:p>
              <a:pPr algn="ctr">
                <a:spcBef>
                  <a:spcPct val="50000"/>
                </a:spcBef>
              </a:pPr>
              <a:endParaRPr lang="fr-FR"/>
            </a:p>
          </p:txBody>
        </p:sp>
        <p:sp>
          <p:nvSpPr>
            <p:cNvPr id="21527" name="Text Box 22"/>
            <p:cNvSpPr txBox="1">
              <a:spLocks noChangeArrowheads="1"/>
            </p:cNvSpPr>
            <p:nvPr/>
          </p:nvSpPr>
          <p:spPr bwMode="auto">
            <a:xfrm>
              <a:off x="2608" y="1403"/>
              <a:ext cx="1134" cy="2311"/>
            </a:xfrm>
            <a:prstGeom prst="rect">
              <a:avLst/>
            </a:prstGeom>
            <a:solidFill>
              <a:srgbClr val="66FFFF"/>
            </a:solidFill>
            <a:ln w="12700" cap="sq">
              <a:noFill/>
              <a:miter lim="800000"/>
              <a:headEnd type="none" w="sm" len="sm"/>
              <a:tailEnd type="none" w="sm" len="sm"/>
            </a:ln>
          </p:spPr>
          <p:txBody>
            <a:bodyPr>
              <a:spAutoFit/>
            </a:bodyPr>
            <a:lstStyle/>
            <a:p>
              <a:pPr algn="ctr">
                <a:spcBef>
                  <a:spcPct val="50000"/>
                </a:spcBef>
                <a:buFontTx/>
                <a:buChar char="•"/>
              </a:pPr>
              <a:r>
                <a:rPr lang="ar-SA" b="1">
                  <a:solidFill>
                    <a:srgbClr val="000099"/>
                  </a:solidFill>
                </a:rPr>
                <a:t>المنتج</a:t>
              </a:r>
              <a:endParaRPr lang="ar-DZ" b="1">
                <a:solidFill>
                  <a:srgbClr val="000099"/>
                </a:solidFill>
              </a:endParaRPr>
            </a:p>
            <a:p>
              <a:pPr algn="ctr">
                <a:spcBef>
                  <a:spcPct val="50000"/>
                </a:spcBef>
                <a:buFontTx/>
                <a:buChar char="•"/>
              </a:pPr>
              <a:r>
                <a:rPr lang="fr-FR" b="1">
                  <a:solidFill>
                    <a:srgbClr val="000099"/>
                  </a:solidFill>
                </a:rPr>
                <a:t> </a:t>
              </a:r>
              <a:r>
                <a:rPr lang="ar-SA" b="1">
                  <a:solidFill>
                    <a:srgbClr val="000099"/>
                  </a:solidFill>
                </a:rPr>
                <a:t>السعر</a:t>
              </a:r>
              <a:r>
                <a:rPr lang="fr-FR" b="1">
                  <a:solidFill>
                    <a:srgbClr val="000099"/>
                  </a:solidFill>
                </a:rPr>
                <a:t> </a:t>
              </a:r>
              <a:endParaRPr lang="ar-DZ" b="1">
                <a:solidFill>
                  <a:srgbClr val="000099"/>
                </a:solidFill>
              </a:endParaRPr>
            </a:p>
            <a:p>
              <a:pPr algn="ctr">
                <a:spcBef>
                  <a:spcPct val="50000"/>
                </a:spcBef>
                <a:buFontTx/>
                <a:buChar char="•"/>
              </a:pPr>
              <a:r>
                <a:rPr lang="ar-SA" b="1">
                  <a:solidFill>
                    <a:srgbClr val="000099"/>
                  </a:solidFill>
                </a:rPr>
                <a:t>التوزي</a:t>
              </a:r>
              <a:r>
                <a:rPr lang="ar-DZ" b="1">
                  <a:solidFill>
                    <a:srgbClr val="000099"/>
                  </a:solidFill>
                </a:rPr>
                <a:t>ع</a:t>
              </a:r>
            </a:p>
            <a:p>
              <a:pPr algn="ctr">
                <a:spcBef>
                  <a:spcPct val="50000"/>
                </a:spcBef>
                <a:buFontTx/>
                <a:buChar char="•"/>
              </a:pPr>
              <a:endParaRPr lang="ar-DZ" b="1">
                <a:solidFill>
                  <a:srgbClr val="000099"/>
                </a:solidFill>
              </a:endParaRPr>
            </a:p>
            <a:p>
              <a:pPr algn="ctr">
                <a:spcBef>
                  <a:spcPct val="50000"/>
                </a:spcBef>
                <a:buFontTx/>
                <a:buChar char="•"/>
              </a:pPr>
              <a:endParaRPr lang="ar-DZ" b="1">
                <a:solidFill>
                  <a:srgbClr val="000099"/>
                </a:solidFill>
              </a:endParaRPr>
            </a:p>
            <a:p>
              <a:pPr algn="ctr">
                <a:spcBef>
                  <a:spcPct val="50000"/>
                </a:spcBef>
                <a:buFontTx/>
                <a:buChar char="•"/>
              </a:pPr>
              <a:endParaRPr lang="ar-DZ" b="1">
                <a:solidFill>
                  <a:srgbClr val="000099"/>
                </a:solidFill>
              </a:endParaRPr>
            </a:p>
            <a:p>
              <a:pPr algn="ctr">
                <a:spcBef>
                  <a:spcPct val="50000"/>
                </a:spcBef>
                <a:buFontTx/>
                <a:buChar char="•"/>
              </a:pPr>
              <a:endParaRPr lang="ar-DZ" b="1">
                <a:solidFill>
                  <a:srgbClr val="000099"/>
                </a:solidFill>
              </a:endParaRPr>
            </a:p>
            <a:p>
              <a:pPr algn="ctr">
                <a:spcBef>
                  <a:spcPct val="50000"/>
                </a:spcBef>
                <a:buFontTx/>
                <a:buChar char="•"/>
              </a:pPr>
              <a:endParaRPr lang="ar-DZ" b="1">
                <a:solidFill>
                  <a:srgbClr val="000099"/>
                </a:solidFill>
              </a:endParaRPr>
            </a:p>
            <a:p>
              <a:pPr algn="ctr">
                <a:spcBef>
                  <a:spcPct val="50000"/>
                </a:spcBef>
              </a:pPr>
              <a:endParaRPr lang="fr-FR" b="1">
                <a:solidFill>
                  <a:srgbClr val="000099"/>
                </a:solidFill>
              </a:endParaRPr>
            </a:p>
          </p:txBody>
        </p:sp>
        <p:sp>
          <p:nvSpPr>
            <p:cNvPr id="21528" name="Text Box 23"/>
            <p:cNvSpPr txBox="1">
              <a:spLocks noChangeArrowheads="1"/>
            </p:cNvSpPr>
            <p:nvPr/>
          </p:nvSpPr>
          <p:spPr bwMode="auto">
            <a:xfrm>
              <a:off x="2699" y="2295"/>
              <a:ext cx="952" cy="1280"/>
            </a:xfrm>
            <a:prstGeom prst="rect">
              <a:avLst/>
            </a:prstGeom>
            <a:solidFill>
              <a:srgbClr val="666699"/>
            </a:solidFill>
            <a:ln w="12700" cap="sq">
              <a:noFill/>
              <a:miter lim="800000"/>
              <a:headEnd type="none" w="sm" len="sm"/>
              <a:tailEnd type="none" w="sm" len="sm"/>
            </a:ln>
          </p:spPr>
          <p:txBody>
            <a:bodyPr>
              <a:spAutoFit/>
            </a:bodyPr>
            <a:lstStyle/>
            <a:p>
              <a:pPr algn="ctr">
                <a:spcBef>
                  <a:spcPct val="50000"/>
                </a:spcBef>
              </a:pPr>
              <a:r>
                <a:rPr lang="ar-SA" b="1" u="sng">
                  <a:solidFill>
                    <a:srgbClr val="000099"/>
                  </a:solidFill>
                </a:rPr>
                <a:t>المزيج ال</a:t>
              </a:r>
              <a:r>
                <a:rPr lang="ar-DZ" b="1" u="sng">
                  <a:solidFill>
                    <a:srgbClr val="000099"/>
                  </a:solidFill>
                </a:rPr>
                <a:t>ترويجي</a:t>
              </a:r>
            </a:p>
            <a:p>
              <a:pPr algn="ctr">
                <a:spcBef>
                  <a:spcPct val="50000"/>
                </a:spcBef>
                <a:buFontTx/>
                <a:buChar char="•"/>
              </a:pPr>
              <a:r>
                <a:rPr lang="ar-DZ" b="1">
                  <a:solidFill>
                    <a:srgbClr val="000099"/>
                  </a:solidFill>
                </a:rPr>
                <a:t> ا</a:t>
              </a:r>
              <a:r>
                <a:rPr lang="ar-SA" b="1">
                  <a:solidFill>
                    <a:srgbClr val="000099"/>
                  </a:solidFill>
                </a:rPr>
                <a:t>لإعلان</a:t>
              </a:r>
              <a:endParaRPr lang="ar-DZ" b="1">
                <a:solidFill>
                  <a:srgbClr val="000099"/>
                </a:solidFill>
              </a:endParaRPr>
            </a:p>
            <a:p>
              <a:pPr algn="ctr">
                <a:spcBef>
                  <a:spcPct val="50000"/>
                </a:spcBef>
                <a:buFontTx/>
                <a:buChar char="•"/>
              </a:pPr>
              <a:r>
                <a:rPr lang="ar-SA" b="1">
                  <a:solidFill>
                    <a:srgbClr val="000099"/>
                  </a:solidFill>
                </a:rPr>
                <a:t>البيع الشخصي.</a:t>
              </a:r>
              <a:endParaRPr lang="ar-DZ" b="1">
                <a:solidFill>
                  <a:srgbClr val="000099"/>
                </a:solidFill>
              </a:endParaRPr>
            </a:p>
            <a:p>
              <a:pPr algn="ctr">
                <a:spcBef>
                  <a:spcPct val="50000"/>
                </a:spcBef>
                <a:buFontTx/>
                <a:buChar char="•"/>
              </a:pPr>
              <a:r>
                <a:rPr lang="ar-DZ" b="1">
                  <a:solidFill>
                    <a:srgbClr val="000099"/>
                  </a:solidFill>
                </a:rPr>
                <a:t> </a:t>
              </a:r>
              <a:r>
                <a:rPr lang="ar-SA" b="1">
                  <a:solidFill>
                    <a:srgbClr val="000099"/>
                  </a:solidFill>
                </a:rPr>
                <a:t>تنشيط المبيعات</a:t>
              </a:r>
            </a:p>
            <a:p>
              <a:pPr algn="ctr">
                <a:spcBef>
                  <a:spcPct val="50000"/>
                </a:spcBef>
                <a:buFontTx/>
                <a:buChar char="•"/>
              </a:pPr>
              <a:r>
                <a:rPr lang="ar-SA" b="1">
                  <a:solidFill>
                    <a:srgbClr val="000099"/>
                  </a:solidFill>
                </a:rPr>
                <a:t>العلاقات العامة</a:t>
              </a:r>
              <a:endParaRPr lang="ar-DZ" b="1">
                <a:solidFill>
                  <a:srgbClr val="000099"/>
                </a:solidFill>
              </a:endParaRPr>
            </a:p>
          </p:txBody>
        </p:sp>
      </p:grpSp>
      <p:grpSp>
        <p:nvGrpSpPr>
          <p:cNvPr id="3" name="Group 28"/>
          <p:cNvGrpSpPr>
            <a:grpSpLocks/>
          </p:cNvGrpSpPr>
          <p:nvPr/>
        </p:nvGrpSpPr>
        <p:grpSpPr bwMode="auto">
          <a:xfrm>
            <a:off x="896012" y="1628776"/>
            <a:ext cx="2027634" cy="4367213"/>
            <a:chOff x="521" y="1026"/>
            <a:chExt cx="1179" cy="2751"/>
          </a:xfrm>
        </p:grpSpPr>
        <p:sp>
          <p:nvSpPr>
            <p:cNvPr id="21523" name="Text Box 24"/>
            <p:cNvSpPr txBox="1">
              <a:spLocks noChangeArrowheads="1"/>
            </p:cNvSpPr>
            <p:nvPr/>
          </p:nvSpPr>
          <p:spPr bwMode="auto">
            <a:xfrm>
              <a:off x="521" y="1026"/>
              <a:ext cx="1179" cy="2751"/>
            </a:xfrm>
            <a:prstGeom prst="rect">
              <a:avLst/>
            </a:prstGeom>
            <a:solidFill>
              <a:schemeClr val="accent2"/>
            </a:solidFill>
            <a:ln w="12700" cap="sq">
              <a:noFill/>
              <a:miter lim="800000"/>
              <a:headEnd type="none" w="sm" len="sm"/>
              <a:tailEnd type="none" w="sm" len="sm"/>
            </a:ln>
          </p:spPr>
          <p:txBody>
            <a:bodyPr>
              <a:spAutoFit/>
            </a:bodyPr>
            <a:lstStyle/>
            <a:p>
              <a:pPr algn="ctr">
                <a:spcBef>
                  <a:spcPct val="50000"/>
                </a:spcBef>
              </a:pPr>
              <a:r>
                <a:rPr lang="ar-DZ" sz="2800" b="1"/>
                <a:t>الهدف السوقي</a:t>
              </a:r>
            </a:p>
            <a:p>
              <a:pPr algn="ctr">
                <a:spcBef>
                  <a:spcPct val="50000"/>
                </a:spcBef>
              </a:pPr>
              <a:endParaRPr lang="ar-DZ" sz="2800" b="1"/>
            </a:p>
            <a:p>
              <a:pPr algn="ctr">
                <a:spcBef>
                  <a:spcPct val="50000"/>
                </a:spcBef>
              </a:pPr>
              <a:endParaRPr lang="ar-DZ" sz="2800" b="1"/>
            </a:p>
            <a:p>
              <a:pPr algn="ctr">
                <a:spcBef>
                  <a:spcPct val="50000"/>
                </a:spcBef>
              </a:pPr>
              <a:endParaRPr lang="ar-DZ" sz="2800" b="1"/>
            </a:p>
            <a:p>
              <a:pPr algn="ctr">
                <a:spcBef>
                  <a:spcPct val="50000"/>
                </a:spcBef>
              </a:pPr>
              <a:endParaRPr lang="ar-DZ" sz="2800" b="1"/>
            </a:p>
            <a:p>
              <a:pPr algn="ctr">
                <a:spcBef>
                  <a:spcPct val="50000"/>
                </a:spcBef>
              </a:pPr>
              <a:endParaRPr lang="ar-DZ" sz="2800" b="1"/>
            </a:p>
            <a:p>
              <a:pPr algn="ctr">
                <a:spcBef>
                  <a:spcPct val="50000"/>
                </a:spcBef>
              </a:pPr>
              <a:endParaRPr lang="fr-FR" sz="2800" b="1"/>
            </a:p>
          </p:txBody>
        </p:sp>
        <p:sp>
          <p:nvSpPr>
            <p:cNvPr id="21524" name="Text Box 26"/>
            <p:cNvSpPr txBox="1">
              <a:spLocks noChangeArrowheads="1"/>
            </p:cNvSpPr>
            <p:nvPr/>
          </p:nvSpPr>
          <p:spPr bwMode="auto">
            <a:xfrm>
              <a:off x="612" y="1616"/>
              <a:ext cx="953" cy="523"/>
            </a:xfrm>
            <a:prstGeom prst="rect">
              <a:avLst/>
            </a:prstGeom>
            <a:solidFill>
              <a:srgbClr val="66FFFF"/>
            </a:solidFill>
            <a:ln w="12700" cap="sq">
              <a:noFill/>
              <a:miter lim="800000"/>
              <a:headEnd type="none" w="sm" len="sm"/>
              <a:tailEnd type="none" w="sm" len="sm"/>
            </a:ln>
          </p:spPr>
          <p:txBody>
            <a:bodyPr>
              <a:spAutoFit/>
            </a:bodyPr>
            <a:lstStyle/>
            <a:p>
              <a:pPr algn="ctr">
                <a:spcBef>
                  <a:spcPct val="50000"/>
                </a:spcBef>
              </a:pPr>
              <a:r>
                <a:rPr lang="ar-DZ" sz="2400" b="1">
                  <a:solidFill>
                    <a:srgbClr val="000099"/>
                  </a:solidFill>
                </a:rPr>
                <a:t>المستهلك النهائي</a:t>
              </a:r>
              <a:endParaRPr lang="fr-FR" sz="2400" b="1">
                <a:solidFill>
                  <a:srgbClr val="000099"/>
                </a:solidFill>
              </a:endParaRPr>
            </a:p>
          </p:txBody>
        </p:sp>
        <p:sp>
          <p:nvSpPr>
            <p:cNvPr id="21525" name="Text Box 27"/>
            <p:cNvSpPr txBox="1">
              <a:spLocks noChangeArrowheads="1"/>
            </p:cNvSpPr>
            <p:nvPr/>
          </p:nvSpPr>
          <p:spPr bwMode="auto">
            <a:xfrm>
              <a:off x="613" y="2568"/>
              <a:ext cx="953" cy="523"/>
            </a:xfrm>
            <a:prstGeom prst="rect">
              <a:avLst/>
            </a:prstGeom>
            <a:solidFill>
              <a:srgbClr val="66FFFF"/>
            </a:solidFill>
            <a:ln w="12700" cap="sq">
              <a:noFill/>
              <a:miter lim="800000"/>
              <a:headEnd type="none" w="sm" len="sm"/>
              <a:tailEnd type="none" w="sm" len="sm"/>
            </a:ln>
          </p:spPr>
          <p:txBody>
            <a:bodyPr>
              <a:spAutoFit/>
            </a:bodyPr>
            <a:lstStyle/>
            <a:p>
              <a:pPr algn="ctr">
                <a:spcBef>
                  <a:spcPct val="50000"/>
                </a:spcBef>
              </a:pPr>
              <a:r>
                <a:rPr lang="ar-DZ" sz="2400" b="1">
                  <a:solidFill>
                    <a:srgbClr val="000099"/>
                  </a:solidFill>
                </a:rPr>
                <a:t>المستهلك الصناعي</a:t>
              </a:r>
              <a:endParaRPr lang="fr-FR" sz="2400" b="1">
                <a:solidFill>
                  <a:srgbClr val="000099"/>
                </a:solidFill>
              </a:endParaRPr>
            </a:p>
          </p:txBody>
        </p:sp>
      </p:grpSp>
      <p:sp>
        <p:nvSpPr>
          <p:cNvPr id="21514" name="Line 29"/>
          <p:cNvSpPr>
            <a:spLocks noChangeShapeType="1"/>
          </p:cNvSpPr>
          <p:nvPr/>
        </p:nvSpPr>
        <p:spPr bwMode="auto">
          <a:xfrm>
            <a:off x="2925366" y="2997200"/>
            <a:ext cx="467783" cy="0"/>
          </a:xfrm>
          <a:prstGeom prst="line">
            <a:avLst/>
          </a:prstGeom>
          <a:noFill/>
          <a:ln w="57150" cap="sq">
            <a:solidFill>
              <a:schemeClr val="tx1"/>
            </a:solidFill>
            <a:round/>
            <a:headEnd type="triangle" w="med" len="med"/>
            <a:tailEnd type="none" w="sm" len="sm"/>
          </a:ln>
        </p:spPr>
        <p:txBody>
          <a:bodyPr wrap="none"/>
          <a:lstStyle/>
          <a:p>
            <a:pPr algn="ctr"/>
            <a:endParaRPr lang="ar-SA"/>
          </a:p>
        </p:txBody>
      </p:sp>
      <p:sp>
        <p:nvSpPr>
          <p:cNvPr id="21515" name="Line 30"/>
          <p:cNvSpPr>
            <a:spLocks noChangeShapeType="1"/>
          </p:cNvSpPr>
          <p:nvPr/>
        </p:nvSpPr>
        <p:spPr bwMode="auto">
          <a:xfrm>
            <a:off x="2925366" y="4508500"/>
            <a:ext cx="467783" cy="0"/>
          </a:xfrm>
          <a:prstGeom prst="line">
            <a:avLst/>
          </a:prstGeom>
          <a:noFill/>
          <a:ln w="57150" cap="sq">
            <a:solidFill>
              <a:schemeClr val="tx1"/>
            </a:solidFill>
            <a:round/>
            <a:headEnd type="triangle" w="med" len="med"/>
            <a:tailEnd type="none" w="sm" len="sm"/>
          </a:ln>
        </p:spPr>
        <p:txBody>
          <a:bodyPr wrap="none"/>
          <a:lstStyle/>
          <a:p>
            <a:pPr algn="ctr"/>
            <a:endParaRPr lang="ar-SA"/>
          </a:p>
        </p:txBody>
      </p:sp>
      <p:sp>
        <p:nvSpPr>
          <p:cNvPr id="21516" name="Line 31"/>
          <p:cNvSpPr>
            <a:spLocks noChangeShapeType="1"/>
          </p:cNvSpPr>
          <p:nvPr/>
        </p:nvSpPr>
        <p:spPr bwMode="auto">
          <a:xfrm>
            <a:off x="3393150" y="2997200"/>
            <a:ext cx="0" cy="1511300"/>
          </a:xfrm>
          <a:prstGeom prst="line">
            <a:avLst/>
          </a:prstGeom>
          <a:noFill/>
          <a:ln w="57150" cap="sq">
            <a:solidFill>
              <a:schemeClr val="tx1"/>
            </a:solidFill>
            <a:round/>
            <a:headEnd/>
            <a:tailEnd type="none" w="sm" len="sm"/>
          </a:ln>
        </p:spPr>
        <p:txBody>
          <a:bodyPr wrap="none"/>
          <a:lstStyle/>
          <a:p>
            <a:pPr algn="ctr"/>
            <a:endParaRPr lang="ar-SA"/>
          </a:p>
        </p:txBody>
      </p:sp>
      <p:sp>
        <p:nvSpPr>
          <p:cNvPr id="21517" name="Line 33"/>
          <p:cNvSpPr>
            <a:spLocks noChangeShapeType="1"/>
          </p:cNvSpPr>
          <p:nvPr/>
        </p:nvSpPr>
        <p:spPr bwMode="auto">
          <a:xfrm flipH="1">
            <a:off x="3393149" y="3789363"/>
            <a:ext cx="935567" cy="0"/>
          </a:xfrm>
          <a:prstGeom prst="line">
            <a:avLst/>
          </a:prstGeom>
          <a:noFill/>
          <a:ln w="57150" cap="sq">
            <a:solidFill>
              <a:schemeClr val="tx1"/>
            </a:solidFill>
            <a:round/>
            <a:headEnd type="none" w="sm" len="sm"/>
            <a:tailEnd type="triangle" w="sm" len="sm"/>
          </a:ln>
        </p:spPr>
        <p:txBody>
          <a:bodyPr wrap="none"/>
          <a:lstStyle/>
          <a:p>
            <a:pPr algn="ctr"/>
            <a:endParaRPr lang="ar-SA"/>
          </a:p>
        </p:txBody>
      </p:sp>
      <p:sp>
        <p:nvSpPr>
          <p:cNvPr id="21518" name="Line 36"/>
          <p:cNvSpPr>
            <a:spLocks noChangeShapeType="1"/>
          </p:cNvSpPr>
          <p:nvPr/>
        </p:nvSpPr>
        <p:spPr bwMode="auto">
          <a:xfrm flipH="1">
            <a:off x="7214527" y="2492375"/>
            <a:ext cx="313002" cy="0"/>
          </a:xfrm>
          <a:prstGeom prst="line">
            <a:avLst/>
          </a:prstGeom>
          <a:noFill/>
          <a:ln w="57150" cap="sq">
            <a:solidFill>
              <a:schemeClr val="tx1"/>
            </a:solidFill>
            <a:round/>
            <a:headEnd type="none" w="sm" len="sm"/>
            <a:tailEnd type="none" w="sm" len="sm"/>
          </a:ln>
        </p:spPr>
        <p:txBody>
          <a:bodyPr wrap="none"/>
          <a:lstStyle/>
          <a:p>
            <a:pPr algn="ctr"/>
            <a:endParaRPr lang="ar-SA"/>
          </a:p>
        </p:txBody>
      </p:sp>
      <p:sp>
        <p:nvSpPr>
          <p:cNvPr id="21519" name="Line 37"/>
          <p:cNvSpPr>
            <a:spLocks noChangeShapeType="1"/>
          </p:cNvSpPr>
          <p:nvPr/>
        </p:nvSpPr>
        <p:spPr bwMode="auto">
          <a:xfrm flipH="1">
            <a:off x="7214527" y="4868863"/>
            <a:ext cx="313002" cy="0"/>
          </a:xfrm>
          <a:prstGeom prst="line">
            <a:avLst/>
          </a:prstGeom>
          <a:noFill/>
          <a:ln w="57150" cap="sq">
            <a:solidFill>
              <a:schemeClr val="tx1"/>
            </a:solidFill>
            <a:round/>
            <a:headEnd type="none" w="sm" len="sm"/>
            <a:tailEnd type="none" w="sm" len="sm"/>
          </a:ln>
        </p:spPr>
        <p:txBody>
          <a:bodyPr wrap="none"/>
          <a:lstStyle/>
          <a:p>
            <a:pPr algn="ctr"/>
            <a:endParaRPr lang="ar-SA"/>
          </a:p>
        </p:txBody>
      </p:sp>
      <p:sp>
        <p:nvSpPr>
          <p:cNvPr id="21520" name="Line 38"/>
          <p:cNvSpPr>
            <a:spLocks noChangeShapeType="1"/>
          </p:cNvSpPr>
          <p:nvPr/>
        </p:nvSpPr>
        <p:spPr bwMode="auto">
          <a:xfrm>
            <a:off x="7214527" y="2492375"/>
            <a:ext cx="0" cy="2376488"/>
          </a:xfrm>
          <a:prstGeom prst="line">
            <a:avLst/>
          </a:prstGeom>
          <a:noFill/>
          <a:ln w="57150" cap="sq">
            <a:solidFill>
              <a:schemeClr val="tx1"/>
            </a:solidFill>
            <a:round/>
            <a:headEnd type="none" w="sm" len="sm"/>
            <a:tailEnd type="none" w="sm" len="sm"/>
          </a:ln>
        </p:spPr>
        <p:txBody>
          <a:bodyPr wrap="none"/>
          <a:lstStyle/>
          <a:p>
            <a:pPr algn="ctr"/>
            <a:endParaRPr lang="ar-SA"/>
          </a:p>
        </p:txBody>
      </p:sp>
      <p:sp>
        <p:nvSpPr>
          <p:cNvPr id="21521" name="Line 42"/>
          <p:cNvSpPr>
            <a:spLocks noChangeShapeType="1"/>
          </p:cNvSpPr>
          <p:nvPr/>
        </p:nvSpPr>
        <p:spPr bwMode="auto">
          <a:xfrm flipH="1">
            <a:off x="6669352" y="3789363"/>
            <a:ext cx="545175" cy="0"/>
          </a:xfrm>
          <a:prstGeom prst="line">
            <a:avLst/>
          </a:prstGeom>
          <a:noFill/>
          <a:ln w="57150" cap="sq">
            <a:solidFill>
              <a:schemeClr val="tx1"/>
            </a:solidFill>
            <a:round/>
            <a:headEnd type="none" w="sm" len="sm"/>
            <a:tailEnd type="triangle" w="sm" len="sm"/>
          </a:ln>
        </p:spPr>
        <p:txBody>
          <a:bodyPr wrap="none"/>
          <a:lstStyle/>
          <a:p>
            <a:pPr algn="ctr"/>
            <a:endParaRPr lang="ar-SA"/>
          </a:p>
        </p:txBody>
      </p:sp>
      <p:sp>
        <p:nvSpPr>
          <p:cNvPr id="21522" name="Rectangle 43"/>
          <p:cNvSpPr>
            <a:spLocks noChangeArrowheads="1"/>
          </p:cNvSpPr>
          <p:nvPr/>
        </p:nvSpPr>
        <p:spPr bwMode="auto">
          <a:xfrm>
            <a:off x="3070903" y="258297"/>
            <a:ext cx="4778872" cy="523220"/>
          </a:xfrm>
          <a:prstGeom prst="rect">
            <a:avLst/>
          </a:prstGeom>
          <a:solidFill>
            <a:schemeClr val="folHlink"/>
          </a:solidFill>
          <a:ln w="12700" cap="sq">
            <a:noFill/>
            <a:miter lim="800000"/>
            <a:headEnd type="none" w="sm" len="sm"/>
            <a:tailEnd type="none" w="sm" len="sm"/>
          </a:ln>
        </p:spPr>
        <p:txBody>
          <a:bodyPr wrap="none" anchor="ctr">
            <a:spAutoFit/>
          </a:bodyPr>
          <a:lstStyle/>
          <a:p>
            <a:pPr algn="ctr"/>
            <a:r>
              <a:rPr lang="ar-DZ" sz="2800" b="1"/>
              <a:t>ال</a:t>
            </a:r>
            <a:r>
              <a:rPr lang="ar-SA" sz="2800" b="1"/>
              <a:t>مزيج الترويجي</a:t>
            </a:r>
            <a:r>
              <a:rPr lang="ar-DZ" sz="2800" b="1"/>
              <a:t> </a:t>
            </a:r>
            <a:r>
              <a:rPr lang="ar-SA" sz="2800" b="1"/>
              <a:t>داخل الإطار التسويقي</a:t>
            </a:r>
            <a:r>
              <a:rPr lang="fr-F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8"/>
          <p:cNvSpPr/>
          <p:nvPr/>
        </p:nvSpPr>
        <p:spPr>
          <a:xfrm>
            <a:off x="510779" y="882908"/>
            <a:ext cx="8868965" cy="483209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287338" indent="-233363">
              <a:buFont typeface="Georgia" pitchFamily="18" charset="0"/>
              <a:buNone/>
              <a:defRPr/>
            </a:pPr>
            <a:r>
              <a:rPr lang="ar-SA" sz="2800" dirty="0">
                <a:solidFill>
                  <a:srgbClr val="FF0000"/>
                </a:solidFill>
                <a:cs typeface="PT Bold Heading" pitchFamily="2" charset="-78"/>
              </a:rPr>
              <a:t>1-الإعلان: </a:t>
            </a:r>
            <a:r>
              <a:rPr lang="ar-SA" sz="2800" dirty="0"/>
              <a:t>عبارة عن عملية اتصال غير مباشر وغير شخصي لنقل المعلومات للمستهلك عن طريق وسائل خاصة، مقابل أجر معين، مع الإفصاح عن هوية المعلن، استخدمتاه (إعلان تجاري، اجتماعي..).</a:t>
            </a:r>
          </a:p>
          <a:p>
            <a:pPr marL="287338" indent="-233363">
              <a:buFont typeface="Georgia" pitchFamily="18" charset="0"/>
              <a:buNone/>
              <a:defRPr/>
            </a:pPr>
            <a:r>
              <a:rPr lang="ar-SA" sz="2800" dirty="0">
                <a:solidFill>
                  <a:srgbClr val="FF0000"/>
                </a:solidFill>
                <a:cs typeface="PT Bold Heading" pitchFamily="2" charset="-78"/>
              </a:rPr>
              <a:t>4-البيع الشخصي: </a:t>
            </a:r>
            <a:r>
              <a:rPr lang="ar-SA" sz="2800" dirty="0"/>
              <a:t>يتمثل في الاتصال الشخصي بين رجال البيع والمستهلكين كأفراد وجه لوجه أو باتصال شخصي كالهاتف  مثلا.</a:t>
            </a:r>
          </a:p>
          <a:p>
            <a:pPr marL="287338" indent="-233363">
              <a:buFont typeface="Georgia" pitchFamily="18" charset="0"/>
              <a:buNone/>
              <a:defRPr/>
            </a:pPr>
            <a:r>
              <a:rPr lang="ar-SA" sz="2800" dirty="0">
                <a:solidFill>
                  <a:srgbClr val="FF0000"/>
                </a:solidFill>
              </a:rPr>
              <a:t>5</a:t>
            </a:r>
            <a:r>
              <a:rPr lang="ar-SA" sz="2800" dirty="0">
                <a:solidFill>
                  <a:srgbClr val="FF0000"/>
                </a:solidFill>
                <a:cs typeface="PT Bold Heading" pitchFamily="2" charset="-78"/>
              </a:rPr>
              <a:t>-تنشيط المبيعات: </a:t>
            </a:r>
            <a:r>
              <a:rPr lang="ar-SA" sz="2800" dirty="0"/>
              <a:t>يشمل جميع الأنشطة الترويجية الأخرى المتبقية (عدا الإعلان والبيع الشخصي والنشر والعلاقات العامة) والمستهدفة لإثارة الطلب كالهدايا والتخفيضات والمعارض.</a:t>
            </a:r>
          </a:p>
          <a:p>
            <a:pPr marL="287338" indent="-233363">
              <a:buFont typeface="Georgia" pitchFamily="18" charset="0"/>
              <a:buNone/>
              <a:defRPr/>
            </a:pPr>
            <a:r>
              <a:rPr lang="ar-SA" sz="2800" dirty="0">
                <a:solidFill>
                  <a:srgbClr val="FF0000"/>
                </a:solidFill>
                <a:cs typeface="PT Bold Heading" pitchFamily="2" charset="-78"/>
              </a:rPr>
              <a:t>3-العلاقات العامة: </a:t>
            </a:r>
            <a:r>
              <a:rPr lang="ar-SA" sz="2800" dirty="0"/>
              <a:t>تهدف  لخلق وتشجيع العلاقات القوية والمحافظة عليها من خلال الاحتكاك بالزبائن، مستهدفة تكوين رأي عام لصالح المنظمة، يتطلب توفر المعلومات الدقيقة عن المستهلك </a:t>
            </a:r>
            <a:r>
              <a:rPr lang="ar-SA" sz="2800" dirty="0" smtClean="0"/>
              <a:t>.</a:t>
            </a:r>
            <a:endParaRPr lang="ar-SA"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p:cNvSpPr>
            <a:spLocks noGrp="1"/>
          </p:cNvSpPr>
          <p:nvPr>
            <p:ph idx="1"/>
          </p:nvPr>
        </p:nvSpPr>
        <p:spPr>
          <a:xfrm>
            <a:off x="457200" y="1295400"/>
            <a:ext cx="8915400" cy="4572000"/>
          </a:xfrm>
          <a:solidFill>
            <a:schemeClr val="accent2">
              <a:lumMod val="20000"/>
              <a:lumOff val="80000"/>
            </a:schemeClr>
          </a:solidFill>
        </p:spPr>
        <p:txBody>
          <a:bodyPr/>
          <a:lstStyle/>
          <a:p>
            <a:pPr rtl="1">
              <a:buFont typeface="Georgia" pitchFamily="18" charset="0"/>
              <a:buNone/>
              <a:defRPr/>
            </a:pPr>
            <a:r>
              <a:rPr lang="ar-SA" sz="2400" dirty="0">
                <a:solidFill>
                  <a:srgbClr val="FF0000"/>
                </a:solidFill>
                <a:cs typeface="PT Bold Heading" pitchFamily="2" charset="-78"/>
              </a:rPr>
              <a:t>1-إستراتيجية الدفع: </a:t>
            </a:r>
            <a:r>
              <a:rPr lang="ar-SA" sz="2800" dirty="0" smtClean="0"/>
              <a:t>حيث تركز المنشأة وتوجه جهودها الترويجية على العاملين في المنافذ التوزيعية (وكلاء، تجار جملة، وتدفعهم إلى توجيه الحملات الترويجية إلى تجار التجزئة، الذين يوجهون بدورهم الجهد </a:t>
            </a:r>
            <a:r>
              <a:rPr lang="ar-SA" sz="2800" dirty="0" err="1"/>
              <a:t>ا</a:t>
            </a:r>
            <a:r>
              <a:rPr lang="ar-SA" sz="2800" dirty="0" err="1" smtClean="0"/>
              <a:t>لبيعي</a:t>
            </a:r>
            <a:r>
              <a:rPr lang="ar-SA" sz="2800" dirty="0" smtClean="0"/>
              <a:t> تجاه المستهلكين؛ حيث تمنح حسومات كحوافز للعاملين في القنوات التوزيعية، ويقصد بالدفع هنا إشراك المنتج والموزعين في دفع المنتجات ترويجيا من خلال قنوات التوزيع حتى تصل بقوة للمستهلك.</a:t>
            </a:r>
          </a:p>
          <a:p>
            <a:pPr rtl="1">
              <a:buFont typeface="Georgia" pitchFamily="18" charset="0"/>
              <a:buNone/>
              <a:defRPr/>
            </a:pPr>
            <a:r>
              <a:rPr lang="ar-SA" sz="2400" dirty="0">
                <a:solidFill>
                  <a:srgbClr val="FF0000"/>
                </a:solidFill>
                <a:cs typeface="PT Bold Heading" pitchFamily="2" charset="-78"/>
              </a:rPr>
              <a:t>2-إستراتيجية الجذب: </a:t>
            </a:r>
            <a:r>
              <a:rPr lang="ar-SA" sz="2400" dirty="0" smtClean="0"/>
              <a:t>حيث يتم خلق الطلب مباشرة من المستهلك بتركيز الأنشطة الترويجية عليه، مما يدفعه للطلب عليها والضغط على تجار التجزئة الذين يحولون الضغط إلى تجار الجملة وصولا للمنتج، علما أن هذه الاستراتيجية مألوفة لدى المنتجين والمستهلكين، تجدر الإشارة إلى أن المنشأة يمكن أن تستخدم النوعين معا في آن واحد فيما يعرف باستراتيجية الدفع والجذب.</a:t>
            </a:r>
          </a:p>
          <a:p>
            <a:pPr rtl="1">
              <a:defRPr/>
            </a:pPr>
            <a:endParaRPr lang="ar-SA" sz="2800" dirty="0" smtClean="0"/>
          </a:p>
        </p:txBody>
      </p:sp>
      <p:sp>
        <p:nvSpPr>
          <p:cNvPr id="5" name="Bevel 4"/>
          <p:cNvSpPr/>
          <p:nvPr/>
        </p:nvSpPr>
        <p:spPr>
          <a:xfrm>
            <a:off x="3048000" y="152400"/>
            <a:ext cx="62673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ثالثا: استراتيجيات  الترويج</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p:cNvSpPr>
            <a:spLocks noGrp="1"/>
          </p:cNvSpPr>
          <p:nvPr>
            <p:ph idx="1"/>
          </p:nvPr>
        </p:nvSpPr>
        <p:spPr>
          <a:xfrm>
            <a:off x="533400" y="1447800"/>
            <a:ext cx="8915400" cy="4343400"/>
          </a:xfrm>
          <a:solidFill>
            <a:schemeClr val="accent3">
              <a:lumMod val="40000"/>
              <a:lumOff val="60000"/>
            </a:schemeClr>
          </a:solidFill>
        </p:spPr>
        <p:txBody>
          <a:bodyPr/>
          <a:lstStyle/>
          <a:p>
            <a:pPr rtl="1">
              <a:buFont typeface="Georgia" pitchFamily="18" charset="0"/>
              <a:buNone/>
              <a:defRPr/>
            </a:pPr>
            <a:r>
              <a:rPr lang="ar-SA" sz="3200" dirty="0">
                <a:solidFill>
                  <a:srgbClr val="FF0000"/>
                </a:solidFill>
                <a:cs typeface="PT Bold Heading" pitchFamily="2" charset="-78"/>
              </a:rPr>
              <a:t>3-إستراتيجية الضغط: </a:t>
            </a:r>
            <a:r>
              <a:rPr lang="ar-SA" sz="3200" dirty="0"/>
              <a:t>وتعتمد </a:t>
            </a:r>
            <a:r>
              <a:rPr lang="ar-SA" sz="3200" dirty="0" smtClean="0"/>
              <a:t>على </a:t>
            </a:r>
            <a:r>
              <a:rPr lang="ar-SA" sz="3200" dirty="0"/>
              <a:t>تبني الأسلوب العنيف، </a:t>
            </a:r>
            <a:r>
              <a:rPr lang="ar-SA" sz="3200" dirty="0" smtClean="0"/>
              <a:t>باعتباره </a:t>
            </a:r>
            <a:r>
              <a:rPr lang="ar-SA" sz="3200" dirty="0"/>
              <a:t>الأسلوب الأمثل لإقناع الأفراد بمنتجاتها وتعريفهم بمزاياها</a:t>
            </a:r>
            <a:r>
              <a:rPr lang="ar-SA" sz="3200" dirty="0" smtClean="0"/>
              <a:t>، ويكون </a:t>
            </a:r>
            <a:r>
              <a:rPr lang="ar-SA" sz="3200" dirty="0"/>
              <a:t>هذا الأسلوب مفيد مع شريحة معينة من الزبائن.</a:t>
            </a:r>
          </a:p>
          <a:p>
            <a:pPr rtl="1">
              <a:buFont typeface="Georgia" pitchFamily="18" charset="0"/>
              <a:buNone/>
              <a:defRPr/>
            </a:pPr>
            <a:r>
              <a:rPr lang="ar-SA" sz="3200" dirty="0">
                <a:solidFill>
                  <a:srgbClr val="FF0000"/>
                </a:solidFill>
                <a:cs typeface="PT Bold Heading" pitchFamily="2" charset="-78"/>
              </a:rPr>
              <a:t>4-إستراتيجية الإيحاء(التلميح): </a:t>
            </a:r>
            <a:r>
              <a:rPr lang="ar-SA" sz="3200" dirty="0" smtClean="0"/>
              <a:t>تعتمد على </a:t>
            </a:r>
            <a:r>
              <a:rPr lang="ar-SA" sz="3200" dirty="0"/>
              <a:t>أسلوب الإقناع المبسط القائم على بيان الجوانب الدافعة أو المثبطة في قيمة المنتجات</a:t>
            </a:r>
            <a:r>
              <a:rPr lang="ar-SA" sz="3200" dirty="0" smtClean="0"/>
              <a:t>، ويعتمد </a:t>
            </a:r>
            <a:r>
              <a:rPr lang="ar-SA" sz="3200" dirty="0"/>
              <a:t>بالتالي على جذب المستهلكين من خلال لغة </a:t>
            </a:r>
            <a:r>
              <a:rPr lang="ar-SA" sz="3200" dirty="0" smtClean="0"/>
              <a:t>الحوار، وجعل </a:t>
            </a:r>
            <a:r>
              <a:rPr lang="ar-SA" sz="3200" dirty="0"/>
              <a:t>قرارهم الشرائي يتخذ عن قناعة تامة.</a:t>
            </a:r>
          </a:p>
          <a:p>
            <a:pPr rtl="1">
              <a:buFont typeface="Georgia" pitchFamily="18" charset="0"/>
              <a:buNone/>
              <a:defRPr/>
            </a:pPr>
            <a:endParaRPr lang="ar-SA" sz="32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1373</TotalTime>
  <Words>771</Words>
  <Application>Microsoft Office PowerPoint</Application>
  <PresentationFormat>A4 Paper (210x297 mm)‎</PresentationFormat>
  <Paragraphs>104</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الثامنة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117</cp:revision>
  <dcterms:created xsi:type="dcterms:W3CDTF">2009-10-14T19:14:34Z</dcterms:created>
  <dcterms:modified xsi:type="dcterms:W3CDTF">2011-10-07T12:44:20Z</dcterms:modified>
</cp:coreProperties>
</file>