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99" r:id="rId2"/>
    <p:sldId id="300" r:id="rId3"/>
    <p:sldId id="302" r:id="rId4"/>
    <p:sldId id="303" r:id="rId5"/>
    <p:sldId id="304" r:id="rId6"/>
    <p:sldId id="31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63" d="100"/>
          <a:sy n="63" d="100"/>
        </p:scale>
        <p:origin x="-49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اسم المقرر:</a:t>
            </a:r>
            <a:r>
              <a:rPr lang="en-US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err="1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ادارة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التسويق</a:t>
            </a:r>
          </a:p>
          <a:p>
            <a:pPr>
              <a:lnSpc>
                <a:spcPct val="80000"/>
              </a:lnSpc>
            </a:pPr>
            <a:endParaRPr lang="en-GB" sz="40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د.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الحماد</a:t>
            </a:r>
            <a:endParaRPr lang="en-US" sz="36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التاسعة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chemeClr val="tx1"/>
                </a:solidFill>
              </a:rPr>
              <a:t>استراتيجيات التوزيع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/>
        </p:nvSpPr>
        <p:spPr bwMode="auto">
          <a:xfrm>
            <a:off x="206375" y="2057400"/>
            <a:ext cx="9328150" cy="2209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26988">
              <a:defRPr/>
            </a:pPr>
            <a:r>
              <a:rPr lang="ar-SA" sz="2800" b="1" dirty="0">
                <a:solidFill>
                  <a:schemeClr val="tx1"/>
                </a:solidFill>
                <a:cs typeface="PT Bold Heading" pitchFamily="2" charset="-78"/>
              </a:rPr>
              <a:t>1-مفهوم التوزيع:</a:t>
            </a:r>
          </a:p>
          <a:p>
            <a:pPr>
              <a:defRPr/>
            </a:pPr>
            <a:r>
              <a:rPr lang="ar-SA" sz="2800" dirty="0"/>
              <a:t>يعرف التوزيع على أنه</a:t>
            </a:r>
            <a:r>
              <a:rPr lang="ar-QA" sz="2800" dirty="0"/>
              <a:t>  </a:t>
            </a:r>
            <a:r>
              <a:rPr lang="ar-SA" sz="2800" dirty="0"/>
              <a:t>جريان (تدفق) مادي للسلع من القنوات،</a:t>
            </a:r>
            <a:r>
              <a:rPr lang="ar-QA" sz="2800" dirty="0"/>
              <a:t> </a:t>
            </a:r>
            <a:r>
              <a:rPr lang="ar-SA" sz="2800" dirty="0"/>
              <a:t>أو أنه تلك النشاطات التي تجعل المنتج متوفر للمستهلك متى طلبه وفي المكان الذي يرغب فيه.</a:t>
            </a:r>
            <a:endParaRPr lang="ar-QA" sz="2800" dirty="0"/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ar-QA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3886200" y="152400"/>
            <a:ext cx="54102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اولا: التوزيع وأهميته</a:t>
            </a:r>
            <a:endParaRPr lang="ar-QA" sz="4400" b="1" dirty="0">
              <a:solidFill>
                <a:schemeClr val="tx1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8"/>
          <p:cNvSpPr>
            <a:spLocks noChangeArrowheads="1"/>
          </p:cNvSpPr>
          <p:nvPr/>
        </p:nvSpPr>
        <p:spPr bwMode="auto">
          <a:xfrm>
            <a:off x="412751" y="1565970"/>
            <a:ext cx="9106297" cy="35394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6988">
              <a:defRPr/>
            </a:pPr>
            <a:r>
              <a:rPr lang="ar-SA" sz="2800" b="1" dirty="0">
                <a:solidFill>
                  <a:schemeClr val="tx1"/>
                </a:solidFill>
                <a:cs typeface="PT Bold Heading" pitchFamily="2" charset="-78"/>
              </a:rPr>
              <a:t>2-أهمية التوزيع:</a:t>
            </a:r>
            <a:endParaRPr lang="ar-QA" sz="2800" b="1" dirty="0">
              <a:solidFill>
                <a:schemeClr val="tx1"/>
              </a:solidFill>
              <a:cs typeface="PT Bold Heading" pitchFamily="2" charset="-78"/>
            </a:endParaRPr>
          </a:p>
          <a:p>
            <a:pPr marL="26988">
              <a:defRPr/>
            </a:pPr>
            <a:endParaRPr lang="ar-SA" sz="2800" b="1" dirty="0">
              <a:solidFill>
                <a:schemeClr val="tx1"/>
              </a:solidFill>
              <a:ea typeface="Majalla UI"/>
              <a:cs typeface="Majalla UI"/>
            </a:endParaRPr>
          </a:p>
          <a:p>
            <a:pPr marL="26988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  <a:ea typeface="Majalla UI"/>
                <a:cs typeface="Majalla UI"/>
              </a:rPr>
              <a:t>الدور التكاملي للتوزيع</a:t>
            </a:r>
            <a:r>
              <a:rPr lang="it-IT" sz="28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ea typeface="Majalla UI"/>
                <a:cs typeface="Majalla UI"/>
              </a:rPr>
              <a:t>(مع باقي عناصر المزيج التسويقي)</a:t>
            </a:r>
            <a:r>
              <a:rPr lang="it-IT" sz="28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2800" dirty="0">
                <a:solidFill>
                  <a:schemeClr val="tx1"/>
                </a:solidFill>
                <a:ea typeface="Majalla UI"/>
                <a:cs typeface="Majalla UI"/>
              </a:rPr>
              <a:t>في خدمة </a:t>
            </a:r>
            <a:r>
              <a:rPr lang="ar-QA" sz="2800" dirty="0">
                <a:solidFill>
                  <a:schemeClr val="tx1"/>
                </a:solidFill>
                <a:ea typeface="Majalla UI"/>
                <a:cs typeface="Majalla UI"/>
              </a:rPr>
              <a:t>الا</a:t>
            </a:r>
            <a:r>
              <a:rPr lang="ar-SA" sz="2800" dirty="0">
                <a:solidFill>
                  <a:schemeClr val="tx1"/>
                </a:solidFill>
                <a:ea typeface="Majalla UI"/>
                <a:cs typeface="Majalla UI"/>
              </a:rPr>
              <a:t>هداف الإستراتيجية التسويقية؛</a:t>
            </a:r>
          </a:p>
          <a:p>
            <a:pPr marL="26988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  <a:ea typeface="Majalla UI"/>
                <a:cs typeface="Majalla UI"/>
              </a:rPr>
              <a:t>تحديد كيفية الوصول إلى الأسواق المستهدفة؛</a:t>
            </a:r>
          </a:p>
          <a:p>
            <a:pPr marL="26988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  <a:ea typeface="Majalla UI"/>
                <a:cs typeface="Majalla UI"/>
              </a:rPr>
              <a:t>ربط المؤسسة بعملائها؛</a:t>
            </a:r>
          </a:p>
          <a:p>
            <a:pPr marL="26988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  <a:ea typeface="Majalla UI"/>
                <a:cs typeface="Majalla UI"/>
              </a:rPr>
              <a:t>التأثير في الأرباح من خلال خفض التكاليف؛</a:t>
            </a:r>
          </a:p>
          <a:p>
            <a:pPr marL="26988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  <a:ea typeface="Majalla UI"/>
                <a:cs typeface="Majalla UI"/>
              </a:rPr>
              <a:t>استغلال قنوات التوزيع في خدمة أهداف أخرى</a:t>
            </a:r>
            <a:r>
              <a:rPr lang="ar-QA" sz="2800" dirty="0">
                <a:solidFill>
                  <a:schemeClr val="tx1"/>
                </a:solidFill>
                <a:ea typeface="Majalla UI"/>
                <a:cs typeface="Majalla UI"/>
              </a:rPr>
              <a:t> </a:t>
            </a:r>
            <a:r>
              <a:rPr lang="ar-SA" sz="2800" dirty="0">
                <a:solidFill>
                  <a:schemeClr val="tx1"/>
                </a:solidFill>
                <a:ea typeface="Majalla UI"/>
                <a:cs typeface="Majalla UI"/>
              </a:rPr>
              <a:t>(استخدام القنوات للإعلان).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1"/>
          <p:cNvSpPr txBox="1">
            <a:spLocks/>
          </p:cNvSpPr>
          <p:nvPr/>
        </p:nvSpPr>
        <p:spPr bwMode="auto">
          <a:xfrm>
            <a:off x="577850" y="1447800"/>
            <a:ext cx="8502650" cy="3886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marL="365125" indent="-255588" algn="r" rtl="1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r" rtl="1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537" indent="0" eaLnBrk="1" hangingPunct="1">
              <a:buFont typeface="Wingdings 3" pitchFamily="18" charset="2"/>
              <a:buNone/>
              <a:defRPr/>
            </a:pPr>
            <a:r>
              <a:rPr lang="ar-SA" sz="2800" b="1" dirty="0" smtClean="0">
                <a:cs typeface="PT Bold Heading" pitchFamily="2" charset="-78"/>
              </a:rPr>
              <a:t>1- أهمية </a:t>
            </a:r>
            <a:r>
              <a:rPr lang="ar-SA" sz="2800" b="1" dirty="0">
                <a:cs typeface="PT Bold Heading" pitchFamily="2" charset="-78"/>
              </a:rPr>
              <a:t>وجود الوسطاء: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معظم المنتجين يستخدمون الوسطاء</a:t>
            </a:r>
            <a:r>
              <a:rPr lang="ar-QA" sz="2800" dirty="0" smtClean="0"/>
              <a:t> </a:t>
            </a:r>
            <a:r>
              <a:rPr lang="ar-SA" sz="2800" dirty="0" smtClean="0"/>
              <a:t>(تجار، وكلاء) لإيصال منتجاتهم للأسواق،</a:t>
            </a:r>
            <a:r>
              <a:rPr lang="ar-QA" sz="2800" dirty="0" smtClean="0"/>
              <a:t> </a:t>
            </a:r>
            <a:r>
              <a:rPr lang="ar-SA" sz="2800" dirty="0" smtClean="0"/>
              <a:t>لأنه: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ar-SA" sz="2800" dirty="0" smtClean="0"/>
              <a:t>يساعد من جهة</a:t>
            </a:r>
            <a:r>
              <a:rPr lang="ar-QA" sz="2800" dirty="0" smtClean="0"/>
              <a:t> </a:t>
            </a:r>
            <a:r>
              <a:rPr lang="ar-SA" sz="2800" dirty="0" smtClean="0"/>
              <a:t>في خفض تكاليف التسويق</a:t>
            </a:r>
            <a:r>
              <a:rPr lang="ar-QA" sz="2800" dirty="0" smtClean="0"/>
              <a:t> </a:t>
            </a:r>
            <a:r>
              <a:rPr lang="ar-SA" sz="2800" dirty="0" smtClean="0"/>
              <a:t>(نقل، تخزين..)</a:t>
            </a:r>
            <a:r>
              <a:rPr lang="ar-QA" sz="2800" dirty="0" smtClean="0"/>
              <a:t> </a:t>
            </a:r>
            <a:r>
              <a:rPr lang="ar-SA" sz="2800" dirty="0" smtClean="0"/>
              <a:t>من خلال تقليص عدد محطات</a:t>
            </a:r>
            <a:r>
              <a:rPr lang="ar-QA" sz="2800" dirty="0" smtClean="0"/>
              <a:t> </a:t>
            </a:r>
            <a:r>
              <a:rPr lang="ar-SA" sz="2800" dirty="0" smtClean="0"/>
              <a:t>(قنوات)التوزيع؛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ar-SA" sz="2800" dirty="0" smtClean="0"/>
              <a:t>لأن الوسطاء يشترون بكميات كبيرة</a:t>
            </a:r>
            <a:r>
              <a:rPr lang="ar-QA" sz="2800" dirty="0" smtClean="0"/>
              <a:t> </a:t>
            </a:r>
            <a:r>
              <a:rPr lang="ar-SA" sz="2800" dirty="0" smtClean="0"/>
              <a:t>(شراء مهم)</a:t>
            </a:r>
            <a:r>
              <a:rPr lang="ar-QA" sz="2800" dirty="0" smtClean="0"/>
              <a:t> </a:t>
            </a:r>
            <a:r>
              <a:rPr lang="ar-SA" sz="2800" dirty="0" smtClean="0"/>
              <a:t>يعيدون تجزئتها من جهة أخرى.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ar-SA" sz="2800" dirty="0" smtClean="0"/>
              <a:t>الوسيط يقدم خدماته لكل من المنتج والمستهلك.</a:t>
            </a:r>
            <a:endParaRPr lang="ar-SA" sz="2800" dirty="0"/>
          </a:p>
        </p:txBody>
      </p:sp>
      <p:sp>
        <p:nvSpPr>
          <p:cNvPr id="9" name="Bevel 4"/>
          <p:cNvSpPr/>
          <p:nvPr/>
        </p:nvSpPr>
        <p:spPr>
          <a:xfrm>
            <a:off x="304800" y="228600"/>
            <a:ext cx="89916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dirty="0">
                <a:solidFill>
                  <a:schemeClr val="tx1"/>
                </a:solidFill>
                <a:cs typeface="PT Bold Heading" pitchFamily="2" charset="-78"/>
              </a:rPr>
              <a:t>ثانيا: الوسطاء وقنوات التوزيع الرئيسية</a:t>
            </a:r>
            <a:endParaRPr lang="ar-QA" sz="4400" b="1" dirty="0">
              <a:solidFill>
                <a:schemeClr val="tx1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2"/>
          <p:cNvSpPr txBox="1">
            <a:spLocks/>
          </p:cNvSpPr>
          <p:nvPr/>
        </p:nvSpPr>
        <p:spPr>
          <a:xfrm>
            <a:off x="928688" y="428626"/>
            <a:ext cx="8721064" cy="5357813"/>
          </a:xfrm>
          <a:prstGeom prst="rect">
            <a:avLst/>
          </a:prstGeom>
        </p:spPr>
        <p:txBody>
          <a:bodyPr/>
          <a:lstStyle/>
          <a:p>
            <a:pPr marL="26988" marR="0" lvl="0" indent="-34290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Georgia" pitchFamily="18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أهمية الوسيط</a:t>
            </a:r>
            <a:r>
              <a:rPr kumimoji="0" lang="ar-QA" sz="32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 </a:t>
            </a:r>
            <a:r>
              <a:rPr kumimoji="0" lang="ar-SA" sz="32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(الحالة</a:t>
            </a:r>
            <a:r>
              <a:rPr kumimoji="0" lang="ar-QA" sz="32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 </a:t>
            </a:r>
            <a:r>
              <a:rPr kumimoji="0" lang="ar-SA" sz="32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ا)</a:t>
            </a:r>
            <a:endParaRPr kumimoji="0" lang="ar-QA" sz="32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Majalla UI"/>
              <a:cs typeface="Majalla UI"/>
            </a:endParaRPr>
          </a:p>
          <a:p>
            <a:pPr marL="26988" marR="0" lvl="0" indent="-34290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Georgia" pitchFamily="18" charset="0"/>
              <a:buNone/>
              <a:tabLst/>
              <a:defRPr/>
            </a:pPr>
            <a:endParaRPr kumimoji="0" lang="ar-SA" sz="32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Majalla UI"/>
              <a:cs typeface="Majalla UI"/>
            </a:endParaRPr>
          </a:p>
        </p:txBody>
      </p:sp>
      <p:sp>
        <p:nvSpPr>
          <p:cNvPr id="3" name="مستطيل مستدير الزوايا 6"/>
          <p:cNvSpPr/>
          <p:nvPr/>
        </p:nvSpPr>
        <p:spPr>
          <a:xfrm>
            <a:off x="8048625" y="1785938"/>
            <a:ext cx="990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/>
              <a:t>منتج1</a:t>
            </a:r>
          </a:p>
        </p:txBody>
      </p:sp>
      <p:sp>
        <p:nvSpPr>
          <p:cNvPr id="4" name="مستطيل مستدير الزوايا 7"/>
          <p:cNvSpPr/>
          <p:nvPr/>
        </p:nvSpPr>
        <p:spPr>
          <a:xfrm>
            <a:off x="8048625" y="2928938"/>
            <a:ext cx="990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/>
              <a:t>منتج2</a:t>
            </a:r>
          </a:p>
        </p:txBody>
      </p:sp>
      <p:sp>
        <p:nvSpPr>
          <p:cNvPr id="5" name="مستطيل مستدير الزوايا 8"/>
          <p:cNvSpPr/>
          <p:nvPr/>
        </p:nvSpPr>
        <p:spPr>
          <a:xfrm>
            <a:off x="8048625" y="4000500"/>
            <a:ext cx="990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/>
              <a:t>منتج3</a:t>
            </a:r>
          </a:p>
        </p:txBody>
      </p:sp>
      <p:sp>
        <p:nvSpPr>
          <p:cNvPr id="6" name="شكل بيضاوي 9"/>
          <p:cNvSpPr/>
          <p:nvPr/>
        </p:nvSpPr>
        <p:spPr>
          <a:xfrm>
            <a:off x="3405188" y="1714500"/>
            <a:ext cx="288925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/>
              <a:t>مستهلك1</a:t>
            </a:r>
          </a:p>
        </p:txBody>
      </p:sp>
      <p:sp>
        <p:nvSpPr>
          <p:cNvPr id="7" name="شكل بيضاوي 11"/>
          <p:cNvSpPr/>
          <p:nvPr/>
        </p:nvSpPr>
        <p:spPr>
          <a:xfrm>
            <a:off x="3095625" y="2928938"/>
            <a:ext cx="338455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/>
              <a:t>مستهلك2</a:t>
            </a:r>
          </a:p>
        </p:txBody>
      </p:sp>
      <p:sp>
        <p:nvSpPr>
          <p:cNvPr id="8" name="شكل بيضاوي 7"/>
          <p:cNvSpPr/>
          <p:nvPr/>
        </p:nvSpPr>
        <p:spPr>
          <a:xfrm>
            <a:off x="3173016" y="3929063"/>
            <a:ext cx="3302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/>
              <a:t>مستهلك3</a:t>
            </a:r>
          </a:p>
        </p:txBody>
      </p:sp>
      <p:cxnSp>
        <p:nvCxnSpPr>
          <p:cNvPr id="9" name="رابط كسهم مستقيم 15"/>
          <p:cNvCxnSpPr>
            <a:stCxn id="3" idx="1"/>
            <a:endCxn id="6" idx="6"/>
          </p:cNvCxnSpPr>
          <p:nvPr/>
        </p:nvCxnSpPr>
        <p:spPr>
          <a:xfrm rot="10800000" flipV="1">
            <a:off x="6294437" y="2128838"/>
            <a:ext cx="1754188" cy="4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17"/>
          <p:cNvCxnSpPr>
            <a:endCxn id="7" idx="6"/>
          </p:cNvCxnSpPr>
          <p:nvPr/>
        </p:nvCxnSpPr>
        <p:spPr>
          <a:xfrm rot="10800000" flipV="1">
            <a:off x="6480176" y="3286126"/>
            <a:ext cx="1491060" cy="23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9"/>
          <p:cNvCxnSpPr>
            <a:stCxn id="5" idx="1"/>
            <a:endCxn id="8" idx="6"/>
          </p:cNvCxnSpPr>
          <p:nvPr/>
        </p:nvCxnSpPr>
        <p:spPr>
          <a:xfrm rot="10800000" flipV="1">
            <a:off x="6475016" y="4343401"/>
            <a:ext cx="1573609" cy="428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21"/>
          <p:cNvCxnSpPr>
            <a:stCxn id="3" idx="1"/>
          </p:cNvCxnSpPr>
          <p:nvPr/>
        </p:nvCxnSpPr>
        <p:spPr>
          <a:xfrm rot="10800000" flipV="1">
            <a:off x="6423423" y="2128838"/>
            <a:ext cx="1625203" cy="10858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23"/>
          <p:cNvCxnSpPr>
            <a:stCxn id="4" idx="1"/>
            <a:endCxn id="6" idx="6"/>
          </p:cNvCxnSpPr>
          <p:nvPr/>
        </p:nvCxnSpPr>
        <p:spPr>
          <a:xfrm rot="10800000">
            <a:off x="6294437" y="2133600"/>
            <a:ext cx="1754188" cy="11001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25"/>
          <p:cNvCxnSpPr>
            <a:stCxn id="4" idx="1"/>
          </p:cNvCxnSpPr>
          <p:nvPr/>
        </p:nvCxnSpPr>
        <p:spPr>
          <a:xfrm rot="10800000" flipV="1">
            <a:off x="6268641" y="3233739"/>
            <a:ext cx="1779984" cy="909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27"/>
          <p:cNvCxnSpPr>
            <a:stCxn id="3" idx="1"/>
            <a:endCxn id="8" idx="6"/>
          </p:cNvCxnSpPr>
          <p:nvPr/>
        </p:nvCxnSpPr>
        <p:spPr>
          <a:xfrm rot="10800000" flipV="1">
            <a:off x="6475016" y="2128839"/>
            <a:ext cx="1573609" cy="2257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29"/>
          <p:cNvCxnSpPr/>
          <p:nvPr/>
        </p:nvCxnSpPr>
        <p:spPr>
          <a:xfrm rot="10800000">
            <a:off x="6423423" y="3429000"/>
            <a:ext cx="1625203" cy="1004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31"/>
          <p:cNvCxnSpPr>
            <a:stCxn id="5" idx="1"/>
            <a:endCxn id="6" idx="6"/>
          </p:cNvCxnSpPr>
          <p:nvPr/>
        </p:nvCxnSpPr>
        <p:spPr>
          <a:xfrm rot="10800000">
            <a:off x="6294437" y="2133600"/>
            <a:ext cx="1754188" cy="220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/>
        </p:nvSpPr>
        <p:spPr bwMode="auto">
          <a:xfrm>
            <a:off x="304800" y="1600200"/>
            <a:ext cx="9216364" cy="3276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defRPr/>
            </a:pPr>
            <a:r>
              <a:rPr lang="ar-SA" sz="2800" b="1" dirty="0">
                <a:solidFill>
                  <a:schemeClr val="tx1"/>
                </a:solidFill>
                <a:cs typeface="PT Bold Heading" pitchFamily="2" charset="-78"/>
              </a:rPr>
              <a:t>2-قنوات التوزيع الرئيسية:</a:t>
            </a:r>
          </a:p>
          <a:p>
            <a:pPr>
              <a:defRPr/>
            </a:pPr>
            <a:endParaRPr lang="ar-QA" sz="2800" b="1" dirty="0">
              <a:solidFill>
                <a:schemeClr val="tx1"/>
              </a:solidFill>
              <a:cs typeface="PT Bold Heading" pitchFamily="2" charset="-78"/>
            </a:endParaRPr>
          </a:p>
          <a:p>
            <a:pPr>
              <a:defRPr/>
            </a:pPr>
            <a:r>
              <a:rPr lang="ar-SA" sz="2800" b="1" dirty="0">
                <a:solidFill>
                  <a:schemeClr val="tx1"/>
                </a:solidFill>
                <a:cs typeface="PT Bold Heading" pitchFamily="2" charset="-78"/>
              </a:rPr>
              <a:t>ا-التوزيع المباشر: </a:t>
            </a:r>
            <a:r>
              <a:rPr lang="ar-SA" sz="2800" dirty="0"/>
              <a:t>هو الذي يتم مباشرة (من دون وسطاء) ما بين المنتج والمستهلك</a:t>
            </a:r>
            <a:r>
              <a:rPr lang="ar-QA" sz="2800" dirty="0"/>
              <a:t> </a:t>
            </a:r>
            <a:r>
              <a:rPr lang="ar-SA" sz="2800" dirty="0"/>
              <a:t>ويأخذ الشكل:</a:t>
            </a:r>
          </a:p>
          <a:p>
            <a:pPr>
              <a:defRPr/>
            </a:pPr>
            <a:endParaRPr lang="ar-QA" sz="2800" dirty="0"/>
          </a:p>
          <a:p>
            <a:pPr>
              <a:defRPr/>
            </a:pPr>
            <a:r>
              <a:rPr lang="ar-SA" sz="2800" dirty="0"/>
              <a:t>  منتج</a:t>
            </a:r>
            <a:r>
              <a:rPr lang="ar-QA" sz="2800" dirty="0"/>
              <a:t>                     </a:t>
            </a:r>
            <a:r>
              <a:rPr lang="ar-SA" sz="2800" dirty="0"/>
              <a:t>                      </a:t>
            </a:r>
            <a:r>
              <a:rPr lang="ar-QA" sz="2800" dirty="0"/>
              <a:t> المستهلك</a:t>
            </a:r>
            <a:endParaRPr lang="ar-SA" sz="2800" dirty="0"/>
          </a:p>
          <a:p>
            <a:pPr marL="365125" indent="-255588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v"/>
              <a:defRPr/>
            </a:pPr>
            <a:endParaRPr lang="ar-QA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Connettore 2 8"/>
          <p:cNvCxnSpPr/>
          <p:nvPr/>
        </p:nvCxnSpPr>
        <p:spPr>
          <a:xfrm rot="10800000">
            <a:off x="4210051" y="3657600"/>
            <a:ext cx="4256485" cy="15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 txBox="1">
            <a:spLocks/>
          </p:cNvSpPr>
          <p:nvPr/>
        </p:nvSpPr>
        <p:spPr bwMode="auto">
          <a:xfrm>
            <a:off x="577850" y="1490662"/>
            <a:ext cx="8566283" cy="39195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365125" indent="-255588" algn="r" rtl="1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r" rtl="1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537" indent="0" eaLnBrk="1" hangingPunct="1">
              <a:buFont typeface="Wingdings 3" pitchFamily="18" charset="2"/>
              <a:buNone/>
              <a:defRPr/>
            </a:pPr>
            <a:r>
              <a:rPr lang="ar-SA" sz="2800" b="1" dirty="0">
                <a:cs typeface="PT Bold Heading" pitchFamily="2" charset="-78"/>
              </a:rPr>
              <a:t>ب-التوزيع غير المباشر:</a:t>
            </a:r>
            <a:endParaRPr lang="ar-QA" sz="2800" b="1" dirty="0">
              <a:cs typeface="PT Bold Heading" pitchFamily="2" charset="-78"/>
            </a:endParaRP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في هذه الحالة يتم إدخال وسطاء للمساعدة في إيصال المنتجات،</a:t>
            </a:r>
            <a:r>
              <a:rPr lang="ar-QA" sz="2800" dirty="0" smtClean="0"/>
              <a:t> </a:t>
            </a:r>
            <a:r>
              <a:rPr lang="ar-SA" sz="2800" dirty="0" smtClean="0"/>
              <a:t>ويمكن إعطاء ذلك وفق ما يلي:</a:t>
            </a:r>
            <a:endParaRPr lang="ar-QA" sz="2800" dirty="0" smtClean="0"/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b="1" dirty="0">
                <a:cs typeface="PT Bold Heading" pitchFamily="2" charset="-78"/>
              </a:rPr>
              <a:t>القناة الأولى:</a:t>
            </a:r>
            <a:r>
              <a:rPr lang="ar-QA" sz="2800" b="1" dirty="0">
                <a:cs typeface="PT Bold Heading" pitchFamily="2" charset="-78"/>
              </a:rPr>
              <a:t> </a:t>
            </a:r>
            <a:r>
              <a:rPr lang="ar-SA" sz="2800" dirty="0" smtClean="0"/>
              <a:t>تحتوي على وسيط تجاري واحد هو تاجر التجزئة،</a:t>
            </a:r>
            <a:r>
              <a:rPr lang="ar-QA" sz="2800" dirty="0" smtClean="0"/>
              <a:t> </a:t>
            </a:r>
            <a:r>
              <a:rPr lang="ar-SA" sz="2800" dirty="0" smtClean="0"/>
              <a:t>ومثالها الجهة التي تشتري مباشرة من المنتج لكبر طلبياتها ثم تبيع مباشرة للمستهلك.</a:t>
            </a:r>
          </a:p>
          <a:p>
            <a:pPr marL="109537" indent="0" eaLnBrk="1" hangingPunct="1">
              <a:buFont typeface="Wingdings 3" pitchFamily="18" charset="2"/>
              <a:buNone/>
              <a:defRPr/>
            </a:pPr>
            <a:endParaRPr lang="ar-SA" sz="2800" dirty="0" smtClean="0"/>
          </a:p>
          <a:p>
            <a:pPr marL="109537" indent="0" eaLnBrk="1" hangingPunct="1">
              <a:buFont typeface="Wingdings 3" pitchFamily="18" charset="2"/>
              <a:buNone/>
              <a:defRPr/>
            </a:pPr>
            <a:r>
              <a:rPr lang="ar-SA" sz="2800" dirty="0" smtClean="0"/>
              <a:t>        </a:t>
            </a:r>
            <a:r>
              <a:rPr lang="ar-SA" sz="2800" dirty="0" smtClean="0">
                <a:solidFill>
                  <a:srgbClr val="FF0000"/>
                </a:solidFill>
              </a:rPr>
              <a:t>منتج ـــــــــــــــــ تجزئة ــــــــــــــــــــ مستهلك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endParaRPr lang="ar-Q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QA" sz="28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 txBox="1">
            <a:spLocks/>
          </p:cNvSpPr>
          <p:nvPr/>
        </p:nvSpPr>
        <p:spPr bwMode="auto">
          <a:xfrm>
            <a:off x="577851" y="500064"/>
            <a:ext cx="8994510" cy="544353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365125" indent="-255588" algn="r" rtl="1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r" rtl="1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537" indent="0" eaLnBrk="1" hangingPunct="1">
              <a:buFont typeface="Wingdings 3" pitchFamily="18" charset="2"/>
              <a:buNone/>
              <a:defRPr/>
            </a:pPr>
            <a:r>
              <a:rPr lang="ar-SA" sz="2800" b="1" dirty="0">
                <a:cs typeface="PT Bold Heading" pitchFamily="2" charset="-78"/>
              </a:rPr>
              <a:t>القناة الثانية:</a:t>
            </a:r>
            <a:r>
              <a:rPr lang="ar-QA" sz="2800" b="1" dirty="0">
                <a:cs typeface="PT Bold Heading" pitchFamily="2" charset="-78"/>
              </a:rPr>
              <a:t> </a:t>
            </a:r>
            <a:r>
              <a:rPr lang="ar-SA" sz="2800" dirty="0" smtClean="0"/>
              <a:t>تحتوي على وسيطين تجاريين هما تاجر الجملة وتاجر التجزئة،</a:t>
            </a:r>
            <a:r>
              <a:rPr lang="ar-QA" sz="2800" dirty="0" smtClean="0"/>
              <a:t> </a:t>
            </a:r>
            <a:r>
              <a:rPr lang="ar-SA" sz="2800" dirty="0" smtClean="0"/>
              <a:t>وهي قناة عادة ما يستخدمها المنتجون الكبار،</a:t>
            </a:r>
            <a:r>
              <a:rPr lang="ar-QA" sz="2800" dirty="0" smtClean="0"/>
              <a:t> </a:t>
            </a:r>
            <a:r>
              <a:rPr lang="ar-SA" sz="2800" dirty="0" smtClean="0"/>
              <a:t>ومثالها ما يتعلق بالمنتجات التموينية والدواء.</a:t>
            </a:r>
          </a:p>
          <a:p>
            <a:pPr marL="109537" indent="0" eaLnBrk="1" hangingPunct="1">
              <a:buFont typeface="Wingdings 3" pitchFamily="18" charset="2"/>
              <a:buNone/>
              <a:defRPr/>
            </a:pPr>
            <a:endParaRPr lang="ar-SA" sz="2800" dirty="0"/>
          </a:p>
          <a:p>
            <a:pPr marL="109537" indent="0" eaLnBrk="1" hangingPunct="1">
              <a:buFont typeface="Wingdings 3" pitchFamily="18" charset="2"/>
              <a:buNone/>
              <a:defRPr/>
            </a:pPr>
            <a:r>
              <a:rPr lang="ar-SA" sz="2800" dirty="0" smtClean="0"/>
              <a:t>    </a:t>
            </a:r>
            <a:r>
              <a:rPr lang="ar-SA" sz="2800" dirty="0" smtClean="0">
                <a:solidFill>
                  <a:srgbClr val="FF0000"/>
                </a:solidFill>
              </a:rPr>
              <a:t>منتج ـــــــــــــ جملة ــــــــــــ تجزئة ــــــــــــ مستهلك</a:t>
            </a:r>
            <a:endParaRPr lang="ar-QA" sz="2800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endParaRPr lang="ar-SA" sz="2800" dirty="0" smtClean="0">
              <a:solidFill>
                <a:srgbClr val="FF0000"/>
              </a:solidFill>
            </a:endParaRPr>
          </a:p>
          <a:p>
            <a:pPr marL="109537" indent="0" eaLnBrk="1" hangingPunct="1">
              <a:buFont typeface="Wingdings 3" pitchFamily="18" charset="2"/>
              <a:buNone/>
              <a:defRPr/>
            </a:pPr>
            <a:r>
              <a:rPr lang="ar-SA" sz="2800" b="1" dirty="0" smtClean="0">
                <a:cs typeface="PT Bold Heading" pitchFamily="2" charset="-78"/>
              </a:rPr>
              <a:t>القناة </a:t>
            </a:r>
            <a:r>
              <a:rPr lang="ar-SA" sz="2800" b="1" dirty="0">
                <a:cs typeface="PT Bold Heading" pitchFamily="2" charset="-78"/>
              </a:rPr>
              <a:t>الثالثة:</a:t>
            </a:r>
            <a:r>
              <a:rPr lang="ar-QA" sz="2800" b="1" dirty="0">
                <a:cs typeface="PT Bold Heading" pitchFamily="2" charset="-78"/>
              </a:rPr>
              <a:t> </a:t>
            </a:r>
            <a:r>
              <a:rPr lang="ar-SA" sz="2800" dirty="0" smtClean="0"/>
              <a:t>تضم وسيطا وكيلا ووسيطين تجاريين،</a:t>
            </a:r>
            <a:r>
              <a:rPr lang="ar-QA" sz="2800" dirty="0" smtClean="0"/>
              <a:t> </a:t>
            </a:r>
            <a:r>
              <a:rPr lang="ar-SA" sz="2800" dirty="0" smtClean="0"/>
              <a:t>ويتم استخدامها للوصول إلى أغلب محلات التجزئة وخاصة صغيرة الحجم،</a:t>
            </a:r>
            <a:r>
              <a:rPr lang="ar-QA" sz="2800" dirty="0" smtClean="0"/>
              <a:t> </a:t>
            </a:r>
            <a:r>
              <a:rPr lang="ar-SA" sz="2800" dirty="0" smtClean="0"/>
              <a:t>كما نجده مثلا في توزيع المنتجات الكهربائية</a:t>
            </a:r>
          </a:p>
          <a:p>
            <a:pPr marL="109537" indent="0" eaLnBrk="1" hangingPunct="1">
              <a:buFont typeface="Wingdings 3" pitchFamily="18" charset="2"/>
              <a:buNone/>
              <a:defRPr/>
            </a:pPr>
            <a:r>
              <a:rPr lang="ar-SA" sz="2800" dirty="0"/>
              <a:t> </a:t>
            </a:r>
            <a:r>
              <a:rPr lang="ar-SA" sz="2800" dirty="0" smtClean="0"/>
              <a:t>    </a:t>
            </a:r>
            <a:r>
              <a:rPr lang="ar-SA" sz="2800" dirty="0" smtClean="0">
                <a:solidFill>
                  <a:srgbClr val="FF0000"/>
                </a:solidFill>
              </a:rPr>
              <a:t>منتج ـــــــــ وكيل ـــــــــ جملة ــــــــــ تجزئة ــــــ مستهلك</a:t>
            </a:r>
          </a:p>
          <a:p>
            <a:pPr eaLnBrk="1" hangingPunct="1"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QA" sz="28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 txBox="1">
            <a:spLocks/>
          </p:cNvSpPr>
          <p:nvPr/>
        </p:nvSpPr>
        <p:spPr bwMode="auto">
          <a:xfrm>
            <a:off x="653917" y="1346200"/>
            <a:ext cx="8566283" cy="43688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>
            <a:lvl1pPr marL="365125" indent="-255588" algn="r" rtl="1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r" rtl="1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537" indent="0" eaLnBrk="1" hangingPunct="1">
              <a:buFont typeface="Wingdings 3" pitchFamily="18" charset="2"/>
              <a:buNone/>
              <a:defRPr/>
            </a:pPr>
            <a:r>
              <a:rPr lang="ar-SA" sz="2800" b="1" dirty="0">
                <a:cs typeface="PT Bold Heading" pitchFamily="2" charset="-78"/>
              </a:rPr>
              <a:t>القناة الرابعة:</a:t>
            </a:r>
            <a:r>
              <a:rPr lang="ar-QA" sz="2800" b="1" dirty="0">
                <a:cs typeface="PT Bold Heading" pitchFamily="2" charset="-78"/>
              </a:rPr>
              <a:t> </a:t>
            </a:r>
            <a:r>
              <a:rPr lang="ar-SA" sz="2800" dirty="0" smtClean="0"/>
              <a:t>تضم وسيطا وكيلا ووسيطا تجاريا،</a:t>
            </a:r>
            <a:r>
              <a:rPr lang="ar-QA" sz="2800" dirty="0" smtClean="0"/>
              <a:t> </a:t>
            </a:r>
            <a:r>
              <a:rPr lang="ar-SA" sz="2800" dirty="0" smtClean="0"/>
              <a:t>وعادة ما يتم استخدام هذه القناة للوصول إلى التجار كبيري الحجم.</a:t>
            </a:r>
          </a:p>
          <a:p>
            <a:pPr eaLnBrk="1" hangingPunct="1">
              <a:defRPr/>
            </a:pPr>
            <a:endParaRPr lang="ar-SA" sz="2800" dirty="0" smtClean="0"/>
          </a:p>
          <a:p>
            <a:pPr marL="109537" indent="0" eaLnBrk="1" hangingPunct="1">
              <a:buFont typeface="Wingdings 3" pitchFamily="18" charset="2"/>
              <a:buNone/>
              <a:defRPr/>
            </a:pPr>
            <a:r>
              <a:rPr lang="ar-SA" sz="2800" dirty="0" smtClean="0"/>
              <a:t>  </a:t>
            </a:r>
            <a:r>
              <a:rPr lang="ar-SA" sz="2800" dirty="0" smtClean="0">
                <a:solidFill>
                  <a:srgbClr val="FF0000"/>
                </a:solidFill>
              </a:rPr>
              <a:t>منتج ـــــــــــــــ وكيل ـــــــــــــ تجزئة ـــــــــــــ مستهلك</a:t>
            </a:r>
            <a:endParaRPr lang="ar-QA" sz="2800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endParaRPr lang="ar-QA" sz="2800" dirty="0" smtClean="0">
              <a:solidFill>
                <a:srgbClr val="FF0000"/>
              </a:solidFill>
            </a:endParaRPr>
          </a:p>
          <a:p>
            <a:pPr marL="109537" indent="0" eaLnBrk="1" hangingPunct="1">
              <a:buFont typeface="Wingdings 3" pitchFamily="18" charset="2"/>
              <a:buNone/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ملاحظة:</a:t>
            </a:r>
            <a:r>
              <a:rPr lang="ar-SA" sz="2800" dirty="0" smtClean="0"/>
              <a:t> تجدر الإشارة إلى وجود مستويات وقنوات أخرى للتوزيع تستخدم بحسب جدواها وملاءمتها،</a:t>
            </a:r>
            <a:r>
              <a:rPr lang="ar-QA" sz="2800" dirty="0" smtClean="0"/>
              <a:t> </a:t>
            </a:r>
            <a:r>
              <a:rPr lang="ar-SA" sz="2800" dirty="0" smtClean="0"/>
              <a:t>علما أنه كلما زادت هذه القنوات</a:t>
            </a:r>
            <a:r>
              <a:rPr lang="ar-QA" sz="2800" dirty="0" smtClean="0"/>
              <a:t> </a:t>
            </a:r>
            <a:r>
              <a:rPr lang="ar-SA" sz="2800" dirty="0" smtClean="0"/>
              <a:t>كلما أدى ذلك إلى انخفاض الرقابة والسيطرة عليها وإلى زيادة التعقيد في عمليات التوزيع.</a:t>
            </a:r>
            <a:endParaRPr lang="ar-SA" sz="2800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QA" sz="28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 txBox="1">
            <a:spLocks/>
          </p:cNvSpPr>
          <p:nvPr/>
        </p:nvSpPr>
        <p:spPr bwMode="auto">
          <a:xfrm>
            <a:off x="304800" y="1600200"/>
            <a:ext cx="9328150" cy="39624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marL="365125" indent="-255588" algn="r" rtl="1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r" rtl="1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537" indent="0" eaLnBrk="1" hangingPunct="1">
              <a:buFont typeface="Wingdings 3" pitchFamily="18" charset="2"/>
              <a:buNone/>
              <a:defRPr/>
            </a:pPr>
            <a:r>
              <a:rPr lang="ar-SA" sz="2800" b="1" dirty="0" smtClean="0">
                <a:cs typeface="PT Bold Heading" pitchFamily="2" charset="-78"/>
              </a:rPr>
              <a:t>1-الاعتبارات </a:t>
            </a:r>
            <a:r>
              <a:rPr lang="ar-SA" sz="2800" b="1" dirty="0">
                <a:cs typeface="PT Bold Heading" pitchFamily="2" charset="-78"/>
              </a:rPr>
              <a:t>الخاصة بالسوق: 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نوع السوق</a:t>
            </a:r>
            <a:r>
              <a:rPr lang="ar-QA" sz="2800" dirty="0" smtClean="0"/>
              <a:t> </a:t>
            </a:r>
            <a:r>
              <a:rPr lang="ar-SA" sz="2800" dirty="0" smtClean="0"/>
              <a:t>وخصائصه(استهلاكي أم صناعي)؛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حجم السوق وعدد العملاء (الحاليين والمرتقبين)،</a:t>
            </a:r>
            <a:r>
              <a:rPr lang="ar-QA" sz="2800" dirty="0" smtClean="0"/>
              <a:t> </a:t>
            </a:r>
            <a:r>
              <a:rPr lang="ar-SA" sz="2800" dirty="0" smtClean="0"/>
              <a:t>فكلما زاد العدد كانت الحاجة للوسطاء؛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الموقع الجغرافي</a:t>
            </a:r>
            <a:r>
              <a:rPr lang="ar-QA" sz="2800" dirty="0" smtClean="0"/>
              <a:t> </a:t>
            </a:r>
            <a:r>
              <a:rPr lang="ar-SA" sz="2800" dirty="0" smtClean="0"/>
              <a:t>(مدى تركز العملاء وانتشارهم)؛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حجم الطلبيات</a:t>
            </a:r>
            <a:r>
              <a:rPr lang="ar-QA" sz="2800" dirty="0" smtClean="0"/>
              <a:t> </a:t>
            </a:r>
            <a:r>
              <a:rPr lang="ar-SA" sz="2800" dirty="0" smtClean="0"/>
              <a:t>(تؤثر أهمية وحجم الطلبية على عدد الوسطاء في القناة).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عادات الشراء،</a:t>
            </a:r>
            <a:r>
              <a:rPr lang="ar-QA" sz="2800" dirty="0" smtClean="0"/>
              <a:t> </a:t>
            </a:r>
            <a:r>
              <a:rPr lang="ar-SA" sz="2800" dirty="0" smtClean="0"/>
              <a:t>وهي جوانب تتعلق بسلوك المستهلك من حيث ميله إلى الشراء من المنتج أو من أحد الوسطاء.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QA" sz="28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304800" y="152400"/>
            <a:ext cx="9010518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ثالثا: اعتبارات اختيار القنوات التوزيعية</a:t>
            </a:r>
            <a:endParaRPr lang="ar-QA" sz="4400" b="1" dirty="0">
              <a:solidFill>
                <a:schemeClr val="tx1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04800" y="1524000"/>
            <a:ext cx="9267957" cy="39624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109537" indent="0" rtl="1" eaLnBrk="1" hangingPunct="1">
              <a:buFont typeface="Wingdings 3" pitchFamily="18" charset="2"/>
              <a:buNone/>
              <a:defRPr/>
            </a:pPr>
            <a:r>
              <a:rPr lang="ar-SA" sz="2800" b="1" dirty="0" smtClean="0">
                <a:cs typeface="PT Bold Heading" pitchFamily="2" charset="-78"/>
              </a:rPr>
              <a:t>2-الاعتبارات </a:t>
            </a:r>
            <a:r>
              <a:rPr lang="ar-SA" sz="2800" b="1" dirty="0">
                <a:cs typeface="PT Bold Heading" pitchFamily="2" charset="-78"/>
              </a:rPr>
              <a:t>الخاصة بالمنتج:</a:t>
            </a:r>
          </a:p>
          <a:p>
            <a:pPr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قيمة </a:t>
            </a:r>
            <a:r>
              <a:rPr lang="ar-SA" sz="2800" dirty="0"/>
              <a:t>وحدة المنتج</a:t>
            </a:r>
            <a:r>
              <a:rPr lang="ar-QA" sz="2800" dirty="0"/>
              <a:t> </a:t>
            </a:r>
            <a:r>
              <a:rPr lang="ar-SA" sz="2800" dirty="0"/>
              <a:t>(كلما ارتفعت كلما تطلب الأمر تقليص الوسطاء</a:t>
            </a:r>
            <a:r>
              <a:rPr lang="ar-QA" sz="2800" dirty="0"/>
              <a:t>)</a:t>
            </a:r>
            <a:r>
              <a:rPr lang="ar-SA" sz="2800" dirty="0"/>
              <a:t>؛</a:t>
            </a:r>
          </a:p>
          <a:p>
            <a:pPr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قابلية </a:t>
            </a:r>
            <a:r>
              <a:rPr lang="ar-SA" sz="2800" dirty="0"/>
              <a:t>المنتج للتلف</a:t>
            </a:r>
            <a:r>
              <a:rPr lang="ar-QA" sz="2800" dirty="0"/>
              <a:t> </a:t>
            </a:r>
            <a:r>
              <a:rPr lang="ar-SA" sz="2800" dirty="0"/>
              <a:t>(الأسماك الطازجة،</a:t>
            </a:r>
            <a:r>
              <a:rPr lang="ar-QA" sz="2800" dirty="0"/>
              <a:t> </a:t>
            </a:r>
            <a:r>
              <a:rPr lang="ar-SA" sz="2800" dirty="0"/>
              <a:t>الألبان ومشتقاتها تتطلب تقليص دائرة الوسطاء)؛</a:t>
            </a:r>
          </a:p>
          <a:p>
            <a:pPr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حجم </a:t>
            </a:r>
            <a:r>
              <a:rPr lang="ar-SA" sz="2800" dirty="0"/>
              <a:t>ووزن المنتج</a:t>
            </a:r>
            <a:r>
              <a:rPr lang="ar-QA" sz="2800" dirty="0"/>
              <a:t> </a:t>
            </a:r>
            <a:r>
              <a:rPr lang="ar-SA" sz="2800" dirty="0"/>
              <a:t>(كبر الحجم والوزن يؤدي لاستخدام أقصر للقنوات لتقليص تكاليف النقل والتخزين)؛</a:t>
            </a:r>
          </a:p>
          <a:p>
            <a:pPr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الطبيعة </a:t>
            </a:r>
            <a:r>
              <a:rPr lang="ar-SA" sz="2800" dirty="0"/>
              <a:t>الفنية للمنتج</a:t>
            </a:r>
            <a:r>
              <a:rPr lang="ar-QA" sz="2800" dirty="0"/>
              <a:t> </a:t>
            </a:r>
            <a:r>
              <a:rPr lang="ar-SA" sz="2800" dirty="0"/>
              <a:t>(كلما تعقدت كلما أدى ذلك لتقليص الوسطاء)؛</a:t>
            </a:r>
          </a:p>
          <a:p>
            <a:pPr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المنتجات </a:t>
            </a:r>
            <a:r>
              <a:rPr lang="ar-SA" sz="2800" dirty="0"/>
              <a:t>حسب الطلب</a:t>
            </a:r>
            <a:r>
              <a:rPr lang="ar-QA" sz="2800" dirty="0"/>
              <a:t> </a:t>
            </a:r>
            <a:r>
              <a:rPr lang="ar-SA" sz="2800" dirty="0"/>
              <a:t>(طلب مباشر وتسليم مباشر).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2"/>
          <p:cNvSpPr txBox="1">
            <a:spLocks/>
          </p:cNvSpPr>
          <p:nvPr/>
        </p:nvSpPr>
        <p:spPr bwMode="auto">
          <a:xfrm>
            <a:off x="304800" y="1511300"/>
            <a:ext cx="9130373" cy="40513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 marL="365125" indent="-255588" algn="r" rtl="1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r" rtl="1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r" rtl="1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r" rtl="1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537" indent="0" eaLnBrk="1" hangingPunct="1">
              <a:buFont typeface="Wingdings 3" pitchFamily="18" charset="2"/>
              <a:buNone/>
              <a:defRPr/>
            </a:pPr>
            <a:r>
              <a:rPr lang="ar-SA" sz="2800" b="1" dirty="0">
                <a:cs typeface="PT Bold Heading" pitchFamily="2" charset="-78"/>
              </a:rPr>
              <a:t>3-الاعتبارات الخاصة بالوسطاء:</a:t>
            </a:r>
          </a:p>
          <a:p>
            <a:pPr marL="627063" indent="-366713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الخدمات المقدمة من الوسطاء</a:t>
            </a:r>
            <a:r>
              <a:rPr lang="ar-QA" sz="2800" dirty="0" smtClean="0"/>
              <a:t> </a:t>
            </a:r>
            <a:r>
              <a:rPr lang="ar-SA" sz="2800" dirty="0" smtClean="0"/>
              <a:t>(تشجع المن</a:t>
            </a:r>
            <a:r>
              <a:rPr lang="ar-QA" sz="2800" dirty="0" err="1" smtClean="0"/>
              <a:t>ظمة</a:t>
            </a:r>
            <a:r>
              <a:rPr lang="ar-SA" sz="2800" dirty="0" smtClean="0"/>
              <a:t> على التعامل معهم)؛</a:t>
            </a:r>
          </a:p>
          <a:p>
            <a:pPr marL="627063" indent="-366713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توفر الوسيط الجيد؛</a:t>
            </a:r>
          </a:p>
          <a:p>
            <a:pPr marL="627063" indent="-366713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مواقف الوسطاء تجاه المنتج.</a:t>
            </a:r>
            <a:endParaRPr lang="ar-QA" sz="2800" dirty="0" smtClean="0"/>
          </a:p>
          <a:p>
            <a:pPr marL="565150" indent="-457200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107950" indent="0" eaLnBrk="1" hangingPunct="1">
              <a:buFont typeface="Wingdings 3" pitchFamily="18" charset="2"/>
              <a:buNone/>
              <a:defRPr/>
            </a:pPr>
            <a:r>
              <a:rPr lang="ar-SA" sz="2800" b="1" dirty="0" smtClean="0">
                <a:cs typeface="PT Bold Heading" pitchFamily="2" charset="-78"/>
              </a:rPr>
              <a:t>4-الاعتبارات </a:t>
            </a:r>
            <a:r>
              <a:rPr lang="ar-SA" sz="2800" b="1" dirty="0">
                <a:cs typeface="PT Bold Heading" pitchFamily="2" charset="-78"/>
              </a:rPr>
              <a:t>الخاصة بالمؤسسة:</a:t>
            </a:r>
          </a:p>
          <a:p>
            <a:pPr marL="565150" indent="-457200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الموارد </a:t>
            </a:r>
            <a:r>
              <a:rPr lang="ar-SA" sz="2800" dirty="0"/>
              <a:t>المالية</a:t>
            </a:r>
            <a:r>
              <a:rPr lang="ar-QA" sz="2800" dirty="0"/>
              <a:t>؛</a:t>
            </a:r>
            <a:endParaRPr lang="ar-SA" sz="2800" dirty="0"/>
          </a:p>
          <a:p>
            <a:pPr marL="565150" indent="-457200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الرغبة </a:t>
            </a:r>
            <a:r>
              <a:rPr lang="ar-SA" sz="2800" dirty="0"/>
              <a:t>في رقابة وقيادة القناة التوزيعية؛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eaLnBrk="1" hangingPunct="1"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Q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514218" y="1524000"/>
            <a:ext cx="8915400" cy="3048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109537" indent="0" rtl="1" eaLnBrk="1" hangingPunct="1">
              <a:buFont typeface="Wingdings 3" pitchFamily="18" charset="2"/>
              <a:buNone/>
              <a:defRPr/>
            </a:pPr>
            <a:r>
              <a:rPr lang="ar-SA" sz="2800" b="1" dirty="0">
                <a:cs typeface="PT Bold Heading" pitchFamily="2" charset="-78"/>
              </a:rPr>
              <a:t>5-الاعتبارات الخاصة بالبيئة:</a:t>
            </a:r>
          </a:p>
          <a:p>
            <a:pPr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خصائص </a:t>
            </a:r>
            <a:r>
              <a:rPr lang="ar-SA" sz="2800" dirty="0"/>
              <a:t>وطبيعة المنافسين؛</a:t>
            </a:r>
          </a:p>
          <a:p>
            <a:pPr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عوامل </a:t>
            </a:r>
            <a:r>
              <a:rPr lang="ar-SA" sz="2800" dirty="0"/>
              <a:t>اقتصادية</a:t>
            </a:r>
            <a:r>
              <a:rPr lang="ar-QA" sz="2800" dirty="0"/>
              <a:t> </a:t>
            </a:r>
            <a:r>
              <a:rPr lang="ar-SA" sz="2800" dirty="0"/>
              <a:t>(الانتعاش يسمح بالتوسع والركود يدفع لخفض التكاليف والتقليص بالتالي)؛</a:t>
            </a:r>
          </a:p>
          <a:p>
            <a:pPr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عوامل </a:t>
            </a:r>
            <a:r>
              <a:rPr lang="ar-SA" sz="2800" dirty="0"/>
              <a:t>ديمغرافية</a:t>
            </a:r>
            <a:r>
              <a:rPr lang="ar-QA" sz="2800" dirty="0"/>
              <a:t> </a:t>
            </a:r>
            <a:r>
              <a:rPr lang="ar-SA" sz="2800" dirty="0"/>
              <a:t>(مثلا الأثر المترتب عن زيادة السكان خاصة في ظل زيادة الدخل وما سيسمح به من توسع في القنوات).</a:t>
            </a:r>
          </a:p>
          <a:p>
            <a:pPr rtl="1"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30201" y="1524000"/>
            <a:ext cx="9099418" cy="27432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623887" indent="-514350" rtl="1" eaLnBrk="1" hangingPunct="1">
              <a:buFont typeface="+mj-lt"/>
              <a:buAutoNum type="arabicPeriod"/>
              <a:defRPr/>
            </a:pPr>
            <a:r>
              <a:rPr lang="ar-SA" sz="2800" dirty="0" smtClean="0"/>
              <a:t>تحديد </a:t>
            </a:r>
            <a:r>
              <a:rPr lang="ar-SA" sz="2800" dirty="0"/>
              <a:t>الحاجات والرغبات المراد خدمتها؛</a:t>
            </a:r>
          </a:p>
          <a:p>
            <a:pPr marL="623887" indent="-514350" rtl="1" eaLnBrk="1" hangingPunct="1">
              <a:buFont typeface="+mj-lt"/>
              <a:buAutoNum type="arabicPeriod"/>
              <a:defRPr/>
            </a:pPr>
            <a:r>
              <a:rPr lang="ar-SA" sz="2800" dirty="0" smtClean="0"/>
              <a:t>وضع </a:t>
            </a:r>
            <a:r>
              <a:rPr lang="ar-SA" sz="2800" dirty="0"/>
              <a:t>أهداف لقنوات التوزيع؛</a:t>
            </a:r>
          </a:p>
          <a:p>
            <a:pPr marL="623887" indent="-514350" rtl="1" eaLnBrk="1" hangingPunct="1">
              <a:buFont typeface="+mj-lt"/>
              <a:buAutoNum type="arabicPeriod"/>
              <a:defRPr/>
            </a:pPr>
            <a:r>
              <a:rPr lang="ar-SA" sz="2800" dirty="0" smtClean="0"/>
              <a:t>تحديد </a:t>
            </a:r>
            <a:r>
              <a:rPr lang="ar-SA" sz="2800" dirty="0"/>
              <a:t>عدد الوسطاء ونوعهم وبالتالي نظام التوزيع المعتمد</a:t>
            </a:r>
            <a:r>
              <a:rPr lang="ar-QA" sz="2800" dirty="0"/>
              <a:t> </a:t>
            </a:r>
            <a:r>
              <a:rPr lang="ar-SA" sz="2800" dirty="0"/>
              <a:t>(انتقائي</a:t>
            </a:r>
            <a:r>
              <a:rPr lang="ar-SA" sz="2800" dirty="0" smtClean="0"/>
              <a:t>، مكثف</a:t>
            </a:r>
            <a:r>
              <a:rPr lang="ar-SA" sz="2800" dirty="0"/>
              <a:t>..)؛</a:t>
            </a:r>
          </a:p>
          <a:p>
            <a:pPr marL="623887" indent="-514350" rtl="1" eaLnBrk="1" hangingPunct="1">
              <a:buFont typeface="+mj-lt"/>
              <a:buAutoNum type="arabicPeriod"/>
              <a:defRPr/>
            </a:pPr>
            <a:r>
              <a:rPr lang="ar-SA" sz="2800" dirty="0" smtClean="0"/>
              <a:t>اختيار </a:t>
            </a:r>
            <a:r>
              <a:rPr lang="ar-SA" sz="2800" dirty="0"/>
              <a:t>الوسطاء.</a:t>
            </a:r>
          </a:p>
          <a:p>
            <a:pPr marL="109537" indent="0" rtl="1">
              <a:buFont typeface="Wingdings 3" pitchFamily="18" charset="2"/>
              <a:buNone/>
              <a:defRPr/>
            </a:pPr>
            <a:endParaRPr lang="en-US" dirty="0"/>
          </a:p>
        </p:txBody>
      </p:sp>
      <p:sp>
        <p:nvSpPr>
          <p:cNvPr id="5" name="Bevel 4"/>
          <p:cNvSpPr/>
          <p:nvPr/>
        </p:nvSpPr>
        <p:spPr>
          <a:xfrm>
            <a:off x="2438400" y="228600"/>
            <a:ext cx="6780081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3200" b="1" dirty="0">
                <a:solidFill>
                  <a:schemeClr val="tx1"/>
                </a:solidFill>
                <a:cs typeface="PT Bold Heading" pitchFamily="2" charset="-78"/>
              </a:rPr>
              <a:t>خامسا: خطوات تصميم القناة التوزيعية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665</Words>
  <Application>Microsoft Office PowerPoint</Application>
  <PresentationFormat>A4 Paper (210x297 mm)‎</PresentationFormat>
  <Paragraphs>103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المحاضرة التاسعة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117</cp:revision>
  <dcterms:created xsi:type="dcterms:W3CDTF">2009-10-14T19:14:34Z</dcterms:created>
  <dcterms:modified xsi:type="dcterms:W3CDTF">2011-10-07T13:17:45Z</dcterms:modified>
</cp:coreProperties>
</file>