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9" r:id="rId2"/>
    <p:sldId id="300"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558"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SA" sz="2600" b="1" dirty="0" smtClean="0">
                <a:solidFill>
                  <a:srgbClr val="002060"/>
                </a:solidFill>
                <a:latin typeface="Calibri" pitchFamily="34" charset="0"/>
              </a:rPr>
              <a:t>كلية إدارة الأعمال  </a:t>
            </a:r>
            <a:endParaRPr lang="en-US" sz="2600" b="1" dirty="0">
              <a:solidFill>
                <a:srgbClr val="00206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err="1" smtClean="0">
                <a:solidFill>
                  <a:srgbClr val="002060"/>
                </a:solidFill>
                <a:latin typeface="AYM Wadiy S_U normal."/>
                <a:cs typeface="Times New Roman" pitchFamily="18" charset="0"/>
              </a:rPr>
              <a:t>ادارة</a:t>
            </a:r>
            <a:r>
              <a:rPr lang="ar-SA" sz="4000" b="1" dirty="0" smtClean="0">
                <a:solidFill>
                  <a:srgbClr val="002060"/>
                </a:solidFill>
                <a:latin typeface="AYM Wadiy S_U normal."/>
                <a:cs typeface="Times New Roman" pitchFamily="18" charset="0"/>
              </a:rPr>
              <a:t> التسويق</a:t>
            </a:r>
          </a:p>
          <a:p>
            <a:pP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solidFill>
                  <a:srgbClr val="000000"/>
                </a:solidFill>
                <a:latin typeface="Calibri" pitchFamily="34" charset="0"/>
                <a:cs typeface="Times New Roman" pitchFamily="18" charset="0"/>
              </a:rPr>
              <a:t>د.</a:t>
            </a:r>
            <a:r>
              <a:rPr lang="ar-SA" sz="3200" b="1" dirty="0" err="1" smtClean="0">
                <a:solidFill>
                  <a:srgbClr val="000000"/>
                </a:solidFill>
                <a:latin typeface="Calibri" pitchFamily="34" charset="0"/>
                <a:cs typeface="Times New Roman" pitchFamily="18" charset="0"/>
              </a:rPr>
              <a:t>عبدالرحمن</a:t>
            </a:r>
            <a:r>
              <a:rPr lang="ar-SA" sz="3200" b="1" dirty="0" smtClean="0">
                <a:solidFill>
                  <a:srgbClr val="000000"/>
                </a:solidFill>
                <a:latin typeface="Calibri" pitchFamily="34" charset="0"/>
                <a:cs typeface="Times New Roman" pitchFamily="18" charset="0"/>
              </a:rPr>
              <a:t> </a:t>
            </a:r>
            <a:r>
              <a:rPr lang="ar-SA" sz="3200" b="1" dirty="0" err="1" smtClean="0">
                <a:solidFill>
                  <a:srgbClr val="000000"/>
                </a:solidFill>
                <a:latin typeface="Calibri" pitchFamily="34" charset="0"/>
                <a:cs typeface="Times New Roman" pitchFamily="18" charset="0"/>
              </a:rPr>
              <a:t>الحماد</a:t>
            </a: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العاشرة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a:defRPr/>
            </a:pPr>
            <a:r>
              <a:rPr lang="ar-SA" b="1" dirty="0" smtClean="0">
                <a:solidFill>
                  <a:schemeClr val="tx1"/>
                </a:solidFill>
              </a:rPr>
              <a:t>استراتيجيات التسعير</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a:xfrm>
            <a:off x="412750" y="1905000"/>
            <a:ext cx="8915400" cy="2362200"/>
          </a:xfrm>
          <a:solidFill>
            <a:schemeClr val="accent4">
              <a:lumMod val="20000"/>
              <a:lumOff val="80000"/>
            </a:schemeClr>
          </a:solidFill>
        </p:spPr>
        <p:txBody>
          <a:bodyPr/>
          <a:lstStyle/>
          <a:p>
            <a:pPr marL="342900" indent="-342900" rtl="1">
              <a:buFont typeface="Wingdings" pitchFamily="2" charset="2"/>
              <a:buChar char="v"/>
              <a:tabLst>
                <a:tab pos="290513" algn="l"/>
              </a:tabLst>
              <a:defRPr/>
            </a:pPr>
            <a:r>
              <a:rPr lang="ar-DZ" sz="2800" dirty="0" smtClean="0"/>
              <a:t>تعتبر عمليات اختيار سياسة </a:t>
            </a:r>
            <a:r>
              <a:rPr lang="ar-SA" sz="2800" dirty="0"/>
              <a:t>ا</a:t>
            </a:r>
            <a:r>
              <a:rPr lang="ar-DZ" sz="2800" dirty="0" smtClean="0"/>
              <a:t>لتسعير السلع والخدمات من أهم المشاكل التي تواجه كل بائع. </a:t>
            </a:r>
            <a:r>
              <a:rPr lang="ar-SA" sz="2800" dirty="0" smtClean="0"/>
              <a:t>بسبب تأثير </a:t>
            </a:r>
            <a:r>
              <a:rPr lang="ar-DZ" sz="2800" dirty="0" smtClean="0"/>
              <a:t>ا</a:t>
            </a:r>
            <a:r>
              <a:rPr lang="ar-SA" sz="2800" dirty="0" smtClean="0"/>
              <a:t>ل</a:t>
            </a:r>
            <a:r>
              <a:rPr lang="ar-DZ" sz="2800" dirty="0" smtClean="0"/>
              <a:t>سع</a:t>
            </a:r>
            <a:r>
              <a:rPr lang="ar-SA" sz="2800" dirty="0" smtClean="0"/>
              <a:t>ر</a:t>
            </a:r>
            <a:r>
              <a:rPr lang="ar-DZ" sz="2800" dirty="0" smtClean="0"/>
              <a:t>  </a:t>
            </a:r>
            <a:r>
              <a:rPr lang="ar-SA" sz="2800" dirty="0" smtClean="0"/>
              <a:t>على </a:t>
            </a:r>
            <a:r>
              <a:rPr lang="ar-DZ" sz="2800" dirty="0" smtClean="0"/>
              <a:t>الأرباح.</a:t>
            </a:r>
            <a:endParaRPr lang="en-US" sz="2800" dirty="0" smtClean="0"/>
          </a:p>
          <a:p>
            <a:pPr marL="342900" indent="-342900" rtl="1">
              <a:buFont typeface="Wingdings" pitchFamily="2" charset="2"/>
              <a:buChar char="v"/>
              <a:tabLst>
                <a:tab pos="290513" algn="l"/>
              </a:tabLst>
              <a:defRPr/>
            </a:pPr>
            <a:r>
              <a:rPr lang="ar-DZ" sz="2800" dirty="0" smtClean="0"/>
              <a:t>فاعتبارا أن السعر هو أحد العناصر الأساسية في المزيج التسويقي فعلى رجل التسويق إن أراد أن يحقق أكبر ربح ممكن للمؤسسة</a:t>
            </a:r>
            <a:r>
              <a:rPr lang="ar-SA" sz="2800" dirty="0" smtClean="0"/>
              <a:t>،</a:t>
            </a:r>
            <a:r>
              <a:rPr lang="ar-DZ" sz="2800" dirty="0" smtClean="0"/>
              <a:t> أن يأخذ هذا العنصر بعين الاعتبار عند وضع أي استراتيجية تسويقية.</a:t>
            </a:r>
            <a:endParaRPr lang="fr-FR" sz="2800" dirty="0" smtClean="0"/>
          </a:p>
          <a:p>
            <a:pPr marL="565150" indent="-457200" rtl="1">
              <a:buFont typeface="Wingdings" pitchFamily="2" charset="2"/>
              <a:buChar char="v"/>
              <a:defRPr/>
            </a:pPr>
            <a:endParaRPr lang="en-US" dirty="0" smtClean="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2"/>
          <p:cNvSpPr txBox="1">
            <a:spLocks/>
          </p:cNvSpPr>
          <p:nvPr/>
        </p:nvSpPr>
        <p:spPr bwMode="auto">
          <a:xfrm>
            <a:off x="206375" y="2057400"/>
            <a:ext cx="9328150" cy="2971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0" hangingPunct="0">
              <a:defRPr/>
            </a:pPr>
            <a:r>
              <a:rPr lang="ar-DZ" sz="2800" dirty="0">
                <a:solidFill>
                  <a:srgbClr val="000000"/>
                </a:solidFill>
              </a:rPr>
              <a:t>يمكن تعريف السعر على أنه </a:t>
            </a:r>
            <a:r>
              <a:rPr lang="ar-DZ" sz="2800" b="1" dirty="0">
                <a:solidFill>
                  <a:srgbClr val="000000"/>
                </a:solidFill>
              </a:rPr>
              <a:t>«</a:t>
            </a:r>
            <a:r>
              <a:rPr lang="ar-SA" sz="2800" b="1" dirty="0">
                <a:solidFill>
                  <a:srgbClr val="000000"/>
                </a:solidFill>
              </a:rPr>
              <a:t> </a:t>
            </a:r>
            <a:r>
              <a:rPr lang="ar-DZ" sz="2800" b="1" dirty="0">
                <a:solidFill>
                  <a:srgbClr val="000000"/>
                </a:solidFill>
              </a:rPr>
              <a:t>القيمة النقدية التي يقدمها الشخص مقابل المنفعة التي يحصل عليها من جراء استهلاك أو استعمال سلعة أو خدمة معينة</a:t>
            </a:r>
            <a:r>
              <a:rPr lang="ar-DZ" sz="2800" dirty="0">
                <a:solidFill>
                  <a:srgbClr val="000000"/>
                </a:solidFill>
              </a:rPr>
              <a:t>".</a:t>
            </a:r>
            <a:endParaRPr lang="ar-SA" sz="2800" dirty="0">
              <a:solidFill>
                <a:srgbClr val="000000"/>
              </a:solidFill>
            </a:endParaRPr>
          </a:p>
          <a:p>
            <a:pPr marL="457200" indent="-457200">
              <a:buFont typeface="Wingdings" pitchFamily="2" charset="2"/>
              <a:buChar char="v"/>
              <a:defRPr/>
            </a:pPr>
            <a:r>
              <a:rPr lang="ar-DZ" sz="2800" dirty="0"/>
              <a:t>ترجع أهمية السعر لعدة عناصر أساسية </a:t>
            </a:r>
            <a:r>
              <a:rPr lang="ar-SA" sz="2800" dirty="0"/>
              <a:t>اهمها</a:t>
            </a:r>
            <a:r>
              <a:rPr lang="ar-DZ" sz="2800" dirty="0"/>
              <a:t>:</a:t>
            </a:r>
            <a:endParaRPr lang="it-IT" sz="2800" dirty="0"/>
          </a:p>
          <a:p>
            <a:pPr marL="920750" indent="-457200">
              <a:buFont typeface="Wingdings" pitchFamily="2" charset="2"/>
              <a:buChar char="ü"/>
              <a:defRPr/>
            </a:pPr>
            <a:r>
              <a:rPr lang="ar-DZ" sz="2800" dirty="0"/>
              <a:t>العناصر الداخلية في سعر التكلفة</a:t>
            </a:r>
            <a:r>
              <a:rPr lang="ar-SA" sz="2800" dirty="0"/>
              <a:t>؛</a:t>
            </a:r>
            <a:endParaRPr lang="ar-DZ" sz="2800" dirty="0"/>
          </a:p>
          <a:p>
            <a:pPr marL="920750" indent="-457200">
              <a:buFont typeface="Wingdings" pitchFamily="2" charset="2"/>
              <a:buChar char="ü"/>
              <a:defRPr/>
            </a:pPr>
            <a:r>
              <a:rPr lang="ar-DZ" sz="2800" dirty="0"/>
              <a:t> </a:t>
            </a:r>
            <a:r>
              <a:rPr lang="ar-SA" sz="2800" dirty="0"/>
              <a:t>العناصر </a:t>
            </a:r>
            <a:r>
              <a:rPr lang="ar-DZ" sz="2800" dirty="0"/>
              <a:t>الخارجية </a:t>
            </a:r>
            <a:r>
              <a:rPr lang="ar-SA" sz="2800" dirty="0"/>
              <a:t>مثل </a:t>
            </a:r>
            <a:r>
              <a:rPr lang="ar-DZ" sz="2800" dirty="0"/>
              <a:t>العرض والطلب ومدى التدخل الحكومي</a:t>
            </a:r>
            <a:r>
              <a:rPr lang="ar-SA" sz="2800" dirty="0"/>
              <a:t>.</a:t>
            </a:r>
            <a:endParaRPr lang="it-IT" sz="2800" dirty="0">
              <a:solidFill>
                <a:srgbClr val="000000"/>
              </a:solidFill>
            </a:endParaRPr>
          </a:p>
          <a:p>
            <a:pPr marL="365125" indent="-255588">
              <a:spcBef>
                <a:spcPts val="400"/>
              </a:spcBef>
              <a:buClr>
                <a:schemeClr val="accent1"/>
              </a:buClr>
              <a:buSzPct val="68000"/>
              <a:buFont typeface="Wingdings 3" pitchFamily="18" charset="2"/>
              <a:buChar char=""/>
              <a:defRPr/>
            </a:pPr>
            <a:endParaRPr lang="ar-QA" sz="2800"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Bevel 4"/>
          <p:cNvSpPr/>
          <p:nvPr/>
        </p:nvSpPr>
        <p:spPr>
          <a:xfrm>
            <a:off x="4267200" y="152400"/>
            <a:ext cx="495300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اولا: تعريف السعر</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8"/>
          <p:cNvSpPr>
            <a:spLocks noChangeArrowheads="1"/>
          </p:cNvSpPr>
          <p:nvPr/>
        </p:nvSpPr>
        <p:spPr bwMode="auto">
          <a:xfrm>
            <a:off x="412751" y="500063"/>
            <a:ext cx="9106297" cy="5262562"/>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ar-DZ" sz="2800" dirty="0"/>
              <a:t>واستنادا إلى اختلاف أشكال المنفعة التي يحصل عليها الشخص من السلعة أو الخدمة يمكن للسعر أن يتخذ عدة أشكال</a:t>
            </a:r>
            <a:r>
              <a:rPr lang="fr-FR" sz="2800" dirty="0"/>
              <a:t>:</a:t>
            </a:r>
          </a:p>
          <a:p>
            <a:pPr>
              <a:defRPr/>
            </a:pPr>
            <a:endParaRPr lang="fr-FR" sz="2800" dirty="0"/>
          </a:p>
          <a:p>
            <a:pPr marL="514350" indent="-514350">
              <a:buFont typeface="+mj-lt"/>
              <a:buAutoNum type="arabicPeriod"/>
              <a:defRPr/>
            </a:pPr>
            <a:r>
              <a:rPr lang="ar-DZ" sz="2800" dirty="0">
                <a:solidFill>
                  <a:srgbClr val="FF0000"/>
                </a:solidFill>
                <a:cs typeface="PT Bold Heading" pitchFamily="2" charset="-78"/>
              </a:rPr>
              <a:t>سعر : </a:t>
            </a:r>
            <a:r>
              <a:rPr lang="ar-DZ" sz="2800" dirty="0"/>
              <a:t>بالنسبة للسلع المتبادلة</a:t>
            </a:r>
            <a:r>
              <a:rPr lang="ar-SA" sz="2800" dirty="0"/>
              <a:t>؛</a:t>
            </a:r>
            <a:r>
              <a:rPr lang="ar-DZ" sz="2800" dirty="0"/>
              <a:t> </a:t>
            </a:r>
            <a:endParaRPr lang="fr-FR" sz="2800" dirty="0"/>
          </a:p>
          <a:p>
            <a:pPr marL="514350" indent="-514350">
              <a:buFont typeface="+mj-lt"/>
              <a:buAutoNum type="arabicPeriod"/>
              <a:defRPr/>
            </a:pPr>
            <a:r>
              <a:rPr lang="ar-DZ" sz="2800" dirty="0">
                <a:solidFill>
                  <a:srgbClr val="FF0000"/>
                </a:solidFill>
                <a:cs typeface="PT Bold Heading" pitchFamily="2" charset="-78"/>
              </a:rPr>
              <a:t>نفقة</a:t>
            </a:r>
            <a:r>
              <a:rPr lang="fr-FR" sz="2800" dirty="0">
                <a:solidFill>
                  <a:srgbClr val="FF0000"/>
                </a:solidFill>
                <a:cs typeface="PT Bold Heading" pitchFamily="2" charset="-78"/>
              </a:rPr>
              <a:t> </a:t>
            </a:r>
            <a:r>
              <a:rPr lang="ar-DZ" sz="2800" dirty="0">
                <a:solidFill>
                  <a:srgbClr val="FF0000"/>
                </a:solidFill>
                <a:cs typeface="PT Bold Heading" pitchFamily="2" charset="-78"/>
              </a:rPr>
              <a:t>:  </a:t>
            </a:r>
            <a:r>
              <a:rPr lang="ar-DZ" sz="2800" dirty="0"/>
              <a:t>بالنسبة للمؤسسات التعليمية ( الدراسية)</a:t>
            </a:r>
            <a:r>
              <a:rPr lang="ar-SA" sz="2800" dirty="0"/>
              <a:t>؛</a:t>
            </a:r>
          </a:p>
          <a:p>
            <a:pPr marL="514350" indent="-514350">
              <a:buFont typeface="+mj-lt"/>
              <a:buAutoNum type="arabicPeriod"/>
              <a:defRPr/>
            </a:pPr>
            <a:r>
              <a:rPr lang="ar-DZ" sz="2800" dirty="0">
                <a:solidFill>
                  <a:srgbClr val="FF0000"/>
                </a:solidFill>
                <a:cs typeface="PT Bold Heading" pitchFamily="2" charset="-78"/>
              </a:rPr>
              <a:t>أجرة: </a:t>
            </a:r>
            <a:r>
              <a:rPr lang="ar-DZ" sz="2800" dirty="0"/>
              <a:t>بالنسبة لمكان </a:t>
            </a:r>
            <a:r>
              <a:rPr lang="ar-SA" sz="2800" dirty="0"/>
              <a:t>العيش</a:t>
            </a:r>
            <a:r>
              <a:rPr lang="ar-DZ" sz="2800" dirty="0"/>
              <a:t>( المنزل) أو </a:t>
            </a:r>
            <a:r>
              <a:rPr lang="ar-SA" sz="2800" dirty="0"/>
              <a:t>مكان العمل </a:t>
            </a:r>
            <a:r>
              <a:rPr lang="ar-DZ" sz="2800" dirty="0"/>
              <a:t>(محل تجاري)</a:t>
            </a:r>
            <a:r>
              <a:rPr lang="ar-SA" sz="2800" dirty="0"/>
              <a:t>؛</a:t>
            </a:r>
            <a:endParaRPr lang="fr-FR" sz="2800" dirty="0"/>
          </a:p>
          <a:p>
            <a:pPr marL="514350" indent="-514350">
              <a:buFont typeface="+mj-lt"/>
              <a:buAutoNum type="arabicPeriod"/>
              <a:defRPr/>
            </a:pPr>
            <a:r>
              <a:rPr lang="ar-DZ" sz="2800" dirty="0">
                <a:solidFill>
                  <a:srgbClr val="FF0000"/>
                </a:solidFill>
                <a:cs typeface="PT Bold Heading" pitchFamily="2" charset="-78"/>
              </a:rPr>
              <a:t>فائدة:</a:t>
            </a:r>
            <a:r>
              <a:rPr lang="fr-FR" sz="2800" dirty="0">
                <a:solidFill>
                  <a:srgbClr val="FF0000"/>
                </a:solidFill>
                <a:cs typeface="PT Bold Heading" pitchFamily="2" charset="-78"/>
              </a:rPr>
              <a:t> </a:t>
            </a:r>
            <a:r>
              <a:rPr lang="ar-DZ" sz="2800" dirty="0"/>
              <a:t>النسبة استخدام الن</a:t>
            </a:r>
            <a:r>
              <a:rPr lang="ar-SA" sz="2800" dirty="0"/>
              <a:t>ق</a:t>
            </a:r>
            <a:r>
              <a:rPr lang="ar-DZ" sz="2800" dirty="0"/>
              <a:t>و</a:t>
            </a:r>
            <a:r>
              <a:rPr lang="ar-SA" sz="2800" dirty="0"/>
              <a:t>د</a:t>
            </a:r>
            <a:r>
              <a:rPr lang="ar-DZ" sz="2800" dirty="0"/>
              <a:t> (الخدمة المقدمة من البنوك )</a:t>
            </a:r>
            <a:r>
              <a:rPr lang="ar-SA" sz="2800" dirty="0"/>
              <a:t>؛</a:t>
            </a:r>
            <a:r>
              <a:rPr lang="ar-DZ" sz="2800" dirty="0"/>
              <a:t> </a:t>
            </a:r>
            <a:endParaRPr lang="fr-FR" sz="2800" dirty="0"/>
          </a:p>
          <a:p>
            <a:pPr marL="514350" indent="-514350">
              <a:buFont typeface="+mj-lt"/>
              <a:buAutoNum type="arabicPeriod"/>
              <a:defRPr/>
            </a:pPr>
            <a:r>
              <a:rPr lang="ar-DZ" sz="2800" dirty="0">
                <a:solidFill>
                  <a:srgbClr val="FF0000"/>
                </a:solidFill>
                <a:cs typeface="PT Bold Heading" pitchFamily="2" charset="-78"/>
              </a:rPr>
              <a:t>التسعيرة</a:t>
            </a:r>
            <a:r>
              <a:rPr lang="ar-SA" sz="2800" dirty="0">
                <a:solidFill>
                  <a:srgbClr val="FF0000"/>
                </a:solidFill>
                <a:cs typeface="PT Bold Heading" pitchFamily="2" charset="-78"/>
              </a:rPr>
              <a:t>:</a:t>
            </a:r>
            <a:r>
              <a:rPr lang="ar-DZ" sz="2800" dirty="0">
                <a:solidFill>
                  <a:srgbClr val="FF0000"/>
                </a:solidFill>
                <a:cs typeface="PT Bold Heading" pitchFamily="2" charset="-78"/>
              </a:rPr>
              <a:t> </a:t>
            </a:r>
            <a:r>
              <a:rPr lang="ar-DZ" sz="2800" dirty="0"/>
              <a:t>بالنسبة لسيارات الأجرة</a:t>
            </a:r>
            <a:r>
              <a:rPr lang="ar-SA" sz="2800" dirty="0"/>
              <a:t>؛</a:t>
            </a:r>
            <a:endParaRPr lang="fr-FR" sz="2800" dirty="0"/>
          </a:p>
          <a:p>
            <a:pPr marL="514350" indent="-514350">
              <a:buFont typeface="+mj-lt"/>
              <a:buAutoNum type="arabicPeriod"/>
              <a:defRPr/>
            </a:pPr>
            <a:r>
              <a:rPr lang="ar-SA" sz="2800" dirty="0">
                <a:solidFill>
                  <a:srgbClr val="FF0000"/>
                </a:solidFill>
                <a:cs typeface="PT Bold Heading" pitchFamily="2" charset="-78"/>
              </a:rPr>
              <a:t>الراتب او ا</a:t>
            </a:r>
            <a:r>
              <a:rPr lang="ar-DZ" sz="2800" dirty="0">
                <a:solidFill>
                  <a:srgbClr val="FF0000"/>
                </a:solidFill>
                <a:cs typeface="PT Bold Heading" pitchFamily="2" charset="-78"/>
              </a:rPr>
              <a:t>لأجر : </a:t>
            </a:r>
            <a:r>
              <a:rPr lang="ar-DZ" sz="2800" dirty="0"/>
              <a:t>بالنسبة للموظفين</a:t>
            </a:r>
            <a:r>
              <a:rPr lang="ar-SA" sz="2800" dirty="0"/>
              <a:t>؛</a:t>
            </a:r>
            <a:endParaRPr lang="fr-FR" sz="2800" dirty="0"/>
          </a:p>
          <a:p>
            <a:pPr marL="514350" indent="-514350">
              <a:buFont typeface="+mj-lt"/>
              <a:buAutoNum type="arabicPeriod"/>
              <a:defRPr/>
            </a:pPr>
            <a:r>
              <a:rPr lang="ar-DZ" sz="2800" dirty="0">
                <a:solidFill>
                  <a:srgbClr val="FF0000"/>
                </a:solidFill>
                <a:cs typeface="PT Bold Heading" pitchFamily="2" charset="-78"/>
              </a:rPr>
              <a:t>العمولة</a:t>
            </a:r>
            <a:r>
              <a:rPr lang="ar-DZ" sz="2800" dirty="0"/>
              <a:t>: بالنسبة للأخصائيين للخدمات</a:t>
            </a:r>
            <a:r>
              <a:rPr lang="ar-SA" sz="2800" dirty="0"/>
              <a:t>.</a:t>
            </a:r>
            <a:endParaRPr lang="ar-DZ" sz="2800" dirty="0"/>
          </a:p>
          <a:p>
            <a:pPr marL="514350" indent="-514350">
              <a:buFont typeface="+mj-lt"/>
              <a:buAutoNum type="arabicPeriod"/>
              <a:defRPr/>
            </a:pPr>
            <a:endParaRPr lang="fr-FR" sz="2800" dirty="0"/>
          </a:p>
          <a:p>
            <a:pPr marL="514350" indent="-514350">
              <a:buFont typeface="+mj-lt"/>
              <a:buAutoNum type="arabicPeriod"/>
              <a:defRPr/>
            </a:pPr>
            <a:endParaRPr lang="fr-FR"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77850" y="2743200"/>
            <a:ext cx="8915400" cy="1524000"/>
          </a:xfrm>
          <a:solidFill>
            <a:schemeClr val="accent2">
              <a:lumMod val="20000"/>
              <a:lumOff val="80000"/>
            </a:schemeClr>
          </a:solidFill>
        </p:spPr>
        <p:txBody>
          <a:bodyPr/>
          <a:lstStyle/>
          <a:p>
            <a:pPr rtl="1">
              <a:defRPr/>
            </a:pPr>
            <a:r>
              <a:rPr lang="ar-SA" sz="2800" b="1" dirty="0">
                <a:cs typeface="PT Bold Heading" pitchFamily="2" charset="-78"/>
              </a:rPr>
              <a:t>1- الاسلوب التقليدي </a:t>
            </a:r>
            <a:r>
              <a:rPr lang="ar-SA" sz="2800" b="1" dirty="0" smtClean="0">
                <a:cs typeface="PT Bold Heading" pitchFamily="2" charset="-78"/>
              </a:rPr>
              <a:t>للتسعير: </a:t>
            </a:r>
            <a:r>
              <a:rPr lang="ar-SA" dirty="0" smtClean="0"/>
              <a:t>يتم </a:t>
            </a:r>
            <a:r>
              <a:rPr lang="ar-SA" dirty="0"/>
              <a:t>من خلال تقدير السعر على اساس مقارنة الايرادات بالتكاليف </a:t>
            </a:r>
            <a:r>
              <a:rPr lang="ar-SA" dirty="0" smtClean="0"/>
              <a:t>الكلية ويعتمد </a:t>
            </a:r>
            <a:r>
              <a:rPr lang="ar-SA" dirty="0"/>
              <a:t>هذا الاسلوب على تقديرات الطلب والتكاليف في ظل افتراض اسعار معينة للسلعة.</a:t>
            </a:r>
            <a:endParaRPr lang="en-US" dirty="0"/>
          </a:p>
        </p:txBody>
      </p:sp>
      <p:sp>
        <p:nvSpPr>
          <p:cNvPr id="3" name="عنوان 2"/>
          <p:cNvSpPr>
            <a:spLocks noGrp="1"/>
          </p:cNvSpPr>
          <p:nvPr>
            <p:ph type="title"/>
          </p:nvPr>
        </p:nvSpPr>
        <p:spPr>
          <a:xfrm>
            <a:off x="4419600" y="274638"/>
            <a:ext cx="4686300" cy="792162"/>
          </a:xfrm>
          <a:solidFill>
            <a:schemeClr val="bg1">
              <a:lumMod val="85000"/>
            </a:schemeClr>
          </a:solidFill>
        </p:spPr>
        <p:txBody>
          <a:bodyPr/>
          <a:lstStyle/>
          <a:p>
            <a:pPr rtl="1">
              <a:defRPr/>
            </a:pPr>
            <a:r>
              <a:rPr lang="ar-SA" sz="4400" dirty="0">
                <a:solidFill>
                  <a:schemeClr val="tx1"/>
                </a:solidFill>
                <a:latin typeface="+mn-lt"/>
                <a:ea typeface="+mn-ea"/>
                <a:cs typeface="PT Bold Heading" pitchFamily="2" charset="-78"/>
              </a:rPr>
              <a:t>اولا: طرق التسعير</a:t>
            </a:r>
            <a:endParaRPr lang="en-US" sz="4400" dirty="0">
              <a:solidFill>
                <a:schemeClr val="tx1"/>
              </a:solidFill>
              <a:latin typeface="+mn-lt"/>
              <a:ea typeface="+mn-ea"/>
              <a:cs typeface="PT Bold Heading"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p:cNvGraphicFramePr>
            <a:graphicFrameLocks noGrp="1"/>
          </p:cNvGraphicFramePr>
          <p:nvPr/>
        </p:nvGraphicFramePr>
        <p:xfrm>
          <a:off x="381000" y="1828800"/>
          <a:ext cx="9163049" cy="3433765"/>
        </p:xfrm>
        <a:graphic>
          <a:graphicData uri="http://schemas.openxmlformats.org/drawingml/2006/table">
            <a:tbl>
              <a:tblPr firstRow="1" bandRow="1">
                <a:tableStyleId>{5C22544A-7EE6-4342-B048-85BDC9FD1C3A}</a:tableStyleId>
              </a:tblPr>
              <a:tblGrid>
                <a:gridCol w="1309007"/>
                <a:gridCol w="1309007"/>
                <a:gridCol w="1309007"/>
                <a:gridCol w="1309007"/>
                <a:gridCol w="1309007"/>
                <a:gridCol w="2122716"/>
                <a:gridCol w="495298"/>
              </a:tblGrid>
              <a:tr h="370806">
                <a:tc>
                  <a:txBody>
                    <a:bodyPr/>
                    <a:lstStyle/>
                    <a:p>
                      <a:pPr algn="ctr" rtl="1"/>
                      <a:r>
                        <a:rPr lang="ar-SA" sz="1800" b="1" dirty="0" smtClean="0"/>
                        <a:t>البديل 5</a:t>
                      </a:r>
                      <a:endParaRPr lang="en-US" sz="1800" b="1" dirty="0"/>
                    </a:p>
                  </a:txBody>
                  <a:tcPr marL="99060" marR="99060" marT="45716" marB="45716"/>
                </a:tc>
                <a:tc>
                  <a:txBody>
                    <a:bodyPr/>
                    <a:lstStyle/>
                    <a:p>
                      <a:pPr algn="ctr" rtl="1"/>
                      <a:r>
                        <a:rPr lang="ar-SA" sz="1800" b="1" dirty="0" smtClean="0"/>
                        <a:t>البديل 4</a:t>
                      </a:r>
                      <a:endParaRPr lang="en-US" sz="1800" b="1" dirty="0"/>
                    </a:p>
                  </a:txBody>
                  <a:tcPr marL="99060" marR="99060" marT="45716" marB="45716"/>
                </a:tc>
                <a:tc>
                  <a:txBody>
                    <a:bodyPr/>
                    <a:lstStyle/>
                    <a:p>
                      <a:pPr algn="ctr" rtl="1"/>
                      <a:r>
                        <a:rPr lang="ar-SA" sz="1800" b="1" dirty="0" smtClean="0"/>
                        <a:t>البديل</a:t>
                      </a:r>
                      <a:r>
                        <a:rPr lang="ar-SA" sz="1800" b="1" baseline="0" dirty="0" smtClean="0"/>
                        <a:t> 3</a:t>
                      </a:r>
                      <a:endParaRPr lang="en-US" sz="1800" b="1" dirty="0"/>
                    </a:p>
                  </a:txBody>
                  <a:tcPr marL="99060" marR="99060" marT="45716" marB="45716"/>
                </a:tc>
                <a:tc>
                  <a:txBody>
                    <a:bodyPr/>
                    <a:lstStyle/>
                    <a:p>
                      <a:pPr algn="ctr" rtl="1"/>
                      <a:r>
                        <a:rPr lang="ar-SA" sz="1800" b="1" dirty="0" smtClean="0"/>
                        <a:t>البديل 2</a:t>
                      </a:r>
                      <a:endParaRPr lang="en-US" sz="1800" b="1" dirty="0"/>
                    </a:p>
                  </a:txBody>
                  <a:tcPr marL="99060" marR="99060" marT="45716" marB="45716"/>
                </a:tc>
                <a:tc>
                  <a:txBody>
                    <a:bodyPr/>
                    <a:lstStyle/>
                    <a:p>
                      <a:pPr algn="ctr" rtl="1"/>
                      <a:r>
                        <a:rPr lang="ar-SA" sz="1800" b="1" dirty="0" smtClean="0"/>
                        <a:t>الديل1</a:t>
                      </a:r>
                      <a:endParaRPr lang="en-US" sz="1800" b="1" dirty="0"/>
                    </a:p>
                  </a:txBody>
                  <a:tcPr marL="99060" marR="99060" marT="45716" marB="45716"/>
                </a:tc>
                <a:tc>
                  <a:txBody>
                    <a:bodyPr/>
                    <a:lstStyle/>
                    <a:p>
                      <a:pPr algn="ctr" rtl="1"/>
                      <a:endParaRPr lang="en-US" sz="1800" b="1"/>
                    </a:p>
                  </a:txBody>
                  <a:tcPr marL="99060" marR="99060" marT="45716" marB="45716"/>
                </a:tc>
                <a:tc>
                  <a:txBody>
                    <a:bodyPr/>
                    <a:lstStyle/>
                    <a:p>
                      <a:pPr algn="ctr" rtl="1"/>
                      <a:endParaRPr lang="en-US" sz="1800" b="1" dirty="0"/>
                    </a:p>
                  </a:txBody>
                  <a:tcPr marL="99060" marR="99060" marT="45716" marB="45716"/>
                </a:tc>
              </a:tr>
              <a:tr h="467317">
                <a:tc>
                  <a:txBody>
                    <a:bodyPr/>
                    <a:lstStyle/>
                    <a:p>
                      <a:pPr algn="ctr" rtl="1"/>
                      <a:r>
                        <a:rPr lang="ar-SA" sz="1800" b="1" dirty="0" smtClean="0"/>
                        <a:t>10</a:t>
                      </a:r>
                      <a:endParaRPr lang="en-US" sz="1800" b="1" dirty="0"/>
                    </a:p>
                  </a:txBody>
                  <a:tcPr marL="99060" marR="99060" marT="45716" marB="45716"/>
                </a:tc>
                <a:tc>
                  <a:txBody>
                    <a:bodyPr/>
                    <a:lstStyle/>
                    <a:p>
                      <a:pPr algn="ctr" rtl="1"/>
                      <a:r>
                        <a:rPr lang="ar-SA" sz="1800" b="1" dirty="0" smtClean="0"/>
                        <a:t>15</a:t>
                      </a:r>
                      <a:endParaRPr lang="en-US" sz="1800" b="1" dirty="0"/>
                    </a:p>
                  </a:txBody>
                  <a:tcPr marL="99060" marR="99060" marT="45716" marB="45716"/>
                </a:tc>
                <a:tc>
                  <a:txBody>
                    <a:bodyPr/>
                    <a:lstStyle/>
                    <a:p>
                      <a:pPr algn="ctr" rtl="1"/>
                      <a:r>
                        <a:rPr lang="ar-SA" sz="1800" b="1" dirty="0" smtClean="0"/>
                        <a:t>20</a:t>
                      </a:r>
                      <a:endParaRPr lang="en-US" sz="1800" b="1" dirty="0"/>
                    </a:p>
                  </a:txBody>
                  <a:tcPr marL="99060" marR="99060" marT="45716" marB="45716"/>
                </a:tc>
                <a:tc>
                  <a:txBody>
                    <a:bodyPr/>
                    <a:lstStyle/>
                    <a:p>
                      <a:pPr algn="ctr" rtl="1"/>
                      <a:r>
                        <a:rPr lang="ar-SA" sz="1800" b="1" dirty="0" smtClean="0"/>
                        <a:t>25</a:t>
                      </a:r>
                      <a:endParaRPr lang="en-US" sz="1800" b="1" dirty="0"/>
                    </a:p>
                  </a:txBody>
                  <a:tcPr marL="99060" marR="99060" marT="45716" marB="45716"/>
                </a:tc>
                <a:tc>
                  <a:txBody>
                    <a:bodyPr/>
                    <a:lstStyle/>
                    <a:p>
                      <a:pPr algn="ctr" rtl="1"/>
                      <a:r>
                        <a:rPr lang="ar-SA" sz="1800" b="1" dirty="0" smtClean="0"/>
                        <a:t>30</a:t>
                      </a:r>
                      <a:endParaRPr lang="en-US" sz="1800" b="1" dirty="0"/>
                    </a:p>
                  </a:txBody>
                  <a:tcPr marL="99060" marR="99060" marT="45716" marB="45716"/>
                </a:tc>
                <a:tc>
                  <a:txBody>
                    <a:bodyPr/>
                    <a:lstStyle/>
                    <a:p>
                      <a:pPr algn="ctr" rtl="1"/>
                      <a:r>
                        <a:rPr lang="ar-SA" sz="1800" b="1" dirty="0" smtClean="0"/>
                        <a:t>السعر</a:t>
                      </a:r>
                      <a:r>
                        <a:rPr lang="ar-SA" sz="1800" b="1" baseline="0" dirty="0" smtClean="0"/>
                        <a:t> الاساسي</a:t>
                      </a:r>
                      <a:endParaRPr lang="en-US" sz="1800" b="1" dirty="0"/>
                    </a:p>
                  </a:txBody>
                  <a:tcPr marL="99060" marR="99060" marT="45716" marB="45716"/>
                </a:tc>
                <a:tc>
                  <a:txBody>
                    <a:bodyPr/>
                    <a:lstStyle/>
                    <a:p>
                      <a:pPr algn="ctr" rtl="1"/>
                      <a:r>
                        <a:rPr lang="ar-SA" sz="1800" b="1" dirty="0" smtClean="0"/>
                        <a:t>1</a:t>
                      </a:r>
                      <a:endParaRPr lang="en-US" sz="1800" b="1" dirty="0"/>
                    </a:p>
                  </a:txBody>
                  <a:tcPr marL="99060" marR="99060" marT="45716" marB="45716"/>
                </a:tc>
              </a:tr>
              <a:tr h="370806">
                <a:tc>
                  <a:txBody>
                    <a:bodyPr/>
                    <a:lstStyle/>
                    <a:p>
                      <a:pPr algn="ctr" rtl="1"/>
                      <a:r>
                        <a:rPr lang="ar-SA" sz="1800" b="1" dirty="0" smtClean="0"/>
                        <a:t>10000</a:t>
                      </a:r>
                      <a:endParaRPr lang="en-US" sz="1800" b="1" dirty="0"/>
                    </a:p>
                  </a:txBody>
                  <a:tcPr marL="99060" marR="99060" marT="45716" marB="45716"/>
                </a:tc>
                <a:tc>
                  <a:txBody>
                    <a:bodyPr/>
                    <a:lstStyle/>
                    <a:p>
                      <a:pPr algn="ctr" rtl="1"/>
                      <a:r>
                        <a:rPr lang="ar-SA" sz="1800" b="1" dirty="0" smtClean="0"/>
                        <a:t>7500</a:t>
                      </a:r>
                      <a:endParaRPr lang="en-US" sz="1800" b="1" dirty="0"/>
                    </a:p>
                  </a:txBody>
                  <a:tcPr marL="99060" marR="99060" marT="45716" marB="45716"/>
                </a:tc>
                <a:tc>
                  <a:txBody>
                    <a:bodyPr/>
                    <a:lstStyle/>
                    <a:p>
                      <a:pPr algn="ctr" rtl="1"/>
                      <a:r>
                        <a:rPr lang="ar-SA" sz="1800" b="1" dirty="0" smtClean="0"/>
                        <a:t>6000</a:t>
                      </a:r>
                      <a:endParaRPr lang="en-US" sz="1800" b="1" dirty="0"/>
                    </a:p>
                  </a:txBody>
                  <a:tcPr marL="99060" marR="99060" marT="45716" marB="45716"/>
                </a:tc>
                <a:tc>
                  <a:txBody>
                    <a:bodyPr/>
                    <a:lstStyle/>
                    <a:p>
                      <a:pPr algn="ctr" rtl="1"/>
                      <a:r>
                        <a:rPr lang="ar-SA" sz="1800" b="1" dirty="0" smtClean="0"/>
                        <a:t>4000</a:t>
                      </a:r>
                      <a:endParaRPr lang="en-US" sz="1800" b="1" dirty="0"/>
                    </a:p>
                  </a:txBody>
                  <a:tcPr marL="99060" marR="99060" marT="45716" marB="45716"/>
                </a:tc>
                <a:tc>
                  <a:txBody>
                    <a:bodyPr/>
                    <a:lstStyle/>
                    <a:p>
                      <a:pPr algn="ctr" rtl="1"/>
                      <a:r>
                        <a:rPr lang="ar-SA" sz="1800" b="1" dirty="0" smtClean="0"/>
                        <a:t>2500</a:t>
                      </a:r>
                      <a:endParaRPr lang="en-US" sz="1800" b="1" dirty="0"/>
                    </a:p>
                  </a:txBody>
                  <a:tcPr marL="99060" marR="99060" marT="45716" marB="45716"/>
                </a:tc>
                <a:tc>
                  <a:txBody>
                    <a:bodyPr/>
                    <a:lstStyle/>
                    <a:p>
                      <a:pPr algn="ctr" rtl="1"/>
                      <a:r>
                        <a:rPr lang="ar-SA" sz="1800" b="1" dirty="0" smtClean="0"/>
                        <a:t>الطلب المتوقع</a:t>
                      </a:r>
                      <a:endParaRPr lang="en-US" sz="1800" b="1" dirty="0"/>
                    </a:p>
                  </a:txBody>
                  <a:tcPr marL="99060" marR="99060" marT="45716" marB="45716"/>
                </a:tc>
                <a:tc>
                  <a:txBody>
                    <a:bodyPr/>
                    <a:lstStyle/>
                    <a:p>
                      <a:pPr algn="ctr" rtl="1"/>
                      <a:r>
                        <a:rPr lang="ar-SA" sz="1800" b="1" dirty="0" smtClean="0"/>
                        <a:t>2</a:t>
                      </a:r>
                      <a:endParaRPr lang="en-US" sz="1800" b="1" dirty="0"/>
                    </a:p>
                  </a:txBody>
                  <a:tcPr marL="99060" marR="99060" marT="45716" marB="45716"/>
                </a:tc>
              </a:tr>
              <a:tr h="370806">
                <a:tc>
                  <a:txBody>
                    <a:bodyPr/>
                    <a:lstStyle/>
                    <a:p>
                      <a:pPr algn="ctr" rtl="1"/>
                      <a:r>
                        <a:rPr lang="ar-SA" sz="1800" b="1" dirty="0" smtClean="0"/>
                        <a:t>3</a:t>
                      </a:r>
                      <a:endParaRPr lang="en-US" sz="1800" b="1" dirty="0"/>
                    </a:p>
                  </a:txBody>
                  <a:tcPr marL="99060" marR="99060" marT="45716" marB="45716"/>
                </a:tc>
                <a:tc>
                  <a:txBody>
                    <a:bodyPr/>
                    <a:lstStyle/>
                    <a:p>
                      <a:pPr algn="ctr" rtl="1"/>
                      <a:r>
                        <a:rPr lang="ar-SA" sz="1800" b="1" dirty="0" smtClean="0"/>
                        <a:t>4</a:t>
                      </a:r>
                      <a:endParaRPr lang="en-US" sz="1800" b="1" dirty="0"/>
                    </a:p>
                  </a:txBody>
                  <a:tcPr marL="99060" marR="99060" marT="45716" marB="45716"/>
                </a:tc>
                <a:tc>
                  <a:txBody>
                    <a:bodyPr/>
                    <a:lstStyle/>
                    <a:p>
                      <a:pPr algn="ctr" rtl="1"/>
                      <a:r>
                        <a:rPr lang="ar-SA" sz="1800" b="1" dirty="0" smtClean="0"/>
                        <a:t>5</a:t>
                      </a:r>
                      <a:endParaRPr lang="en-US" sz="1800" b="1" dirty="0"/>
                    </a:p>
                  </a:txBody>
                  <a:tcPr marL="99060" marR="99060" marT="45716" marB="45716"/>
                </a:tc>
                <a:tc>
                  <a:txBody>
                    <a:bodyPr/>
                    <a:lstStyle/>
                    <a:p>
                      <a:pPr algn="ctr" rtl="1"/>
                      <a:r>
                        <a:rPr lang="ar-SA" sz="1800" b="1" dirty="0" smtClean="0"/>
                        <a:t>7.5</a:t>
                      </a:r>
                      <a:endParaRPr lang="en-US" sz="1800" b="1" dirty="0"/>
                    </a:p>
                  </a:txBody>
                  <a:tcPr marL="99060" marR="99060" marT="45716" marB="45716"/>
                </a:tc>
                <a:tc>
                  <a:txBody>
                    <a:bodyPr/>
                    <a:lstStyle/>
                    <a:p>
                      <a:pPr algn="ctr" rtl="1"/>
                      <a:r>
                        <a:rPr lang="ar-SA" sz="1800" b="1" dirty="0" smtClean="0"/>
                        <a:t>12</a:t>
                      </a:r>
                      <a:endParaRPr lang="en-US" sz="1800" b="1" dirty="0"/>
                    </a:p>
                  </a:txBody>
                  <a:tcPr marL="99060" marR="99060" marT="45716" marB="45716"/>
                </a:tc>
                <a:tc>
                  <a:txBody>
                    <a:bodyPr/>
                    <a:lstStyle/>
                    <a:p>
                      <a:pPr algn="ctr" rtl="1"/>
                      <a:r>
                        <a:rPr lang="ar-SA" sz="1800" b="1" dirty="0" smtClean="0"/>
                        <a:t>التكاليف الثابتة للوحدة</a:t>
                      </a:r>
                      <a:endParaRPr lang="en-US" sz="1800" b="1" dirty="0"/>
                    </a:p>
                  </a:txBody>
                  <a:tcPr marL="99060" marR="99060" marT="45716" marB="45716"/>
                </a:tc>
                <a:tc>
                  <a:txBody>
                    <a:bodyPr/>
                    <a:lstStyle/>
                    <a:p>
                      <a:pPr algn="ctr" rtl="1"/>
                      <a:r>
                        <a:rPr lang="ar-SA" sz="1800" b="1" dirty="0" smtClean="0"/>
                        <a:t>3</a:t>
                      </a:r>
                      <a:endParaRPr lang="en-US" sz="1800" b="1" dirty="0"/>
                    </a:p>
                  </a:txBody>
                  <a:tcPr marL="99060" marR="99060" marT="45716" marB="45716"/>
                </a:tc>
              </a:tr>
              <a:tr h="370806">
                <a:tc>
                  <a:txBody>
                    <a:bodyPr/>
                    <a:lstStyle/>
                    <a:p>
                      <a:pPr algn="ctr" rtl="1"/>
                      <a:r>
                        <a:rPr lang="ar-SA" sz="1800" b="1" dirty="0" smtClean="0"/>
                        <a:t>4</a:t>
                      </a:r>
                      <a:endParaRPr lang="en-US" sz="1800" b="1" dirty="0"/>
                    </a:p>
                  </a:txBody>
                  <a:tcPr marL="99060" marR="99060" marT="45716" marB="45716"/>
                </a:tc>
                <a:tc>
                  <a:txBody>
                    <a:bodyPr/>
                    <a:lstStyle/>
                    <a:p>
                      <a:pPr algn="ctr" rtl="1"/>
                      <a:r>
                        <a:rPr lang="ar-SA" sz="1800" b="1" dirty="0" smtClean="0"/>
                        <a:t>4</a:t>
                      </a:r>
                      <a:endParaRPr lang="en-US" sz="1800" b="1" dirty="0"/>
                    </a:p>
                  </a:txBody>
                  <a:tcPr marL="99060" marR="99060" marT="45716" marB="45716"/>
                </a:tc>
                <a:tc>
                  <a:txBody>
                    <a:bodyPr/>
                    <a:lstStyle/>
                    <a:p>
                      <a:pPr algn="ctr" rtl="1"/>
                      <a:r>
                        <a:rPr lang="ar-SA" sz="1800" b="1" dirty="0" smtClean="0"/>
                        <a:t>4</a:t>
                      </a:r>
                      <a:endParaRPr lang="en-US" sz="1800" b="1" dirty="0"/>
                    </a:p>
                  </a:txBody>
                  <a:tcPr marL="99060" marR="99060" marT="45716" marB="45716"/>
                </a:tc>
                <a:tc>
                  <a:txBody>
                    <a:bodyPr/>
                    <a:lstStyle/>
                    <a:p>
                      <a:pPr algn="ctr" rtl="1"/>
                      <a:r>
                        <a:rPr lang="ar-SA" sz="1800" b="1" dirty="0" smtClean="0"/>
                        <a:t>4</a:t>
                      </a:r>
                      <a:endParaRPr lang="en-US" sz="1800" b="1" dirty="0"/>
                    </a:p>
                  </a:txBody>
                  <a:tcPr marL="99060" marR="99060" marT="45716" marB="45716"/>
                </a:tc>
                <a:tc>
                  <a:txBody>
                    <a:bodyPr/>
                    <a:lstStyle/>
                    <a:p>
                      <a:pPr algn="ctr" rtl="1"/>
                      <a:r>
                        <a:rPr lang="ar-SA" sz="1800" b="1" dirty="0" smtClean="0"/>
                        <a:t>4</a:t>
                      </a:r>
                      <a:endParaRPr lang="en-US" sz="1800" b="1" dirty="0"/>
                    </a:p>
                  </a:txBody>
                  <a:tcPr marL="99060" marR="99060" marT="45716" marB="45716"/>
                </a:tc>
                <a:tc>
                  <a:txBody>
                    <a:bodyPr/>
                    <a:lstStyle/>
                    <a:p>
                      <a:pPr algn="ctr" rtl="1"/>
                      <a:r>
                        <a:rPr lang="ar-SA" sz="1800" b="1" dirty="0" smtClean="0"/>
                        <a:t>التكاليف المتغيرة</a:t>
                      </a:r>
                      <a:endParaRPr lang="en-US" sz="1800" b="1" dirty="0"/>
                    </a:p>
                  </a:txBody>
                  <a:tcPr marL="99060" marR="99060" marT="45716" marB="45716"/>
                </a:tc>
                <a:tc>
                  <a:txBody>
                    <a:bodyPr/>
                    <a:lstStyle/>
                    <a:p>
                      <a:pPr algn="ctr" rtl="1"/>
                      <a:r>
                        <a:rPr lang="ar-SA" sz="1800" b="1" dirty="0" smtClean="0"/>
                        <a:t>4</a:t>
                      </a:r>
                      <a:endParaRPr lang="en-US" sz="1800" b="1" dirty="0"/>
                    </a:p>
                  </a:txBody>
                  <a:tcPr marL="99060" marR="99060" marT="45716" marB="45716"/>
                </a:tc>
              </a:tr>
              <a:tr h="370806">
                <a:tc>
                  <a:txBody>
                    <a:bodyPr/>
                    <a:lstStyle/>
                    <a:p>
                      <a:pPr algn="ctr" rtl="1"/>
                      <a:r>
                        <a:rPr lang="ar-SA" sz="1800" b="1" dirty="0" smtClean="0"/>
                        <a:t>7</a:t>
                      </a:r>
                      <a:endParaRPr lang="en-US" sz="1800" b="1" dirty="0"/>
                    </a:p>
                  </a:txBody>
                  <a:tcPr marL="99060" marR="99060" marT="45716" marB="45716"/>
                </a:tc>
                <a:tc>
                  <a:txBody>
                    <a:bodyPr/>
                    <a:lstStyle/>
                    <a:p>
                      <a:pPr algn="ctr" rtl="1"/>
                      <a:r>
                        <a:rPr lang="ar-SA" sz="1800" b="1" dirty="0" smtClean="0"/>
                        <a:t>8</a:t>
                      </a:r>
                      <a:endParaRPr lang="en-US" sz="1800" b="1" dirty="0"/>
                    </a:p>
                  </a:txBody>
                  <a:tcPr marL="99060" marR="99060" marT="45716" marB="45716"/>
                </a:tc>
                <a:tc>
                  <a:txBody>
                    <a:bodyPr/>
                    <a:lstStyle/>
                    <a:p>
                      <a:pPr algn="ctr" rtl="1"/>
                      <a:r>
                        <a:rPr lang="ar-SA" sz="1800" b="1" dirty="0" smtClean="0"/>
                        <a:t>9</a:t>
                      </a:r>
                      <a:endParaRPr lang="en-US" sz="1800" b="1" dirty="0"/>
                    </a:p>
                  </a:txBody>
                  <a:tcPr marL="99060" marR="99060" marT="45716" marB="45716"/>
                </a:tc>
                <a:tc>
                  <a:txBody>
                    <a:bodyPr/>
                    <a:lstStyle/>
                    <a:p>
                      <a:pPr algn="ctr" rtl="1"/>
                      <a:r>
                        <a:rPr lang="ar-SA" sz="1800" b="1" dirty="0" smtClean="0"/>
                        <a:t>11.5</a:t>
                      </a:r>
                      <a:endParaRPr lang="en-US" sz="1800" b="1" dirty="0"/>
                    </a:p>
                  </a:txBody>
                  <a:tcPr marL="99060" marR="99060" marT="45716" marB="45716"/>
                </a:tc>
                <a:tc>
                  <a:txBody>
                    <a:bodyPr/>
                    <a:lstStyle/>
                    <a:p>
                      <a:pPr algn="ctr" rtl="1"/>
                      <a:r>
                        <a:rPr lang="ar-SA" sz="1800" b="1" dirty="0" smtClean="0"/>
                        <a:t>16</a:t>
                      </a:r>
                      <a:endParaRPr lang="en-US" sz="1800" b="1" dirty="0"/>
                    </a:p>
                  </a:txBody>
                  <a:tcPr marL="99060" marR="99060" marT="45716" marB="45716"/>
                </a:tc>
                <a:tc>
                  <a:txBody>
                    <a:bodyPr/>
                    <a:lstStyle/>
                    <a:p>
                      <a:pPr algn="ctr" rtl="1"/>
                      <a:r>
                        <a:rPr lang="ar-SA" sz="1800" b="1" dirty="0" smtClean="0"/>
                        <a:t>تكلفة الوحدة</a:t>
                      </a:r>
                      <a:endParaRPr lang="en-US" sz="1800" b="1" dirty="0"/>
                    </a:p>
                  </a:txBody>
                  <a:tcPr marL="99060" marR="99060" marT="45716" marB="45716"/>
                </a:tc>
                <a:tc>
                  <a:txBody>
                    <a:bodyPr/>
                    <a:lstStyle/>
                    <a:p>
                      <a:pPr algn="ctr" rtl="1"/>
                      <a:r>
                        <a:rPr lang="ar-SA" sz="1800" b="1" dirty="0" smtClean="0"/>
                        <a:t>5</a:t>
                      </a:r>
                      <a:endParaRPr lang="en-US" sz="1800" b="1" dirty="0"/>
                    </a:p>
                  </a:txBody>
                  <a:tcPr marL="99060" marR="99060" marT="45716" marB="45716"/>
                </a:tc>
              </a:tr>
              <a:tr h="370806">
                <a:tc>
                  <a:txBody>
                    <a:bodyPr/>
                    <a:lstStyle/>
                    <a:p>
                      <a:pPr algn="ctr" rtl="1"/>
                      <a:r>
                        <a:rPr lang="ar-SA" sz="1800" b="1" dirty="0" smtClean="0"/>
                        <a:t>100000</a:t>
                      </a:r>
                      <a:endParaRPr lang="en-US" sz="1800" b="1" dirty="0"/>
                    </a:p>
                  </a:txBody>
                  <a:tcPr marL="99060" marR="99060" marT="45716" marB="45716"/>
                </a:tc>
                <a:tc>
                  <a:txBody>
                    <a:bodyPr/>
                    <a:lstStyle/>
                    <a:p>
                      <a:pPr algn="ctr" rtl="1"/>
                      <a:r>
                        <a:rPr lang="ar-SA" sz="1800" b="1" dirty="0" smtClean="0"/>
                        <a:t>112500</a:t>
                      </a:r>
                      <a:endParaRPr lang="en-US" sz="1800" b="1" dirty="0"/>
                    </a:p>
                  </a:txBody>
                  <a:tcPr marL="99060" marR="99060" marT="45716" marB="45716"/>
                </a:tc>
                <a:tc>
                  <a:txBody>
                    <a:bodyPr/>
                    <a:lstStyle/>
                    <a:p>
                      <a:pPr algn="ctr" rtl="1"/>
                      <a:r>
                        <a:rPr lang="ar-SA" sz="1800" b="1" dirty="0" smtClean="0"/>
                        <a:t>120000</a:t>
                      </a:r>
                      <a:endParaRPr lang="en-US" sz="1800" b="1" dirty="0"/>
                    </a:p>
                  </a:txBody>
                  <a:tcPr marL="99060" marR="99060" marT="45716" marB="45716"/>
                </a:tc>
                <a:tc>
                  <a:txBody>
                    <a:bodyPr/>
                    <a:lstStyle/>
                    <a:p>
                      <a:pPr algn="ctr" rtl="1"/>
                      <a:r>
                        <a:rPr lang="ar-SA" sz="1800" b="1" dirty="0" smtClean="0"/>
                        <a:t>100000</a:t>
                      </a:r>
                      <a:endParaRPr lang="en-US" sz="1800" b="1" dirty="0"/>
                    </a:p>
                  </a:txBody>
                  <a:tcPr marL="99060" marR="99060" marT="45716" marB="45716"/>
                </a:tc>
                <a:tc>
                  <a:txBody>
                    <a:bodyPr/>
                    <a:lstStyle/>
                    <a:p>
                      <a:pPr algn="ctr" rtl="1"/>
                      <a:r>
                        <a:rPr lang="ar-SA" sz="1800" b="1" dirty="0" smtClean="0"/>
                        <a:t>75000</a:t>
                      </a:r>
                      <a:endParaRPr lang="en-US" sz="1800" b="1" dirty="0"/>
                    </a:p>
                  </a:txBody>
                  <a:tcPr marL="99060" marR="99060" marT="45716" marB="45716"/>
                </a:tc>
                <a:tc>
                  <a:txBody>
                    <a:bodyPr/>
                    <a:lstStyle/>
                    <a:p>
                      <a:pPr algn="ctr" rtl="1"/>
                      <a:r>
                        <a:rPr lang="ar-SA" sz="1800" b="1" dirty="0" smtClean="0"/>
                        <a:t>اجمالي الايرادات</a:t>
                      </a:r>
                      <a:endParaRPr lang="en-US" sz="1800" b="1" dirty="0"/>
                    </a:p>
                  </a:txBody>
                  <a:tcPr marL="99060" marR="99060" marT="45716" marB="45716"/>
                </a:tc>
                <a:tc>
                  <a:txBody>
                    <a:bodyPr/>
                    <a:lstStyle/>
                    <a:p>
                      <a:pPr algn="ctr" rtl="1"/>
                      <a:r>
                        <a:rPr lang="ar-SA" sz="1800" b="1" dirty="0" smtClean="0"/>
                        <a:t>6</a:t>
                      </a:r>
                      <a:endParaRPr lang="en-US" sz="1800" b="1" dirty="0"/>
                    </a:p>
                  </a:txBody>
                  <a:tcPr marL="99060" marR="99060" marT="45716" marB="45716"/>
                </a:tc>
              </a:tr>
              <a:tr h="370806">
                <a:tc>
                  <a:txBody>
                    <a:bodyPr/>
                    <a:lstStyle/>
                    <a:p>
                      <a:pPr algn="ctr" rtl="1"/>
                      <a:r>
                        <a:rPr lang="ar-SA" sz="1800" b="1" dirty="0" smtClean="0"/>
                        <a:t>70000</a:t>
                      </a:r>
                      <a:endParaRPr lang="en-US" sz="1800" b="1" dirty="0"/>
                    </a:p>
                  </a:txBody>
                  <a:tcPr marL="99060" marR="99060" marT="45716" marB="45716"/>
                </a:tc>
                <a:tc>
                  <a:txBody>
                    <a:bodyPr/>
                    <a:lstStyle/>
                    <a:p>
                      <a:pPr algn="ctr" rtl="1"/>
                      <a:r>
                        <a:rPr lang="ar-SA" sz="1800" b="1" dirty="0" smtClean="0"/>
                        <a:t>60000</a:t>
                      </a:r>
                      <a:endParaRPr lang="en-US" sz="1800" b="1" dirty="0"/>
                    </a:p>
                  </a:txBody>
                  <a:tcPr marL="99060" marR="99060" marT="45716" marB="45716"/>
                </a:tc>
                <a:tc>
                  <a:txBody>
                    <a:bodyPr/>
                    <a:lstStyle/>
                    <a:p>
                      <a:pPr algn="ctr" rtl="1"/>
                      <a:r>
                        <a:rPr lang="ar-SA" sz="1800" b="1" dirty="0" smtClean="0"/>
                        <a:t>54000</a:t>
                      </a:r>
                      <a:endParaRPr lang="en-US" sz="1800" b="1" dirty="0"/>
                    </a:p>
                  </a:txBody>
                  <a:tcPr marL="99060" marR="99060" marT="45716" marB="45716"/>
                </a:tc>
                <a:tc>
                  <a:txBody>
                    <a:bodyPr/>
                    <a:lstStyle/>
                    <a:p>
                      <a:pPr algn="ctr" rtl="1"/>
                      <a:r>
                        <a:rPr lang="ar-SA" sz="1800" b="1" dirty="0" smtClean="0"/>
                        <a:t>46000</a:t>
                      </a:r>
                      <a:endParaRPr lang="en-US" sz="1800" b="1" dirty="0"/>
                    </a:p>
                  </a:txBody>
                  <a:tcPr marL="99060" marR="99060" marT="45716" marB="45716"/>
                </a:tc>
                <a:tc>
                  <a:txBody>
                    <a:bodyPr/>
                    <a:lstStyle/>
                    <a:p>
                      <a:pPr algn="ctr" rtl="1"/>
                      <a:r>
                        <a:rPr lang="ar-SA" sz="1800" b="1" dirty="0" smtClean="0"/>
                        <a:t>40000</a:t>
                      </a:r>
                      <a:endParaRPr lang="en-US" sz="1800" b="1" dirty="0"/>
                    </a:p>
                  </a:txBody>
                  <a:tcPr marL="99060" marR="99060" marT="45716" marB="45716"/>
                </a:tc>
                <a:tc>
                  <a:txBody>
                    <a:bodyPr/>
                    <a:lstStyle/>
                    <a:p>
                      <a:pPr algn="ctr" rtl="1"/>
                      <a:r>
                        <a:rPr lang="ar-SA" sz="1800" b="1" dirty="0" smtClean="0"/>
                        <a:t>اجمالي التكاليف</a:t>
                      </a:r>
                      <a:endParaRPr lang="en-US" sz="1800" b="1" dirty="0"/>
                    </a:p>
                  </a:txBody>
                  <a:tcPr marL="99060" marR="99060" marT="45716" marB="45716"/>
                </a:tc>
                <a:tc>
                  <a:txBody>
                    <a:bodyPr/>
                    <a:lstStyle/>
                    <a:p>
                      <a:pPr algn="ctr" rtl="1"/>
                      <a:r>
                        <a:rPr lang="ar-SA" sz="1800" b="1" dirty="0" smtClean="0"/>
                        <a:t>7</a:t>
                      </a:r>
                      <a:endParaRPr lang="en-US" sz="1800" b="1" dirty="0"/>
                    </a:p>
                  </a:txBody>
                  <a:tcPr marL="99060" marR="99060" marT="45716" marB="45716"/>
                </a:tc>
              </a:tr>
              <a:tr h="370806">
                <a:tc>
                  <a:txBody>
                    <a:bodyPr/>
                    <a:lstStyle/>
                    <a:p>
                      <a:pPr algn="ctr" rtl="1"/>
                      <a:r>
                        <a:rPr lang="ar-SA" sz="1800" b="1" dirty="0" smtClean="0"/>
                        <a:t>30000</a:t>
                      </a:r>
                      <a:endParaRPr lang="en-US" sz="1800" b="1" dirty="0"/>
                    </a:p>
                  </a:txBody>
                  <a:tcPr marL="99060" marR="99060" marT="45716" marB="45716"/>
                </a:tc>
                <a:tc>
                  <a:txBody>
                    <a:bodyPr/>
                    <a:lstStyle/>
                    <a:p>
                      <a:pPr algn="ctr" rtl="1"/>
                      <a:r>
                        <a:rPr lang="ar-SA" sz="1800" b="1" dirty="0" smtClean="0"/>
                        <a:t>52500</a:t>
                      </a:r>
                      <a:endParaRPr lang="en-US" sz="1800" b="1" dirty="0"/>
                    </a:p>
                  </a:txBody>
                  <a:tcPr marL="99060" marR="99060" marT="45716" marB="45716"/>
                </a:tc>
                <a:tc>
                  <a:txBody>
                    <a:bodyPr/>
                    <a:lstStyle/>
                    <a:p>
                      <a:pPr algn="ctr" rtl="1"/>
                      <a:r>
                        <a:rPr lang="ar-SA" sz="1800" b="1" dirty="0" smtClean="0"/>
                        <a:t>66000</a:t>
                      </a:r>
                      <a:endParaRPr lang="en-US" sz="1800" b="1" dirty="0"/>
                    </a:p>
                  </a:txBody>
                  <a:tcPr marL="99060" marR="99060" marT="45716" marB="45716"/>
                </a:tc>
                <a:tc>
                  <a:txBody>
                    <a:bodyPr/>
                    <a:lstStyle/>
                    <a:p>
                      <a:pPr algn="ctr" rtl="1"/>
                      <a:r>
                        <a:rPr lang="ar-SA" sz="1800" b="1" dirty="0" smtClean="0"/>
                        <a:t>54000</a:t>
                      </a:r>
                      <a:endParaRPr lang="en-US" sz="1800" b="1" dirty="0"/>
                    </a:p>
                  </a:txBody>
                  <a:tcPr marL="99060" marR="99060" marT="45716" marB="45716"/>
                </a:tc>
                <a:tc>
                  <a:txBody>
                    <a:bodyPr/>
                    <a:lstStyle/>
                    <a:p>
                      <a:pPr algn="ctr" rtl="1"/>
                      <a:r>
                        <a:rPr lang="ar-SA" sz="1800" b="1" dirty="0" smtClean="0"/>
                        <a:t>35000</a:t>
                      </a:r>
                      <a:endParaRPr lang="en-US" sz="1800" b="1" dirty="0"/>
                    </a:p>
                  </a:txBody>
                  <a:tcPr marL="99060" marR="99060" marT="45716" marB="45716"/>
                </a:tc>
                <a:tc>
                  <a:txBody>
                    <a:bodyPr/>
                    <a:lstStyle/>
                    <a:p>
                      <a:pPr algn="ctr" rtl="1"/>
                      <a:r>
                        <a:rPr lang="ar-SA" sz="1800" b="1" dirty="0" smtClean="0"/>
                        <a:t>اجمالي الربح</a:t>
                      </a:r>
                      <a:endParaRPr lang="en-US" sz="1800" b="1" dirty="0"/>
                    </a:p>
                  </a:txBody>
                  <a:tcPr marL="99060" marR="99060" marT="45716" marB="45716"/>
                </a:tc>
                <a:tc>
                  <a:txBody>
                    <a:bodyPr/>
                    <a:lstStyle/>
                    <a:p>
                      <a:pPr algn="ctr" rtl="1"/>
                      <a:r>
                        <a:rPr lang="ar-SA" sz="1800" b="1" dirty="0" smtClean="0"/>
                        <a:t>8</a:t>
                      </a:r>
                      <a:endParaRPr lang="en-US" sz="1800" b="1" dirty="0"/>
                    </a:p>
                  </a:txBody>
                  <a:tcPr marL="99060" marR="99060" marT="45716" marB="45716"/>
                </a:tc>
              </a:tr>
            </a:tbl>
          </a:graphicData>
        </a:graphic>
      </p:graphicFrame>
      <p:sp>
        <p:nvSpPr>
          <p:cNvPr id="7" name="عنوان 2"/>
          <p:cNvSpPr>
            <a:spLocks noGrp="1"/>
          </p:cNvSpPr>
          <p:nvPr>
            <p:ph type="title"/>
          </p:nvPr>
        </p:nvSpPr>
        <p:spPr>
          <a:xfrm>
            <a:off x="304800" y="274638"/>
            <a:ext cx="8915400" cy="792162"/>
          </a:xfrm>
          <a:solidFill>
            <a:schemeClr val="bg1">
              <a:lumMod val="85000"/>
            </a:schemeClr>
          </a:solidFill>
        </p:spPr>
        <p:txBody>
          <a:bodyPr/>
          <a:lstStyle/>
          <a:p>
            <a:pPr rtl="1">
              <a:defRPr/>
            </a:pPr>
            <a:r>
              <a:rPr lang="ar-SA" sz="3200" dirty="0" smtClean="0"/>
              <a:t>جدول يوضح علاقة الاسعار بالطلب المتوقع والتكاليف</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2"/>
          <p:cNvSpPr txBox="1">
            <a:spLocks/>
          </p:cNvSpPr>
          <p:nvPr/>
        </p:nvSpPr>
        <p:spPr bwMode="auto">
          <a:xfrm>
            <a:off x="495301" y="2286000"/>
            <a:ext cx="8968714" cy="14478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ormAutofit/>
          </a:bodyPr>
          <a:lstStyle/>
          <a:p>
            <a:pPr indent="109538">
              <a:defRPr/>
            </a:pPr>
            <a:r>
              <a:rPr lang="ar-DZ" sz="2800" dirty="0">
                <a:latin typeface="Arial" pitchFamily="34" charset="0"/>
              </a:rPr>
              <a:t>بما أن هدف كل منتج أو بائع هو تحقيق أكبر ربح ممكن. واعتبارا أن هناك علاقة وثيقة بين سعر البيع و الربح، لذلك كان لسياسة السعر أهمية كبيرة و على هذا الأساس يمكن تقسيم السياسات السعرية إلى</a:t>
            </a:r>
            <a:r>
              <a:rPr lang="ar-SA" sz="2800" dirty="0">
                <a:latin typeface="Arial" pitchFamily="34" charset="0"/>
              </a:rPr>
              <a:t>:</a:t>
            </a:r>
            <a:endParaRPr lang="it-IT" sz="2800" dirty="0">
              <a:latin typeface="Arial" pitchFamily="34" charset="0"/>
              <a:cs typeface="Arial" pitchFamily="34" charset="0"/>
            </a:endParaRPr>
          </a:p>
          <a:p>
            <a:pPr marL="365125" indent="-255588" fontAlgn="auto">
              <a:spcBef>
                <a:spcPts val="400"/>
              </a:spcBef>
              <a:spcAft>
                <a:spcPts val="0"/>
              </a:spcAft>
              <a:buClr>
                <a:schemeClr val="accent1"/>
              </a:buClr>
              <a:buSzPct val="68000"/>
              <a:buFont typeface="Wingdings" pitchFamily="2" charset="2"/>
              <a:buChar char="v"/>
              <a:defRPr/>
            </a:pPr>
            <a:endParaRPr lang="ar-QA" sz="2800"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Bevel 4"/>
          <p:cNvSpPr/>
          <p:nvPr/>
        </p:nvSpPr>
        <p:spPr>
          <a:xfrm>
            <a:off x="1219200" y="228600"/>
            <a:ext cx="807376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ثانيا: سياسات السعر الموحد والمتغير</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8"/>
          <p:cNvSpPr/>
          <p:nvPr/>
        </p:nvSpPr>
        <p:spPr>
          <a:xfrm>
            <a:off x="412750" y="928688"/>
            <a:ext cx="9034066" cy="440055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indent="433388">
              <a:buFontTx/>
              <a:buAutoNum type="arabicPeriod"/>
              <a:defRPr/>
            </a:pPr>
            <a:r>
              <a:rPr lang="ar-DZ" sz="2800" dirty="0">
                <a:solidFill>
                  <a:srgbClr val="FF0000"/>
                </a:solidFill>
                <a:cs typeface="PT Bold Heading" pitchFamily="2" charset="-78"/>
              </a:rPr>
              <a:t>سياسة السعر الموحدة:</a:t>
            </a:r>
            <a:r>
              <a:rPr lang="ar-SA" sz="2800" dirty="0">
                <a:solidFill>
                  <a:srgbClr val="FF0000"/>
                </a:solidFill>
                <a:cs typeface="PT Bold Heading" pitchFamily="2" charset="-78"/>
              </a:rPr>
              <a:t> </a:t>
            </a:r>
            <a:r>
              <a:rPr lang="ar-DZ" sz="2800" dirty="0">
                <a:latin typeface="Arial" pitchFamily="34" charset="0"/>
              </a:rPr>
              <a:t>تتضمن هذه السياسة تحديد سعر البيع موحد لتجار الجملة، التجزئة والمستهلكين. وتقع مشكلة تحديد السعر الموحد على عاتق المنتج، أو من يعهد إليه بهذه المهمة من الموزعين</a:t>
            </a:r>
            <a:r>
              <a:rPr lang="ar-SA" sz="2800" dirty="0">
                <a:latin typeface="Arial" pitchFamily="34" charset="0"/>
              </a:rPr>
              <a:t> </a:t>
            </a:r>
            <a:r>
              <a:rPr lang="ar-DZ" sz="2800" dirty="0">
                <a:latin typeface="Arial" pitchFamily="34" charset="0"/>
              </a:rPr>
              <a:t>(</a:t>
            </a:r>
            <a:r>
              <a:rPr lang="ar-SA" sz="2800" dirty="0">
                <a:latin typeface="Arial" pitchFamily="34" charset="0"/>
              </a:rPr>
              <a:t>مثال منتجات تخضع لسياسة السعر الموحد: </a:t>
            </a:r>
            <a:r>
              <a:rPr lang="ar-DZ" sz="2800" dirty="0">
                <a:latin typeface="Arial" pitchFamily="34" charset="0"/>
              </a:rPr>
              <a:t>الحليب، الخبز...).</a:t>
            </a:r>
            <a:endParaRPr lang="it-IT" sz="2800" dirty="0">
              <a:latin typeface="Arial" pitchFamily="34" charset="0"/>
              <a:cs typeface="Arial" pitchFamily="34" charset="0"/>
            </a:endParaRPr>
          </a:p>
          <a:p>
            <a:pPr indent="53975">
              <a:defRPr/>
            </a:pPr>
            <a:endParaRPr lang="ar-SA" sz="2800" dirty="0">
              <a:latin typeface="Arial" pitchFamily="34" charset="0"/>
            </a:endParaRPr>
          </a:p>
          <a:p>
            <a:pPr indent="53975">
              <a:defRPr/>
            </a:pPr>
            <a:r>
              <a:rPr lang="ar-DZ" sz="2800" dirty="0">
                <a:latin typeface="Arial" pitchFamily="34" charset="0"/>
              </a:rPr>
              <a:t>وإذا تعذر على المنتج مراقبة أسعاره في السوق، لا بد له من تمييز إنتاجه عن الإنتاج المنافس بواسطة العلامة التجارية، لذلك يمكن استعمال هذه السياسة بالنسبة للسلع المميزة  </a:t>
            </a:r>
            <a:r>
              <a:rPr lang="ar-SA" sz="2800" dirty="0">
                <a:latin typeface="Arial" pitchFamily="34" charset="0"/>
              </a:rPr>
              <a:t>ك</a:t>
            </a:r>
            <a:r>
              <a:rPr lang="ar-DZ" sz="2800" dirty="0">
                <a:latin typeface="Arial" pitchFamily="34" charset="0"/>
              </a:rPr>
              <a:t>الجرائد، الكتب والملابس إلى جانب السلع الأخرى التي تحمل علامة تجارية معينة</a:t>
            </a:r>
            <a:r>
              <a:rPr lang="ar-SA" sz="2800" dirty="0">
                <a:latin typeface="Arial" pitchFamily="34" charset="0"/>
              </a:rPr>
              <a:t> (مثال: جريدة اليوم تباع بنفس السعر في كل مدن السعودية)</a:t>
            </a:r>
            <a:endParaRPr lang="ar-DZ" sz="2800" dirty="0">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8"/>
          <p:cNvSpPr/>
          <p:nvPr/>
        </p:nvSpPr>
        <p:spPr>
          <a:xfrm>
            <a:off x="495300" y="1665288"/>
            <a:ext cx="8868966" cy="2678112"/>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marL="342900" indent="-342900">
              <a:defRPr/>
            </a:pPr>
            <a:r>
              <a:rPr lang="ar-DZ" sz="2800" dirty="0">
                <a:solidFill>
                  <a:srgbClr val="FF0000"/>
                </a:solidFill>
                <a:cs typeface="PT Bold Heading" pitchFamily="2" charset="-78"/>
              </a:rPr>
              <a:t>يهدف المنتج </a:t>
            </a:r>
            <a:r>
              <a:rPr lang="ar-SA" sz="2800" dirty="0">
                <a:solidFill>
                  <a:srgbClr val="FF0000"/>
                </a:solidFill>
                <a:cs typeface="PT Bold Heading" pitchFamily="2" charset="-78"/>
              </a:rPr>
              <a:t>عبر هذه </a:t>
            </a:r>
            <a:r>
              <a:rPr lang="ar-DZ" sz="2800" dirty="0">
                <a:solidFill>
                  <a:srgbClr val="FF0000"/>
                </a:solidFill>
                <a:cs typeface="PT Bold Heading" pitchFamily="2" charset="-78"/>
              </a:rPr>
              <a:t>السياسة إلى: </a:t>
            </a:r>
          </a:p>
          <a:p>
            <a:pPr>
              <a:defRPr/>
            </a:pPr>
            <a:r>
              <a:rPr lang="ar-DZ" sz="2800" dirty="0">
                <a:latin typeface="Arial" pitchFamily="34" charset="0"/>
              </a:rPr>
              <a:t>عدم تمكين الموزعين من بيع الإنتاج إلى المستهلكين بأسعار عالية جدا حتى لا يقل الطلب،</a:t>
            </a:r>
            <a:r>
              <a:rPr lang="ar-SA" sz="2800" dirty="0">
                <a:latin typeface="Arial" pitchFamily="34" charset="0"/>
              </a:rPr>
              <a:t> </a:t>
            </a:r>
            <a:r>
              <a:rPr lang="ar-DZ" sz="2800" dirty="0">
                <a:latin typeface="Arial" pitchFamily="34" charset="0"/>
              </a:rPr>
              <a:t>أو بأسعار منخفضة حتى لا تقل ثقة العملاء في جودة الانتاج و بالتالي</a:t>
            </a:r>
            <a:r>
              <a:rPr lang="ar-SA" sz="2800" dirty="0">
                <a:latin typeface="Arial" pitchFamily="34" charset="0"/>
              </a:rPr>
              <a:t> تنخفض</a:t>
            </a:r>
            <a:r>
              <a:rPr lang="ar-DZ" sz="2800" dirty="0">
                <a:latin typeface="Arial" pitchFamily="34" charset="0"/>
              </a:rPr>
              <a:t> حصة المنتج في </a:t>
            </a:r>
            <a:r>
              <a:rPr lang="ar-SA" sz="2800" dirty="0">
                <a:latin typeface="Arial" pitchFamily="34" charset="0"/>
              </a:rPr>
              <a:t>السوق</a:t>
            </a:r>
            <a:r>
              <a:rPr lang="ar-DZ" sz="2800" dirty="0">
                <a:latin typeface="Arial" pitchFamily="34" charset="0"/>
              </a:rPr>
              <a:t> من جراء فقدان ثقة العملاء وتوسيع حصة المنافسين في السوق على حساب المنتج.</a:t>
            </a:r>
          </a:p>
          <a:p>
            <a:pPr indent="433388">
              <a:defRPr/>
            </a:pPr>
            <a:r>
              <a:rPr lang="ar-DZ" sz="2800" dirty="0">
                <a:latin typeface="Arial"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8"/>
          <p:cNvSpPr/>
          <p:nvPr/>
        </p:nvSpPr>
        <p:spPr>
          <a:xfrm>
            <a:off x="577850" y="1615857"/>
            <a:ext cx="8786416" cy="310854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457200" indent="-457200">
              <a:buFont typeface="Wingdings" pitchFamily="2" charset="2"/>
              <a:buChar char="v"/>
              <a:tabLst>
                <a:tab pos="244475" algn="l"/>
              </a:tabLst>
              <a:defRPr/>
            </a:pPr>
            <a:r>
              <a:rPr lang="ar-DZ" sz="2800" dirty="0">
                <a:latin typeface="Arial" pitchFamily="34" charset="0"/>
              </a:rPr>
              <a:t>يفضل </a:t>
            </a:r>
            <a:r>
              <a:rPr lang="ar-DZ" sz="2800" b="1" dirty="0">
                <a:solidFill>
                  <a:srgbClr val="FF0000"/>
                </a:solidFill>
                <a:latin typeface="Arial" pitchFamily="34" charset="0"/>
              </a:rPr>
              <a:t>الموزعين </a:t>
            </a:r>
            <a:r>
              <a:rPr lang="ar-DZ" sz="2800" dirty="0">
                <a:latin typeface="Arial" pitchFamily="34" charset="0"/>
              </a:rPr>
              <a:t>هذا النوع من السياسة كونها تؤمن لهم </a:t>
            </a:r>
            <a:r>
              <a:rPr lang="ar-SA" sz="2800" dirty="0">
                <a:latin typeface="Arial" pitchFamily="34" charset="0"/>
              </a:rPr>
              <a:t>هامش</a:t>
            </a:r>
            <a:r>
              <a:rPr lang="ar-DZ" sz="2800" dirty="0">
                <a:latin typeface="Arial" pitchFamily="34" charset="0"/>
              </a:rPr>
              <a:t> </a:t>
            </a:r>
            <a:r>
              <a:rPr lang="ar-SA" sz="2800" dirty="0">
                <a:latin typeface="Arial" pitchFamily="34" charset="0"/>
              </a:rPr>
              <a:t>ربح</a:t>
            </a:r>
            <a:r>
              <a:rPr lang="ar-QA" sz="2800" dirty="0">
                <a:latin typeface="Arial" pitchFamily="34" charset="0"/>
              </a:rPr>
              <a:t> </a:t>
            </a:r>
            <a:r>
              <a:rPr lang="ar-DZ" sz="2800" dirty="0">
                <a:latin typeface="Arial" pitchFamily="34" charset="0"/>
              </a:rPr>
              <a:t>معتدل وتقضي على عنصر المساومة</a:t>
            </a:r>
            <a:r>
              <a:rPr lang="ar-SA" sz="2800" dirty="0">
                <a:latin typeface="Arial" pitchFamily="34" charset="0"/>
              </a:rPr>
              <a:t>،</a:t>
            </a:r>
            <a:r>
              <a:rPr lang="ar-DZ" sz="2800" dirty="0">
                <a:latin typeface="Arial" pitchFamily="34" charset="0"/>
              </a:rPr>
              <a:t> كما أن السوق الذي يخدمونه لا يخضع لعامل المنافسة السريعة. </a:t>
            </a:r>
            <a:endParaRPr lang="it-IT" sz="2800" dirty="0">
              <a:latin typeface="Arial" pitchFamily="34" charset="0"/>
              <a:cs typeface="Arial" pitchFamily="34" charset="0"/>
            </a:endParaRPr>
          </a:p>
          <a:p>
            <a:pPr marL="457200" indent="-457200">
              <a:buFont typeface="Wingdings" pitchFamily="2" charset="2"/>
              <a:buChar char="v"/>
              <a:tabLst>
                <a:tab pos="244475" algn="l"/>
              </a:tabLst>
              <a:defRPr/>
            </a:pPr>
            <a:endParaRPr lang="it-IT" sz="2800" dirty="0">
              <a:latin typeface="Arial" pitchFamily="34" charset="0"/>
              <a:cs typeface="Arial" pitchFamily="34" charset="0"/>
            </a:endParaRPr>
          </a:p>
          <a:p>
            <a:pPr marL="457200" indent="-457200">
              <a:buFont typeface="Wingdings" pitchFamily="2" charset="2"/>
              <a:buChar char="v"/>
              <a:tabLst>
                <a:tab pos="244475" algn="l"/>
              </a:tabLst>
              <a:defRPr/>
            </a:pPr>
            <a:r>
              <a:rPr lang="ar-DZ" sz="2800" dirty="0">
                <a:latin typeface="Arial" pitchFamily="34" charset="0"/>
              </a:rPr>
              <a:t>من جهة</a:t>
            </a:r>
            <a:r>
              <a:rPr lang="ar-SA" sz="2800" dirty="0">
                <a:latin typeface="Arial" pitchFamily="34" charset="0"/>
              </a:rPr>
              <a:t> اخرى يرتاح </a:t>
            </a:r>
            <a:r>
              <a:rPr lang="ar-DZ" sz="2800" dirty="0">
                <a:latin typeface="Arial" pitchFamily="34" charset="0"/>
              </a:rPr>
              <a:t> </a:t>
            </a:r>
            <a:r>
              <a:rPr lang="ar-DZ" sz="2800" b="1" dirty="0">
                <a:solidFill>
                  <a:srgbClr val="FF0000"/>
                </a:solidFill>
                <a:latin typeface="Arial" pitchFamily="34" charset="0"/>
              </a:rPr>
              <a:t>المستهلك</a:t>
            </a:r>
            <a:r>
              <a:rPr lang="ar-SA" sz="2800" dirty="0">
                <a:latin typeface="Arial" pitchFamily="34" charset="0"/>
              </a:rPr>
              <a:t> </a:t>
            </a:r>
            <a:r>
              <a:rPr lang="ar-DZ" sz="2800" dirty="0">
                <a:latin typeface="Arial" pitchFamily="34" charset="0"/>
              </a:rPr>
              <a:t>إلى ه</a:t>
            </a:r>
            <a:r>
              <a:rPr lang="ar-SA" sz="2800" dirty="0">
                <a:latin typeface="Arial" pitchFamily="34" charset="0"/>
              </a:rPr>
              <a:t>ذ</a:t>
            </a:r>
            <a:r>
              <a:rPr lang="ar-DZ" sz="2800" dirty="0">
                <a:latin typeface="Arial" pitchFamily="34" charset="0"/>
              </a:rPr>
              <a:t>ه السياسة المتبعة من المنتج نظرا لعدم تخوفه من رفع الأسعار على السلع من مكان إلى آخر ومن وجهة أخرى</a:t>
            </a:r>
            <a:r>
              <a:rPr lang="ar-SA" sz="2800" dirty="0">
                <a:latin typeface="Arial" pitchFamily="34" charset="0"/>
              </a:rPr>
              <a:t>، وكذلك</a:t>
            </a:r>
            <a:r>
              <a:rPr lang="ar-DZ" sz="2800" dirty="0">
                <a:latin typeface="Arial" pitchFamily="34" charset="0"/>
              </a:rPr>
              <a:t> توفر له جهود كبيرة التي بإمكانه بذلها قصد المساومة.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8"/>
          <p:cNvSpPr/>
          <p:nvPr/>
        </p:nvSpPr>
        <p:spPr>
          <a:xfrm>
            <a:off x="495300" y="1692057"/>
            <a:ext cx="8868966" cy="310854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marL="342900" indent="-342900">
              <a:buFontTx/>
              <a:buAutoNum type="arabicPeriod" startAt="2"/>
              <a:defRPr/>
            </a:pPr>
            <a:r>
              <a:rPr lang="ar-DZ" sz="2800" dirty="0">
                <a:solidFill>
                  <a:srgbClr val="FF0000"/>
                </a:solidFill>
                <a:cs typeface="PT Bold Heading" pitchFamily="2" charset="-78"/>
              </a:rPr>
              <a:t>سياسة السعر المتغير</a:t>
            </a:r>
            <a:endParaRPr lang="fr-FR" sz="2800" dirty="0">
              <a:solidFill>
                <a:srgbClr val="FF0000"/>
              </a:solidFill>
              <a:cs typeface="PT Bold Heading" pitchFamily="2" charset="-78"/>
            </a:endParaRPr>
          </a:p>
          <a:p>
            <a:pPr marL="457200" indent="-457200">
              <a:buFont typeface="Wingdings" pitchFamily="2" charset="2"/>
              <a:buChar char="v"/>
              <a:defRPr/>
            </a:pPr>
            <a:r>
              <a:rPr lang="ar-DZ" sz="2800" dirty="0">
                <a:latin typeface="Arial" pitchFamily="34" charset="0"/>
              </a:rPr>
              <a:t>تمتاز هذه السياسة بمرونتها حيث يترك المنتج لكل موزع حرية تحديد أسعار البيع الخاصة </a:t>
            </a:r>
            <a:r>
              <a:rPr lang="ar-DZ" sz="2800" dirty="0" err="1">
                <a:latin typeface="Arial" pitchFamily="34" charset="0"/>
              </a:rPr>
              <a:t>به</a:t>
            </a:r>
            <a:r>
              <a:rPr lang="ar-SA" sz="2800" dirty="0">
                <a:latin typeface="Arial" pitchFamily="34" charset="0"/>
              </a:rPr>
              <a:t>،</a:t>
            </a:r>
            <a:r>
              <a:rPr lang="ar-DZ" sz="2800" dirty="0">
                <a:latin typeface="Arial" pitchFamily="34" charset="0"/>
              </a:rPr>
              <a:t> حيث يكيف كل موزع سعر البيع الذي يناسبه تبعا لمقدرته البيعية وقدرة </a:t>
            </a:r>
            <a:r>
              <a:rPr lang="ar-SA" sz="2800" dirty="0">
                <a:latin typeface="Arial" pitchFamily="34" charset="0"/>
              </a:rPr>
              <a:t>العملاء</a:t>
            </a:r>
            <a:r>
              <a:rPr lang="ar-DZ" sz="2800" dirty="0">
                <a:latin typeface="Arial" pitchFamily="34" charset="0"/>
              </a:rPr>
              <a:t> الشرائية ومدى رغبتهم في المساومة وحجم السوق وعدد المنافسين وغيرها من العوامل الأخرى</a:t>
            </a:r>
            <a:r>
              <a:rPr lang="ar-SA" sz="2800" dirty="0">
                <a:latin typeface="Arial" pitchFamily="34" charset="0"/>
              </a:rPr>
              <a:t>.</a:t>
            </a:r>
            <a:r>
              <a:rPr lang="ar-DZ" sz="2800" dirty="0">
                <a:latin typeface="Arial" pitchFamily="34" charset="0"/>
              </a:rPr>
              <a:t> </a:t>
            </a:r>
            <a:endParaRPr lang="it-IT" sz="2800" dirty="0">
              <a:latin typeface="Arial" pitchFamily="34" charset="0"/>
              <a:cs typeface="Arial" pitchFamily="34" charset="0"/>
            </a:endParaRPr>
          </a:p>
          <a:p>
            <a:pPr marL="457200" indent="-457200">
              <a:buFont typeface="Wingdings" pitchFamily="2" charset="2"/>
              <a:buChar char="v"/>
              <a:defRPr/>
            </a:pPr>
            <a:r>
              <a:rPr lang="ar-DZ" sz="2800" dirty="0">
                <a:latin typeface="Arial" pitchFamily="34" charset="0"/>
              </a:rPr>
              <a:t>تناسب هذه السياسة منتجي السلع غير المميزة والمنتجون الذين يجهلون طبيعة وحجم السوق الذي يتعاملون فيه.</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52400" y="1219200"/>
            <a:ext cx="9448800" cy="5029200"/>
          </a:xfrm>
          <a:solidFill>
            <a:schemeClr val="accent3">
              <a:lumMod val="40000"/>
              <a:lumOff val="60000"/>
            </a:schemeClr>
          </a:solidFill>
        </p:spPr>
        <p:txBody>
          <a:bodyPr/>
          <a:lstStyle/>
          <a:p>
            <a:pPr marL="109537" indent="0" rtl="1">
              <a:buFont typeface="Wingdings 3" pitchFamily="18" charset="2"/>
              <a:buNone/>
              <a:defRPr/>
            </a:pPr>
            <a:r>
              <a:rPr lang="ar-SA" sz="2000" dirty="0" smtClean="0">
                <a:solidFill>
                  <a:srgbClr val="FF0000"/>
                </a:solidFill>
                <a:cs typeface="PT Bold Heading" pitchFamily="2" charset="-78"/>
              </a:rPr>
              <a:t>1- </a:t>
            </a:r>
            <a:r>
              <a:rPr lang="ar-SA" sz="2000" dirty="0">
                <a:solidFill>
                  <a:srgbClr val="FF0000"/>
                </a:solidFill>
                <a:cs typeface="PT Bold Heading" pitchFamily="2" charset="-78"/>
              </a:rPr>
              <a:t>سياسة التسعير الرائدة: </a:t>
            </a:r>
            <a:r>
              <a:rPr lang="ar-SA" sz="2400" dirty="0" smtClean="0"/>
              <a:t>أي وضع سعر مختلف عن السعر السائد في السوق ارتفاعا او انخفاضا. ومنها:</a:t>
            </a:r>
          </a:p>
          <a:p>
            <a:pPr marL="733425" rtl="1">
              <a:buFont typeface="Wingdings" pitchFamily="2" charset="2"/>
              <a:buChar char="v"/>
              <a:defRPr/>
            </a:pPr>
            <a:r>
              <a:rPr lang="ar-SA" sz="2400" b="1" dirty="0" smtClean="0"/>
              <a:t>سياسة التسعير المتميزة: </a:t>
            </a:r>
            <a:r>
              <a:rPr lang="ar-SA" sz="2400" dirty="0" smtClean="0"/>
              <a:t>يبدأ بالسعر المرتفع ثم ينخفض تدريجيا.</a:t>
            </a:r>
          </a:p>
          <a:p>
            <a:pPr marL="733425" rtl="1">
              <a:buFont typeface="Wingdings" pitchFamily="2" charset="2"/>
              <a:buChar char="v"/>
              <a:defRPr/>
            </a:pPr>
            <a:r>
              <a:rPr lang="ar-SA" sz="2400" b="1" dirty="0"/>
              <a:t>سياسة اختراق السوق: </a:t>
            </a:r>
            <a:r>
              <a:rPr lang="ar-SA" sz="2400" dirty="0" smtClean="0"/>
              <a:t>باقل سعر ممكن. </a:t>
            </a:r>
            <a:endParaRPr lang="ar-SA" sz="2400" dirty="0"/>
          </a:p>
          <a:p>
            <a:pPr marL="107950" indent="0" rtl="1">
              <a:buFont typeface="Wingdings 3" pitchFamily="18" charset="2"/>
              <a:buNone/>
              <a:tabLst>
                <a:tab pos="53975" algn="l"/>
              </a:tabLst>
              <a:defRPr/>
            </a:pPr>
            <a:r>
              <a:rPr lang="ar-SA" sz="2000" dirty="0" smtClean="0">
                <a:solidFill>
                  <a:srgbClr val="FF0000"/>
                </a:solidFill>
                <a:cs typeface="PT Bold Heading" pitchFamily="2" charset="-78"/>
              </a:rPr>
              <a:t> 2- سياسات </a:t>
            </a:r>
            <a:r>
              <a:rPr lang="ar-SA" sz="2000" dirty="0">
                <a:solidFill>
                  <a:srgbClr val="FF0000"/>
                </a:solidFill>
                <a:cs typeface="PT Bold Heading" pitchFamily="2" charset="-78"/>
              </a:rPr>
              <a:t>التسعير النفسية</a:t>
            </a:r>
            <a:r>
              <a:rPr lang="ar-SA" sz="2000" dirty="0" smtClean="0">
                <a:solidFill>
                  <a:srgbClr val="FF0000"/>
                </a:solidFill>
                <a:cs typeface="PT Bold Heading" pitchFamily="2" charset="-78"/>
              </a:rPr>
              <a:t>:</a:t>
            </a:r>
            <a:r>
              <a:rPr lang="en-US" sz="2000" dirty="0" smtClean="0">
                <a:solidFill>
                  <a:srgbClr val="FF0000"/>
                </a:solidFill>
                <a:cs typeface="PT Bold Heading" pitchFamily="2" charset="-78"/>
              </a:rPr>
              <a:t> </a:t>
            </a:r>
            <a:r>
              <a:rPr lang="ar-SA" sz="2400" dirty="0"/>
              <a:t>يقوم على اساس دفع المستهلك الى اتخاذ القرار نتيجة رد الفعل العاطفي وليس على اساس تفكير منطقي </a:t>
            </a:r>
            <a:r>
              <a:rPr lang="ar-SA" sz="2400" dirty="0" smtClean="0"/>
              <a:t>ومنها: </a:t>
            </a:r>
          </a:p>
          <a:p>
            <a:pPr marL="866775" indent="-457200" rtl="1">
              <a:buFont typeface="Wingdings" pitchFamily="2" charset="2"/>
              <a:buChar char="v"/>
              <a:tabLst>
                <a:tab pos="53975" algn="l"/>
              </a:tabLst>
              <a:defRPr/>
            </a:pPr>
            <a:r>
              <a:rPr lang="ar-SA" sz="2400" b="1" dirty="0" smtClean="0"/>
              <a:t>الاسعار </a:t>
            </a:r>
            <a:r>
              <a:rPr lang="ar-SA" sz="2400" b="1" dirty="0"/>
              <a:t>الكسرية : </a:t>
            </a:r>
            <a:r>
              <a:rPr lang="ar-SA" sz="2400" dirty="0" smtClean="0"/>
              <a:t>يظن </a:t>
            </a:r>
            <a:r>
              <a:rPr lang="ar-SA" sz="2400" dirty="0"/>
              <a:t>المستهلك انها صفقة رابحة (99 بدل </a:t>
            </a:r>
            <a:r>
              <a:rPr lang="ar-SA" sz="2400" dirty="0" smtClean="0"/>
              <a:t>100).</a:t>
            </a:r>
          </a:p>
          <a:p>
            <a:pPr marL="866775" indent="-457200" rtl="1">
              <a:buFont typeface="Wingdings" pitchFamily="2" charset="2"/>
              <a:buChar char="v"/>
              <a:tabLst>
                <a:tab pos="53975" algn="l"/>
              </a:tabLst>
              <a:defRPr/>
            </a:pPr>
            <a:r>
              <a:rPr lang="ar-SA" sz="2400" b="1" dirty="0" smtClean="0"/>
              <a:t>سياسة </a:t>
            </a:r>
            <a:r>
              <a:rPr lang="ar-SA" sz="2400" b="1" dirty="0"/>
              <a:t>الاسعار المألوفة: </a:t>
            </a:r>
            <a:r>
              <a:rPr lang="ar-SA" sz="2400" dirty="0" smtClean="0"/>
              <a:t>الذي اعتاد عليه المستهلك.</a:t>
            </a:r>
          </a:p>
          <a:p>
            <a:pPr marL="866775" indent="-457200" rtl="1">
              <a:buFont typeface="Wingdings" pitchFamily="2" charset="2"/>
              <a:buChar char="v"/>
              <a:tabLst>
                <a:tab pos="53975" algn="l"/>
              </a:tabLst>
              <a:defRPr/>
            </a:pPr>
            <a:r>
              <a:rPr lang="ar-SA" sz="2400" b="1" dirty="0" err="1" smtClean="0"/>
              <a:t>الاسعار</a:t>
            </a:r>
            <a:r>
              <a:rPr lang="ar-SA" sz="2400" b="1" dirty="0" smtClean="0"/>
              <a:t> </a:t>
            </a:r>
            <a:r>
              <a:rPr lang="ar-SA" sz="2400" b="1" dirty="0"/>
              <a:t>الرمزية: </a:t>
            </a:r>
            <a:r>
              <a:rPr lang="ar-SA" sz="2400" dirty="0" smtClean="0"/>
              <a:t>التي توضع لكي ترضي بعض دوافع المستهلكين، ذلك ان ارتفاع السعر يؤدي الى ارتفاع الطلب.</a:t>
            </a:r>
          </a:p>
          <a:p>
            <a:pPr marL="866775" indent="-457200" rtl="1">
              <a:buFont typeface="Wingdings" pitchFamily="2" charset="2"/>
              <a:buChar char="v"/>
              <a:tabLst>
                <a:tab pos="53975" algn="l"/>
              </a:tabLst>
              <a:defRPr/>
            </a:pPr>
            <a:r>
              <a:rPr lang="ar-SA" sz="2400" b="1" dirty="0"/>
              <a:t>سياسة اسعار المجموعات: </a:t>
            </a:r>
            <a:r>
              <a:rPr lang="ar-SA" sz="2400" dirty="0" smtClean="0"/>
              <a:t>حيث تقوم الشركة بتقسيم منتجاتها الى مجموعات كل مجموعة بسعر معين.</a:t>
            </a:r>
            <a:endParaRPr lang="ar-SA" sz="2400" dirty="0"/>
          </a:p>
        </p:txBody>
      </p:sp>
      <p:sp>
        <p:nvSpPr>
          <p:cNvPr id="5" name="Bevel 4"/>
          <p:cNvSpPr/>
          <p:nvPr/>
        </p:nvSpPr>
        <p:spPr>
          <a:xfrm>
            <a:off x="1295400" y="152400"/>
            <a:ext cx="80199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ثالثا: السياسات العملية للتسعير</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447800"/>
            <a:ext cx="8915400" cy="4525963"/>
          </a:xfrm>
          <a:solidFill>
            <a:schemeClr val="bg2">
              <a:lumMod val="90000"/>
            </a:schemeClr>
          </a:solidFill>
        </p:spPr>
        <p:txBody>
          <a:bodyPr/>
          <a:lstStyle/>
          <a:p>
            <a:pPr marL="623887" indent="-514350" rtl="1">
              <a:buFont typeface="+mj-lt"/>
              <a:buAutoNum type="arabicPeriod"/>
              <a:defRPr/>
            </a:pPr>
            <a:r>
              <a:rPr lang="ar-SA" sz="2800" dirty="0" smtClean="0"/>
              <a:t>تحديد الهدف من التسعير؛</a:t>
            </a:r>
          </a:p>
          <a:p>
            <a:pPr marL="623887" indent="-514350" rtl="1">
              <a:buFont typeface="+mj-lt"/>
              <a:buAutoNum type="arabicPeriod"/>
              <a:defRPr/>
            </a:pPr>
            <a:r>
              <a:rPr lang="ar-SA" sz="2800" dirty="0" smtClean="0"/>
              <a:t>تقدير احتمالات المستهلك؛</a:t>
            </a:r>
          </a:p>
          <a:p>
            <a:pPr marL="623887" indent="-514350" rtl="1">
              <a:buFont typeface="+mj-lt"/>
              <a:buAutoNum type="arabicPeriod"/>
              <a:defRPr/>
            </a:pPr>
            <a:r>
              <a:rPr lang="ar-SA" sz="2800" dirty="0" smtClean="0"/>
              <a:t>دراسة اسعار المستهلكين؛</a:t>
            </a:r>
          </a:p>
          <a:p>
            <a:pPr marL="623887" indent="-514350" rtl="1">
              <a:buFont typeface="+mj-lt"/>
              <a:buAutoNum type="arabicPeriod"/>
              <a:defRPr/>
            </a:pPr>
            <a:r>
              <a:rPr lang="ar-SA" sz="2800" dirty="0" smtClean="0"/>
              <a:t>تحديد استراتيجية وسياسات التسعير؛</a:t>
            </a:r>
          </a:p>
          <a:p>
            <a:pPr marL="623887" indent="-514350" rtl="1">
              <a:buFont typeface="+mj-lt"/>
              <a:buAutoNum type="arabicPeriod"/>
              <a:defRPr/>
            </a:pPr>
            <a:r>
              <a:rPr lang="ar-SA" sz="2800" dirty="0" smtClean="0"/>
              <a:t>تحديد بدائل الاسعار؛</a:t>
            </a:r>
          </a:p>
          <a:p>
            <a:pPr marL="623887" indent="-514350" rtl="1">
              <a:buFont typeface="+mj-lt"/>
              <a:buAutoNum type="arabicPeriod"/>
              <a:defRPr/>
            </a:pPr>
            <a:r>
              <a:rPr lang="ar-SA" sz="2800" dirty="0" smtClean="0"/>
              <a:t>تقدير الطلب؛</a:t>
            </a:r>
          </a:p>
          <a:p>
            <a:pPr marL="623887" indent="-514350" rtl="1">
              <a:buFont typeface="+mj-lt"/>
              <a:buAutoNum type="arabicPeriod"/>
              <a:defRPr/>
            </a:pPr>
            <a:r>
              <a:rPr lang="ar-SA" sz="2800" dirty="0" smtClean="0"/>
              <a:t>تقدير التكاليف؛</a:t>
            </a:r>
          </a:p>
          <a:p>
            <a:pPr marL="623887" indent="-514350" rtl="1">
              <a:buFont typeface="+mj-lt"/>
              <a:buAutoNum type="arabicPeriod"/>
              <a:defRPr/>
            </a:pPr>
            <a:r>
              <a:rPr lang="ar-SA" sz="2800" dirty="0" smtClean="0"/>
              <a:t>تقدير الارباح والخسائر المحتملة؛</a:t>
            </a:r>
          </a:p>
          <a:p>
            <a:pPr marL="623887" indent="-514350" rtl="1">
              <a:buFont typeface="+mj-lt"/>
              <a:buAutoNum type="arabicPeriod"/>
              <a:defRPr/>
            </a:pPr>
            <a:r>
              <a:rPr lang="ar-SA" sz="2800" dirty="0" smtClean="0"/>
              <a:t>تحديد سعر المنتج.</a:t>
            </a:r>
          </a:p>
          <a:p>
            <a:pPr rtl="1">
              <a:defRPr/>
            </a:pPr>
            <a:endParaRPr lang="en-US" sz="2800" dirty="0"/>
          </a:p>
        </p:txBody>
      </p:sp>
      <p:sp>
        <p:nvSpPr>
          <p:cNvPr id="4" name="Bevel 4"/>
          <p:cNvSpPr/>
          <p:nvPr/>
        </p:nvSpPr>
        <p:spPr>
          <a:xfrm>
            <a:off x="2057400" y="152400"/>
            <a:ext cx="71055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رابعا: خطوات تحديد السعر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14218" y="2438400"/>
            <a:ext cx="8915400" cy="2133600"/>
          </a:xfrm>
          <a:solidFill>
            <a:schemeClr val="bg2">
              <a:lumMod val="90000"/>
            </a:schemeClr>
          </a:solidFill>
        </p:spPr>
        <p:txBody>
          <a:bodyPr/>
          <a:lstStyle/>
          <a:p>
            <a:pPr marL="109537" indent="0" rtl="1">
              <a:buFont typeface="Wingdings 3" pitchFamily="18" charset="2"/>
              <a:buNone/>
              <a:defRPr/>
            </a:pPr>
            <a:r>
              <a:rPr lang="ar-SA" sz="2800" dirty="0" smtClean="0"/>
              <a:t>من الضروري ان يقوم رجل التسويق بتحديد ردود افعال المنافسين على السعر المقترح تفاديا لحرب الاسعار، وعموما يمكن الاشارة الى اربعة ردود افعال متوقعة من المنافسين تجاه القرارات الاستراتيجية التسعيرية التي تعتمدها الشركة   وهي:</a:t>
            </a:r>
          </a:p>
          <a:p>
            <a:pPr rtl="1">
              <a:defRPr/>
            </a:pPr>
            <a:endParaRPr lang="en-US" sz="2800" dirty="0"/>
          </a:p>
        </p:txBody>
      </p:sp>
      <p:sp>
        <p:nvSpPr>
          <p:cNvPr id="4" name="Bevel 4"/>
          <p:cNvSpPr/>
          <p:nvPr/>
        </p:nvSpPr>
        <p:spPr>
          <a:xfrm>
            <a:off x="914400" y="228600"/>
            <a:ext cx="84009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3200" b="1" dirty="0">
                <a:solidFill>
                  <a:schemeClr val="tx1"/>
                </a:solidFill>
                <a:cs typeface="PT Bold Heading" pitchFamily="2" charset="-78"/>
              </a:rPr>
              <a:t>خامسا: استراتيجيات التسعير وردود افعال المنافسين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3"/>
          <p:cNvGraphicFramePr>
            <a:graphicFrameLocks noGrp="1"/>
          </p:cNvGraphicFramePr>
          <p:nvPr/>
        </p:nvGraphicFramePr>
        <p:xfrm>
          <a:off x="228600" y="1295400"/>
          <a:ext cx="9448800" cy="4792774"/>
        </p:xfrm>
        <a:graphic>
          <a:graphicData uri="http://schemas.openxmlformats.org/drawingml/2006/table">
            <a:tbl>
              <a:tblPr firstRow="1" bandRow="1">
                <a:tableStyleId>{5C22544A-7EE6-4342-B048-85BDC9FD1C3A}</a:tableStyleId>
              </a:tblPr>
              <a:tblGrid>
                <a:gridCol w="2362200"/>
                <a:gridCol w="3070860"/>
                <a:gridCol w="2204720"/>
                <a:gridCol w="1811020"/>
              </a:tblGrid>
              <a:tr h="460931">
                <a:tc gridSpan="3">
                  <a:txBody>
                    <a:bodyPr/>
                    <a:lstStyle/>
                    <a:p>
                      <a:pPr algn="ctr" rtl="1"/>
                      <a:r>
                        <a:rPr lang="ar-SA" sz="2400" b="1" dirty="0" smtClean="0"/>
                        <a:t>استراتيجيات</a:t>
                      </a:r>
                      <a:r>
                        <a:rPr lang="ar-SA" sz="2400" b="1" baseline="0" dirty="0" smtClean="0"/>
                        <a:t> التسعير  للشركة</a:t>
                      </a:r>
                      <a:endParaRPr lang="en-US" sz="2400" b="1" dirty="0"/>
                    </a:p>
                  </a:txBody>
                  <a:tcPr marL="99060" marR="99060" marT="45714" marB="45714"/>
                </a:tc>
                <a:tc hMerge="1">
                  <a:txBody>
                    <a:bodyPr/>
                    <a:lstStyle/>
                    <a:p>
                      <a:endParaRPr lang="en-US" dirty="0"/>
                    </a:p>
                  </a:txBody>
                  <a:tcPr/>
                </a:tc>
                <a:tc hMerge="1">
                  <a:txBody>
                    <a:bodyPr/>
                    <a:lstStyle/>
                    <a:p>
                      <a:endParaRPr lang="en-US" dirty="0"/>
                    </a:p>
                  </a:txBody>
                  <a:tcPr/>
                </a:tc>
                <a:tc rowSpan="2">
                  <a:txBody>
                    <a:bodyPr/>
                    <a:lstStyle/>
                    <a:p>
                      <a:pPr algn="ctr" rtl="1"/>
                      <a:r>
                        <a:rPr lang="ar-SA" sz="2400" b="1" dirty="0" smtClean="0"/>
                        <a:t>ردود الفعل المنافسين</a:t>
                      </a:r>
                      <a:endParaRPr lang="en-US" sz="2400" b="1" dirty="0"/>
                    </a:p>
                  </a:txBody>
                  <a:tcPr marL="99060" marR="99060" marT="45714" marB="45714"/>
                </a:tc>
              </a:tr>
              <a:tr h="579043">
                <a:tc>
                  <a:txBody>
                    <a:bodyPr/>
                    <a:lstStyle/>
                    <a:p>
                      <a:pPr algn="ctr" rtl="1"/>
                      <a:r>
                        <a:rPr lang="ar-SA" sz="3200" b="1" kern="1200" dirty="0" smtClean="0">
                          <a:solidFill>
                            <a:schemeClr val="tx2"/>
                          </a:solidFill>
                          <a:effectLst>
                            <a:outerShdw blurRad="31750" dist="25400" dir="5400000" algn="tl" rotWithShape="0">
                              <a:srgbClr val="000000">
                                <a:alpha val="25000"/>
                              </a:srgbClr>
                            </a:outerShdw>
                          </a:effectLst>
                          <a:latin typeface="+mj-lt"/>
                          <a:ea typeface="+mj-ea"/>
                          <a:cs typeface="+mj-cs"/>
                        </a:rPr>
                        <a:t>رفع الاسعار</a:t>
                      </a:r>
                      <a:endParaRPr lang="en-US" sz="3200" b="1" kern="1200" dirty="0">
                        <a:solidFill>
                          <a:schemeClr val="tx2"/>
                        </a:solidFill>
                        <a:effectLst>
                          <a:outerShdw blurRad="31750" dist="25400" dir="5400000" algn="tl" rotWithShape="0">
                            <a:srgbClr val="000000">
                              <a:alpha val="25000"/>
                            </a:srgbClr>
                          </a:outerShdw>
                        </a:effectLst>
                        <a:latin typeface="+mj-lt"/>
                        <a:ea typeface="+mj-ea"/>
                        <a:cs typeface="+mj-cs"/>
                      </a:endParaRPr>
                    </a:p>
                  </a:txBody>
                  <a:tcPr marL="99060" marR="99060" marT="45714" marB="45714">
                    <a:solidFill>
                      <a:schemeClr val="accent2">
                        <a:lumMod val="20000"/>
                        <a:lumOff val="80000"/>
                      </a:schemeClr>
                    </a:solidFill>
                  </a:tcPr>
                </a:tc>
                <a:tc>
                  <a:txBody>
                    <a:bodyPr/>
                    <a:lstStyle/>
                    <a:p>
                      <a:pPr algn="ctr" rtl="1"/>
                      <a:r>
                        <a:rPr lang="ar-SA" sz="3200" b="1" kern="1200" dirty="0" smtClean="0">
                          <a:solidFill>
                            <a:schemeClr val="tx2"/>
                          </a:solidFill>
                          <a:effectLst>
                            <a:outerShdw blurRad="31750" dist="25400" dir="5400000" algn="tl" rotWithShape="0">
                              <a:srgbClr val="000000">
                                <a:alpha val="25000"/>
                              </a:srgbClr>
                            </a:outerShdw>
                          </a:effectLst>
                          <a:latin typeface="+mj-lt"/>
                          <a:ea typeface="+mj-ea"/>
                          <a:cs typeface="+mj-cs"/>
                        </a:rPr>
                        <a:t>تخفيض الاسعار</a:t>
                      </a:r>
                      <a:endParaRPr lang="en-US" sz="3200" b="1" kern="1200" dirty="0">
                        <a:solidFill>
                          <a:schemeClr val="tx2"/>
                        </a:solidFill>
                        <a:effectLst>
                          <a:outerShdw blurRad="31750" dist="25400" dir="5400000" algn="tl" rotWithShape="0">
                            <a:srgbClr val="000000">
                              <a:alpha val="25000"/>
                            </a:srgbClr>
                          </a:outerShdw>
                        </a:effectLst>
                        <a:latin typeface="+mj-lt"/>
                        <a:ea typeface="+mj-ea"/>
                        <a:cs typeface="+mj-cs"/>
                      </a:endParaRPr>
                    </a:p>
                  </a:txBody>
                  <a:tcPr marL="99060" marR="99060" marT="45714" marB="45714">
                    <a:solidFill>
                      <a:schemeClr val="accent2">
                        <a:lumMod val="20000"/>
                        <a:lumOff val="80000"/>
                      </a:schemeClr>
                    </a:solidFill>
                  </a:tcPr>
                </a:tc>
                <a:tc>
                  <a:txBody>
                    <a:bodyPr/>
                    <a:lstStyle/>
                    <a:p>
                      <a:pPr algn="ctr" rtl="1"/>
                      <a:r>
                        <a:rPr lang="ar-SA" sz="3200" b="1" kern="1200" dirty="0" smtClean="0">
                          <a:solidFill>
                            <a:schemeClr val="tx2"/>
                          </a:solidFill>
                          <a:effectLst>
                            <a:outerShdw blurRad="31750" dist="25400" dir="5400000" algn="tl" rotWithShape="0">
                              <a:srgbClr val="000000">
                                <a:alpha val="25000"/>
                              </a:srgbClr>
                            </a:outerShdw>
                          </a:effectLst>
                          <a:latin typeface="+mj-lt"/>
                          <a:ea typeface="+mj-ea"/>
                          <a:cs typeface="+mj-cs"/>
                        </a:rPr>
                        <a:t>ثبات الاسعار</a:t>
                      </a:r>
                      <a:endParaRPr lang="en-US" sz="3200" b="1" kern="1200" dirty="0">
                        <a:solidFill>
                          <a:schemeClr val="tx2"/>
                        </a:solidFill>
                        <a:effectLst>
                          <a:outerShdw blurRad="31750" dist="25400" dir="5400000" algn="tl" rotWithShape="0">
                            <a:srgbClr val="000000">
                              <a:alpha val="25000"/>
                            </a:srgbClr>
                          </a:outerShdw>
                        </a:effectLst>
                        <a:latin typeface="+mj-lt"/>
                        <a:ea typeface="+mj-ea"/>
                        <a:cs typeface="+mj-cs"/>
                      </a:endParaRPr>
                    </a:p>
                  </a:txBody>
                  <a:tcPr marL="99060" marR="99060" marT="45714" marB="45714">
                    <a:solidFill>
                      <a:schemeClr val="accent2">
                        <a:lumMod val="20000"/>
                        <a:lumOff val="80000"/>
                      </a:schemeClr>
                    </a:solidFill>
                  </a:tcPr>
                </a:tc>
                <a:tc vMerge="1">
                  <a:txBody>
                    <a:bodyPr/>
                    <a:lstStyle/>
                    <a:p>
                      <a:endParaRPr lang="en-US" dirty="0"/>
                    </a:p>
                  </a:txBody>
                  <a:tcPr/>
                </a:tc>
              </a:tr>
              <a:tr h="639995">
                <a:tc>
                  <a:txBody>
                    <a:bodyPr/>
                    <a:lstStyle/>
                    <a:p>
                      <a:pPr marL="285750" indent="-285750" algn="ctr" rtl="1">
                        <a:buFont typeface="Wingdings" pitchFamily="2" charset="2"/>
                        <a:buChar char="§"/>
                      </a:pPr>
                      <a:r>
                        <a:rPr lang="ar-SA" sz="1800" b="1" dirty="0" smtClean="0"/>
                        <a:t> لا تتغير</a:t>
                      </a:r>
                      <a:endParaRPr lang="en-US" sz="1800" b="1" dirty="0"/>
                    </a:p>
                  </a:txBody>
                  <a:tcPr marL="99060" marR="99060" marT="45714" marB="45714"/>
                </a:tc>
                <a:tc>
                  <a:txBody>
                    <a:bodyPr/>
                    <a:lstStyle/>
                    <a:p>
                      <a:pPr marL="285750" indent="-285750" algn="ctr" rtl="1">
                        <a:buFont typeface="Wingdings" pitchFamily="2" charset="2"/>
                        <a:buChar char="§"/>
                      </a:pPr>
                      <a:r>
                        <a:rPr lang="ar-SA" sz="1800" b="1" dirty="0" smtClean="0"/>
                        <a:t>المحافظة على الاسعار</a:t>
                      </a:r>
                    </a:p>
                    <a:p>
                      <a:pPr marL="285750" indent="-285750" algn="ctr" rtl="1">
                        <a:buFont typeface="Wingdings" pitchFamily="2" charset="2"/>
                        <a:buChar char="§"/>
                      </a:pPr>
                      <a:r>
                        <a:rPr lang="ar-SA" sz="1800" b="1" dirty="0" smtClean="0"/>
                        <a:t>القيام بحملات اعلانية متزايدة</a:t>
                      </a:r>
                      <a:endParaRPr lang="en-US" sz="1800" b="1" dirty="0"/>
                    </a:p>
                  </a:txBody>
                  <a:tcPr marL="99060" marR="99060" marT="45714" marB="45714"/>
                </a:tc>
                <a:tc>
                  <a:txBody>
                    <a:bodyPr/>
                    <a:lstStyle/>
                    <a:p>
                      <a:pPr marL="285750" indent="-285750" algn="ctr" rtl="1">
                        <a:buFont typeface="Wingdings" pitchFamily="2" charset="2"/>
                        <a:buChar char="§"/>
                      </a:pPr>
                      <a:r>
                        <a:rPr lang="ar-SA" sz="1800" b="1" dirty="0" smtClean="0"/>
                        <a:t>المحافظة على الاسعار</a:t>
                      </a:r>
                      <a:endParaRPr lang="en-US" sz="1800" b="1" dirty="0"/>
                    </a:p>
                  </a:txBody>
                  <a:tcPr marL="99060" marR="99060" marT="45714" marB="45714"/>
                </a:tc>
                <a:tc>
                  <a:txBody>
                    <a:bodyPr/>
                    <a:lstStyle/>
                    <a:p>
                      <a:pPr marL="0" indent="0" algn="ctr" rtl="1">
                        <a:buFont typeface="+mj-lt"/>
                        <a:buNone/>
                      </a:pPr>
                      <a:r>
                        <a:rPr lang="ar-SA" sz="1800" b="1" dirty="0" smtClean="0"/>
                        <a:t>1- الاحتفاظ بالأسعار الجارية</a:t>
                      </a:r>
                      <a:endParaRPr lang="en-US" sz="1800" b="1" dirty="0"/>
                    </a:p>
                  </a:txBody>
                  <a:tcPr marL="99060" marR="99060" marT="45714" marB="45714">
                    <a:solidFill>
                      <a:schemeClr val="accent3">
                        <a:lumMod val="60000"/>
                        <a:lumOff val="40000"/>
                      </a:schemeClr>
                    </a:solidFill>
                  </a:tcPr>
                </a:tc>
              </a:tr>
              <a:tr h="460931">
                <a:tc>
                  <a:txBody>
                    <a:bodyPr/>
                    <a:lstStyle/>
                    <a:p>
                      <a:pPr marL="285750" indent="-285750" algn="ctr" rtl="1">
                        <a:buFont typeface="Wingdings" pitchFamily="2" charset="2"/>
                        <a:buChar char="§"/>
                      </a:pPr>
                      <a:r>
                        <a:rPr lang="ar-SA" sz="1800" b="1" dirty="0" smtClean="0"/>
                        <a:t>زيادة الاسعار</a:t>
                      </a:r>
                      <a:endParaRPr lang="en-US" sz="1800" b="1" dirty="0"/>
                    </a:p>
                  </a:txBody>
                  <a:tcPr marL="99060" marR="99060" marT="45714" marB="45714"/>
                </a:tc>
                <a:tc>
                  <a:txBody>
                    <a:bodyPr/>
                    <a:lstStyle/>
                    <a:p>
                      <a:pPr marL="285750" indent="-285750" algn="ctr" rtl="1">
                        <a:buFont typeface="Wingdings" pitchFamily="2" charset="2"/>
                        <a:buChar char="§"/>
                      </a:pPr>
                      <a:r>
                        <a:rPr lang="ar-SA" sz="1800" b="1" dirty="0" smtClean="0"/>
                        <a:t>تخفيض الاسعار بنفس النسبة</a:t>
                      </a:r>
                      <a:endParaRPr lang="en-US" sz="1800" b="1" dirty="0"/>
                    </a:p>
                  </a:txBody>
                  <a:tcPr marL="99060" marR="99060" marT="45714" marB="45714"/>
                </a:tc>
                <a:tc>
                  <a:txBody>
                    <a:bodyPr/>
                    <a:lstStyle/>
                    <a:p>
                      <a:pPr marL="285750" indent="-285750" algn="ctr" rtl="1">
                        <a:buFont typeface="Wingdings" pitchFamily="2" charset="2"/>
                        <a:buChar char="§"/>
                      </a:pPr>
                      <a:r>
                        <a:rPr lang="ar-SA" sz="1800" b="1" dirty="0" smtClean="0"/>
                        <a:t>ثبات الاسعار</a:t>
                      </a:r>
                      <a:endParaRPr lang="en-US" sz="1800" b="1" dirty="0"/>
                    </a:p>
                  </a:txBody>
                  <a:tcPr marL="99060" marR="99060" marT="45714" marB="45714"/>
                </a:tc>
                <a:tc>
                  <a:txBody>
                    <a:bodyPr/>
                    <a:lstStyle/>
                    <a:p>
                      <a:pPr marL="0" indent="0" algn="ctr" rtl="1">
                        <a:buFont typeface="+mj-lt"/>
                        <a:buNone/>
                      </a:pPr>
                      <a:r>
                        <a:rPr lang="ar-SA" sz="1800" b="1" dirty="0" smtClean="0"/>
                        <a:t>2- محاكاة المنافسين</a:t>
                      </a:r>
                      <a:endParaRPr lang="en-US" sz="1800" b="1" dirty="0"/>
                    </a:p>
                  </a:txBody>
                  <a:tcPr marL="99060" marR="99060" marT="45714" marB="45714">
                    <a:solidFill>
                      <a:schemeClr val="accent3">
                        <a:lumMod val="60000"/>
                        <a:lumOff val="40000"/>
                      </a:schemeClr>
                    </a:solidFill>
                  </a:tcPr>
                </a:tc>
              </a:tr>
              <a:tr h="1462846">
                <a:tc>
                  <a:txBody>
                    <a:bodyPr/>
                    <a:lstStyle/>
                    <a:p>
                      <a:pPr marL="285750" marR="0" indent="-285750" algn="ctr" defTabSz="914400" rtl="1" eaLnBrk="1" fontAlgn="auto" latinLnBrk="0" hangingPunct="1">
                        <a:lnSpc>
                          <a:spcPct val="100000"/>
                        </a:lnSpc>
                        <a:spcBef>
                          <a:spcPts val="0"/>
                        </a:spcBef>
                        <a:spcAft>
                          <a:spcPts val="0"/>
                        </a:spcAft>
                        <a:buClrTx/>
                        <a:buSzTx/>
                        <a:buFont typeface="Wingdings" pitchFamily="2" charset="2"/>
                        <a:buChar char="§"/>
                        <a:tabLst/>
                        <a:defRPr/>
                      </a:pPr>
                      <a:endParaRPr lang="ar-SA" sz="1800" b="1" dirty="0" smtClean="0"/>
                    </a:p>
                    <a:p>
                      <a:pPr marL="285750" marR="0" indent="-285750" algn="ctr" defTabSz="914400" rtl="1" eaLnBrk="1" fontAlgn="auto" latinLnBrk="0" hangingPunct="1">
                        <a:lnSpc>
                          <a:spcPct val="100000"/>
                        </a:lnSpc>
                        <a:spcBef>
                          <a:spcPts val="0"/>
                        </a:spcBef>
                        <a:spcAft>
                          <a:spcPts val="0"/>
                        </a:spcAft>
                        <a:buClrTx/>
                        <a:buSzTx/>
                        <a:buFont typeface="Wingdings" pitchFamily="2" charset="2"/>
                        <a:buChar char="§"/>
                        <a:tabLst/>
                        <a:defRPr/>
                      </a:pPr>
                      <a:r>
                        <a:rPr lang="ar-SA" sz="1800" b="1" dirty="0" smtClean="0"/>
                        <a:t>زيادة او خفض الاسعار</a:t>
                      </a:r>
                    </a:p>
                    <a:p>
                      <a:pPr marL="285750" indent="-285750" algn="ctr" rtl="1">
                        <a:buFont typeface="Wingdings" pitchFamily="2" charset="2"/>
                        <a:buChar char="§"/>
                      </a:pPr>
                      <a:r>
                        <a:rPr lang="ar-SA" sz="1800" b="1" dirty="0" smtClean="0"/>
                        <a:t>زيادة الاعلان</a:t>
                      </a:r>
                    </a:p>
                    <a:p>
                      <a:pPr marL="285750" indent="-285750" algn="ctr" rtl="1">
                        <a:buFont typeface="Wingdings" pitchFamily="2" charset="2"/>
                        <a:buChar char="§"/>
                      </a:pPr>
                      <a:r>
                        <a:rPr lang="ar-SA" sz="1800" b="1" dirty="0" smtClean="0"/>
                        <a:t>ترويج المبيعات</a:t>
                      </a:r>
                    </a:p>
                    <a:p>
                      <a:pPr marL="285750" indent="-285750" algn="ctr" rtl="1">
                        <a:buFont typeface="Wingdings" pitchFamily="2" charset="2"/>
                        <a:buChar char="§"/>
                      </a:pPr>
                      <a:r>
                        <a:rPr lang="ar-SA" sz="1800" b="1" dirty="0" smtClean="0"/>
                        <a:t>تقديم ماركات جديدة</a:t>
                      </a:r>
                      <a:endParaRPr lang="en-US" sz="1800" b="1" dirty="0" smtClean="0"/>
                    </a:p>
                  </a:txBody>
                  <a:tcPr marL="99060" marR="99060" marT="45714" marB="45714"/>
                </a:tc>
                <a:tc>
                  <a:txBody>
                    <a:bodyPr/>
                    <a:lstStyle/>
                    <a:p>
                      <a:pPr marL="285750" indent="-285750" algn="ctr" rtl="1">
                        <a:buFont typeface="Wingdings" pitchFamily="2" charset="2"/>
                        <a:buChar char="§"/>
                      </a:pPr>
                      <a:endParaRPr lang="ar-SA" sz="1800" b="1" dirty="0" smtClean="0"/>
                    </a:p>
                    <a:p>
                      <a:pPr marL="285750" indent="-285750" algn="ctr" rtl="1">
                        <a:buFont typeface="Wingdings" pitchFamily="2" charset="2"/>
                        <a:buChar char="§"/>
                      </a:pPr>
                      <a:r>
                        <a:rPr lang="ar-SA" sz="1800" b="1" dirty="0" smtClean="0"/>
                        <a:t>تخفيضات</a:t>
                      </a:r>
                      <a:r>
                        <a:rPr lang="ar-SA" sz="1800" b="1" baseline="0" dirty="0" smtClean="0"/>
                        <a:t> سعرية اعلى من النافسين</a:t>
                      </a:r>
                      <a:endParaRPr lang="ar-SA" sz="1800" b="1" dirty="0" smtClean="0"/>
                    </a:p>
                    <a:p>
                      <a:pPr marL="285750" indent="-285750" algn="ctr" rtl="1">
                        <a:buFont typeface="Wingdings" pitchFamily="2" charset="2"/>
                        <a:buChar char="§"/>
                      </a:pPr>
                      <a:r>
                        <a:rPr lang="ar-SA" sz="1800" b="1" dirty="0" smtClean="0"/>
                        <a:t>زيادة الاعلان</a:t>
                      </a:r>
                    </a:p>
                    <a:p>
                      <a:pPr marL="285750" indent="-285750" algn="ctr" rtl="1">
                        <a:buFont typeface="Wingdings" pitchFamily="2" charset="2"/>
                        <a:buChar char="§"/>
                      </a:pPr>
                      <a:r>
                        <a:rPr lang="ar-SA" sz="1800" b="1" dirty="0" smtClean="0"/>
                        <a:t>ترويج المبيعات</a:t>
                      </a:r>
                    </a:p>
                    <a:p>
                      <a:pPr marL="285750" indent="-285750" algn="ctr" rtl="1">
                        <a:buFont typeface="Wingdings" pitchFamily="2" charset="2"/>
                        <a:buChar char="§"/>
                      </a:pPr>
                      <a:r>
                        <a:rPr lang="ar-SA" sz="1800" b="1" dirty="0" smtClean="0"/>
                        <a:t>تقديم ماركات جديدة</a:t>
                      </a:r>
                      <a:endParaRPr lang="en-US" sz="1800" b="1" dirty="0" smtClean="0"/>
                    </a:p>
                  </a:txBody>
                  <a:tcPr marL="99060" marR="99060" marT="45714" marB="45714"/>
                </a:tc>
                <a:tc>
                  <a:txBody>
                    <a:bodyPr/>
                    <a:lstStyle/>
                    <a:p>
                      <a:pPr marL="285750" indent="-285750" algn="ctr" rtl="1">
                        <a:buFont typeface="Wingdings" pitchFamily="2" charset="2"/>
                        <a:buChar char="§"/>
                      </a:pPr>
                      <a:endParaRPr lang="ar-SA" sz="1800" b="1" dirty="0" smtClean="0"/>
                    </a:p>
                    <a:p>
                      <a:pPr marL="285750" indent="-285750" algn="ctr" rtl="1">
                        <a:buFont typeface="Wingdings" pitchFamily="2" charset="2"/>
                        <a:buChar char="§"/>
                      </a:pPr>
                      <a:r>
                        <a:rPr lang="ar-SA" sz="1800" b="1" dirty="0" smtClean="0"/>
                        <a:t>زيادات سعرية</a:t>
                      </a:r>
                    </a:p>
                    <a:p>
                      <a:pPr marL="285750" indent="-285750" algn="ctr" rtl="1">
                        <a:buFont typeface="Wingdings" pitchFamily="2" charset="2"/>
                        <a:buChar char="§"/>
                      </a:pPr>
                      <a:r>
                        <a:rPr lang="ar-SA" sz="1800" b="1" dirty="0" smtClean="0"/>
                        <a:t>زيادة الاعلان</a:t>
                      </a:r>
                    </a:p>
                    <a:p>
                      <a:pPr marL="285750" indent="-285750" algn="ctr" rtl="1">
                        <a:buFont typeface="Wingdings" pitchFamily="2" charset="2"/>
                        <a:buChar char="§"/>
                      </a:pPr>
                      <a:r>
                        <a:rPr lang="ar-SA" sz="1800" b="1" dirty="0" smtClean="0"/>
                        <a:t>ترويج المبيعات</a:t>
                      </a:r>
                    </a:p>
                    <a:p>
                      <a:pPr marL="285750" indent="-285750" algn="ctr" rtl="1">
                        <a:buFont typeface="Wingdings" pitchFamily="2" charset="2"/>
                        <a:buChar char="§"/>
                      </a:pPr>
                      <a:r>
                        <a:rPr lang="ar-SA" sz="1800" b="1" dirty="0" smtClean="0"/>
                        <a:t>تقديم ماركات جديدة</a:t>
                      </a:r>
                      <a:endParaRPr lang="en-US" sz="1800" b="1" dirty="0"/>
                    </a:p>
                  </a:txBody>
                  <a:tcPr marL="99060" marR="99060" marT="45714" marB="45714"/>
                </a:tc>
                <a:tc>
                  <a:txBody>
                    <a:bodyPr/>
                    <a:lstStyle/>
                    <a:p>
                      <a:pPr marL="0" indent="0" algn="ctr" rtl="1">
                        <a:buFont typeface="+mj-lt"/>
                        <a:buNone/>
                      </a:pPr>
                      <a:r>
                        <a:rPr lang="ar-SA" sz="1800" b="1" smtClean="0"/>
                        <a:t>3- تحييد </a:t>
                      </a:r>
                      <a:r>
                        <a:rPr lang="ar-SA" sz="1800" b="1" dirty="0" smtClean="0"/>
                        <a:t>المنافسين:</a:t>
                      </a:r>
                    </a:p>
                    <a:p>
                      <a:pPr marL="285750" indent="-285750" algn="ctr" rtl="1">
                        <a:buFont typeface="Wingdings" pitchFamily="2" charset="2"/>
                        <a:buChar char="ü"/>
                      </a:pPr>
                      <a:r>
                        <a:rPr lang="ar-SA" sz="1800" b="1" dirty="0" smtClean="0"/>
                        <a:t>بقرارات</a:t>
                      </a:r>
                      <a:r>
                        <a:rPr lang="ar-SA" sz="1800" b="1" baseline="0" dirty="0" smtClean="0"/>
                        <a:t> سعرية</a:t>
                      </a:r>
                    </a:p>
                    <a:p>
                      <a:pPr marL="285750" indent="-285750" algn="ctr" rtl="1">
                        <a:buFont typeface="Wingdings" pitchFamily="2" charset="2"/>
                        <a:buChar char="ü"/>
                      </a:pPr>
                      <a:r>
                        <a:rPr lang="ar-SA" sz="1800" b="1" baseline="0" dirty="0" smtClean="0"/>
                        <a:t>بقرارات غير سعرية</a:t>
                      </a:r>
                      <a:endParaRPr lang="ar-SA" sz="1800" b="1" dirty="0" smtClean="0"/>
                    </a:p>
                  </a:txBody>
                  <a:tcPr marL="99060" marR="99060" marT="45714" marB="45714">
                    <a:solidFill>
                      <a:schemeClr val="accent3">
                        <a:lumMod val="60000"/>
                        <a:lumOff val="40000"/>
                      </a:schemeClr>
                    </a:solidFill>
                  </a:tcPr>
                </a:tc>
              </a:tr>
              <a:tr h="914279">
                <a:tc>
                  <a:txBody>
                    <a:bodyPr/>
                    <a:lstStyle/>
                    <a:p>
                      <a:pPr marL="285750" indent="-285750" algn="ctr" rtl="1">
                        <a:buFont typeface="Wingdings" pitchFamily="2" charset="2"/>
                        <a:buChar char="§"/>
                      </a:pPr>
                      <a:r>
                        <a:rPr lang="ar-SA" sz="1800" b="1" dirty="0" smtClean="0"/>
                        <a:t>وضع اسعار خاصة بشريحة معينة في السوق</a:t>
                      </a:r>
                      <a:endParaRPr lang="en-US" sz="1800" b="1" dirty="0"/>
                    </a:p>
                  </a:txBody>
                  <a:tcPr marL="99060" marR="99060" marT="45714" marB="45714"/>
                </a:tc>
                <a:tc>
                  <a:txBody>
                    <a:bodyPr/>
                    <a:lstStyle/>
                    <a:p>
                      <a:pPr marL="285750" indent="-285750" algn="ctr" rtl="1">
                        <a:buFont typeface="Wingdings" pitchFamily="2" charset="2"/>
                        <a:buChar char="§"/>
                      </a:pPr>
                      <a:r>
                        <a:rPr lang="ar-SA" sz="1800" b="1" dirty="0" smtClean="0"/>
                        <a:t>وضع اسعار خاصة بشريحة معينة في السوق</a:t>
                      </a:r>
                      <a:endParaRPr lang="en-US" sz="1800" b="1" dirty="0"/>
                    </a:p>
                  </a:txBody>
                  <a:tcPr marL="99060" marR="99060" marT="45714" marB="45714"/>
                </a:tc>
                <a:tc>
                  <a:txBody>
                    <a:bodyPr/>
                    <a:lstStyle/>
                    <a:p>
                      <a:pPr marL="285750" indent="-285750" algn="ctr" rtl="1">
                        <a:buFont typeface="Wingdings" pitchFamily="2" charset="2"/>
                        <a:buChar char="§"/>
                      </a:pPr>
                      <a:r>
                        <a:rPr lang="ar-SA" sz="1800" b="1" dirty="0" smtClean="0"/>
                        <a:t>وضع اسعار خاصة بشريحة معينة في السوق</a:t>
                      </a:r>
                      <a:endParaRPr lang="en-US" sz="1800" b="1" dirty="0"/>
                    </a:p>
                  </a:txBody>
                  <a:tcPr marL="99060" marR="99060" marT="45714" marB="45714"/>
                </a:tc>
                <a:tc>
                  <a:txBody>
                    <a:bodyPr/>
                    <a:lstStyle/>
                    <a:p>
                      <a:pPr marL="0" indent="0" algn="ctr" rtl="1">
                        <a:buFont typeface="+mj-lt"/>
                        <a:buNone/>
                      </a:pPr>
                      <a:r>
                        <a:rPr lang="ar-SA" sz="1800" b="1" dirty="0" smtClean="0"/>
                        <a:t>4- تجنب</a:t>
                      </a:r>
                      <a:r>
                        <a:rPr lang="ar-SA" sz="1800" b="1" baseline="0" dirty="0" smtClean="0"/>
                        <a:t> المنافسة</a:t>
                      </a:r>
                      <a:endParaRPr lang="en-US" sz="1800" b="1" dirty="0"/>
                    </a:p>
                  </a:txBody>
                  <a:tcPr marL="99060" marR="99060" marT="45714" marB="45714">
                    <a:solidFill>
                      <a:schemeClr val="accent3">
                        <a:lumMod val="60000"/>
                        <a:lumOff val="40000"/>
                      </a:schemeClr>
                    </a:solidFill>
                  </a:tcPr>
                </a:tc>
              </a:tr>
            </a:tbl>
          </a:graphicData>
        </a:graphic>
      </p:graphicFrame>
      <p:sp>
        <p:nvSpPr>
          <p:cNvPr id="5" name="عنوان 2"/>
          <p:cNvSpPr>
            <a:spLocks noGrp="1"/>
          </p:cNvSpPr>
          <p:nvPr>
            <p:ph type="title"/>
          </p:nvPr>
        </p:nvSpPr>
        <p:spPr>
          <a:xfrm>
            <a:off x="495300" y="274638"/>
            <a:ext cx="8915400" cy="792162"/>
          </a:xfrm>
          <a:solidFill>
            <a:schemeClr val="bg1">
              <a:lumMod val="85000"/>
            </a:schemeClr>
          </a:solidFill>
        </p:spPr>
        <p:txBody>
          <a:bodyPr/>
          <a:lstStyle/>
          <a:p>
            <a:pPr algn="ctr">
              <a:defRPr/>
            </a:pPr>
            <a:r>
              <a:rPr lang="ar-SA" sz="3200" dirty="0" smtClean="0"/>
              <a:t>ردود افعال المنافسين تجاه استراتيجية الاسعار للشركة</a:t>
            </a:r>
            <a:endParaRPr lang="en-US"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14218" y="2286000"/>
            <a:ext cx="8915400" cy="1981200"/>
          </a:xfrm>
          <a:solidFill>
            <a:schemeClr val="accent2">
              <a:lumMod val="20000"/>
              <a:lumOff val="80000"/>
            </a:schemeClr>
          </a:solidFill>
        </p:spPr>
        <p:txBody>
          <a:bodyPr/>
          <a:lstStyle/>
          <a:p>
            <a:pPr marL="109537" indent="0" rtl="1">
              <a:buFont typeface="Wingdings 3" pitchFamily="18" charset="2"/>
              <a:buNone/>
              <a:defRPr/>
            </a:pPr>
            <a:r>
              <a:rPr lang="ar-DZ" sz="2800" dirty="0" smtClean="0">
                <a:latin typeface="Arial" pitchFamily="34" charset="0"/>
              </a:rPr>
              <a:t>حتى يتسنى لرجل التسويق أن يحدد سعر السلع المناسب يجب عليه أن يأخذ بعين الاعتبار بعض العوامل الأساسية التي تؤثر بصفة مباشرة في سعر البيع</a:t>
            </a:r>
            <a:r>
              <a:rPr lang="ar-QA" sz="2800" dirty="0" smtClean="0">
                <a:latin typeface="Arial" pitchFamily="34" charset="0"/>
              </a:rPr>
              <a:t> </a:t>
            </a:r>
            <a:r>
              <a:rPr lang="ar-DZ" sz="2800" dirty="0" smtClean="0">
                <a:latin typeface="Arial" pitchFamily="34" charset="0"/>
              </a:rPr>
              <a:t>و </a:t>
            </a:r>
            <a:r>
              <a:rPr lang="ar-SA" sz="2800" dirty="0" smtClean="0">
                <a:latin typeface="Arial" pitchFamily="34" charset="0"/>
              </a:rPr>
              <a:t>الم</a:t>
            </a:r>
            <a:r>
              <a:rPr lang="ar-DZ" sz="2800" dirty="0" smtClean="0">
                <a:latin typeface="Arial" pitchFamily="34" charset="0"/>
              </a:rPr>
              <a:t>تمثل</a:t>
            </a:r>
            <a:r>
              <a:rPr lang="ar-SA" sz="2800" dirty="0" smtClean="0">
                <a:latin typeface="Arial" pitchFamily="34" charset="0"/>
              </a:rPr>
              <a:t>ة</a:t>
            </a:r>
            <a:r>
              <a:rPr lang="ar-DZ" sz="2800" dirty="0" smtClean="0">
                <a:latin typeface="Arial" pitchFamily="34" charset="0"/>
              </a:rPr>
              <a:t> في</a:t>
            </a:r>
            <a:r>
              <a:rPr lang="ar-QA" sz="2800" dirty="0" smtClean="0">
                <a:latin typeface="Arial" pitchFamily="34" charset="0"/>
              </a:rPr>
              <a:t>:</a:t>
            </a:r>
            <a:r>
              <a:rPr lang="ar-DZ" sz="2800" dirty="0" smtClean="0">
                <a:latin typeface="Arial" pitchFamily="34" charset="0"/>
              </a:rPr>
              <a:t> تكاليف الإنتاج</a:t>
            </a:r>
            <a:r>
              <a:rPr lang="ar-QA" sz="2800" dirty="0" smtClean="0">
                <a:latin typeface="Arial" pitchFamily="34" charset="0"/>
              </a:rPr>
              <a:t>،</a:t>
            </a:r>
            <a:r>
              <a:rPr lang="ar-DZ" sz="2800" dirty="0" smtClean="0">
                <a:latin typeface="Arial" pitchFamily="34" charset="0"/>
              </a:rPr>
              <a:t> أسعار السلع البديلة (المنافسة)</a:t>
            </a:r>
            <a:r>
              <a:rPr lang="ar-QA" sz="2800" dirty="0" smtClean="0">
                <a:latin typeface="Arial" pitchFamily="34" charset="0"/>
              </a:rPr>
              <a:t>،</a:t>
            </a:r>
            <a:r>
              <a:rPr lang="ar-DZ" sz="2800" dirty="0" smtClean="0">
                <a:latin typeface="Arial" pitchFamily="34" charset="0"/>
              </a:rPr>
              <a:t> حجم ال</a:t>
            </a:r>
            <a:r>
              <a:rPr lang="ar-QA" sz="2800" dirty="0" smtClean="0">
                <a:latin typeface="Arial" pitchFamily="34" charset="0"/>
              </a:rPr>
              <a:t>س</a:t>
            </a:r>
            <a:r>
              <a:rPr lang="ar-DZ" sz="2800" dirty="0" smtClean="0">
                <a:latin typeface="Arial" pitchFamily="34" charset="0"/>
              </a:rPr>
              <a:t>وق</a:t>
            </a:r>
            <a:r>
              <a:rPr lang="ar-QA" sz="2800" dirty="0" smtClean="0">
                <a:latin typeface="Arial" pitchFamily="34" charset="0"/>
              </a:rPr>
              <a:t>،</a:t>
            </a:r>
            <a:r>
              <a:rPr lang="ar-DZ" sz="2800" dirty="0" smtClean="0">
                <a:latin typeface="Arial" pitchFamily="34" charset="0"/>
              </a:rPr>
              <a:t> وأخيرا نوع السلعة وطبيعتها. </a:t>
            </a:r>
          </a:p>
          <a:p>
            <a:pPr marL="109537" indent="0" rtl="1">
              <a:buFont typeface="Wingdings 3" pitchFamily="18" charset="2"/>
              <a:buNone/>
              <a:defRPr/>
            </a:pPr>
            <a:endParaRPr lang="en-US" dirty="0"/>
          </a:p>
        </p:txBody>
      </p:sp>
      <p:sp>
        <p:nvSpPr>
          <p:cNvPr id="5" name="Bevel 4"/>
          <p:cNvSpPr/>
          <p:nvPr/>
        </p:nvSpPr>
        <p:spPr>
          <a:xfrm>
            <a:off x="3352800" y="228600"/>
            <a:ext cx="58863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3200" b="1" dirty="0">
                <a:solidFill>
                  <a:schemeClr val="tx1"/>
                </a:solidFill>
                <a:cs typeface="PT Bold Heading" pitchFamily="2" charset="-78"/>
              </a:rPr>
              <a:t>خامسا: </a:t>
            </a:r>
            <a:r>
              <a:rPr lang="ar-DZ" sz="3200" b="1" dirty="0">
                <a:solidFill>
                  <a:schemeClr val="tx1"/>
                </a:solidFill>
                <a:cs typeface="PT Bold Heading" pitchFamily="2" charset="-78"/>
              </a:rPr>
              <a:t>عوامل تحديد سعر البيع</a:t>
            </a:r>
            <a:endParaRPr lang="ar-SA" sz="3200" b="1" dirty="0">
              <a:solidFill>
                <a:schemeClr val="tx1"/>
              </a:solidFill>
              <a:cs typeface="PT Bold Heading"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8"/>
          <p:cNvSpPr/>
          <p:nvPr/>
        </p:nvSpPr>
        <p:spPr>
          <a:xfrm>
            <a:off x="495300" y="1489770"/>
            <a:ext cx="9080500" cy="3539430"/>
          </a:xfrm>
          <a:prstGeom prst="rect">
            <a:avLst/>
          </a:prstGeom>
          <a:solidFill>
            <a:schemeClr val="accent3">
              <a:lumMod val="20000"/>
              <a:lumOff val="80000"/>
            </a:schemeClr>
          </a:solidFill>
        </p:spPr>
        <p:txBody>
          <a:bodyPr>
            <a:spAutoFit/>
          </a:bodyPr>
          <a:lstStyle/>
          <a:p>
            <a:pPr marL="342900" indent="-342900">
              <a:buFontTx/>
              <a:buAutoNum type="arabicPeriod"/>
              <a:defRPr/>
            </a:pPr>
            <a:r>
              <a:rPr lang="ar-DZ" sz="2800" b="1" u="sng" dirty="0">
                <a:solidFill>
                  <a:srgbClr val="FF0000"/>
                </a:solidFill>
              </a:rPr>
              <a:t>تكاليف الإنتاج</a:t>
            </a:r>
            <a:r>
              <a:rPr lang="ar-DZ" sz="2800" b="1" dirty="0">
                <a:solidFill>
                  <a:srgbClr val="FF0000"/>
                </a:solidFill>
              </a:rPr>
              <a:t>: </a:t>
            </a:r>
            <a:r>
              <a:rPr lang="ar-DZ" sz="2800" dirty="0"/>
              <a:t>أجور العمال</a:t>
            </a:r>
            <a:r>
              <a:rPr lang="ar-SA" sz="2800" dirty="0"/>
              <a:t>، </a:t>
            </a:r>
            <a:r>
              <a:rPr lang="ar-DZ" sz="2800" dirty="0"/>
              <a:t>التكاليف الإدارية</a:t>
            </a:r>
            <a:r>
              <a:rPr lang="ar-SA" sz="2800" dirty="0"/>
              <a:t>، </a:t>
            </a:r>
            <a:r>
              <a:rPr lang="ar-DZ" sz="2800" dirty="0"/>
              <a:t> قيمة الاستهلاك على</a:t>
            </a:r>
            <a:r>
              <a:rPr lang="ar-QA" sz="2800" dirty="0"/>
              <a:t> </a:t>
            </a:r>
            <a:r>
              <a:rPr lang="ar-DZ" sz="2800" dirty="0"/>
              <a:t>التجهيزات الرأسمالية.</a:t>
            </a:r>
            <a:r>
              <a:rPr lang="ar-SA" sz="2800" dirty="0"/>
              <a:t> </a:t>
            </a:r>
            <a:r>
              <a:rPr lang="ar-DZ" sz="2800" dirty="0"/>
              <a:t>فأي خطأ في التنبؤ بالتكاليف يؤثر ذلك على الأرباح وأي ارتفاع في تقدير التكاليف يؤدي إلى ارتفاع سعر البيع وبالتالي إلى فقدان العملاء.</a:t>
            </a:r>
          </a:p>
          <a:p>
            <a:pPr marL="342900" indent="-342900">
              <a:buFontTx/>
              <a:buAutoNum type="arabicPeriod" startAt="2"/>
              <a:defRPr/>
            </a:pPr>
            <a:r>
              <a:rPr lang="ar-DZ" sz="2800" b="1" u="sng" dirty="0">
                <a:solidFill>
                  <a:srgbClr val="FF0000"/>
                </a:solidFill>
              </a:rPr>
              <a:t>أسعار السلع المنافسة: </a:t>
            </a:r>
            <a:r>
              <a:rPr lang="ar-QA" sz="2800" dirty="0"/>
              <a:t>    </a:t>
            </a:r>
            <a:r>
              <a:rPr lang="ar-DZ" sz="2800" dirty="0"/>
              <a:t>يجب أن لا يتعدى سعر البيع للسلع أسعار مثيلتها في السوق (إلا إذا كانت ذات جودة مرتفعة</a:t>
            </a:r>
            <a:r>
              <a:rPr lang="ar-QA" sz="2800" dirty="0"/>
              <a:t>،</a:t>
            </a:r>
            <a:r>
              <a:rPr lang="ar-DZ" sz="2800" dirty="0"/>
              <a:t> سلع متميزة ذات علامة تجارية رائجة).</a:t>
            </a:r>
            <a:r>
              <a:rPr lang="ar-SA" sz="2800" dirty="0"/>
              <a:t> و</a:t>
            </a:r>
            <a:r>
              <a:rPr lang="ar-DZ" sz="2800" dirty="0"/>
              <a:t>عليه يجب أن </a:t>
            </a:r>
            <a:r>
              <a:rPr lang="ar-QA" sz="2800" dirty="0"/>
              <a:t>يقترب</a:t>
            </a:r>
            <a:r>
              <a:rPr lang="ar-DZ" sz="2800" dirty="0"/>
              <a:t> سعر البيع </a:t>
            </a:r>
            <a:r>
              <a:rPr lang="ar-QA" sz="2800" dirty="0"/>
              <a:t>من السعر </a:t>
            </a:r>
            <a:r>
              <a:rPr lang="ar-DZ" sz="2800" dirty="0"/>
              <a:t>الذي يحدده أكبر منتج فتتطلب هذه العملية دراية ودراسة مستمرة بأحوال أسعار السلع المنافسة.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95300" y="76200"/>
            <a:ext cx="8915400" cy="5715000"/>
          </a:xfrm>
          <a:solidFill>
            <a:schemeClr val="accent5">
              <a:lumMod val="20000"/>
              <a:lumOff val="80000"/>
            </a:schemeClr>
          </a:solidFill>
        </p:spPr>
        <p:txBody>
          <a:bodyPr/>
          <a:lstStyle/>
          <a:p>
            <a:pPr marL="342900" indent="-342900" rtl="1">
              <a:buFontTx/>
              <a:buAutoNum type="arabicPeriod" startAt="3"/>
              <a:defRPr/>
            </a:pPr>
            <a:r>
              <a:rPr lang="ar-DZ" sz="2800" b="1" u="sng" dirty="0">
                <a:solidFill>
                  <a:srgbClr val="FF0000"/>
                </a:solidFill>
                <a:latin typeface="Arial" pitchFamily="34" charset="0"/>
              </a:rPr>
              <a:t>حجم و طبيعة السوق</a:t>
            </a:r>
            <a:r>
              <a:rPr lang="fr-FR" sz="2800" b="1" u="sng" dirty="0" smtClean="0">
                <a:solidFill>
                  <a:srgbClr val="FF0000"/>
                </a:solidFill>
                <a:latin typeface="Arial" pitchFamily="34" charset="0"/>
                <a:cs typeface="Arial" pitchFamily="34" charset="0"/>
              </a:rPr>
              <a:t>:</a:t>
            </a:r>
            <a:r>
              <a:rPr lang="ar-SA" sz="2800" b="1" u="sng" dirty="0" smtClean="0">
                <a:solidFill>
                  <a:srgbClr val="FF0000"/>
                </a:solidFill>
                <a:latin typeface="Arial" pitchFamily="34" charset="0"/>
              </a:rPr>
              <a:t> </a:t>
            </a:r>
            <a:r>
              <a:rPr lang="ar-QA" sz="2400" b="1" dirty="0" smtClean="0"/>
              <a:t> </a:t>
            </a:r>
            <a:r>
              <a:rPr lang="ar-QA" sz="2800" dirty="0" smtClean="0">
                <a:latin typeface="Arial" pitchFamily="34" charset="0"/>
              </a:rPr>
              <a:t>ي</a:t>
            </a:r>
            <a:r>
              <a:rPr lang="ar-DZ" sz="2800" dirty="0">
                <a:latin typeface="Arial" pitchFamily="34" charset="0"/>
              </a:rPr>
              <a:t>جب دراسة حجم وطبيعة السوق عند تحديد سعر البيع. </a:t>
            </a:r>
            <a:r>
              <a:rPr lang="ar-SA" sz="2800" dirty="0" smtClean="0">
                <a:latin typeface="Arial" pitchFamily="34" charset="0"/>
              </a:rPr>
              <a:t>و</a:t>
            </a:r>
            <a:r>
              <a:rPr lang="ar-DZ" sz="2800" dirty="0" smtClean="0">
                <a:latin typeface="Arial" pitchFamily="34" charset="0"/>
              </a:rPr>
              <a:t>معرفة </a:t>
            </a:r>
            <a:r>
              <a:rPr lang="ar-DZ" sz="2800" dirty="0">
                <a:latin typeface="Arial" pitchFamily="34" charset="0"/>
              </a:rPr>
              <a:t>مقدار الطلب على السلعة</a:t>
            </a:r>
            <a:r>
              <a:rPr lang="ar-QA" sz="2800" dirty="0">
                <a:latin typeface="Arial" pitchFamily="34" charset="0"/>
              </a:rPr>
              <a:t>،</a:t>
            </a:r>
            <a:r>
              <a:rPr lang="ar-DZ" sz="2800" dirty="0">
                <a:latin typeface="Arial" pitchFamily="34" charset="0"/>
              </a:rPr>
              <a:t> الأماكن الجغرافية التي يمكن تسويق السلعة </a:t>
            </a:r>
            <a:r>
              <a:rPr lang="ar-DZ" sz="2800" dirty="0" smtClean="0">
                <a:latin typeface="Arial" pitchFamily="34" charset="0"/>
              </a:rPr>
              <a:t>فيها</a:t>
            </a:r>
            <a:r>
              <a:rPr lang="ar-SA" sz="2800" dirty="0" smtClean="0">
                <a:latin typeface="Arial" pitchFamily="34" charset="0"/>
              </a:rPr>
              <a:t>، </a:t>
            </a:r>
            <a:r>
              <a:rPr lang="ar-DZ" sz="2800" dirty="0" smtClean="0">
                <a:latin typeface="Arial" pitchFamily="34" charset="0"/>
              </a:rPr>
              <a:t>الى </a:t>
            </a:r>
            <a:r>
              <a:rPr lang="ar-DZ" sz="2800" dirty="0">
                <a:latin typeface="Arial" pitchFamily="34" charset="0"/>
              </a:rPr>
              <a:t>جانب </a:t>
            </a:r>
            <a:r>
              <a:rPr lang="ar-QA" sz="2800" dirty="0">
                <a:latin typeface="Arial" pitchFamily="34" charset="0"/>
              </a:rPr>
              <a:t>ذ</a:t>
            </a:r>
            <a:r>
              <a:rPr lang="ar-DZ" sz="2800" dirty="0">
                <a:latin typeface="Arial" pitchFamily="34" charset="0"/>
              </a:rPr>
              <a:t>لك التعرف على مقدار دخل المستهلكين الذين تباع لهم السلعة، الجنس</a:t>
            </a:r>
            <a:r>
              <a:rPr lang="ar-QA" sz="2800" dirty="0">
                <a:latin typeface="Arial" pitchFamily="34" charset="0"/>
              </a:rPr>
              <a:t>، </a:t>
            </a:r>
            <a:r>
              <a:rPr lang="ar-DZ" sz="2800" dirty="0">
                <a:latin typeface="Arial" pitchFamily="34" charset="0"/>
              </a:rPr>
              <a:t>السلع المنافسة</a:t>
            </a:r>
            <a:r>
              <a:rPr lang="ar-QA" sz="2800" dirty="0">
                <a:latin typeface="Arial" pitchFamily="34" charset="0"/>
              </a:rPr>
              <a:t>،</a:t>
            </a:r>
            <a:r>
              <a:rPr lang="ar-DZ" sz="2800" dirty="0">
                <a:latin typeface="Arial" pitchFamily="34" charset="0"/>
              </a:rPr>
              <a:t> السلع البديلة... الخ</a:t>
            </a:r>
            <a:r>
              <a:rPr lang="fr-FR" sz="2800" dirty="0">
                <a:latin typeface="Arial" pitchFamily="34" charset="0"/>
                <a:cs typeface="Arial" pitchFamily="34" charset="0"/>
              </a:rPr>
              <a:t>. </a:t>
            </a:r>
            <a:endParaRPr lang="ar-SA" sz="2800" dirty="0">
              <a:latin typeface="Arial" pitchFamily="34" charset="0"/>
            </a:endParaRPr>
          </a:p>
          <a:p>
            <a:pPr rtl="1">
              <a:buFont typeface="Wingdings" pitchFamily="2" charset="2"/>
              <a:buChar char="v"/>
              <a:defRPr/>
            </a:pPr>
            <a:r>
              <a:rPr lang="ar-DZ" sz="2800" dirty="0">
                <a:latin typeface="Arial" pitchFamily="34" charset="0"/>
              </a:rPr>
              <a:t>إن التعرف على </a:t>
            </a:r>
            <a:r>
              <a:rPr lang="ar-SA" sz="2800" dirty="0" smtClean="0">
                <a:latin typeface="Arial" pitchFamily="34" charset="0"/>
              </a:rPr>
              <a:t>حجم وطبيعة </a:t>
            </a:r>
            <a:r>
              <a:rPr lang="ar-DZ" sz="2800" dirty="0" smtClean="0">
                <a:latin typeface="Arial" pitchFamily="34" charset="0"/>
              </a:rPr>
              <a:t>السوق </a:t>
            </a:r>
            <a:r>
              <a:rPr lang="ar-DZ" sz="2800" dirty="0">
                <a:latin typeface="Arial" pitchFamily="34" charset="0"/>
              </a:rPr>
              <a:t>بالنسبة </a:t>
            </a:r>
            <a:r>
              <a:rPr lang="ar-SA" sz="2800" dirty="0" smtClean="0">
                <a:latin typeface="Arial" pitchFamily="34" charset="0"/>
              </a:rPr>
              <a:t>ل</a:t>
            </a:r>
            <a:r>
              <a:rPr lang="ar-DZ" sz="2800" dirty="0" smtClean="0">
                <a:latin typeface="Arial" pitchFamily="34" charset="0"/>
              </a:rPr>
              <a:t>رجل </a:t>
            </a:r>
            <a:r>
              <a:rPr lang="ar-DZ" sz="2800" dirty="0">
                <a:latin typeface="Arial" pitchFamily="34" charset="0"/>
              </a:rPr>
              <a:t>التسويق </a:t>
            </a:r>
            <a:r>
              <a:rPr lang="ar-DZ" sz="2800" dirty="0" smtClean="0">
                <a:latin typeface="Arial" pitchFamily="34" charset="0"/>
              </a:rPr>
              <a:t>من </a:t>
            </a:r>
            <a:r>
              <a:rPr lang="ar-DZ" sz="2800" dirty="0">
                <a:latin typeface="Arial" pitchFamily="34" charset="0"/>
              </a:rPr>
              <a:t>شانها إن تجلب نظره حول حالتين أساسيتين: </a:t>
            </a:r>
            <a:endParaRPr lang="ar-QA" sz="2800" dirty="0">
              <a:latin typeface="Arial" pitchFamily="34" charset="0"/>
            </a:endParaRPr>
          </a:p>
          <a:p>
            <a:pPr marL="622300" indent="-280988" rtl="1">
              <a:buClrTx/>
              <a:buFont typeface="+mj-lt"/>
              <a:buAutoNum type="arabicPeriod"/>
              <a:defRPr/>
            </a:pPr>
            <a:r>
              <a:rPr lang="fr-FR" sz="2800" dirty="0">
                <a:latin typeface="Arial" pitchFamily="34" charset="0"/>
                <a:cs typeface="Arial" pitchFamily="34" charset="0"/>
              </a:rPr>
              <a:t> </a:t>
            </a:r>
            <a:r>
              <a:rPr lang="ar-DZ" sz="2800" dirty="0">
                <a:latin typeface="Arial" pitchFamily="34" charset="0"/>
              </a:rPr>
              <a:t>يتغير حجم السوق بتغير سعر البيع؛ فكلما انخفض السعر كلما زاد احتمال </a:t>
            </a:r>
            <a:r>
              <a:rPr lang="ar-QA" sz="2800" dirty="0">
                <a:latin typeface="Arial" pitchFamily="34" charset="0"/>
              </a:rPr>
              <a:t>ارتفاع</a:t>
            </a:r>
            <a:r>
              <a:rPr lang="ar-DZ" sz="2800" dirty="0">
                <a:latin typeface="Arial" pitchFamily="34" charset="0"/>
              </a:rPr>
              <a:t> حجم السوق، أو من جهة أخرى فقدان ثقة العملاء في جودة السلعة</a:t>
            </a:r>
            <a:r>
              <a:rPr lang="ar-QA" sz="2800" dirty="0">
                <a:latin typeface="Arial" pitchFamily="34" charset="0"/>
              </a:rPr>
              <a:t>؛</a:t>
            </a:r>
          </a:p>
          <a:p>
            <a:pPr marL="622300" indent="-280988" rtl="1">
              <a:buClrTx/>
              <a:buFont typeface="+mj-lt"/>
              <a:buAutoNum type="arabicPeriod"/>
              <a:defRPr/>
            </a:pPr>
            <a:r>
              <a:rPr lang="fr-FR" sz="2800" dirty="0">
                <a:latin typeface="Arial" pitchFamily="34" charset="0"/>
                <a:cs typeface="Arial" pitchFamily="34" charset="0"/>
              </a:rPr>
              <a:t> </a:t>
            </a:r>
            <a:r>
              <a:rPr lang="ar-DZ" sz="2800" dirty="0">
                <a:latin typeface="Arial" pitchFamily="34" charset="0"/>
              </a:rPr>
              <a:t>كلما ارتفع سعر البيع كلما زاد احتمال </a:t>
            </a:r>
            <a:r>
              <a:rPr lang="ar-QA" sz="2800" dirty="0">
                <a:latin typeface="Arial" pitchFamily="34" charset="0"/>
              </a:rPr>
              <a:t>انخفاض</a:t>
            </a:r>
            <a:r>
              <a:rPr lang="ar-DZ" sz="2800" dirty="0">
                <a:latin typeface="Arial" pitchFamily="34" charset="0"/>
              </a:rPr>
              <a:t> حجم السوق. فالمشكلة التي </a:t>
            </a:r>
            <a:r>
              <a:rPr lang="ar-DZ" sz="2800" dirty="0" err="1">
                <a:latin typeface="Arial" pitchFamily="34" charset="0"/>
              </a:rPr>
              <a:t>يواجهها</a:t>
            </a:r>
            <a:r>
              <a:rPr lang="ar-DZ" sz="2800" dirty="0">
                <a:latin typeface="Arial" pitchFamily="34" charset="0"/>
              </a:rPr>
              <a:t> رجل التسويق هو تحديد سعر البيع الذي يحقق له أكبر كمية ممكنة من المبيعات </a:t>
            </a:r>
            <a:r>
              <a:rPr lang="ar-DZ" sz="2800" dirty="0" err="1">
                <a:latin typeface="Arial" pitchFamily="34" charset="0"/>
              </a:rPr>
              <a:t>وأ</a:t>
            </a:r>
            <a:r>
              <a:rPr lang="ar-QA" sz="2800" dirty="0">
                <a:latin typeface="Arial" pitchFamily="34" charset="0"/>
              </a:rPr>
              <a:t>ع</a:t>
            </a:r>
            <a:r>
              <a:rPr lang="ar-DZ" sz="2800" dirty="0" err="1">
                <a:latin typeface="Arial" pitchFamily="34" charset="0"/>
              </a:rPr>
              <a:t>لى</a:t>
            </a:r>
            <a:r>
              <a:rPr lang="ar-DZ" sz="2800" dirty="0">
                <a:latin typeface="Arial" pitchFamily="34" charset="0"/>
              </a:rPr>
              <a:t> قيمة للأرباح.</a:t>
            </a:r>
          </a:p>
          <a:p>
            <a:pPr marL="342900" indent="-342900" rtl="1">
              <a:defRPr/>
            </a:pPr>
            <a:endParaRPr lang="fr-FR" sz="2400" b="1" dirty="0" smtClean="0"/>
          </a:p>
          <a:p>
            <a:pPr rtl="1">
              <a:defRPr/>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95300" y="1481138"/>
            <a:ext cx="8915400" cy="2633662"/>
          </a:xfrm>
          <a:solidFill>
            <a:schemeClr val="accent1">
              <a:lumMod val="40000"/>
              <a:lumOff val="60000"/>
            </a:schemeClr>
          </a:solidFill>
        </p:spPr>
        <p:txBody>
          <a:bodyPr/>
          <a:lstStyle/>
          <a:p>
            <a:pPr marL="0" indent="0" rtl="1">
              <a:buFont typeface="Wingdings 3" pitchFamily="18" charset="2"/>
              <a:buNone/>
              <a:tabLst>
                <a:tab pos="244475" algn="l"/>
              </a:tabLst>
              <a:defRPr/>
            </a:pPr>
            <a:r>
              <a:rPr lang="ar-SA" sz="2800" b="1" u="sng" dirty="0" smtClean="0">
                <a:solidFill>
                  <a:srgbClr val="FF0000"/>
                </a:solidFill>
                <a:latin typeface="Arial" pitchFamily="34" charset="0"/>
              </a:rPr>
              <a:t>4- </a:t>
            </a:r>
            <a:r>
              <a:rPr lang="ar-QA" sz="2800" b="1" u="sng" dirty="0" smtClean="0">
                <a:solidFill>
                  <a:srgbClr val="FF0000"/>
                </a:solidFill>
                <a:latin typeface="Arial" pitchFamily="34" charset="0"/>
              </a:rPr>
              <a:t>نوع </a:t>
            </a:r>
            <a:r>
              <a:rPr lang="ar-QA" sz="2800" b="1" u="sng" dirty="0">
                <a:solidFill>
                  <a:srgbClr val="FF0000"/>
                </a:solidFill>
                <a:latin typeface="Arial" pitchFamily="34" charset="0"/>
              </a:rPr>
              <a:t>و</a:t>
            </a:r>
            <a:r>
              <a:rPr lang="ar-DZ" sz="2800" b="1" u="sng" dirty="0">
                <a:solidFill>
                  <a:srgbClr val="FF0000"/>
                </a:solidFill>
                <a:latin typeface="Arial" pitchFamily="34" charset="0"/>
              </a:rPr>
              <a:t>طبيعة السلعة: </a:t>
            </a:r>
            <a:r>
              <a:rPr lang="ar-DZ" sz="2800" dirty="0" smtClean="0">
                <a:latin typeface="Arial" pitchFamily="34" charset="0"/>
              </a:rPr>
              <a:t>إن </a:t>
            </a:r>
            <a:r>
              <a:rPr lang="ar-DZ" sz="2800" dirty="0">
                <a:latin typeface="Arial" pitchFamily="34" charset="0"/>
              </a:rPr>
              <a:t>طبيعة السلعة عامل هام في تحديد سعر البيع ذلك لأن مصاريف النقل والشحن والتخزين تختلف من سلعة إلى أخرى، فنقل المنتوجات الفلاحية من فواكه وخضروات أو تخزينها يتكلف أضعاف نقل و تخزين الخشب ، ذلك كون الأولى يحتاج إلى استعدادات ومعدات من أجهزة تبريد خاصة</a:t>
            </a:r>
            <a:r>
              <a:rPr lang="ar-QA" sz="2800" dirty="0">
                <a:latin typeface="Arial" pitchFamily="34" charset="0"/>
              </a:rPr>
              <a:t>،</a:t>
            </a:r>
            <a:r>
              <a:rPr lang="ar-DZ" sz="2800" dirty="0">
                <a:latin typeface="Arial" pitchFamily="34" charset="0"/>
              </a:rPr>
              <a:t> أما الثانية فلا تحتاج إلى </a:t>
            </a:r>
            <a:r>
              <a:rPr lang="ar-QA" sz="2800" dirty="0">
                <a:latin typeface="Arial" pitchFamily="34" charset="0"/>
              </a:rPr>
              <a:t>ذلك.</a:t>
            </a:r>
            <a:endParaRPr lang="fr-FR" sz="2800" dirty="0">
              <a:latin typeface="Arial" pitchFamily="34" charset="0"/>
              <a:cs typeface="Arial" pitchFamily="34" charset="0"/>
            </a:endParaRPr>
          </a:p>
          <a:p>
            <a:pPr rtl="1">
              <a:defRP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1374</TotalTime>
  <Words>1345</Words>
  <Application>Microsoft Office PowerPoint</Application>
  <PresentationFormat>A4 Paper (210x297 mm)‎</PresentationFormat>
  <Paragraphs>171</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العاشرة</vt:lpstr>
      <vt:lpstr>الشريحة 3</vt:lpstr>
      <vt:lpstr>الشريحة 4</vt:lpstr>
      <vt:lpstr>الشريحة 5</vt:lpstr>
      <vt:lpstr>اولا: طرق التسعير</vt:lpstr>
      <vt:lpstr>جدول يوضح علاقة الاسعار بالطلب المتوقع والتكاليف</vt:lpstr>
      <vt:lpstr>الشريحة 8</vt:lpstr>
      <vt:lpstr>الشريحة 9</vt:lpstr>
      <vt:lpstr>الشريحة 10</vt:lpstr>
      <vt:lpstr>الشريحة 11</vt:lpstr>
      <vt:lpstr>الشريحة 12</vt:lpstr>
      <vt:lpstr>الشريحة 13</vt:lpstr>
      <vt:lpstr>الشريحة 14</vt:lpstr>
      <vt:lpstr>الشريحة 15</vt:lpstr>
      <vt:lpstr>ردود افعال المنافسين تجاه استراتيجية الاسعار للشركة</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115</cp:revision>
  <dcterms:created xsi:type="dcterms:W3CDTF">2009-10-14T19:14:34Z</dcterms:created>
  <dcterms:modified xsi:type="dcterms:W3CDTF">2011-10-07T12:44:55Z</dcterms:modified>
</cp:coreProperties>
</file>