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99" r:id="rId2"/>
    <p:sldId id="300" r:id="rId3"/>
    <p:sldId id="314" r:id="rId4"/>
    <p:sldId id="315" r:id="rId5"/>
    <p:sldId id="316" r:id="rId6"/>
    <p:sldId id="317" r:id="rId7"/>
    <p:sldId id="318" r:id="rId8"/>
    <p:sldId id="319" r:id="rId9"/>
    <p:sldId id="320" r:id="rId10"/>
    <p:sldId id="321" r:id="rId11"/>
    <p:sldId id="322" r:id="rId12"/>
    <p:sldId id="323" r:id="rId13"/>
    <p:sldId id="312" r:id="rId14"/>
    <p:sldId id="313"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SA" sz="2600" b="1" dirty="0" smtClean="0">
                <a:solidFill>
                  <a:srgbClr val="002060"/>
                </a:solidFill>
                <a:latin typeface="Calibri" pitchFamily="34" charset="0"/>
              </a:rPr>
              <a:t>كلية إدارة الأعمال  </a:t>
            </a:r>
            <a:endParaRPr lang="en-US" sz="2600" b="1" dirty="0">
              <a:solidFill>
                <a:srgbClr val="00206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err="1" smtClean="0">
                <a:solidFill>
                  <a:srgbClr val="002060"/>
                </a:solidFill>
                <a:latin typeface="AYM Wadiy S_U normal."/>
                <a:cs typeface="Times New Roman" pitchFamily="18" charset="0"/>
              </a:rPr>
              <a:t>ادارة</a:t>
            </a:r>
            <a:r>
              <a:rPr lang="ar-SA" sz="4000" b="1" dirty="0" smtClean="0">
                <a:solidFill>
                  <a:srgbClr val="002060"/>
                </a:solidFill>
                <a:latin typeface="AYM Wadiy S_U normal."/>
                <a:cs typeface="Times New Roman" pitchFamily="18" charset="0"/>
              </a:rPr>
              <a:t> التسويق</a:t>
            </a:r>
          </a:p>
          <a:p>
            <a:pP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solidFill>
                  <a:srgbClr val="000000"/>
                </a:solidFill>
                <a:latin typeface="Calibri" pitchFamily="34" charset="0"/>
                <a:cs typeface="Times New Roman" pitchFamily="18" charset="0"/>
              </a:rPr>
              <a:t>د.</a:t>
            </a:r>
            <a:r>
              <a:rPr lang="ar-SA" sz="3200" b="1" dirty="0" err="1" smtClean="0">
                <a:solidFill>
                  <a:srgbClr val="000000"/>
                </a:solidFill>
                <a:latin typeface="Calibri" pitchFamily="34" charset="0"/>
                <a:cs typeface="Times New Roman" pitchFamily="18" charset="0"/>
              </a:rPr>
              <a:t>عبدالرحمن</a:t>
            </a:r>
            <a:r>
              <a:rPr lang="ar-SA" sz="3200" b="1" dirty="0" smtClean="0">
                <a:solidFill>
                  <a:srgbClr val="000000"/>
                </a:solidFill>
                <a:latin typeface="Calibri" pitchFamily="34" charset="0"/>
                <a:cs typeface="Times New Roman" pitchFamily="18" charset="0"/>
              </a:rPr>
              <a:t> </a:t>
            </a:r>
            <a:r>
              <a:rPr lang="ar-SA" sz="3200" b="1" dirty="0" err="1" smtClean="0">
                <a:solidFill>
                  <a:srgbClr val="000000"/>
                </a:solidFill>
                <a:latin typeface="Calibri" pitchFamily="34" charset="0"/>
                <a:cs typeface="Times New Roman" pitchFamily="18" charset="0"/>
              </a:rPr>
              <a:t>الحماد</a:t>
            </a: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a:defRPr/>
            </a:pPr>
            <a:r>
              <a:rPr lang="ar-SA" b="1" dirty="0" err="1" smtClean="0">
                <a:solidFill>
                  <a:schemeClr val="tx1"/>
                </a:solidFill>
              </a:rPr>
              <a:t>استراتيجية</a:t>
            </a:r>
            <a:r>
              <a:rPr lang="ar-SA" b="1" dirty="0" smtClean="0">
                <a:solidFill>
                  <a:schemeClr val="tx1"/>
                </a:solidFill>
              </a:rPr>
              <a:t> </a:t>
            </a:r>
            <a:r>
              <a:rPr lang="ar-SA" b="1" dirty="0" err="1" smtClean="0">
                <a:solidFill>
                  <a:schemeClr val="tx1"/>
                </a:solidFill>
              </a:rPr>
              <a:t>الاعلان</a:t>
            </a: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Bevel 4"/>
          <p:cNvSpPr/>
          <p:nvPr/>
        </p:nvSpPr>
        <p:spPr>
          <a:xfrm>
            <a:off x="4267200" y="228600"/>
            <a:ext cx="49719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اولا: تعريف الاعلان</a:t>
            </a:r>
            <a:endParaRPr lang="ar-SA" sz="4400" b="1" dirty="0">
              <a:solidFill>
                <a:schemeClr val="tx1"/>
              </a:solidFill>
              <a:cs typeface="PT Bold Heading" pitchFamily="2" charset="-78"/>
            </a:endParaRPr>
          </a:p>
        </p:txBody>
      </p:sp>
      <p:sp>
        <p:nvSpPr>
          <p:cNvPr id="5" name="عنوان فرعي 3"/>
          <p:cNvSpPr txBox="1">
            <a:spLocks/>
          </p:cNvSpPr>
          <p:nvPr/>
        </p:nvSpPr>
        <p:spPr bwMode="auto">
          <a:xfrm>
            <a:off x="761868" y="2209800"/>
            <a:ext cx="8420100" cy="2133600"/>
          </a:xfrm>
          <a:prstGeom prst="rect">
            <a:avLst/>
          </a:prstGeom>
          <a:solidFill>
            <a:schemeClr val="accent3">
              <a:lumMod val="40000"/>
              <a:lumOff val="6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smtClean="0">
                <a:ln>
                  <a:noFill/>
                </a:ln>
                <a:solidFill>
                  <a:srgbClr val="FF0000"/>
                </a:solidFill>
                <a:effectLst/>
                <a:uLnTx/>
                <a:uFillTx/>
                <a:latin typeface="+mn-lt"/>
                <a:ea typeface="+mn-ea"/>
                <a:cs typeface="PT Bold Heading" pitchFamily="2" charset="-78"/>
              </a:rPr>
              <a:t>1- تعريف الاعلان</a:t>
            </a: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ع</a:t>
            </a: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رفت جمعية التسويق الامريكية الاعلان:</a:t>
            </a:r>
            <a:endParaRPr kumimoji="0" lang="ar-S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بأنه </a:t>
            </a: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الوسيلة </a:t>
            </a:r>
            <a:r>
              <a:rPr kumimoji="0" lang="ar-S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ال</a:t>
            </a: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غير الشخصية لتقديم البضائع والخدمات والأفكار</a:t>
            </a:r>
            <a:r>
              <a:rPr kumimoji="0" lang="ar-S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بواسطة جهة معلومة ومقابل اجر</a:t>
            </a:r>
            <a:r>
              <a:rPr kumimoji="0" lang="ar-S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a:t>
            </a: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مدفوع</a:t>
            </a:r>
            <a:endParaRPr kumimoji="0" lang="ar-S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2"/>
          <p:cNvSpPr txBox="1">
            <a:spLocks/>
          </p:cNvSpPr>
          <p:nvPr/>
        </p:nvSpPr>
        <p:spPr>
          <a:xfrm>
            <a:off x="457200" y="152400"/>
            <a:ext cx="8999670" cy="5572125"/>
          </a:xfrm>
          <a:prstGeom prst="rect">
            <a:avLst/>
          </a:prstGeom>
          <a:solidFill>
            <a:schemeClr val="accent1">
              <a:lumMod val="20000"/>
              <a:lumOff val="80000"/>
            </a:schemeClr>
          </a:solidFill>
        </p:spPr>
        <p:txBody>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r>
              <a:rPr kumimoji="0" lang="ar-QA" sz="2800" b="0" i="0" u="none" strike="noStrike" kern="1200" cap="none" spc="0" normalizeH="0" baseline="0" noProof="0" smtClean="0">
                <a:ln>
                  <a:noFill/>
                </a:ln>
                <a:solidFill>
                  <a:srgbClr val="FF0000"/>
                </a:solidFill>
                <a:effectLst/>
                <a:uLnTx/>
                <a:uFillTx/>
                <a:latin typeface="+mn-lt"/>
                <a:ea typeface="+mn-ea"/>
                <a:cs typeface="PT Bold Heading" pitchFamily="2" charset="-78"/>
              </a:rPr>
              <a:t>من التعريف يمكن ان نستخلص اربعة اركان رئيسة: </a:t>
            </a: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endParaRPr kumimoji="0" lang="ar-QA" sz="2400" b="1" i="0" u="none" strike="noStrike" kern="1200" cap="none" spc="0" normalizeH="0" baseline="0" noProof="0" smtClean="0">
              <a:ln>
                <a:noFill/>
              </a:ln>
              <a:solidFill>
                <a:schemeClr val="accent1"/>
              </a:solidFill>
              <a:effectLst/>
              <a:uLnTx/>
              <a:uFillTx/>
              <a:latin typeface="Times New Roman" pitchFamily="18" charset="0"/>
              <a:ea typeface="+mn-ea"/>
              <a:cs typeface="Times New Roman" pitchFamily="18"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1ـ وسيلة غير شخصية: </a:t>
            </a: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الاعلان يصل الى الجمهور عبر وسائل اتصال غير شخصية (عدم استخدام الاتصال الشخصي)؛</a:t>
            </a: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endPar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2ـ تقديم البضائع والخدمات والافكار: </a:t>
            </a: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الاعلان يشمل المنتجات والخدمات والافكار (ثقافة، سياسة)؛</a:t>
            </a: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endPar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3ـ جهة معلومة: </a:t>
            </a: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ان يتم الاعلان من قبل جهة معروفة (المنظمة التي تملك السلعة او الخدمة) او الوكالة المتخصصة في الاعلان؛ </a:t>
            </a: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endPar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r>
              <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4ـ مقابل اجر مدفوع: </a:t>
            </a: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لا يتم عرض او نشر الاعلان عبر وسائل الاتصال المختلفة الا بعد دفع مبالغ نقدية لقاء ذلك النشاط الاعلاني المنفذ.</a:t>
            </a:r>
            <a:endPar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endParaRPr kumimoji="0" lang="ar-QA" sz="2400" b="1"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Char char="•"/>
              <a:tabLst/>
              <a:defRPr/>
            </a:pP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412750" y="1600200"/>
            <a:ext cx="9108017" cy="3505200"/>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2800" b="0" i="0" u="none" strike="noStrike" kern="1200" cap="none" spc="0" normalizeH="0" baseline="0" noProof="0" smtClean="0">
              <a:ln>
                <a:noFill/>
              </a:ln>
              <a:solidFill>
                <a:srgbClr val="FF0000"/>
              </a:solidFill>
              <a:effectLst/>
              <a:uLnTx/>
              <a:uFillTx/>
              <a:latin typeface="+mn-lt"/>
              <a:ea typeface="+mn-ea"/>
              <a:cs typeface="PT Bold Heading" pitchFamily="2" charset="-78"/>
            </a:endParaRPr>
          </a:p>
          <a:p>
            <a:pPr marL="342900"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smtClean="0">
                <a:ln>
                  <a:noFill/>
                </a:ln>
                <a:solidFill>
                  <a:srgbClr val="FF0000"/>
                </a:solidFill>
                <a:effectLst/>
                <a:uLnTx/>
                <a:uFillTx/>
                <a:latin typeface="+mn-lt"/>
                <a:ea typeface="+mn-ea"/>
                <a:cs typeface="PT Bold Heading" pitchFamily="2" charset="-78"/>
              </a:rPr>
              <a:t>1- </a:t>
            </a:r>
            <a:r>
              <a:rPr kumimoji="0" lang="ar-QA" sz="2800" b="0" i="0" u="none" strike="noStrike" kern="1200" cap="none" spc="0" normalizeH="0" baseline="0" noProof="0" smtClean="0">
                <a:ln>
                  <a:noFill/>
                </a:ln>
                <a:solidFill>
                  <a:srgbClr val="FF0000"/>
                </a:solidFill>
                <a:effectLst/>
                <a:uLnTx/>
                <a:uFillTx/>
                <a:latin typeface="+mn-lt"/>
                <a:ea typeface="+mn-ea"/>
                <a:cs typeface="PT Bold Heading" pitchFamily="2" charset="-78"/>
              </a:rPr>
              <a:t>اعلانات عن المنتج او الخدمة: </a:t>
            </a: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وهي تلك الاعلانات التي تقوم بها الشركة لأغراض تتعلق بمنتجاتها او خدماتها وهذا من اجل:</a:t>
            </a:r>
          </a:p>
          <a:p>
            <a:pPr marL="342900"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 تحقيق الطلب على المنتجات؛</a:t>
            </a:r>
          </a:p>
          <a:p>
            <a:pPr marL="342900"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زيادة في حجم المبيعات؛</a:t>
            </a:r>
          </a:p>
          <a:p>
            <a:pPr marL="342900"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خلق الطلب في ذهنية المستهلك؛</a:t>
            </a:r>
          </a:p>
          <a:p>
            <a:pPr marL="342900"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تعزيز مكانة العلامة التجارية لدى الجمهور؛</a:t>
            </a:r>
          </a:p>
          <a:p>
            <a:pPr marL="342900"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تحديد المكان الذي يمكن شراء المنتج منه وتوقيت ذلك</a:t>
            </a:r>
            <a:r>
              <a:rPr kumimoji="0" lang="en-US" sz="24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a:t>
            </a:r>
            <a:endPar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5" name="Bevel 4"/>
          <p:cNvSpPr/>
          <p:nvPr/>
        </p:nvSpPr>
        <p:spPr>
          <a:xfrm>
            <a:off x="4572000" y="228600"/>
            <a:ext cx="47433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ثانيا: انواع  الاعلان</a:t>
            </a:r>
            <a:endParaRPr lang="ar-SA" sz="4400" b="1" dirty="0">
              <a:solidFill>
                <a:schemeClr val="tx1"/>
              </a:solidFill>
              <a:cs typeface="PT Bold Heading"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p:txBody>
          <a:bodyPr/>
          <a:lstStyle/>
          <a:p>
            <a:endParaRPr lang="ar-SA"/>
          </a:p>
        </p:txBody>
      </p:sp>
      <p:sp>
        <p:nvSpPr>
          <p:cNvPr id="4" name="Sottotitolo 2"/>
          <p:cNvSpPr txBox="1">
            <a:spLocks/>
          </p:cNvSpPr>
          <p:nvPr/>
        </p:nvSpPr>
        <p:spPr bwMode="auto">
          <a:xfrm>
            <a:off x="412751" y="838200"/>
            <a:ext cx="9106297" cy="4191000"/>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b" anchorCtr="0" compatLnSpc="1">
            <a:prstTxWarp prst="textNoShape">
              <a:avLst/>
            </a:prstTxWarp>
          </a:bodyPr>
          <a:lstStyle/>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2- </a:t>
            </a: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إعلانات عن المنظمة ذاتها:</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وتسعى المنظمة وراء هذا الإعلان إلى خلق صورة ايجابية عنها وعن أنشطتها؛</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تعزيز شهرتها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او</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مكانتها في ذهنية الزبائن؛</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تطوير علاقتها مع الأطراف الأخرى (الموردون، الموزعون، العاملون، المساهمون... الخ)؛</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تدعيم علاقتها مع المجتمع (مثال شركة </a:t>
            </a:r>
            <a:r>
              <a:rPr kumimoji="0" lang="it-IT"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BP</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تركز في إعلاناتها على موضوع حماية البيئة حتى تقلل من التأثير السلبي لنشاطاتها الإنتاجية والتي هي أصلا ملوثة للبيئة)؛</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تدعيم صورة منطقة أو دولة معينة (مثل الاعلانات التي تقوم بها بعض الدول لجلب السياح او المستثمرين).</a:t>
            </a: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330201" y="1447800"/>
            <a:ext cx="9188847" cy="4267200"/>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هي الاتصالات المتخصصة والمنصبة نحو انجاز مهمة معينة تتكامل مع الجمهور المقصود وفي فترة زمنية معينة.</a:t>
            </a: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1- </a:t>
            </a: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الإعلان الإخباري: </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إخبار السوق عن منتجات جديدة؛</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إيضاح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لاستخدامات الجديدة للمنتج؛</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إخبار السوق عن التغيرات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ح</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اصلة</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في أسعار المنتج</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(إعلانات </a:t>
            </a: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pampers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توصيف للخدمات المتاحة التي يمكن تقديمها؛</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بناء سمعة ومكانة طيبة للشركة في السوق.</a:t>
            </a:r>
          </a:p>
        </p:txBody>
      </p:sp>
      <p:sp>
        <p:nvSpPr>
          <p:cNvPr id="5" name="Bevel 4"/>
          <p:cNvSpPr/>
          <p:nvPr/>
        </p:nvSpPr>
        <p:spPr>
          <a:xfrm>
            <a:off x="4419600" y="152400"/>
            <a:ext cx="48957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ثالثا: اهداف الاعلان</a:t>
            </a:r>
            <a:endParaRPr lang="ar-SA" sz="4400" b="1" dirty="0">
              <a:solidFill>
                <a:schemeClr val="tx1"/>
              </a:solidFill>
              <a:cs typeface="PT Bold Heading"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1"/>
          </p:nvPr>
        </p:nvSpPr>
        <p:spPr/>
        <p:txBody>
          <a:bodyPr/>
          <a:lstStyle/>
          <a:p>
            <a:endParaRPr lang="ar-SA"/>
          </a:p>
        </p:txBody>
      </p:sp>
      <p:sp>
        <p:nvSpPr>
          <p:cNvPr id="4" name="Sottotitolo 2"/>
          <p:cNvSpPr txBox="1">
            <a:spLocks/>
          </p:cNvSpPr>
          <p:nvPr/>
        </p:nvSpPr>
        <p:spPr bwMode="auto">
          <a:xfrm>
            <a:off x="381000" y="990600"/>
            <a:ext cx="9144000" cy="4205288"/>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b" anchorCtr="0" compatLnSpc="1">
            <a:prstTxWarp prst="textNoShape">
              <a:avLst/>
            </a:prstTxWarp>
          </a:bodyPr>
          <a:lstStyle/>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2- </a:t>
            </a: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الإعلان التنافسي: </a:t>
            </a: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ـ خلق تفضيل لدى المستهلك نحو العلامة التجارية للمنتج المعلن عنه؛</a:t>
            </a: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ـ تغيير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إ</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دراكات</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المستهلك عن المنتج المعلن عنه باتجاه التعامل معه؛</a:t>
            </a: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ـ إقناع المشتري على تحقيق الشراء الآن وليس بوقت آخر.</a:t>
            </a:r>
            <a:endParaRPr kumimoji="0" lang="ar-QA" sz="9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9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ويمكن أن يكون بنوعين:</a:t>
            </a: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ـ أسلوب مباشر: الهدف منه تحقيق الفعل الشرائي دون انتظار 	</a:t>
            </a:r>
            <a:endPar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(اعلانات شركات الاتصال لعروض محدودة)</a:t>
            </a: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ـ أسلوب غير مباشر: ويركز على المنافع التي يمكن تحقيقها مستقبلا 	</a:t>
            </a:r>
            <a:endPar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(اعلانات شركات الطيران)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p:txBody>
          <a:bodyPr/>
          <a:lstStyle/>
          <a:p>
            <a:endParaRPr lang="ar-SA"/>
          </a:p>
        </p:txBody>
      </p:sp>
      <p:sp>
        <p:nvSpPr>
          <p:cNvPr id="4" name="Sottotitolo 2"/>
          <p:cNvSpPr txBox="1">
            <a:spLocks/>
          </p:cNvSpPr>
          <p:nvPr/>
        </p:nvSpPr>
        <p:spPr bwMode="auto">
          <a:xfrm>
            <a:off x="249371" y="1371600"/>
            <a:ext cx="9271396" cy="3314700"/>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b" anchorCtr="0" compatLnSpc="1">
            <a:prstTxWarp prst="textNoShape">
              <a:avLst/>
            </a:prstTxWarp>
          </a:bodyPr>
          <a:lstStyle/>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0" defTabSz="91440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3- </a:t>
            </a: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الإعلان </a:t>
            </a:r>
            <a:r>
              <a:rPr kumimoji="0" lang="ar-QA" sz="2800" b="0" i="0" u="none" strike="noStrike" kern="1200" cap="none" spc="0" normalizeH="0" baseline="0" noProof="0" dirty="0" err="1" smtClean="0">
                <a:ln>
                  <a:noFill/>
                </a:ln>
                <a:solidFill>
                  <a:srgbClr val="FF0000"/>
                </a:solidFill>
                <a:effectLst/>
                <a:uLnTx/>
                <a:uFillTx/>
                <a:latin typeface="+mn-lt"/>
                <a:ea typeface="+mn-ea"/>
                <a:cs typeface="PT Bold Heading" pitchFamily="2" charset="-78"/>
              </a:rPr>
              <a:t>التذكيري</a:t>
            </a: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 </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تذكير المشتري باحتمال حاجته لهذا المنتج في وقت قريب قادم؛</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تذكير المشتري بأماكن بيع المنتج؛</a:t>
            </a: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الحفاظ على مكانة المنتج في قمة اهتمامات المستهلك (اعلانات شركة كوكا كولا او بيسي كولا)</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endPar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إبقاء المنتج في ذاكرة المشتري لفترة التخفيضات في نهاية الموسم</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247651" y="1600200"/>
            <a:ext cx="9271397" cy="3733800"/>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وسيلة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الاعلان</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هي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الاداة</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التي تستطيع الشركة من خلالها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ان</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تنفذ برنامجها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الاعلاني</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اهميتها</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كبيرة في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ايصال</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الرسالة المطلوبة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الى</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الجمهور المستهدف</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endPar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المعايير المعتمدة في تحديد وسيلة </a:t>
            </a:r>
            <a:r>
              <a:rPr kumimoji="0" lang="ar-QA" sz="2800" b="0" i="0" u="none" strike="noStrike" kern="1200" cap="none" spc="0" normalizeH="0" baseline="0" noProof="0" dirty="0" err="1" smtClean="0">
                <a:ln>
                  <a:noFill/>
                </a:ln>
                <a:solidFill>
                  <a:srgbClr val="FF0000"/>
                </a:solidFill>
                <a:effectLst/>
                <a:uLnTx/>
                <a:uFillTx/>
                <a:latin typeface="+mn-lt"/>
                <a:ea typeface="+mn-ea"/>
                <a:cs typeface="PT Bold Heading" pitchFamily="2" charset="-78"/>
              </a:rPr>
              <a:t>الاعلان</a:t>
            </a: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تحديد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الاطراف</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المستهدفة من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الاعلان</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(مثال شباب، مراهقين، شيوخ...الخ)؛</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طبيعة المنتج وخصائصه (مثال مستلزمات التزحلق على الثلج، او ملابس نسائية)؛</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الرسالة المطلوب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ايصالها</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ar-Q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الى</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الجمهور؛</a:t>
            </a:r>
          </a:p>
          <a:p>
            <a:pPr marL="26988" marR="0" lvl="0" indent="-342900" defTabSz="914400" eaLnBrk="0" fontAlgn="base" latinLnBrk="0" hangingPunct="0">
              <a:lnSpc>
                <a:spcPct val="100000"/>
              </a:lnSpc>
              <a:spcBef>
                <a:spcPct val="20000"/>
              </a:spcBef>
              <a:spcAft>
                <a:spcPct val="0"/>
              </a:spcAft>
              <a:buClrTx/>
              <a:buSzTx/>
              <a:buFont typeface="Wingdings" pitchFamily="2" charset="2"/>
              <a:buChar char="v"/>
              <a:tabLst/>
              <a:defRPr/>
            </a:pP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تكلفة استخدام الوسيلة</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6988" marR="0" lvl="0" indent="-342900" defTabSz="914400" eaLnBrk="0" fontAlgn="base" latinLnBrk="0" hangingPunct="0">
              <a:lnSpc>
                <a:spcPct val="100000"/>
              </a:lnSpc>
              <a:spcBef>
                <a:spcPct val="20000"/>
              </a:spcBef>
              <a:spcAft>
                <a:spcPct val="0"/>
              </a:spcAft>
              <a:buClrTx/>
              <a:buSzTx/>
              <a:buFont typeface="Arial" pitchFamily="34" charset="0"/>
              <a:buNone/>
              <a:tabLst/>
              <a:defRPr/>
            </a:pP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5" name="Bevel 4"/>
          <p:cNvSpPr/>
          <p:nvPr/>
        </p:nvSpPr>
        <p:spPr>
          <a:xfrm>
            <a:off x="2133600" y="152400"/>
            <a:ext cx="7105518"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رابعا: </a:t>
            </a:r>
            <a:r>
              <a:rPr lang="ar-QA" sz="4400" b="1" dirty="0">
                <a:solidFill>
                  <a:schemeClr val="tx1"/>
                </a:solidFill>
                <a:cs typeface="PT Bold Heading" pitchFamily="2" charset="-78"/>
              </a:rPr>
              <a:t>اختيار الوسيلة الاعلانية</a:t>
            </a:r>
            <a:endParaRPr lang="ar-SA" sz="4400" b="1" dirty="0">
              <a:solidFill>
                <a:schemeClr val="tx1"/>
              </a:solidFill>
              <a:cs typeface="PT Bold Heading"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1"/>
          </p:nvPr>
        </p:nvSpPr>
        <p:spPr/>
        <p:txBody>
          <a:bodyPr/>
          <a:lstStyle/>
          <a:p>
            <a:endParaRPr lang="ar-SA"/>
          </a:p>
        </p:txBody>
      </p:sp>
      <p:graphicFrame>
        <p:nvGraphicFramePr>
          <p:cNvPr id="4" name="Tabella 7"/>
          <p:cNvGraphicFramePr>
            <a:graphicFrameLocks noGrp="1"/>
          </p:cNvGraphicFramePr>
          <p:nvPr/>
        </p:nvGraphicFramePr>
        <p:xfrm>
          <a:off x="165100" y="914401"/>
          <a:ext cx="9575800" cy="5083221"/>
        </p:xfrm>
        <a:graphic>
          <a:graphicData uri="http://schemas.openxmlformats.org/drawingml/2006/table">
            <a:tbl>
              <a:tblPr firstRow="1" bandRow="1">
                <a:tableStyleId>{5C22544A-7EE6-4342-B048-85BDC9FD1C3A}</a:tableStyleId>
              </a:tblPr>
              <a:tblGrid>
                <a:gridCol w="4787900"/>
                <a:gridCol w="4787900"/>
              </a:tblGrid>
              <a:tr h="526747">
                <a:tc>
                  <a:txBody>
                    <a:bodyPr/>
                    <a:lstStyle/>
                    <a:p>
                      <a:pPr algn="ctr" rtl="1"/>
                      <a:r>
                        <a:rPr lang="ar-QA" sz="1800" b="1" dirty="0" smtClean="0"/>
                        <a:t>العيوب</a:t>
                      </a:r>
                      <a:endParaRPr lang="fr-FR" sz="1800" b="1" dirty="0"/>
                    </a:p>
                  </a:txBody>
                  <a:tcPr marL="99060" marR="99060"/>
                </a:tc>
                <a:tc>
                  <a:txBody>
                    <a:bodyPr/>
                    <a:lstStyle/>
                    <a:p>
                      <a:pPr algn="ctr" rtl="1"/>
                      <a:r>
                        <a:rPr lang="ar-QA" sz="1800" b="1" dirty="0" smtClean="0">
                          <a:solidFill>
                            <a:schemeClr val="bg1"/>
                          </a:solidFill>
                        </a:rPr>
                        <a:t>المزايا </a:t>
                      </a:r>
                      <a:endParaRPr lang="fr-FR" sz="1800" b="1" dirty="0">
                        <a:solidFill>
                          <a:schemeClr val="bg1"/>
                        </a:solidFill>
                      </a:endParaRPr>
                    </a:p>
                  </a:txBody>
                  <a:tcPr marL="99060" marR="99060"/>
                </a:tc>
              </a:tr>
              <a:tr h="752498">
                <a:tc>
                  <a:txBody>
                    <a:bodyPr/>
                    <a:lstStyle/>
                    <a:p>
                      <a:pPr algn="ctr" rtl="1"/>
                      <a:r>
                        <a:rPr lang="ar-QA" sz="1800" b="1" dirty="0" smtClean="0"/>
                        <a:t>كلفة</a:t>
                      </a:r>
                      <a:r>
                        <a:rPr lang="ar-QA" sz="1800" b="1" baseline="0" dirty="0" smtClean="0"/>
                        <a:t> مرتفعة جدا وبخاصة للقنوات الواسعة الانتشار والمرموقة</a:t>
                      </a:r>
                    </a:p>
                  </a:txBody>
                  <a:tcPr marL="99060" marR="99060"/>
                </a:tc>
                <a:tc>
                  <a:txBody>
                    <a:bodyPr/>
                    <a:lstStyle/>
                    <a:p>
                      <a:pPr algn="ctr" rtl="1"/>
                      <a:r>
                        <a:rPr lang="ar-QA" sz="1800" b="1" dirty="0" smtClean="0"/>
                        <a:t>الوسيلة الاوسع انتشارا ووصولا الى الجمهور </a:t>
                      </a:r>
                      <a:r>
                        <a:rPr lang="ar-SA" sz="1800" b="1" dirty="0" smtClean="0"/>
                        <a:t>.</a:t>
                      </a:r>
                      <a:endParaRPr lang="fr-FR" sz="1800" b="1" dirty="0"/>
                    </a:p>
                  </a:txBody>
                  <a:tcPr marL="99060" marR="99060"/>
                </a:tc>
              </a:tr>
              <a:tr h="963192">
                <a:tc>
                  <a:txBody>
                    <a:bodyPr/>
                    <a:lstStyle/>
                    <a:p>
                      <a:pPr algn="ctr" rtl="1"/>
                      <a:r>
                        <a:rPr lang="ar-QA" sz="1800" b="1" dirty="0" smtClean="0"/>
                        <a:t>التعدد الكبير في القنوات التلفزيونية قد يحول دون امكانية وصول الاعلان الى الجمهور</a:t>
                      </a:r>
                      <a:endParaRPr lang="fr-FR" sz="1800" b="1" dirty="0"/>
                    </a:p>
                  </a:txBody>
                  <a:tcPr marL="99060" marR="99060"/>
                </a:tc>
                <a:tc>
                  <a:txBody>
                    <a:bodyPr/>
                    <a:lstStyle/>
                    <a:p>
                      <a:pPr algn="ctr" rtl="1"/>
                      <a:r>
                        <a:rPr lang="ar-QA" sz="1800" b="1" dirty="0" smtClean="0"/>
                        <a:t>يمكن ان يكون البث التلفزيوني على مستوى محلي وحدود</a:t>
                      </a:r>
                      <a:r>
                        <a:rPr lang="ar-QA" sz="1800" b="1" baseline="0" dirty="0" smtClean="0"/>
                        <a:t> جغرافية ضيقة او على مستوى دولي عبر الاقمار الاصطناعية </a:t>
                      </a:r>
                      <a:endParaRPr lang="fr-FR" sz="1800" b="1" dirty="0"/>
                    </a:p>
                  </a:txBody>
                  <a:tcPr marL="99060" marR="99060"/>
                </a:tc>
              </a:tr>
              <a:tr h="963192">
                <a:tc>
                  <a:txBody>
                    <a:bodyPr/>
                    <a:lstStyle/>
                    <a:p>
                      <a:pPr algn="ctr" rtl="1"/>
                      <a:r>
                        <a:rPr lang="ar-QA" sz="1800" b="1" dirty="0" smtClean="0"/>
                        <a:t>كثرة الاعلانات وفي ذات الوقت يحدث التشويش الكبير على وصول الاعلان وبالشكل المطلوب الى الجمهور</a:t>
                      </a:r>
                      <a:endParaRPr lang="fr-FR" sz="1800" b="1" dirty="0"/>
                    </a:p>
                  </a:txBody>
                  <a:tcPr marL="99060" marR="99060"/>
                </a:tc>
                <a:tc>
                  <a:txBody>
                    <a:bodyPr/>
                    <a:lstStyle/>
                    <a:p>
                      <a:pPr algn="ctr" rtl="1"/>
                      <a:r>
                        <a:rPr lang="ar-QA" sz="1800" b="1" dirty="0" smtClean="0"/>
                        <a:t>الممازجة بين</a:t>
                      </a:r>
                      <a:r>
                        <a:rPr lang="ar-QA" sz="1800" b="1" baseline="0" dirty="0" smtClean="0"/>
                        <a:t> الصوت والصورة يزيد من القدرة التأثيرية للاعلان</a:t>
                      </a:r>
                      <a:endParaRPr lang="fr-FR" sz="1800" b="1" dirty="0"/>
                    </a:p>
                  </a:txBody>
                  <a:tcPr marL="99060" marR="99060"/>
                </a:tc>
              </a:tr>
              <a:tr h="914355">
                <a:tc>
                  <a:txBody>
                    <a:bodyPr/>
                    <a:lstStyle/>
                    <a:p>
                      <a:pPr algn="ctr" rtl="1"/>
                      <a:r>
                        <a:rPr lang="ar-QA" sz="1800" b="1" dirty="0" smtClean="0"/>
                        <a:t>تصميم</a:t>
                      </a:r>
                      <a:r>
                        <a:rPr lang="ar-QA" sz="1800" b="1" baseline="0" dirty="0" smtClean="0"/>
                        <a:t> الاعلان يحتاج الى خبرة وكفاءة ومتخصصين وهذا يضيف صعوبة كبيرة في الحصول عليهم وقد ينعكس ذلك على ضعف الاعلان</a:t>
                      </a:r>
                      <a:endParaRPr lang="fr-FR" sz="1800" b="1" dirty="0"/>
                    </a:p>
                  </a:txBody>
                  <a:tcPr marL="99060" marR="99060"/>
                </a:tc>
                <a:tc>
                  <a:txBody>
                    <a:bodyPr/>
                    <a:lstStyle/>
                    <a:p>
                      <a:pPr algn="ctr" rtl="1"/>
                      <a:r>
                        <a:rPr lang="ar-QA" sz="1800" b="1" dirty="0" smtClean="0"/>
                        <a:t>السرعة الكبيرة في متابعة الحدث</a:t>
                      </a:r>
                      <a:endParaRPr lang="fr-FR" sz="1800" b="1" dirty="0"/>
                    </a:p>
                  </a:txBody>
                  <a:tcPr marL="99060" marR="99060"/>
                </a:tc>
              </a:tr>
              <a:tr h="963192">
                <a:tc>
                  <a:txBody>
                    <a:bodyPr/>
                    <a:lstStyle/>
                    <a:p>
                      <a:pPr algn="ctr" rtl="1"/>
                      <a:r>
                        <a:rPr lang="ar-QA" sz="1800" b="1" dirty="0" smtClean="0"/>
                        <a:t>المرونة في تغيير الاعلان ضعيفة، ففي حالة خطأ في المضمون او</a:t>
                      </a:r>
                      <a:r>
                        <a:rPr lang="ar-QA" sz="1800" b="1" baseline="0" dirty="0" smtClean="0"/>
                        <a:t> الشكل يتطلب اعادة صياغة كاملة للاعلان</a:t>
                      </a:r>
                      <a:endParaRPr lang="fr-FR" sz="1800" b="1" dirty="0"/>
                    </a:p>
                  </a:txBody>
                  <a:tcPr marL="99060" marR="99060"/>
                </a:tc>
                <a:tc>
                  <a:txBody>
                    <a:bodyPr/>
                    <a:lstStyle/>
                    <a:p>
                      <a:pPr algn="ctr" rtl="1"/>
                      <a:r>
                        <a:rPr lang="ar-QA" sz="1800" b="1" dirty="0" smtClean="0"/>
                        <a:t>يثير الحوار التفاعلي بين افراد العائلة ويعمق ابعاد ومضمون الاعلان في الذاكرة</a:t>
                      </a:r>
                      <a:endParaRPr lang="fr-FR" sz="1800" b="1" dirty="0"/>
                    </a:p>
                  </a:txBody>
                  <a:tcPr marL="99060" marR="99060"/>
                </a:tc>
              </a:tr>
            </a:tbl>
          </a:graphicData>
        </a:graphic>
      </p:graphicFrame>
      <p:sp>
        <p:nvSpPr>
          <p:cNvPr id="6" name="مربع نص 5"/>
          <p:cNvSpPr txBox="1"/>
          <p:nvPr/>
        </p:nvSpPr>
        <p:spPr>
          <a:xfrm>
            <a:off x="3124200" y="304800"/>
            <a:ext cx="2514600" cy="800219"/>
          </a:xfrm>
          <a:prstGeom prst="rect">
            <a:avLst/>
          </a:prstGeom>
          <a:noFill/>
        </p:spPr>
        <p:txBody>
          <a:bodyPr wrap="square" rtlCol="1">
            <a:spAutoFit/>
          </a:bodyPr>
          <a:lstStyle/>
          <a:p>
            <a:r>
              <a:rPr lang="ar-QA" sz="2800" b="1" dirty="0" smtClean="0">
                <a:latin typeface="Times New Roman" pitchFamily="18" charset="0"/>
                <a:cs typeface="Times New Roman" pitchFamily="18" charset="0"/>
              </a:rPr>
              <a:t>1ـ التلفزيون: </a:t>
            </a:r>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1"/>
          </p:nvPr>
        </p:nvSpPr>
        <p:spPr/>
        <p:txBody>
          <a:bodyPr/>
          <a:lstStyle/>
          <a:p>
            <a:endParaRPr lang="ar-SA"/>
          </a:p>
        </p:txBody>
      </p:sp>
      <p:sp>
        <p:nvSpPr>
          <p:cNvPr id="4" name="Sottotitolo 2"/>
          <p:cNvSpPr txBox="1">
            <a:spLocks/>
          </p:cNvSpPr>
          <p:nvPr/>
        </p:nvSpPr>
        <p:spPr bwMode="auto">
          <a:xfrm>
            <a:off x="457200" y="152400"/>
            <a:ext cx="889992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26988" marR="0" lvl="0" indent="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3ـ الصحف: </a:t>
            </a:r>
          </a:p>
          <a:p>
            <a:pPr marL="26988" marR="0" lvl="0" indent="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graphicFrame>
        <p:nvGraphicFramePr>
          <p:cNvPr id="5" name="Tabella 7"/>
          <p:cNvGraphicFramePr>
            <a:graphicFrameLocks noGrp="1"/>
          </p:cNvGraphicFramePr>
          <p:nvPr/>
        </p:nvGraphicFramePr>
        <p:xfrm>
          <a:off x="247650" y="1357314"/>
          <a:ext cx="9328150" cy="4419629"/>
        </p:xfrm>
        <a:graphic>
          <a:graphicData uri="http://schemas.openxmlformats.org/drawingml/2006/table">
            <a:tbl>
              <a:tblPr firstRow="1" bandRow="1">
                <a:tableStyleId>{5C22544A-7EE6-4342-B048-85BDC9FD1C3A}</a:tableStyleId>
              </a:tblPr>
              <a:tblGrid>
                <a:gridCol w="4664075"/>
                <a:gridCol w="4664075"/>
              </a:tblGrid>
              <a:tr h="621053">
                <a:tc>
                  <a:txBody>
                    <a:bodyPr/>
                    <a:lstStyle/>
                    <a:p>
                      <a:pPr algn="ctr" rtl="1"/>
                      <a:r>
                        <a:rPr lang="ar-QA" sz="1800" b="1" dirty="0" smtClean="0">
                          <a:solidFill>
                            <a:schemeClr val="tx1"/>
                          </a:solidFill>
                        </a:rPr>
                        <a:t>العيوب</a:t>
                      </a:r>
                      <a:endParaRPr lang="fr-FR" sz="1800" b="1" dirty="0">
                        <a:solidFill>
                          <a:schemeClr val="tx1"/>
                        </a:solidFill>
                      </a:endParaRPr>
                    </a:p>
                  </a:txBody>
                  <a:tcPr marL="99060" marR="99060" marT="45718" marB="45718"/>
                </a:tc>
                <a:tc>
                  <a:txBody>
                    <a:bodyPr/>
                    <a:lstStyle/>
                    <a:p>
                      <a:pPr algn="ctr" rtl="1"/>
                      <a:r>
                        <a:rPr lang="ar-QA" sz="1800" b="1" dirty="0" smtClean="0">
                          <a:solidFill>
                            <a:schemeClr val="tx1"/>
                          </a:solidFill>
                        </a:rPr>
                        <a:t>المزايا </a:t>
                      </a:r>
                      <a:endParaRPr lang="fr-FR" sz="1800" b="1" dirty="0">
                        <a:solidFill>
                          <a:schemeClr val="tx1"/>
                        </a:solidFill>
                      </a:endParaRPr>
                    </a:p>
                  </a:txBody>
                  <a:tcPr marL="99060" marR="99060" marT="45718" marB="45718"/>
                </a:tc>
              </a:tr>
              <a:tr h="887222">
                <a:tc>
                  <a:txBody>
                    <a:bodyPr/>
                    <a:lstStyle/>
                    <a:p>
                      <a:pPr algn="ctr" rtl="1"/>
                      <a:r>
                        <a:rPr lang="ar-QA" sz="1800" b="1" baseline="0" dirty="0" smtClean="0">
                          <a:solidFill>
                            <a:schemeClr val="tx1"/>
                          </a:solidFill>
                        </a:rPr>
                        <a:t>انخفاض واضح في نوعية الاعلان ومحتواه قياسا بالوسائل الاخرى </a:t>
                      </a:r>
                    </a:p>
                  </a:txBody>
                  <a:tcPr marL="99060" marR="99060" marT="45718" marB="45718"/>
                </a:tc>
                <a:tc>
                  <a:txBody>
                    <a:bodyPr/>
                    <a:lstStyle/>
                    <a:p>
                      <a:pPr algn="ctr" rtl="1"/>
                      <a:r>
                        <a:rPr lang="ar-QA" sz="1800" b="1" dirty="0" smtClean="0">
                          <a:solidFill>
                            <a:schemeClr val="tx1"/>
                          </a:solidFill>
                        </a:rPr>
                        <a:t>تحديد حجم الاعلان من قبل المعلن وبما يتيح له الحرية</a:t>
                      </a:r>
                      <a:r>
                        <a:rPr lang="ar-QA" sz="1800" b="1" baseline="0" dirty="0" smtClean="0">
                          <a:solidFill>
                            <a:schemeClr val="tx1"/>
                          </a:solidFill>
                        </a:rPr>
                        <a:t> في كتابة ما يريده في الاعلان </a:t>
                      </a:r>
                      <a:endParaRPr lang="fr-FR" sz="1800" b="1" dirty="0">
                        <a:solidFill>
                          <a:schemeClr val="tx1"/>
                        </a:solidFill>
                      </a:endParaRPr>
                    </a:p>
                  </a:txBody>
                  <a:tcPr marL="99060" marR="99060" marT="45718" marB="45718"/>
                </a:tc>
              </a:tr>
              <a:tr h="640048">
                <a:tc>
                  <a:txBody>
                    <a:bodyPr/>
                    <a:lstStyle/>
                    <a:p>
                      <a:pPr algn="ctr" rtl="1"/>
                      <a:r>
                        <a:rPr lang="ar-QA" sz="1800" b="1" dirty="0" smtClean="0">
                          <a:solidFill>
                            <a:schemeClr val="tx1"/>
                          </a:solidFill>
                        </a:rPr>
                        <a:t>عمر الاعلان قصير حيث لا</a:t>
                      </a:r>
                      <a:r>
                        <a:rPr lang="ar-QA" sz="1800" b="1" baseline="0" dirty="0" smtClean="0">
                          <a:solidFill>
                            <a:schemeClr val="tx1"/>
                          </a:solidFill>
                        </a:rPr>
                        <a:t> يتجاوز حدود اليوم الواحد في الغالب بالصحف اليومية </a:t>
                      </a:r>
                      <a:endParaRPr lang="fr-FR" sz="1800" b="1" dirty="0">
                        <a:solidFill>
                          <a:schemeClr val="tx1"/>
                        </a:solidFill>
                      </a:endParaRPr>
                    </a:p>
                  </a:txBody>
                  <a:tcPr marL="99060" marR="99060" marT="45718" marB="45718"/>
                </a:tc>
                <a:tc>
                  <a:txBody>
                    <a:bodyPr/>
                    <a:lstStyle/>
                    <a:p>
                      <a:pPr algn="ctr" rtl="1"/>
                      <a:r>
                        <a:rPr lang="ar-QA" sz="1800" b="1" dirty="0" smtClean="0">
                          <a:solidFill>
                            <a:schemeClr val="tx1"/>
                          </a:solidFill>
                        </a:rPr>
                        <a:t>واسعة الانتشار وتصل الى مناطق مختلفة</a:t>
                      </a:r>
                      <a:endParaRPr lang="fr-FR" sz="1800" b="1" dirty="0">
                        <a:solidFill>
                          <a:schemeClr val="tx1"/>
                        </a:solidFill>
                      </a:endParaRPr>
                    </a:p>
                  </a:txBody>
                  <a:tcPr marL="99060" marR="99060" marT="45718" marB="45718"/>
                </a:tc>
              </a:tr>
              <a:tr h="1135641">
                <a:tc>
                  <a:txBody>
                    <a:bodyPr/>
                    <a:lstStyle/>
                    <a:p>
                      <a:pPr algn="ctr" rtl="1"/>
                      <a:r>
                        <a:rPr lang="ar-QA" sz="1800" b="1" dirty="0" smtClean="0">
                          <a:solidFill>
                            <a:schemeClr val="tx1"/>
                          </a:solidFill>
                        </a:rPr>
                        <a:t>كثرة الاعلانات في الصحيفة الواحدة قد لا تتيح الفرصة للقارئ في الاطلاع على</a:t>
                      </a:r>
                      <a:r>
                        <a:rPr lang="ar-QA" sz="1800" b="1" baseline="0" dirty="0" smtClean="0">
                          <a:solidFill>
                            <a:schemeClr val="tx1"/>
                          </a:solidFill>
                        </a:rPr>
                        <a:t> الاعلان</a:t>
                      </a:r>
                      <a:endParaRPr lang="fr-FR" sz="1800" b="1" dirty="0">
                        <a:solidFill>
                          <a:schemeClr val="tx1"/>
                        </a:solidFill>
                      </a:endParaRPr>
                    </a:p>
                  </a:txBody>
                  <a:tcPr marL="99060" marR="99060" marT="45718" marB="45718"/>
                </a:tc>
                <a:tc>
                  <a:txBody>
                    <a:bodyPr/>
                    <a:lstStyle/>
                    <a:p>
                      <a:pPr algn="ctr" rtl="1"/>
                      <a:r>
                        <a:rPr lang="ar-QA" sz="1800" b="1" dirty="0" smtClean="0">
                          <a:solidFill>
                            <a:schemeClr val="tx1"/>
                          </a:solidFill>
                        </a:rPr>
                        <a:t>يمكن اخيتار الصحيفة المناسبة وعلى وفق المنطقة</a:t>
                      </a:r>
                      <a:r>
                        <a:rPr lang="ar-QA" sz="1800" b="1" baseline="0" dirty="0" smtClean="0">
                          <a:solidFill>
                            <a:schemeClr val="tx1"/>
                          </a:solidFill>
                        </a:rPr>
                        <a:t> الجغرافية المستهدفة بالاعلان والتي تكون موقع صدور هذه الصحيفة</a:t>
                      </a:r>
                      <a:endParaRPr lang="fr-FR" sz="1800" b="1" dirty="0">
                        <a:solidFill>
                          <a:schemeClr val="tx1"/>
                        </a:solidFill>
                      </a:endParaRPr>
                    </a:p>
                  </a:txBody>
                  <a:tcPr marL="99060" marR="99060" marT="45718" marB="45718"/>
                </a:tc>
              </a:tr>
              <a:tr h="1135637">
                <a:tc>
                  <a:txBody>
                    <a:bodyPr/>
                    <a:lstStyle/>
                    <a:p>
                      <a:pPr algn="ctr" rtl="1"/>
                      <a:r>
                        <a:rPr lang="ar-QA" sz="1800" b="1" dirty="0" smtClean="0">
                          <a:solidFill>
                            <a:schemeClr val="tx1"/>
                          </a:solidFill>
                        </a:rPr>
                        <a:t>التنوع الكبير والتعدد</a:t>
                      </a:r>
                      <a:r>
                        <a:rPr lang="ar-QA" sz="1800" b="1" baseline="0" dirty="0" smtClean="0">
                          <a:solidFill>
                            <a:schemeClr val="tx1"/>
                          </a:solidFill>
                        </a:rPr>
                        <a:t> في الصحف قد لا يتيح الفرصة امام القارئ في الاطلاع على الاعلان لعدم اقتناء تلك الصحيفة</a:t>
                      </a:r>
                      <a:endParaRPr lang="fr-FR" sz="1800" b="1" dirty="0">
                        <a:solidFill>
                          <a:schemeClr val="tx1"/>
                        </a:solidFill>
                      </a:endParaRPr>
                    </a:p>
                  </a:txBody>
                  <a:tcPr marL="99060" marR="99060" marT="45718" marB="45718"/>
                </a:tc>
                <a:tc>
                  <a:txBody>
                    <a:bodyPr/>
                    <a:lstStyle/>
                    <a:p>
                      <a:pPr algn="ctr" rtl="1"/>
                      <a:r>
                        <a:rPr lang="ar-QA" sz="1800" b="1" dirty="0" smtClean="0">
                          <a:solidFill>
                            <a:schemeClr val="tx1"/>
                          </a:solidFill>
                        </a:rPr>
                        <a:t>المرونة الكبيرة في اعادة تصحيح</a:t>
                      </a:r>
                      <a:r>
                        <a:rPr lang="ar-QA" sz="1800" b="1" baseline="0" dirty="0" smtClean="0">
                          <a:solidFill>
                            <a:schemeClr val="tx1"/>
                          </a:solidFill>
                        </a:rPr>
                        <a:t>  الاعلان وبسرعة</a:t>
                      </a:r>
                      <a:endParaRPr lang="fr-FR" sz="1800" b="1" dirty="0">
                        <a:solidFill>
                          <a:schemeClr val="tx1"/>
                        </a:solidFill>
                      </a:endParaRPr>
                    </a:p>
                  </a:txBody>
                  <a:tcPr marL="99060" marR="99060" marT="45718" marB="45718"/>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95300" y="1600200"/>
            <a:ext cx="8915400" cy="3581400"/>
          </a:xfrm>
          <a:solidFill>
            <a:schemeClr val="accent3">
              <a:lumMod val="40000"/>
              <a:lumOff val="60000"/>
            </a:schemeClr>
          </a:solidFill>
        </p:spPr>
        <p:txBody>
          <a:bodyPr/>
          <a:lstStyle/>
          <a:p>
            <a:pPr marL="109537" indent="0" rtl="1">
              <a:buFont typeface="Wingdings 3" pitchFamily="18" charset="2"/>
              <a:buNone/>
              <a:defRPr/>
            </a:pPr>
            <a:r>
              <a:rPr lang="ar-SA" sz="2800" dirty="0" smtClean="0">
                <a:solidFill>
                  <a:srgbClr val="FF0000"/>
                </a:solidFill>
                <a:cs typeface="PT Bold Heading" pitchFamily="2" charset="-78"/>
              </a:rPr>
              <a:t>1- استراتيجيات </a:t>
            </a:r>
            <a:r>
              <a:rPr lang="ar-SA" sz="2800" dirty="0">
                <a:solidFill>
                  <a:srgbClr val="FF0000"/>
                </a:solidFill>
                <a:cs typeface="PT Bold Heading" pitchFamily="2" charset="-78"/>
              </a:rPr>
              <a:t>المحافظة على السوق/ الحقائق: </a:t>
            </a:r>
            <a:r>
              <a:rPr lang="ar-SA" dirty="0" smtClean="0"/>
              <a:t>توجه الى السوق الحالي للشركة وتعتمد في رسالتها الاعلانية على مجموعة من الحقائق من صفات ومميزات السلعة  لخلق صورة ذهنية عن العلامة.</a:t>
            </a:r>
          </a:p>
          <a:p>
            <a:pPr marL="109537" indent="0" rtl="1">
              <a:buFont typeface="Wingdings 3" pitchFamily="18" charset="2"/>
              <a:buNone/>
              <a:defRPr/>
            </a:pPr>
            <a:r>
              <a:rPr lang="ar-SA" sz="2800" dirty="0">
                <a:solidFill>
                  <a:srgbClr val="FF0000"/>
                </a:solidFill>
                <a:cs typeface="PT Bold Heading" pitchFamily="2" charset="-78"/>
              </a:rPr>
              <a:t>2- استراتيجية المحافظة على السوق/ الرمز: </a:t>
            </a:r>
            <a:r>
              <a:rPr lang="ar-SA" dirty="0" smtClean="0"/>
              <a:t>توجه الى السوق الحالي للشركة وتعتمد في رسالتها الاعلانية على التصور والتخيل والتأثير في مشاعر الافراد المستدفين  ودفعهم الى التمسك بالعلامة.</a:t>
            </a:r>
          </a:p>
          <a:p>
            <a:pPr rtl="1">
              <a:defRPr/>
            </a:pPr>
            <a:endParaRPr lang="en-US" dirty="0"/>
          </a:p>
        </p:txBody>
      </p:sp>
      <p:sp>
        <p:nvSpPr>
          <p:cNvPr id="5" name="Bevel 4"/>
          <p:cNvSpPr/>
          <p:nvPr/>
        </p:nvSpPr>
        <p:spPr>
          <a:xfrm>
            <a:off x="3048000" y="152400"/>
            <a:ext cx="6248400" cy="914400"/>
          </a:xfrm>
          <a:prstGeom prst="bevel">
            <a:avLst/>
          </a:prstGeom>
        </p:spPr>
        <p:style>
          <a:lnRef idx="1">
            <a:schemeClr val="dk1"/>
          </a:lnRef>
          <a:fillRef idx="2">
            <a:schemeClr val="dk1"/>
          </a:fillRef>
          <a:effectRef idx="1">
            <a:schemeClr val="dk1"/>
          </a:effectRef>
          <a:fontRef idx="minor">
            <a:schemeClr val="dk1"/>
          </a:fontRef>
        </p:style>
        <p:txBody>
          <a:bodyPr rtlCol="1" anchor="ctr"/>
          <a:lstStyle/>
          <a:p>
            <a:pPr>
              <a:defRPr/>
            </a:pPr>
            <a:r>
              <a:rPr lang="ar-SA" sz="4400" b="1" dirty="0">
                <a:solidFill>
                  <a:schemeClr val="tx1"/>
                </a:solidFill>
                <a:cs typeface="PT Bold Heading" pitchFamily="2" charset="-78"/>
              </a:rPr>
              <a:t>خامسا: استراتيجيات الاعلان</a:t>
            </a:r>
            <a:endParaRPr lang="ar-SA" sz="4400" b="1" dirty="0">
              <a:solidFill>
                <a:schemeClr val="tx1"/>
              </a:solidFill>
              <a:cs typeface="PT Bold Heading"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95300" y="1481138"/>
            <a:ext cx="8915400" cy="3852862"/>
          </a:xfrm>
          <a:solidFill>
            <a:schemeClr val="accent3">
              <a:lumMod val="40000"/>
              <a:lumOff val="60000"/>
            </a:schemeClr>
          </a:solidFill>
        </p:spPr>
        <p:txBody>
          <a:bodyPr/>
          <a:lstStyle/>
          <a:p>
            <a:pPr marL="109537" indent="0" rtl="1">
              <a:buFont typeface="Wingdings 3" pitchFamily="18" charset="2"/>
              <a:buNone/>
              <a:defRPr/>
            </a:pPr>
            <a:r>
              <a:rPr lang="ar-SA" sz="2400" dirty="0" smtClean="0">
                <a:solidFill>
                  <a:srgbClr val="FF0000"/>
                </a:solidFill>
                <a:cs typeface="PT Bold Heading" pitchFamily="2" charset="-78"/>
              </a:rPr>
              <a:t>3- استراتيجية </a:t>
            </a:r>
            <a:r>
              <a:rPr lang="ar-SA" sz="2400" dirty="0">
                <a:solidFill>
                  <a:srgbClr val="FF0000"/>
                </a:solidFill>
                <a:cs typeface="PT Bold Heading" pitchFamily="2" charset="-78"/>
              </a:rPr>
              <a:t>تغيير السوق/ الحقائق:  </a:t>
            </a:r>
            <a:r>
              <a:rPr lang="ar-SA" sz="2800" dirty="0" smtClean="0"/>
              <a:t>وهي التي تقدم حقائق في رسالتها الاعلانية عن منتجات جديدة او استخدامات جديدة او بيان مميزات جديدة او تغيير المعتقدات عن العلامة لسوق جديد او قطاعات جديدة.</a:t>
            </a:r>
          </a:p>
          <a:p>
            <a:pPr marL="109537" indent="0" rtl="1">
              <a:buFont typeface="Wingdings 3" pitchFamily="18" charset="2"/>
              <a:buNone/>
              <a:defRPr/>
            </a:pPr>
            <a:r>
              <a:rPr lang="ar-SA" sz="2400" dirty="0" smtClean="0">
                <a:solidFill>
                  <a:srgbClr val="FF0000"/>
                </a:solidFill>
                <a:cs typeface="PT Bold Heading" pitchFamily="2" charset="-78"/>
              </a:rPr>
              <a:t>4- استراتيجية </a:t>
            </a:r>
            <a:r>
              <a:rPr lang="ar-SA" sz="2400" dirty="0">
                <a:solidFill>
                  <a:srgbClr val="FF0000"/>
                </a:solidFill>
                <a:cs typeface="PT Bold Heading" pitchFamily="2" charset="-78"/>
              </a:rPr>
              <a:t>تغيير السوق / الرمز</a:t>
            </a:r>
            <a:r>
              <a:rPr lang="ar-SA" sz="2400" dirty="0" smtClean="0">
                <a:solidFill>
                  <a:srgbClr val="FF0000"/>
                </a:solidFill>
                <a:cs typeface="PT Bold Heading" pitchFamily="2" charset="-78"/>
              </a:rPr>
              <a:t>: </a:t>
            </a:r>
            <a:r>
              <a:rPr lang="ar-SA" sz="2800" dirty="0" smtClean="0"/>
              <a:t>وهي </a:t>
            </a:r>
            <a:r>
              <a:rPr lang="ar-SA" sz="2800" dirty="0"/>
              <a:t>التي </a:t>
            </a:r>
            <a:r>
              <a:rPr lang="ar-SA" sz="2800" dirty="0" smtClean="0"/>
              <a:t>تحاول تغيير ظروف السوق وتعتمد على التأثير في مشاعر المستهلك عن طريق التعبير الرمزي سوآءا عن منتج جديد او زيادة الاهتمام بالعلامة، والتخلص او التقليل من مخاطر شراء او استخدام منتج معين او تغيير الصورة الذهنية عن علامة معينة لدى الافراد المستهدفين.</a:t>
            </a:r>
          </a:p>
          <a:p>
            <a:pPr rtl="1">
              <a:defRPr/>
            </a:pP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1378</TotalTime>
  <Words>935</Words>
  <Application>Microsoft Office PowerPoint</Application>
  <PresentationFormat>A4 Paper (210x297 mm)‎</PresentationFormat>
  <Paragraphs>99</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الحادية عشرة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117</cp:revision>
  <dcterms:created xsi:type="dcterms:W3CDTF">2009-10-14T19:14:34Z</dcterms:created>
  <dcterms:modified xsi:type="dcterms:W3CDTF">2011-10-07T12:05:10Z</dcterms:modified>
</cp:coreProperties>
</file>