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9" r:id="rId2"/>
    <p:sldId id="300" r:id="rId3"/>
    <p:sldId id="307" r:id="rId4"/>
    <p:sldId id="308" r:id="rId5"/>
    <p:sldId id="309" r:id="rId6"/>
    <p:sldId id="310" r:id="rId7"/>
    <p:sldId id="306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defRPr/>
            </a:pPr>
            <a:r>
              <a:rPr lang="ar-SA" b="1" dirty="0" err="1" smtClean="0">
                <a:solidFill>
                  <a:schemeClr val="tx1"/>
                </a:solidFill>
              </a:rPr>
              <a:t>استراتيجية</a:t>
            </a:r>
            <a:r>
              <a:rPr lang="ar-SA" b="1" dirty="0" smtClean="0">
                <a:solidFill>
                  <a:schemeClr val="tx1"/>
                </a:solidFill>
              </a:rPr>
              <a:t> المبيعات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Bevel 4"/>
          <p:cNvSpPr/>
          <p:nvPr/>
        </p:nvSpPr>
        <p:spPr>
          <a:xfrm>
            <a:off x="4038600" y="152400"/>
            <a:ext cx="52767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اولا: وظيفة البيع</a:t>
            </a:r>
          </a:p>
        </p:txBody>
      </p:sp>
      <p:sp>
        <p:nvSpPr>
          <p:cNvPr id="5" name="عنوان فرعي 3"/>
          <p:cNvSpPr txBox="1">
            <a:spLocks/>
          </p:cNvSpPr>
          <p:nvPr/>
        </p:nvSpPr>
        <p:spPr bwMode="auto">
          <a:xfrm>
            <a:off x="761868" y="2209800"/>
            <a:ext cx="842010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1- تعريف وظيفة البيع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يقصد بوظيفة البيع الانشطة التي يقوم بها رجال البيع اللذين ينظر اليهم باعتبارهم وسطاء بين الشركة و العملاء.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12750" y="1447800"/>
            <a:ext cx="9108017" cy="472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1- دراسة سوق العملاء</a:t>
            </a:r>
            <a:r>
              <a:rPr kumimoji="0" lang="ar-Q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: 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يقوم رجل البيع بدراسة السوق وتحديد المتغيرات التي تؤثر في حجم  ونوعية الطلب على المنتج والقيام بالتنبؤ بالطالب في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ضؤ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مختلف الظروف التسويقية.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2- تحديد استراتيجيات التعامل: 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يقوم رجل البيع بتحديد استراتيجيات التعامل مع العملاء الحاليين  والجدد في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ضؤ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دراستهم من تلك الاستراتيجيات، حيث نجد :</a:t>
            </a:r>
          </a:p>
          <a:p>
            <a:pPr marL="16525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استراتيجية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التعزيز.</a:t>
            </a:r>
          </a:p>
          <a:p>
            <a:pPr marL="16525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استراتيجية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التعديل.</a:t>
            </a:r>
          </a:p>
          <a:p>
            <a:pPr marL="16525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استراتيجية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التغيير.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3- 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PT Bold Heading" pitchFamily="2" charset="-78"/>
              </a:rPr>
              <a:t>تحديد دوافع العملاء على الشراء.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4-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اجراء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 المقابلة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البيعية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 وتنفيذ </a:t>
            </a:r>
            <a:r>
              <a:rPr kumimoji="0" lang="ar-SA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طلبيات</a:t>
            </a: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 الشراء.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PT Bold Heading" pitchFamily="2" charset="-78"/>
              </a:rPr>
              <a:t>5- متابعة عملية البيع وتقييمها .</a:t>
            </a:r>
            <a:endParaRPr kumimoji="0" lang="ar-Q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3276600" y="228600"/>
            <a:ext cx="60387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ثانيا: مراحل وظيفة البيع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Bevel 4"/>
          <p:cNvSpPr/>
          <p:nvPr/>
        </p:nvSpPr>
        <p:spPr>
          <a:xfrm>
            <a:off x="2209800" y="228600"/>
            <a:ext cx="71055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ثالثا: استراتيجيات قوى البيع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30200" y="1524000"/>
          <a:ext cx="9328150" cy="4343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3054350"/>
                <a:gridCol w="3632200"/>
              </a:tblGrid>
              <a:tr h="743465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 marL="99060" marR="99060"/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/>
                        <a:t>علاقة</a:t>
                      </a:r>
                      <a:r>
                        <a:rPr lang="ar-SA" sz="3200" baseline="0" dirty="0" smtClean="0"/>
                        <a:t> رجال البيع بالشركة</a:t>
                      </a:r>
                      <a:endParaRPr lang="en-US" sz="3200" dirty="0" smtClean="0"/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369541">
                <a:tc>
                  <a:txBody>
                    <a:bodyPr/>
                    <a:lstStyle/>
                    <a:p>
                      <a:pPr algn="ctr"/>
                      <a:endParaRPr kumimoji="0" lang="ar-SA" sz="32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ar-SA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البيعات المتوقعة</a:t>
                      </a:r>
                      <a:endParaRPr kumimoji="0" lang="en-US" sz="3200" b="1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مستخدمين لدى الشركة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وكلاء المنتج او الموزعين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4346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انخفاض</a:t>
                      </a:r>
                      <a:endParaRPr lang="en-US" sz="32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التخفيض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الاستغناء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4346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ثبات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المحافظة</a:t>
                      </a:r>
                      <a:endParaRPr lang="en-US" sz="32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التعزيز</a:t>
                      </a:r>
                      <a:endParaRPr lang="en-US" sz="3200" dirty="0"/>
                    </a:p>
                  </a:txBody>
                  <a:tcPr marL="99060" marR="99060"/>
                </a:tc>
              </a:tr>
              <a:tr h="743465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زيادة</a:t>
                      </a:r>
                      <a:endParaRPr lang="en-US" sz="32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التوسع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/>
                        <a:t>الاضافة</a:t>
                      </a:r>
                      <a:endParaRPr lang="en-US" sz="3200" dirty="0"/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06003" y="1371600"/>
            <a:ext cx="9271397" cy="487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1- تحديد قدرات ومهارات قوى البيع</a:t>
            </a:r>
          </a:p>
          <a:p>
            <a:pPr marL="137953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القدرة على تحديد حاجات ورغبات الآخرين.</a:t>
            </a:r>
          </a:p>
          <a:p>
            <a:pPr marL="137953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القدرة على الإقناع والتأثير.</a:t>
            </a:r>
          </a:p>
          <a:p>
            <a:pPr marL="137953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القدرة على تكوين علاقات اجتماعية.</a:t>
            </a:r>
          </a:p>
          <a:p>
            <a:pPr marL="137953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القدرة على التقييم الموضوعي.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2- اختيار رجل البيع</a:t>
            </a:r>
          </a:p>
          <a:p>
            <a:pPr marL="137953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اختيار رجال البيع ذوي خبرة سابقة.</a:t>
            </a:r>
          </a:p>
          <a:p>
            <a:pPr marL="137953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اختيار رجال البيع ليس لديهم خبرة سابقة.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3- 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تدريب رجال البيع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4- تحفيز رجال البيع</a:t>
            </a: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5- التوجيه والتنسيق </a:t>
            </a:r>
            <a:endParaRPr kumimoji="0" lang="ar-Q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6988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3276600" y="152400"/>
            <a:ext cx="60387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رابعا: ادارة قوى المبيعات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165100" y="2362200"/>
            <a:ext cx="9575800" cy="1524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 smtClean="0">
                <a:cs typeface="PT Bold Heading" pitchFamily="2" charset="-78"/>
              </a:rPr>
              <a:t>قياس مستوى الانجاز الفردي</a:t>
            </a:r>
          </a:p>
          <a:p>
            <a:pPr marL="623887" indent="-514350" rtl="1">
              <a:buFont typeface="+mj-lt"/>
              <a:buAutoNum type="arabicPeriod"/>
              <a:defRPr/>
            </a:pPr>
            <a:r>
              <a:rPr lang="ar-SA" sz="2800" b="1" dirty="0" smtClean="0">
                <a:cs typeface="PT Bold Heading" pitchFamily="2" charset="-78"/>
              </a:rPr>
              <a:t>ترتيب مستوى الانجاز لدى قوى البيع</a:t>
            </a:r>
          </a:p>
          <a:p>
            <a:pPr marL="109537" indent="0" rtl="1">
              <a:buFont typeface="Wingdings 3" pitchFamily="18" charset="2"/>
              <a:buNone/>
              <a:defRPr/>
            </a:pPr>
            <a:endParaRPr lang="ar-SA" sz="2800" dirty="0" smtClean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5" name="Bevel 4"/>
          <p:cNvSpPr/>
          <p:nvPr/>
        </p:nvSpPr>
        <p:spPr>
          <a:xfrm>
            <a:off x="3352800" y="152400"/>
            <a:ext cx="5943600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خامسا: تقييم قوى البيع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245</Words>
  <Application>Microsoft Office PowerPoint</Application>
  <PresentationFormat>A4 Paper (210x297 mm)‎</PresentationFormat>
  <Paragraphs>52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المحاضرة الثانية عشرة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118</cp:revision>
  <dcterms:created xsi:type="dcterms:W3CDTF">2009-10-14T19:14:34Z</dcterms:created>
  <dcterms:modified xsi:type="dcterms:W3CDTF">2011-10-07T12:08:28Z</dcterms:modified>
</cp:coreProperties>
</file>