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9" r:id="rId2"/>
    <p:sldId id="300" r:id="rId3"/>
    <p:sldId id="306" r:id="rId4"/>
    <p:sldId id="307" r:id="rId5"/>
    <p:sldId id="308" r:id="rId6"/>
    <p:sldId id="309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err="1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ادارة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>
              <a:defRPr/>
            </a:pPr>
            <a:r>
              <a:rPr lang="ar-SA" b="1" dirty="0" smtClean="0">
                <a:solidFill>
                  <a:schemeClr val="tx1"/>
                </a:solidFill>
              </a:rPr>
              <a:t>الرقابة التسويقية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Bevel 4"/>
          <p:cNvSpPr/>
          <p:nvPr/>
        </p:nvSpPr>
        <p:spPr>
          <a:xfrm>
            <a:off x="2743200" y="228600"/>
            <a:ext cx="6419718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endParaRPr lang="ar-SA" sz="4400" b="1" dirty="0">
              <a:solidFill>
                <a:schemeClr val="tx1"/>
              </a:solidFill>
              <a:cs typeface="PT Bold Heading" pitchFamily="2" charset="-78"/>
            </a:endParaRPr>
          </a:p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أولا:مفهوم </a:t>
            </a: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الرقابة </a:t>
            </a: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التسويقية</a:t>
            </a:r>
            <a:endParaRPr lang="ar-SA" sz="4400" b="1" dirty="0">
              <a:solidFill>
                <a:schemeClr val="tx1"/>
              </a:solidFill>
              <a:cs typeface="PT Bold Heading" pitchFamily="2" charset="-78"/>
            </a:endParaRPr>
          </a:p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 </a:t>
            </a:r>
            <a:endParaRPr lang="ar-SA" sz="4400" b="1" dirty="0">
              <a:solidFill>
                <a:schemeClr val="tx1"/>
              </a:solidFill>
              <a:cs typeface="PT Bold Heading" pitchFamily="2" charset="-78"/>
            </a:endParaRPr>
          </a:p>
        </p:txBody>
      </p:sp>
      <p:sp>
        <p:nvSpPr>
          <p:cNvPr id="5" name="عنوان فرعي 3"/>
          <p:cNvSpPr txBox="1">
            <a:spLocks/>
          </p:cNvSpPr>
          <p:nvPr/>
        </p:nvSpPr>
        <p:spPr bwMode="auto">
          <a:xfrm>
            <a:off x="412751" y="2209800"/>
            <a:ext cx="8769218" cy="2362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7800" marR="0" lvl="0" indent="-1778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تعرف ببساطة على أنها عملية التأكد من أن النشاطات التسويقية تنفذ حسب ما هو مخطط له. </a:t>
            </a:r>
          </a:p>
          <a:p>
            <a:pPr marL="177800" marR="0" lvl="0" indent="-1778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هي عملية مستمرة لاكتشاف وقياس الانحرافات عن النتائج المستهدفة، واتخاذ الإجراءات التصحيحية.</a:t>
            </a:r>
          </a:p>
          <a:p>
            <a:pPr marL="177800" marR="0" lvl="0" indent="-1778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ترجع أهمية رقابة الأنشطة التسويقية </a:t>
            </a:r>
            <a:r>
              <a:rPr kumimoji="0" lang="ar-SA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الى</a:t>
            </a: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رغبة </a:t>
            </a:r>
            <a:r>
              <a:rPr kumimoji="0" lang="ar-SA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الادارة</a:t>
            </a: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في التأكيد. من أن التنفيذ يسير في الاتجاه الصحيح والمخطط له والقيام بالأعمال التصحيحية الضرورية.</a:t>
            </a:r>
          </a:p>
          <a:p>
            <a:pPr marL="177800" marR="0" lvl="0" indent="-1778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77800" marR="0" lvl="0" indent="-1778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93183" y="1676400"/>
            <a:ext cx="9108017" cy="381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PT Bold Heading" pitchFamily="2" charset="-78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Lucida Sans Unicode" pitchFamily="34" charset="0"/>
              <a:buAutoNum type="arabicPeriod"/>
              <a:tabLst/>
              <a:defRPr/>
            </a:pPr>
            <a:r>
              <a:rPr kumimoji="0" lang="ar-SA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تحديد الجوانب التي تتضمنها عملية الرقابة؛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Lucida Sans Unicode" pitchFamily="34" charset="0"/>
              <a:buAutoNum type="arabicPeriod"/>
              <a:tabLst/>
              <a:defRPr/>
            </a:pPr>
            <a:r>
              <a:rPr kumimoji="0" lang="ar-SA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وضع معايير نموذجية (كمية ونوعية)؛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Lucida Sans Unicode" pitchFamily="34" charset="0"/>
              <a:buAutoNum type="arabicPeriod"/>
              <a:tabLst/>
              <a:defRPr/>
            </a:pPr>
            <a:r>
              <a:rPr kumimoji="0" lang="ar-SA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وضع أسلوب للرقابة يتعلق بتحديد كيفية عمل وتوفير نظام معلومات كفؤ؛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Lucida Sans Unicode" pitchFamily="34" charset="0"/>
              <a:buAutoNum type="arabicPeriod"/>
              <a:tabLst/>
              <a:defRPr/>
            </a:pPr>
            <a:r>
              <a:rPr kumimoji="0" lang="ar-SA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مقارنة النتائج مع معايير الإنجاز(لمعرفة مدى الإنجاز والانحرافات)؛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Lucida Sans Unicode" pitchFamily="34" charset="0"/>
              <a:buAutoNum type="arabicPeriod"/>
              <a:tabLst/>
              <a:defRPr/>
            </a:pPr>
            <a:r>
              <a:rPr kumimoji="0" lang="ar-SA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وضع الحلول التصحيحية والتشجيعية للإنجاز.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QA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2324100" y="255588"/>
            <a:ext cx="6953118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endParaRPr lang="ar-SA" sz="4400" b="1" dirty="0">
              <a:solidFill>
                <a:schemeClr val="tx1"/>
              </a:solidFill>
              <a:cs typeface="PT Bold Heading" pitchFamily="2" charset="-78"/>
            </a:endParaRPr>
          </a:p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ثانيا: </a:t>
            </a: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خطوات </a:t>
            </a: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الرقابة </a:t>
            </a: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التسويقية</a:t>
            </a:r>
            <a:endParaRPr lang="ar-SA" sz="4400" b="1" dirty="0">
              <a:solidFill>
                <a:schemeClr val="tx1"/>
              </a:solidFill>
              <a:cs typeface="PT Bold Heading" pitchFamily="2" charset="-78"/>
            </a:endParaRPr>
          </a:p>
          <a:p>
            <a:pPr>
              <a:defRPr/>
            </a:pPr>
            <a:endParaRPr lang="ar-SA" sz="4400" b="1" dirty="0">
              <a:solidFill>
                <a:schemeClr val="tx1"/>
              </a:solidFill>
              <a:cs typeface="PT Bold Heading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Bevel 4"/>
          <p:cNvSpPr/>
          <p:nvPr/>
        </p:nvSpPr>
        <p:spPr>
          <a:xfrm>
            <a:off x="4800600" y="76200"/>
            <a:ext cx="4514718" cy="914400"/>
          </a:xfrm>
          <a:prstGeom prst="beve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ثالثا: </a:t>
            </a:r>
            <a:r>
              <a:rPr lang="ar-SA" sz="4400" b="1" dirty="0">
                <a:solidFill>
                  <a:schemeClr val="tx1"/>
                </a:solidFill>
                <a:cs typeface="PT Bold Heading" pitchFamily="2" charset="-78"/>
              </a:rPr>
              <a:t>أنواع الرقابة</a:t>
            </a:r>
            <a:endParaRPr lang="ar-SA" sz="4400" b="1" dirty="0">
              <a:solidFill>
                <a:schemeClr val="tx1"/>
              </a:solidFill>
              <a:cs typeface="PT Bold Heading" pitchFamily="2" charset="-78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 bwMode="auto">
          <a:xfrm>
            <a:off x="247650" y="1143000"/>
            <a:ext cx="9163050" cy="502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/>
          <a:lstStyle/>
          <a:p>
            <a: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Georgia" pitchFamily="18" charset="0"/>
              <a:buNone/>
            </a:pPr>
            <a:r>
              <a:rPr lang="ar-SA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تختلف هذه الأنواع تبعا لاختلاف معيار التقسيم، ويمكن هنا أن نقدم الأنواع التالية:</a:t>
            </a:r>
          </a:p>
          <a:p>
            <a:pPr eaLnBrk="0" hangingPunc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1- الرقابة الزمنية</a:t>
            </a:r>
            <a:r>
              <a:rPr lang="ar-SA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تقوم على المعيار الزمني، وهنا نميز ما بين الرقابة على الخطة السنوية، وعلى المخطط الأقل من السنة،والمخطط الأطول من السنة،ويكون هدفها التحقق من تحقيق الأهداف التسويقية المسطرة في الوقت المناسب.</a:t>
            </a:r>
          </a:p>
          <a:p>
            <a:pPr>
              <a:buFont typeface="Georgia" pitchFamily="18" charset="0"/>
              <a:buNone/>
            </a:pP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2- الرقابة على الربحية: </a:t>
            </a:r>
            <a:r>
              <a:rPr lang="ar-SA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وتهدف</a:t>
            </a: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إلى تحديد ما إذا كانت الشركة تنمي إمكاناتها المالية أم تخسرها، من خلال تحليل ربحية المنتج، العملاء وقنوات التوزيع.</a:t>
            </a:r>
          </a:p>
          <a:p>
            <a:pPr>
              <a:buFont typeface="Georgia" pitchFamily="18" charset="0"/>
              <a:buNone/>
            </a:pPr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3- الرقابة على الكفاءة: </a:t>
            </a:r>
            <a:r>
              <a:rPr lang="ar-SA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تتعلق بمدى ملائمة الأهداف والبرامج والإستراتيجيات لظروف الشركة والبيئة المتغيرة خاصة من خلال تقييم كفاءة الإنفاق وتأثيره  على الأداء التسويقي،وهو ما يعني ضرورة أن تغطي مختلف الأنشطة </a:t>
            </a:r>
            <a:r>
              <a:rPr lang="ar-SA" sz="2400" dirty="0">
                <a:solidFill>
                  <a:srgbClr val="000000"/>
                </a:solidFill>
              </a:rPr>
              <a:t>التسويقية؛</a:t>
            </a:r>
          </a:p>
          <a:p>
            <a:r>
              <a:rPr lang="ar-SA" sz="2800" dirty="0">
                <a:solidFill>
                  <a:srgbClr val="FF0000"/>
                </a:solidFill>
                <a:cs typeface="PT Bold Heading" pitchFamily="2" charset="-78"/>
              </a:rPr>
              <a:t>4- الرقابة الإستراتيجية: </a:t>
            </a:r>
            <a:r>
              <a:rPr lang="ar-SA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تهدف إلى استقصاء وتلمس اتجاه المنظمة نحو تحقيق أهدافها،ومدى تحقق إستراتيجيتها،في ظل قيود البيئة والمنافسة،أي أنها تركز على مدى التوافق ما بين قرارات المنظمة وأهدافها والفرص والتهديدات في بيئتها.</a:t>
            </a:r>
          </a:p>
          <a:p>
            <a:pPr>
              <a:buFont typeface="Georgia" pitchFamily="18" charset="0"/>
              <a:buNone/>
            </a:pPr>
            <a:endParaRPr lang="ar-SA" sz="2400" dirty="0">
              <a:solidFill>
                <a:srgbClr val="000000"/>
              </a:solidFill>
            </a:endParaRPr>
          </a:p>
          <a:p>
            <a:pPr eaLnBrk="0" hangingPunct="0">
              <a:spcBef>
                <a:spcPts val="400"/>
              </a:spcBef>
              <a:buClr>
                <a:schemeClr val="accent1"/>
              </a:buClr>
              <a:buSzPct val="68000"/>
            </a:pPr>
            <a:endParaRPr lang="ar-SA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330200" y="457200"/>
          <a:ext cx="932815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150"/>
                <a:gridCol w="2806700"/>
                <a:gridCol w="2559050"/>
                <a:gridCol w="1238250"/>
              </a:tblGrid>
              <a:tr h="457200"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مجالات الرقابة</a:t>
                      </a:r>
                      <a:endParaRPr lang="en-US" sz="2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99060" marR="9906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الهدف من الرقابة</a:t>
                      </a:r>
                      <a:endParaRPr lang="en-US" sz="2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99060" marR="9906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المسؤول عنها</a:t>
                      </a:r>
                      <a:endParaRPr lang="en-US" sz="2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99060" marR="9906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PT Bold Heading" pitchFamily="2" charset="-78"/>
                        </a:rPr>
                        <a:t>نوع الرقابة</a:t>
                      </a:r>
                      <a:endParaRPr lang="en-US" sz="2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PT Bold Heading" pitchFamily="2" charset="-78"/>
                      </a:endParaRPr>
                    </a:p>
                  </a:txBody>
                  <a:tcPr marL="99060" marR="9906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465"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تحليل المبيعات</a:t>
                      </a:r>
                    </a:p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تحليل نصيب الشركة من السوق</a:t>
                      </a:r>
                    </a:p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تحليل التكلفة الى المبيعات</a:t>
                      </a:r>
                    </a:p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التحليل المالي</a:t>
                      </a:r>
                    </a:p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مراقبة الاتجاهات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التأكد من تحقيق النتائج المستهدفة</a:t>
                      </a:r>
                      <a:r>
                        <a:rPr lang="ar-SA" sz="1800" b="1" baseline="0" dirty="0" smtClean="0">
                          <a:solidFill>
                            <a:schemeClr val="tx1"/>
                          </a:solidFill>
                        </a:rPr>
                        <a:t> في الوقت المناسب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الادارة العليا وإدارة التسويق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الرقابة </a:t>
                      </a:r>
                    </a:p>
                    <a:p>
                      <a:pPr algn="ctr" rtl="1">
                        <a:buFont typeface="Arial" pitchFamily="34" charset="0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الزمنية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تحليل ربحية المنتج</a:t>
                      </a:r>
                      <a:r>
                        <a:rPr lang="ar-SA" sz="1800" b="1" baseline="0" dirty="0" smtClean="0">
                          <a:solidFill>
                            <a:schemeClr val="tx1"/>
                          </a:solidFill>
                        </a:rPr>
                        <a:t>، المناطق ،العملاء، قنوات التوزيع .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تحديد ما إذا كانت الشركة تنمي إمكاناتها</a:t>
                      </a:r>
                      <a:r>
                        <a:rPr lang="ar-SA" sz="1800" b="1" baseline="0" dirty="0" smtClean="0">
                          <a:solidFill>
                            <a:schemeClr val="tx1"/>
                          </a:solidFill>
                        </a:rPr>
                        <a:t> المالية أو تخسرها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ادارة التسويق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رقابة </a:t>
                      </a:r>
                    </a:p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الربحية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43465"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تحليل كفاءة قوى البيع، </a:t>
                      </a:r>
                      <a:r>
                        <a:rPr lang="ar-SA" sz="1800" b="1" dirty="0" err="1" smtClean="0">
                          <a:solidFill>
                            <a:schemeClr val="tx1"/>
                          </a:solidFill>
                        </a:rPr>
                        <a:t>الاعلان</a:t>
                      </a: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 وتنشيط المبيعات والتوزيع ومصاريف الأبحاث والتطوير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تقييم كفاءة الإنفاق وتأثيره على النفقات التسويقية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ادارة التسويق والإدارة التنفيذية للمبيعات والإعلان والتوزيع والأبحاث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الرقابة 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على الكفاءة</a:t>
                      </a:r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rtl="1">
                        <a:buFont typeface="Wingdings" pitchFamily="2" charset="2"/>
                        <a:buNone/>
                      </a:pP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43465"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معايير الكفاءة التسويقية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تقدير مدى استغلال الشركة لأفضل الفرص المتاحة في الأسواق والمنتجات والقنوات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الادارة العليا وإدارة التسويق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الرقابة </a:t>
                      </a:r>
                    </a:p>
                    <a:p>
                      <a:pPr algn="ctr" rtl="1">
                        <a:buFont typeface="Wingdings" pitchFamily="2" charset="2"/>
                        <a:buNone/>
                      </a:pPr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الإستراتيجية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394</Words>
  <Application>Microsoft Office PowerPoint</Application>
  <PresentationFormat>A4 Paper (210x297 mm)‎</PresentationFormat>
  <Paragraphs>58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المحاضرة الثالثة عشرة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Falsabagh</cp:lastModifiedBy>
  <cp:revision>119</cp:revision>
  <dcterms:created xsi:type="dcterms:W3CDTF">2009-10-14T19:14:34Z</dcterms:created>
  <dcterms:modified xsi:type="dcterms:W3CDTF">2011-10-07T12:11:14Z</dcterms:modified>
</cp:coreProperties>
</file>