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9" r:id="rId2"/>
    <p:sldId id="300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3" r:id="rId12"/>
    <p:sldId id="321" r:id="rId13"/>
    <p:sldId id="322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558" y="-15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اسم المقرر:</a:t>
            </a:r>
            <a:r>
              <a:rPr lang="en-US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err="1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ادارة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التسويق</a:t>
            </a:r>
          </a:p>
          <a:p>
            <a:pPr>
              <a:lnSpc>
                <a:spcPct val="80000"/>
              </a:lnSpc>
            </a:pPr>
            <a:endParaRPr lang="en-GB" sz="40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أ.د.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الحماد</a:t>
            </a:r>
            <a:endParaRPr lang="en-US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1"/>
                </a:solidFill>
              </a:rPr>
              <a:t>نظام المعلومات التسويقي </a:t>
            </a:r>
            <a:endParaRPr lang="fr-FR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209550" y="152400"/>
            <a:ext cx="9163050" cy="1066800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أولا: مفهوم نظام المعلومات التسويقية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dirty="0"/>
          </a:p>
        </p:txBody>
      </p:sp>
      <p:sp>
        <p:nvSpPr>
          <p:cNvPr id="6" name="Sottotitolo 2"/>
          <p:cNvSpPr txBox="1">
            <a:spLocks/>
          </p:cNvSpPr>
          <p:nvPr/>
        </p:nvSpPr>
        <p:spPr bwMode="auto">
          <a:xfrm>
            <a:off x="304800" y="1676400"/>
            <a:ext cx="9077060" cy="3962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1- تعريف نظام المعلومات التسويقي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يمكن تعريف نظام المعلومات التسويقي على أنه: هيكل متداخل ومتفاعل من الأفراد والأجهزة والإجراءات المصممة لتوريد وتدفق المعلومات المجمعة من المصادر الداخلية والخارجية لتستخدم كأساس لاتخاذ القرارات في مجالات محددة من مجالات التسويق.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330200" y="571500"/>
            <a:ext cx="9319552" cy="41529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- مكونات نظام المعلومات التسويقية: 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ا-المعلومات التسويقية الداخلية: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وهي المتاحة على المستوى الداخلي </a:t>
            </a:r>
            <a:b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</a:b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في السجلات والوثائق المختلفة (النظام المحاسبي مثلا يمدنا بمعلومات عن العملاء وحساباتهم والتكاليف والمخزونات...)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ب- المعلومات التسويقية الخارجية: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وهي تلك المعلومات التي تحتاجها المنظمة وتكون محل إعداد من جهات معتمدة (الجهات الرسمية،الغرف الصناعية والإتحادات المهنية المختلفة...)  وتتعلق هذه المعلومات بالبيئة التسويقية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الخارجية للمنظمة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rgbClr val="0D0D0D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199098" y="1485900"/>
            <a:ext cx="9402102" cy="43053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65125" marR="0" lvl="0" indent="-2555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ج-نظم ومعدات تشغيل وتحليل المعلومات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لها أهمية كبيرة خاصة في ظل التطور العلمي والتكنولوجي وتزايد أهمية استخدام الأساليب الإحصائية والرياضية في التحليل ودورها في </a:t>
            </a:r>
            <a:r>
              <a:rPr kumimoji="0" lang="ar-S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تفعيل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القرارات التسويقية.</a:t>
            </a:r>
          </a:p>
          <a:p>
            <a:pPr marL="365125" marR="0" lvl="0" indent="-2555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65125" marR="0" lvl="0" indent="-2555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ملاحظة: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بعض المراجع تطرح وفق منظور معين مصطلح الاستخبارات التسويقية كأحد عناصر النظام، وتقسمها إلى داخلية تتعلق بالتزويد بالمعلومات عن أنشطة المؤسسة وخارجية تزود بمعلومات عن البيئة (موردين،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منافسين...)</a:t>
            </a:r>
          </a:p>
          <a:p>
            <a:pPr marL="365125" marR="0" lvl="0" indent="-2555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1651000" y="304800"/>
            <a:ext cx="6273800" cy="1066800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ثانيا: بحوث التسويق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dirty="0"/>
          </a:p>
        </p:txBody>
      </p:sp>
      <p:sp>
        <p:nvSpPr>
          <p:cNvPr id="5" name="Sottotitolo 2"/>
          <p:cNvSpPr txBox="1">
            <a:spLocks/>
          </p:cNvSpPr>
          <p:nvPr/>
        </p:nvSpPr>
        <p:spPr bwMode="auto">
          <a:xfrm>
            <a:off x="860954" y="2133600"/>
            <a:ext cx="8206846" cy="1981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1- مفهوم بحوث التسويق: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 تلك البحوث أو الدراسات المنتظمة والهادفة والتي تتعلق بجمع المعلومات حول المشاكل التسويقية المختلفة وتبويبها وتحليلها وتزويد إدارة التسويق </a:t>
            </a:r>
            <a:r>
              <a:rPr kumimoji="0" lang="ar-S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بها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لاستغلالها في عملية اتخاذ القرارات.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buFont typeface="Arial" pitchFamily="34" charset="0"/>
              <a:buNone/>
              <a:tabLst/>
              <a:defRPr/>
            </a:pP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rgbClr val="0D0D0D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294348" y="1576387"/>
            <a:ext cx="9154452" cy="36814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65125" marR="0" lvl="0" indent="-2555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charset="0"/>
              </a:rPr>
              <a:t>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2- وظائف بحوث التسويق:</a:t>
            </a:r>
          </a:p>
          <a:p>
            <a:pPr marL="365125" marR="0" lvl="0" indent="-2555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buFont typeface="Arial" pitchFamily="34" charset="0"/>
              <a:buNone/>
              <a:tabLst/>
              <a:defRPr/>
            </a:pPr>
            <a:endParaRPr kumimoji="0" lang="ar-SA" sz="9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rial" pitchFamily="34" charset="0"/>
              <a:ea typeface="+mn-ea"/>
              <a:cs typeface="Arial" charset="0"/>
            </a:endParaRPr>
          </a:p>
          <a:p>
            <a:pPr marL="365125" marR="0" lvl="0" indent="-2555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أـ الوظيفة الوصفية: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charset="0"/>
              </a:rPr>
              <a:t>هي المتعلقة بجمع وتقديم حقائق معينة عن  المواضيع المدروسة (الأوضاع الحالية للسوق، معلومات عن المنتج والمنافسين...)؛ </a:t>
            </a:r>
          </a:p>
          <a:p>
            <a:pPr marL="365125" marR="0" lvl="0" indent="-2555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charset="0"/>
              </a:rPr>
              <a:t>تبين للمؤسسة اتجاهات المبيعات في الماضي والشكل الذي صارت عليه حاليا؛ والظروف التي تواجهها المنظمة في السوق وموقف العملاء من منتجاتها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charset="0"/>
              </a:rPr>
              <a:t>؛</a:t>
            </a:r>
          </a:p>
          <a:p>
            <a:pPr marL="365125" marR="0" lvl="0" indent="-2555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buFont typeface="Arial" pitchFamily="34" charset="0"/>
              <a:buNone/>
              <a:tabLst/>
              <a:defRPr/>
            </a:pP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rial" pitchFamily="34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205448" y="1495425"/>
            <a:ext cx="9319552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517525" marR="0" lvl="0" indent="-3952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ب-الوظيفة التشخيصية: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حيث تقدم لرجل التسويق إجابات عن العديد من الأسئلة المطروحة من ذلك مثلا:</a:t>
            </a:r>
          </a:p>
          <a:p>
            <a:pPr marL="517525" marR="0" lvl="0" indent="-3952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- ما تأثير تصميم الغلاف على المبيعات؟</a:t>
            </a:r>
          </a:p>
          <a:p>
            <a:pPr marL="517525" marR="0" lvl="0" indent="-3952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- ما أسباب إحجام العملاء عن شراء منتجات المنظمة؟</a:t>
            </a:r>
          </a:p>
          <a:p>
            <a:pPr marL="517525" marR="0" lvl="0" indent="-3952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- ما سبب عدم فعالية جهود التحصيل معهم؟</a:t>
            </a:r>
          </a:p>
          <a:p>
            <a:pPr marL="517525" marR="0" lvl="0" indent="-3952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ج-الوظيفة التنبؤية: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أي استخدام البحوث لأغراض التنبؤ بالنتائج المترتبة عن اتخاذ القرارات التسويقية المبرمجة (مثلا التنبؤ بالاتجاه التقديري لحجم المبيعات خلال فترة ما).</a:t>
            </a:r>
          </a:p>
          <a:p>
            <a:pPr marL="517525" marR="0" lvl="0" indent="-3952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17525" marR="0" lvl="0" indent="-395288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641B"/>
              </a:buClr>
              <a:buSzTx/>
              <a:buFont typeface="Arial" pitchFamily="34" charset="0"/>
              <a:buNone/>
              <a:tabLst/>
              <a:defRPr/>
            </a:pPr>
            <a:endParaRPr kumimoji="0" lang="ar-QA" sz="2800" b="1" i="0" u="none" strike="noStrike" kern="1200" cap="none" spc="0" normalizeH="0" baseline="0" noProof="0" dirty="0" smtClean="0">
              <a:ln>
                <a:noFill/>
              </a:ln>
              <a:solidFill>
                <a:srgbClr val="0D0D0D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540279" y="1600200"/>
            <a:ext cx="8908521" cy="2667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988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3ـ أهمية البحوث التسويقية</a:t>
            </a:r>
          </a:p>
          <a:p>
            <a:pPr marL="26988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     - تحسين جودة القرارات المتخذة؛</a:t>
            </a:r>
          </a:p>
          <a:p>
            <a:pPr marL="26988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     - اكتشاف نقاط القوة والعمل على </a:t>
            </a:r>
            <a:r>
              <a:rPr kumimoji="0" lang="ar-S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تفعيلها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 واستغلالها؛</a:t>
            </a:r>
          </a:p>
          <a:p>
            <a:pPr marL="26988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    - اكتشاف نقاط الضعف قبل تفاقمها والعمل على تجاوزها؛</a:t>
            </a:r>
          </a:p>
          <a:p>
            <a:pPr marL="26988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ajalla UI"/>
                <a:cs typeface="Majalla UI"/>
              </a:rPr>
              <a:t>    - فهم السوق والمتغيرات التي تحكمه.</a:t>
            </a:r>
          </a:p>
          <a:p>
            <a:pPr marL="26988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+mn-lt"/>
              <a:ea typeface="Majalla UI"/>
              <a:cs typeface="Majal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323850" y="609600"/>
            <a:ext cx="8896350" cy="5857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988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4ـ مقارنة بحوث التسويق بنظام المعلومات التسويقية</a:t>
            </a:r>
          </a:p>
          <a:p>
            <a:pPr marL="26988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Majalla UI"/>
              <a:cs typeface="Majalla UI"/>
            </a:endParaRPr>
          </a:p>
          <a:p>
            <a:pPr marL="26988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Majalla UI"/>
              <a:cs typeface="Majalla UI"/>
            </a:endParaRPr>
          </a:p>
          <a:p>
            <a:pPr marL="26988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ajalla UI"/>
              <a:cs typeface="Majalla UI"/>
            </a:endParaRPr>
          </a:p>
          <a:p>
            <a:pPr marL="26988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+mn-lt"/>
              <a:ea typeface="Majalla UI"/>
              <a:cs typeface="Majalla UI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742950" y="2209800"/>
          <a:ext cx="8323547" cy="2286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72119"/>
                <a:gridCol w="3179642"/>
                <a:gridCol w="3171786"/>
              </a:tblGrid>
              <a:tr h="37592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أساس المقارنة</a:t>
                      </a:r>
                      <a:endParaRPr lang="ar-SA" sz="2400" b="1" dirty="0"/>
                    </a:p>
                  </a:txBody>
                  <a:tcPr marL="99051" marR="9905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نظام المعلومات التسويقي</a:t>
                      </a:r>
                      <a:endParaRPr lang="ar-SA" sz="2400" b="1" dirty="0"/>
                    </a:p>
                  </a:txBody>
                  <a:tcPr marL="99051" marR="9905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بحوث التسويق</a:t>
                      </a:r>
                      <a:endParaRPr lang="ar-SA" sz="2400" b="1" dirty="0"/>
                    </a:p>
                  </a:txBody>
                  <a:tcPr marL="99051" marR="99051"/>
                </a:tc>
              </a:tr>
              <a:tr h="37592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المجال</a:t>
                      </a:r>
                      <a:endParaRPr lang="ar-SA" sz="2400" b="1" dirty="0"/>
                    </a:p>
                  </a:txBody>
                  <a:tcPr marL="99051" marR="9905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أساسه النظام</a:t>
                      </a:r>
                      <a:endParaRPr lang="ar-SA" sz="2400" dirty="0"/>
                    </a:p>
                  </a:txBody>
                  <a:tcPr marL="99051" marR="9905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أساسها المشروع أو البرنامج</a:t>
                      </a:r>
                      <a:endParaRPr lang="ar-SA" sz="2400" dirty="0"/>
                    </a:p>
                  </a:txBody>
                  <a:tcPr marL="99051" marR="99051"/>
                </a:tc>
              </a:tr>
              <a:tr h="37592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الوقت</a:t>
                      </a:r>
                      <a:endParaRPr lang="ar-SA" sz="2400" b="1" dirty="0"/>
                    </a:p>
                  </a:txBody>
                  <a:tcPr marL="99051" marR="9905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مستمر</a:t>
                      </a:r>
                      <a:endParaRPr lang="ar-SA" sz="2400" dirty="0"/>
                    </a:p>
                  </a:txBody>
                  <a:tcPr marL="99051" marR="9905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غير مستمرة</a:t>
                      </a:r>
                      <a:endParaRPr lang="ar-SA" sz="2400" dirty="0"/>
                    </a:p>
                  </a:txBody>
                  <a:tcPr marL="99051" marR="99051"/>
                </a:tc>
              </a:tr>
              <a:tr h="37592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طبيعة المشكلة</a:t>
                      </a:r>
                      <a:endParaRPr lang="ar-SA" sz="2400" b="1" dirty="0"/>
                    </a:p>
                  </a:txBody>
                  <a:tcPr marL="99051" marR="9905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مشكلات متكررة</a:t>
                      </a:r>
                      <a:endParaRPr lang="ar-SA" sz="2400" dirty="0"/>
                    </a:p>
                  </a:txBody>
                  <a:tcPr marL="99051" marR="9905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مشكلات محددة</a:t>
                      </a:r>
                      <a:endParaRPr lang="ar-SA" sz="2400" dirty="0"/>
                    </a:p>
                  </a:txBody>
                  <a:tcPr marL="99051" marR="99051"/>
                </a:tc>
              </a:tr>
              <a:tr h="37592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/>
                        <a:t>مصادر المعلومة</a:t>
                      </a:r>
                      <a:endParaRPr lang="ar-SA" sz="2400" b="1" dirty="0"/>
                    </a:p>
                  </a:txBody>
                  <a:tcPr marL="99051" marR="9905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داخلية وخارجية</a:t>
                      </a:r>
                      <a:endParaRPr lang="ar-SA" sz="2400" dirty="0"/>
                    </a:p>
                  </a:txBody>
                  <a:tcPr marL="99051" marR="99051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خارجية</a:t>
                      </a:r>
                      <a:endParaRPr lang="ar-SA" sz="2400" dirty="0"/>
                    </a:p>
                  </a:txBody>
                  <a:tcPr marL="99051" marR="99051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199099" y="1447800"/>
            <a:ext cx="9402101" cy="4267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4- مجالات بحوث التسويق: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ا- بحوث المنتج: 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وتتعلق بتصميم وتطوير وتنمية المنتجات.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ب- </a:t>
            </a:r>
            <a:r>
              <a:rPr kumimoji="0" lang="ar-S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بحوث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البيع والتوزيع: 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تختص بالتشخيص الدقيق والشامل لكل أنشطة البيع وعلاقات التوزيع وما يتعلق بذلك (أداء قوى البيع، مناطق البيع..)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ج- بحوث المستهلك: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وتغطي كل ما يتعلق بالقرار الشرائي للمستهلك والمؤثرات المختلفة التي تحكمه (نفسية، اقتصادية، ظرفية...وكذا تأثير المزيج التسويقي للمؤسسة والمنافسين على سلوكه والتعرف على دوافع الشراء لديه).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د- بحوث الترويج: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تختص باختيار وتقييم فعالية الأساليب المختلفة المستخدمة في ترويج المنتجات (إعلانات، تنشيط المبيعات...).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165100" y="1447800"/>
            <a:ext cx="9484652" cy="4295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5-خطوات بحوث التسويق: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PT Bold Heading" pitchFamily="2" charset="-78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9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ا-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تحديد مشكلة البحث التي قد تكون واضحة أو معقدة، وتتعلق بمخاطر أو فرص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(ابتدائي استطلاعي لوصف ظاهرة </a:t>
            </a:r>
            <a:r>
              <a:rPr kumimoji="0" lang="ar-S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او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سببي أي اختبار فرضيات)؛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ب-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تحديد أنواع المعلومات المطلوبة ومصادرها: (بيانات أولية تجمع لأول مرة، وبيانات ثانوية سبق جمعها بواسطة المؤسسة أو مصادر خارجية)؛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ج-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تحديد مجتمع الدراسة واختيار العينة؛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د-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تحديد أسلوب جمع البيانات الذي يرتكز على عدة مداخل (الملاحظة، التجربة، الاستقصاء)؛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57200" y="1524000"/>
            <a:ext cx="9101138" cy="3581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465138" marR="0" lvl="0" indent="-4381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هـ -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تصميم الدراسة (إعداد قوائم الأسئلة مثلا)؛</a:t>
            </a:r>
          </a:p>
          <a:p>
            <a:pPr marL="465138" marR="0" lvl="0" indent="-4381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و-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القيام بالدراسة: أي تجميع البيانات من مفردات العينة؛</a:t>
            </a:r>
          </a:p>
          <a:p>
            <a:pPr marL="465138" marR="0" lvl="0" indent="-4381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ز-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ترميز وتبويب البيانات وجدولتها: حتى تسهل معالجتها واستغلالها؛</a:t>
            </a:r>
          </a:p>
          <a:p>
            <a:pPr marL="465138" marR="0" lvl="0" indent="-4381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ح -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تحليل البيانات واستغلالها وذلك اعتمادا على الأساليب الإحصائية والمنطقية والنماذج المخصصة لذلك؛</a:t>
            </a:r>
          </a:p>
          <a:p>
            <a:pPr marL="465138" marR="0" lvl="0" indent="-4381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ط -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وضع التوصيات وكتابة التقرير النهائي وهو أمر جد هام يتوقف نجاح البحث على حسن صياغته وعرضه.</a:t>
            </a:r>
          </a:p>
          <a:p>
            <a:pPr marL="465138" marR="0" lvl="0" indent="-4381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</TotalTime>
  <Words>627</Words>
  <Application>Microsoft Office PowerPoint</Application>
  <PresentationFormat>A4 Paper (210x297 mm)‎</PresentationFormat>
  <Paragraphs>69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الثالثة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112</cp:revision>
  <dcterms:created xsi:type="dcterms:W3CDTF">2009-10-14T19:14:34Z</dcterms:created>
  <dcterms:modified xsi:type="dcterms:W3CDTF">2011-09-30T12:42:12Z</dcterms:modified>
</cp:coreProperties>
</file>