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7" r:id="rId3"/>
    <p:sldId id="296" r:id="rId4"/>
    <p:sldId id="293" r:id="rId5"/>
    <p:sldId id="291" r:id="rId6"/>
    <p:sldId id="297" r:id="rId7"/>
    <p:sldId id="298" r:id="rId8"/>
    <p:sldId id="300" r:id="rId9"/>
    <p:sldId id="301" r:id="rId10"/>
    <p:sldId id="308" r:id="rId11"/>
    <p:sldId id="306" r:id="rId12"/>
    <p:sldId id="305" r:id="rId13"/>
    <p:sldId id="304" r:id="rId14"/>
    <p:sldId id="303" r:id="rId15"/>
    <p:sldId id="309" r:id="rId16"/>
    <p:sldId id="310" r:id="rId17"/>
    <p:sldId id="311" r:id="rId18"/>
    <p:sldId id="266" r:id="rId1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684" y="-3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6.wmf"/><Relationship Id="rId4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32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إدارة الأعمــال</a:t>
            </a:r>
            <a:endParaRPr lang="en-US" sz="3200" dirty="0" smtClean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3200" dirty="0" smtClean="0">
                <a:solidFill>
                  <a:srgbClr val="898989"/>
                </a:solidFill>
                <a:latin typeface="Calibri" pitchFamily="34" charset="0"/>
              </a:rPr>
              <a:t>قسـم الأسـاليب الكميــة</a:t>
            </a:r>
            <a:r>
              <a:rPr lang="ar-EG" sz="32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endParaRPr lang="en-US" sz="32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362200"/>
            <a:ext cx="50990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SA" sz="4800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بحوث العمليـــــات</a:t>
            </a:r>
            <a:endParaRPr lang="ar-SA" sz="36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EG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الدراسي </a:t>
            </a:r>
            <a:r>
              <a:rPr lang="ar-SA" sz="3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28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40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40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ملفـي الرشيــدي</a:t>
            </a:r>
            <a:endParaRPr lang="en-US" sz="40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</a:rPr>
              <a:t>مصطلحات هامة في بحوث العمليات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1066800" y="1371600"/>
            <a:ext cx="7543800" cy="4800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ar-S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النظام 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System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ar-SA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عبارة عن مجموعة من العناصر المتداخلة المرتبطة معاً في علاقات معينة ومعزولة </a:t>
            </a:r>
            <a:r>
              <a:rPr kumimoji="0" lang="ar-SA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حد ما عن أي نظام آخـر. 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6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مثال:</a:t>
            </a:r>
            <a:r>
              <a:rPr kumimoji="0" lang="ar-SA" sz="3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الطائرة , شركة تجارية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6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يتبع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95400"/>
            <a:ext cx="9144000" cy="4678363"/>
          </a:xfrm>
        </p:spPr>
        <p:txBody>
          <a:bodyPr/>
          <a:lstStyle/>
          <a:p>
            <a:pPr lvl="0" rtl="1"/>
            <a:endParaRPr lang="ar-SA" sz="2800" b="1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825" y="1371600"/>
            <a:ext cx="8569325" cy="457835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ar-SA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الانظمة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الحتمية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Deterministic systems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يتم التنبؤ عن سلوك عناصر النظام بطريقة محددة تماماً (جميع متغيرات النظام معروفة).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ar-SA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الانظمة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الاحتمالية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Probabilistic systems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تخضع بعض العناصر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مفهوم التوزيعات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الاحصائية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بسبب اعتمادها على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الاحداث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العشوائية التي تتغير باستمرار.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Modeling </a:t>
            </a:r>
            <a:r>
              <a:rPr lang="ar-SA" dirty="0" err="1" smtClean="0"/>
              <a:t>النمذجة</a:t>
            </a:r>
            <a:endParaRPr lang="ar-SA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8600" y="1371599"/>
            <a:ext cx="8534400" cy="4572001"/>
          </a:xfr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</p:spPr>
        <p:txBody>
          <a:bodyPr/>
          <a:lstStyle/>
          <a:p>
            <a:pPr marL="609600" indent="-609600" algn="r" rtl="1" eaLnBrk="1" hangingPunct="1">
              <a:buFontTx/>
              <a:buAutoNum type="alphaLcParenR" startAt="2"/>
              <a:defRPr/>
            </a:pPr>
            <a:r>
              <a:rPr lang="ar-SA" sz="3600" b="1" u="sng" dirty="0" smtClean="0">
                <a:solidFill>
                  <a:srgbClr val="0000CC"/>
                </a:solidFill>
              </a:rPr>
              <a:t>النموذج </a:t>
            </a:r>
            <a:r>
              <a:rPr lang="en-US" sz="3600" b="1" u="sng" dirty="0" smtClean="0">
                <a:solidFill>
                  <a:srgbClr val="0000CC"/>
                </a:solidFill>
              </a:rPr>
              <a:t>The Model </a:t>
            </a:r>
          </a:p>
          <a:p>
            <a:pPr marL="609600" indent="-609600" algn="r" rtl="1" eaLnBrk="1" hangingPunct="1">
              <a:buFontTx/>
              <a:buNone/>
              <a:defRPr/>
            </a:pPr>
            <a:r>
              <a:rPr lang="ar-SA" sz="3600" dirty="0" smtClean="0">
                <a:solidFill>
                  <a:srgbClr val="0000CC"/>
                </a:solidFill>
              </a:rPr>
              <a:t>صورة مبسطة للتعبير عن نظام عملي من واقع الحياة </a:t>
            </a:r>
            <a:r>
              <a:rPr lang="ar-SA" sz="3600" dirty="0" err="1" smtClean="0">
                <a:solidFill>
                  <a:srgbClr val="0000CC"/>
                </a:solidFill>
              </a:rPr>
              <a:t>او</a:t>
            </a:r>
            <a:r>
              <a:rPr lang="ar-SA" sz="3600" dirty="0" smtClean="0">
                <a:solidFill>
                  <a:srgbClr val="0000CC"/>
                </a:solidFill>
              </a:rPr>
              <a:t> فكرة مطروحة لنظام قابل للتنفيذ.</a:t>
            </a:r>
          </a:p>
          <a:p>
            <a:pPr marL="609600" indent="-609600" algn="r" rtl="1" eaLnBrk="1" hangingPunct="1">
              <a:buFontTx/>
              <a:buNone/>
              <a:defRPr/>
            </a:pPr>
            <a:endParaRPr lang="en-US" sz="3600" dirty="0" smtClean="0">
              <a:solidFill>
                <a:srgbClr val="0000CC"/>
              </a:solidFill>
            </a:endParaRPr>
          </a:p>
          <a:p>
            <a:pPr marL="609600" indent="-609600" algn="r" rtl="1" eaLnBrk="1" hangingPunct="1">
              <a:buFontTx/>
              <a:buNone/>
              <a:defRPr/>
            </a:pPr>
            <a:endParaRPr lang="ar-SA" sz="3600" dirty="0" smtClean="0">
              <a:solidFill>
                <a:srgbClr val="0000CC"/>
              </a:soli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4267200" y="3200400"/>
            <a:ext cx="3311525" cy="24479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ar-SA" sz="2400" b="1"/>
              <a:t>نظام </a:t>
            </a:r>
          </a:p>
          <a:p>
            <a:pPr algn="r"/>
            <a:r>
              <a:rPr lang="ar-SA" sz="2400" b="1"/>
              <a:t>حقيقي</a:t>
            </a:r>
          </a:p>
          <a:p>
            <a:pPr algn="r"/>
            <a:r>
              <a:rPr lang="ar-SA" sz="2400" b="1"/>
              <a:t>واقعي</a:t>
            </a:r>
            <a:endParaRPr lang="en-US" sz="2400" b="1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4419600" y="3581400"/>
            <a:ext cx="1873250" cy="1727200"/>
          </a:xfrm>
          <a:prstGeom prst="ellipse">
            <a:avLst/>
          </a:prstGeom>
          <a:solidFill>
            <a:srgbClr val="CCFFFF"/>
          </a:soli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/>
              <a:t>نظام حقيقي </a:t>
            </a:r>
          </a:p>
          <a:p>
            <a:pPr algn="ctr"/>
            <a:r>
              <a:rPr lang="ar-SA" sz="2400" b="1"/>
              <a:t>مفترض</a:t>
            </a:r>
            <a:endParaRPr lang="en-US" sz="2400" b="1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3048000" y="4495800"/>
            <a:ext cx="12239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ar-SA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19200" y="3733800"/>
            <a:ext cx="1800225" cy="1655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/>
              <a:t>نموذج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</a:rPr>
              <a:t>مراحل دراسة بحوث العمليات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rtl="1">
              <a:buNone/>
            </a:pPr>
            <a:endParaRPr lang="en-US" sz="2800" dirty="0" smtClean="0"/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8458200" cy="4419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6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الملاحظة 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Observation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ادراك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وجود المشكلة وتحديدها (حقائق, آراء ,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اعراض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</a:t>
            </a: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تعريف المشكلة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definition </a:t>
            </a: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Problem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تعريف المشكلة بعبارات محددة وواضحة (الهدف, المتغيرات, الثوابت والقيود المفروضة)</a:t>
            </a: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بناء النموذج 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Model construction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تطوير النموذج الرياضي الذي يتفق مع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اهداف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المسألة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يتبع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0825" y="1447800"/>
            <a:ext cx="8588375" cy="44958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 startAt="4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حل النموذج 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Model solution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التوصل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الحل الذي يحقق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افضل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قرار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 startAt="4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التحقق من صحة النموذج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Model validity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عن طريق مقارنة النتائج مع قيم سبق اختبارها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او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عن طريق استخدام الاختبارات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الاحصائية</a:t>
            </a:r>
            <a:endParaRPr kumimoji="0" lang="ar-SA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 startAt="4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تنفيذ النتائج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implementation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ترجمة النتائج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تعليمات تشغيلية تفصيلية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rtl="1" eaLnBrk="1" hangingPunct="1"/>
            <a:r>
              <a:rPr lang="ar-SA" sz="4000" dirty="0" smtClean="0">
                <a:solidFill>
                  <a:srgbClr val="FF3300"/>
                </a:solidFill>
                <a:cs typeface="Arial" pitchFamily="34" charset="0"/>
              </a:rPr>
              <a:t>البرمجة الرياضية </a:t>
            </a:r>
            <a:r>
              <a:rPr lang="en-US" sz="4000" dirty="0" smtClean="0">
                <a:solidFill>
                  <a:srgbClr val="FF3300"/>
                </a:solidFill>
                <a:cs typeface="Arial" pitchFamily="34" charset="0"/>
              </a:rPr>
              <a:t>Mathematical Programming</a:t>
            </a:r>
            <a:endParaRPr lang="ar-SA" sz="4000" dirty="0" smtClean="0">
              <a:solidFill>
                <a:srgbClr val="FF33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71600"/>
            <a:ext cx="9144000" cy="46021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95288" y="1524001"/>
            <a:ext cx="8367712" cy="44196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1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العلم الذي يبحث في تحديد القيمة (او القيم) العظمى او الصغرى لدالة محددة تسمى </a:t>
            </a:r>
            <a:r>
              <a:rPr kumimoji="0" lang="ar-SA" sz="3600" b="1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دالة الهدف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O.F)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) 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Objective function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والتي تعتمد على عدد نهائي من </a:t>
            </a:r>
            <a:r>
              <a:rPr kumimoji="0" lang="ar-SA" sz="3600" b="1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المتغيرات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Variables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 وهذه المتغيرات قد تكون مستقلة عن بعضها او قد تكون مرتبطة مع بعضها بما يسمى </a:t>
            </a:r>
            <a:r>
              <a:rPr kumimoji="0" lang="ar-SA" sz="3600" b="1" i="0" u="sng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القيود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Constraints</a:t>
            </a:r>
            <a:r>
              <a:rPr kumimoji="0" lang="ar-SA" sz="3600" b="0" i="0" u="none" strike="noStrike" kern="120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3600" b="0" i="1" u="none" strike="noStrike" kern="120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3300"/>
                </a:solidFill>
                <a:cs typeface="Arial" pitchFamily="34" charset="0"/>
              </a:rPr>
              <a:t>Linear Programming</a:t>
            </a:r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8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95288" y="1524001"/>
            <a:ext cx="8520112" cy="43434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ar-SA" sz="3600" b="1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حالة خاصة من البرمجة الرياضية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ar-S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دالة الهدف &amp; القيــود </a:t>
            </a:r>
            <a:r>
              <a:rPr kumimoji="0" lang="ar-S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-------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&lt;</a:t>
            </a:r>
            <a:r>
              <a:rPr kumimoji="0" lang="ar-S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خطية </a:t>
            </a:r>
            <a:endParaRPr kumimoji="0" lang="ar-SA" sz="3600" b="1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البرمجة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(Programming)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ar-SA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الخطية (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(Linearity</a:t>
            </a:r>
            <a:endParaRPr kumimoji="0" lang="en-US" sz="3600" b="1" i="1" u="sng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</a:rPr>
              <a:t>مكونات نموذج البرمجة الخطية</a:t>
            </a:r>
            <a:endParaRPr lang="ar-SA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9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153400" cy="45259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وجود عدد من المتغيرات (متغيرات القرار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decision variables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) التي يجب تحديد قيمها للوصول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الهدف المنشود. سنرمز لهذه المتغيرات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بـ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1" i="0" u="sng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u="sng" dirty="0" smtClean="0">
                <a:solidFill>
                  <a:srgbClr val="0000CC"/>
                </a:solidFill>
                <a:latin typeface="+mn-lt"/>
                <a:cs typeface="Arial" charset="0"/>
              </a:rPr>
              <a:t>مثـــال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: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1- كمية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الانتاج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لسلع معينة (طاولات,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اقلام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سيارات, حقائب)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059113" y="3068638"/>
          <a:ext cx="3535362" cy="720725"/>
        </p:xfrm>
        <a:graphic>
          <a:graphicData uri="http://schemas.openxmlformats.org/presentationml/2006/ole">
            <p:oleObj spid="_x0000_s1026" name="Equation" r:id="rId3" imgW="761760" imgH="228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مكونات نموذج 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10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147050" cy="45259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 startAt="2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وجود هدف يُراد الوصول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اليه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, ويعبر عنه رياضياً بدالة خطية تسمى دالة الهدف وتأخذ الشكل العام التالي: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حيث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اعداد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حقيقية تسمى بمعاملات المتغيرات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وتصنف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الاهداف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مجموعتين: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2771774" y="2636838"/>
          <a:ext cx="3552825" cy="936625"/>
        </p:xfrm>
        <a:graphic>
          <a:graphicData uri="http://schemas.openxmlformats.org/presentationml/2006/ole">
            <p:oleObj spid="_x0000_s2050" name="Equation" r:id="rId3" imgW="825480" imgH="444240" progId="Equation.3">
              <p:embed/>
            </p:oleObj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7164388" y="3860800"/>
          <a:ext cx="504825" cy="576263"/>
        </p:xfrm>
        <a:graphic>
          <a:graphicData uri="http://schemas.openxmlformats.org/presentationml/2006/ole">
            <p:oleObj spid="_x0000_s2051" name="Equation" r:id="rId4" imgW="164880" imgH="241200" progId="">
              <p:embed/>
            </p:oleObj>
          </a:graphicData>
        </a:graphic>
      </p:graphicFrame>
      <p:graphicFrame>
        <p:nvGraphicFramePr>
          <p:cNvPr id="2052" name="Object 10"/>
          <p:cNvGraphicFramePr>
            <a:graphicFrameLocks noChangeAspect="1"/>
          </p:cNvGraphicFramePr>
          <p:nvPr/>
        </p:nvGraphicFramePr>
        <p:xfrm>
          <a:off x="5076825" y="4508500"/>
          <a:ext cx="3265488" cy="576263"/>
        </p:xfrm>
        <a:graphic>
          <a:graphicData uri="http://schemas.openxmlformats.org/presentationml/2006/ole">
            <p:oleObj spid="_x0000_s2052" name="Equation" r:id="rId5" imgW="888840" imgH="203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مكونات نموذج 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18488" cy="48768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ar-SA" sz="32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تعظيم دالة الهدف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.( Maximization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السعي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تحقيق الربح لأقصى حد ممكن. سنرمز له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 startAt="2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تصغير دالة الهدف (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.(Minimization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السعي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الى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تخفيض التكاليف لأدنى حد ممكن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                                                    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3348038" y="3284538"/>
          <a:ext cx="3671887" cy="1008062"/>
        </p:xfrm>
        <a:graphic>
          <a:graphicData uri="http://schemas.openxmlformats.org/presentationml/2006/ole">
            <p:oleObj spid="_x0000_s3074" name="Equation" r:id="rId3" imgW="1244520" imgH="444240" progId="Equation.3">
              <p:embed/>
            </p:oleObj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3352800" y="5257800"/>
          <a:ext cx="3313112" cy="1008062"/>
        </p:xfrm>
        <a:graphic>
          <a:graphicData uri="http://schemas.openxmlformats.org/presentationml/2006/ole">
            <p:oleObj spid="_x0000_s3075" name="Equation" r:id="rId4" imgW="12189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مكونات نموذج 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12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18488" cy="47545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 startAt="3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وجود علاقة بين المتغيرات يعبر عنها رياضياً بمتباينات تسمى القيود الخطية (قيود المسألة)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constraints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وتأخذ احد الشكلين: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 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ar-SA" sz="3200" dirty="0" smtClean="0">
                <a:solidFill>
                  <a:srgbClr val="0000CC"/>
                </a:solidFill>
                <a:latin typeface="+mn-lt"/>
                <a:cs typeface="Arial" charset="0"/>
              </a:rPr>
              <a:t>           غالباً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اذا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كانت الدالة من نوع التعظيم أي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max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غالباً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اذا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كانت الدالة من نوع التصغير أي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Min </a:t>
            </a:r>
          </a:p>
        </p:txBody>
      </p:sp>
      <p:graphicFrame>
        <p:nvGraphicFramePr>
          <p:cNvPr id="4098" name="Object 11"/>
          <p:cNvGraphicFramePr>
            <a:graphicFrameLocks noChangeAspect="1"/>
          </p:cNvGraphicFramePr>
          <p:nvPr/>
        </p:nvGraphicFramePr>
        <p:xfrm>
          <a:off x="3886200" y="2895600"/>
          <a:ext cx="3097213" cy="863600"/>
        </p:xfrm>
        <a:graphic>
          <a:graphicData uri="http://schemas.openxmlformats.org/presentationml/2006/ole">
            <p:oleObj spid="_x0000_s4098" name="Equation" r:id="rId3" imgW="749160" imgH="431640" progId="Equation.3">
              <p:embed/>
            </p:oleObj>
          </a:graphicData>
        </a:graphic>
      </p:graphicFrame>
      <p:graphicFrame>
        <p:nvGraphicFramePr>
          <p:cNvPr id="4099" name="Object 13"/>
          <p:cNvGraphicFramePr>
            <a:graphicFrameLocks noChangeAspect="1"/>
          </p:cNvGraphicFramePr>
          <p:nvPr/>
        </p:nvGraphicFramePr>
        <p:xfrm>
          <a:off x="4572000" y="4365625"/>
          <a:ext cx="3384550" cy="882650"/>
        </p:xfrm>
        <a:graphic>
          <a:graphicData uri="http://schemas.openxmlformats.org/presentationml/2006/ole">
            <p:oleObj spid="_x0000_s4099" name="Equation" r:id="rId4" imgW="7491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مكونات نموذج 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13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435975" cy="45259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حيث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تعبر عن عدد المتغيرات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تعبر عن عدد قيود المسألة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اعداد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حقيقية تسمى معاملات المتغيرات في القيود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اعداد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حقيقية تعبر عن الموارد المتاحة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او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المتطلبات       اللازمة لكل قيد من القيود 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المتغيرات = الأعمدة ,,,,,,, القيود = الصفوف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7667625" y="2349500"/>
          <a:ext cx="631825" cy="446088"/>
        </p:xfrm>
        <a:graphic>
          <a:graphicData uri="http://schemas.openxmlformats.org/presentationml/2006/ole">
            <p:oleObj spid="_x0000_s5122" name="Equation" r:id="rId3" imgW="126720" imgH="13968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596188" y="2852738"/>
          <a:ext cx="503237" cy="571500"/>
        </p:xfrm>
        <a:graphic>
          <a:graphicData uri="http://schemas.openxmlformats.org/presentationml/2006/ole">
            <p:oleObj spid="_x0000_s5123" name="Equation" r:id="rId4" imgW="164880" imgH="139680" progId="Equation.3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7596188" y="3500438"/>
          <a:ext cx="665162" cy="696912"/>
        </p:xfrm>
        <a:graphic>
          <a:graphicData uri="http://schemas.openxmlformats.org/presentationml/2006/ole">
            <p:oleObj spid="_x0000_s5124" name="Equation" r:id="rId5" imgW="177480" imgH="24120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7620000" y="4038600"/>
          <a:ext cx="439738" cy="720725"/>
        </p:xfrm>
        <a:graphic>
          <a:graphicData uri="http://schemas.openxmlformats.org/presentationml/2006/ole">
            <p:oleObj spid="_x0000_s5125" name="Equation" r:id="rId6" imgW="139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مكونات نموذج البرمجة الخطية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14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18488" cy="45259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 startAt="4"/>
              <a:tabLst/>
              <a:defRPr/>
            </a:pP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romanUcPeriod" startAt="4"/>
              <a:tabLst/>
              <a:defRPr/>
            </a:pPr>
            <a:r>
              <a:rPr kumimoji="0" lang="ar-SA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وجود شروط </a:t>
            </a:r>
            <a:r>
              <a:rPr kumimoji="0" lang="ar-SA" sz="28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اخرى</a:t>
            </a:r>
            <a:r>
              <a:rPr kumimoji="0" lang="ar-SA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بصرف النظر عن الهدف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كأن لا تقل قيمة احد المتغيرات عن كمية معينة بسبب التزامات معينة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.</a:t>
            </a:r>
            <a:endParaRPr kumimoji="0" lang="ar-SA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كأن لا تزيد قيمة احد المتغيرات عن كمية معينة بسبب وجود منافسة على سبيل المثال.</a:t>
            </a:r>
          </a:p>
          <a:p>
            <a:pPr marL="812800" marR="0" lvl="0" indent="-812800" algn="r" defTabSz="914400" rtl="1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الاشتراط على المتغيرات </a:t>
            </a:r>
            <a:r>
              <a:rPr kumimoji="0" lang="ar-SA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ان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تكون غير سالبة ( شرط مفروض على جميع النماذج)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</a:t>
            </a:r>
            <a:r>
              <a:rPr kumimoji="0" lang="ar-SA" sz="28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قيد عدم </a:t>
            </a:r>
            <a:r>
              <a:rPr kumimoji="0" lang="ar-SA" sz="28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السالبية</a:t>
            </a:r>
            <a:r>
              <a:rPr kumimoji="0" lang="ar-SA" sz="28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</a:t>
            </a:r>
            <a:endParaRPr kumimoji="0" lang="en-US" sz="2800" b="1" i="1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971550" y="5229225"/>
          <a:ext cx="1316038" cy="720725"/>
        </p:xfrm>
        <a:graphic>
          <a:graphicData uri="http://schemas.openxmlformats.org/presentationml/2006/ole">
            <p:oleObj spid="_x0000_s6146" name="Equation" r:id="rId3" imgW="431640" imgH="241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3300"/>
                </a:solidFill>
                <a:cs typeface="Arial" pitchFamily="34" charset="0"/>
              </a:rPr>
              <a:t>الشكــل العام في حالة التعظيــم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15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7667625" y="2349500"/>
          <a:ext cx="631825" cy="446088"/>
        </p:xfrm>
        <a:graphic>
          <a:graphicData uri="http://schemas.openxmlformats.org/presentationml/2006/ole">
            <p:oleObj spid="_x0000_s7170" name="Equation" r:id="rId3" imgW="126720" imgH="13968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596188" y="2852738"/>
          <a:ext cx="503237" cy="571500"/>
        </p:xfrm>
        <a:graphic>
          <a:graphicData uri="http://schemas.openxmlformats.org/presentationml/2006/ole">
            <p:oleObj spid="_x0000_s7171" name="Equation" r:id="rId4" imgW="164880" imgH="139680" progId="Equation.3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7596188" y="3500438"/>
          <a:ext cx="665162" cy="696912"/>
        </p:xfrm>
        <a:graphic>
          <a:graphicData uri="http://schemas.openxmlformats.org/presentationml/2006/ole">
            <p:oleObj spid="_x0000_s7172" name="Equation" r:id="rId5" imgW="177480" imgH="24120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7620000" y="4038600"/>
          <a:ext cx="439738" cy="720725"/>
        </p:xfrm>
        <a:graphic>
          <a:graphicData uri="http://schemas.openxmlformats.org/presentationml/2006/ole">
            <p:oleObj spid="_x0000_s7173" name="Equation" r:id="rId6" imgW="139680" imgH="228600" progId="Equation.3">
              <p:embed/>
            </p:oleObj>
          </a:graphicData>
        </a:graphic>
      </p:graphicFrame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5288" y="1412875"/>
            <a:ext cx="8291512" cy="4525963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endParaRPr kumimoji="0" lang="ar-SA" sz="32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      دالة الهدف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</a:t>
            </a: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   القيـود</a:t>
            </a:r>
          </a:p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عدم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السالبية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                                                                                            </a:t>
            </a:r>
          </a:p>
        </p:txBody>
      </p:sp>
      <p:graphicFrame>
        <p:nvGraphicFramePr>
          <p:cNvPr id="7174" name="Object 8"/>
          <p:cNvGraphicFramePr>
            <a:graphicFrameLocks noChangeAspect="1"/>
          </p:cNvGraphicFramePr>
          <p:nvPr/>
        </p:nvGraphicFramePr>
        <p:xfrm>
          <a:off x="3851275" y="1916113"/>
          <a:ext cx="3775075" cy="3889375"/>
        </p:xfrm>
        <a:graphic>
          <a:graphicData uri="http://schemas.openxmlformats.org/presentationml/2006/ole">
            <p:oleObj spid="_x0000_s7174" name="Equation" r:id="rId7" imgW="977760" imgH="1371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</a:rPr>
              <a:t>صياغة نموذج برمجة خطية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16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8218488" cy="4724400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50000">
                <a:schemeClr val="bg1"/>
              </a:gs>
              <a:gs pos="100000">
                <a:srgbClr val="FFFFC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endParaRPr kumimoji="0" lang="ar-SA" sz="3200" b="0" i="1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المتغيرات            حيث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j=1,2,…,n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وتعريفها مع تعريف وحدات القياس المستعملة لكل متغير</a:t>
            </a: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معاملات المتغيرات في دالة الهدف           مع تعريف الوحدات المستخدمة لقياس هذه المعامل</a:t>
            </a: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دالة الهدف مع التأكد من استخدام وحدات القياس نفسها </a:t>
            </a:r>
          </a:p>
          <a:p>
            <a:pPr marL="609600" marR="0" lvl="0" indent="-609600" algn="r" defTabSz="914400" rtl="1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معاملات المتغيرات في القيود             مع وحدات القياس المناسبة لكل معامل</a:t>
            </a:r>
          </a:p>
        </p:txBody>
      </p:sp>
      <p:graphicFrame>
        <p:nvGraphicFramePr>
          <p:cNvPr id="8198" name="Object 4"/>
          <p:cNvGraphicFramePr>
            <a:graphicFrameLocks noChangeAspect="1"/>
          </p:cNvGraphicFramePr>
          <p:nvPr/>
        </p:nvGraphicFramePr>
        <p:xfrm>
          <a:off x="4876800" y="1752600"/>
          <a:ext cx="863600" cy="720725"/>
        </p:xfrm>
        <a:graphic>
          <a:graphicData uri="http://schemas.openxmlformats.org/presentationml/2006/ole">
            <p:oleObj spid="_x0000_s8198" name="Equation" r:id="rId3" imgW="203040" imgH="241200" progId="">
              <p:embed/>
            </p:oleObj>
          </a:graphicData>
        </a:graphic>
      </p:graphicFrame>
      <p:graphicFrame>
        <p:nvGraphicFramePr>
          <p:cNvPr id="8199" name="Object 6"/>
          <p:cNvGraphicFramePr>
            <a:graphicFrameLocks noChangeAspect="1"/>
          </p:cNvGraphicFramePr>
          <p:nvPr/>
        </p:nvGraphicFramePr>
        <p:xfrm>
          <a:off x="1828800" y="2819400"/>
          <a:ext cx="860425" cy="719138"/>
        </p:xfrm>
        <a:graphic>
          <a:graphicData uri="http://schemas.openxmlformats.org/presentationml/2006/ole">
            <p:oleObj spid="_x0000_s8199" name="Equation" r:id="rId4" imgW="164880" imgH="241200" progId="">
              <p:embed/>
            </p:oleObj>
          </a:graphicData>
        </a:graphic>
      </p:graphicFrame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2209800" y="4800600"/>
          <a:ext cx="820737" cy="720725"/>
        </p:xfrm>
        <a:graphic>
          <a:graphicData uri="http://schemas.openxmlformats.org/presentationml/2006/ole">
            <p:oleObj spid="_x0000_s8200" name="Equation" r:id="rId5" imgW="177480" imgH="241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915400" cy="1143000"/>
          </a:xfrm>
        </p:spPr>
        <p:txBody>
          <a:bodyPr/>
          <a:lstStyle/>
          <a:p>
            <a:pPr eaLnBrk="1" hangingPunct="1"/>
            <a:r>
              <a:rPr lang="ar-SA" dirty="0" smtClean="0">
                <a:solidFill>
                  <a:srgbClr val="FF0000"/>
                </a:solidFill>
              </a:rPr>
              <a:t>صياغة نموذج برمجة خطية</a:t>
            </a:r>
            <a:r>
              <a:rPr lang="ar-SA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228600" y="1219200"/>
            <a:ext cx="9144000" cy="4754563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ar-SA" sz="2600" b="1" dirty="0" smtClean="0"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sz="2600" b="1" dirty="0" smtClean="0">
              <a:cs typeface="Arial" pitchFamily="34" charset="0"/>
            </a:endParaRPr>
          </a:p>
        </p:txBody>
      </p:sp>
      <p:sp>
        <p:nvSpPr>
          <p:cNvPr id="9220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667F1982-5105-4DF8-8BB2-4AAF53672BF4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17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تحديد معاملات الطرف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الايمن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( الموارد </a:t>
            </a:r>
            <a:r>
              <a:rPr kumimoji="0" lang="ar-SA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او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الالتزامات)      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i</a:t>
            </a:r>
            <a:r>
              <a:rPr kumimoji="0" lang="ar-SA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      مع وحدات القياس المناسبة لكل معامل</a:t>
            </a:r>
          </a:p>
          <a:p>
            <a:pPr marL="609600" marR="0" lvl="0" indent="-6096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6- قيد عدم </a:t>
            </a:r>
            <a:r>
              <a:rPr kumimoji="0" lang="ar-S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السالبية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655</Words>
  <Application>Microsoft Office PowerPoint</Application>
  <PresentationFormat>A4 Paper (210x297 mm)‎</PresentationFormat>
  <Paragraphs>129</Paragraphs>
  <Slides>18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Office Theme</vt:lpstr>
      <vt:lpstr>Equation</vt:lpstr>
      <vt:lpstr>الشريحة 1</vt:lpstr>
      <vt:lpstr>مصطلحات هامة في بحوث العمليات</vt:lpstr>
      <vt:lpstr>يتبع</vt:lpstr>
      <vt:lpstr>Modeling النمذجة</vt:lpstr>
      <vt:lpstr>مراحل دراسة بحوث العمليات</vt:lpstr>
      <vt:lpstr>يتبع</vt:lpstr>
      <vt:lpstr>البرمجة الرياضية Mathematical Programming</vt:lpstr>
      <vt:lpstr>Linear Programmingالبرمجة الخطية </vt:lpstr>
      <vt:lpstr>مكونات نموذج البرمجة الخطية</vt:lpstr>
      <vt:lpstr>مكونات نموذج البرمجة الخطية </vt:lpstr>
      <vt:lpstr>مكونات نموذج البرمجة الخطية </vt:lpstr>
      <vt:lpstr>مكونات نموذج البرمجة الخطية </vt:lpstr>
      <vt:lpstr>مكونات نموذج البرمجة الخطية </vt:lpstr>
      <vt:lpstr>مكونات نموذج البرمجة الخطية </vt:lpstr>
      <vt:lpstr>الشكــل العام في حالة التعظيــم</vt:lpstr>
      <vt:lpstr>صياغة نموذج برمجة خطية </vt:lpstr>
      <vt:lpstr>صياغة نموذج برمجة خطية </vt:lpstr>
      <vt:lpstr>الشريحة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malrasheedy</cp:lastModifiedBy>
  <cp:revision>100</cp:revision>
  <dcterms:created xsi:type="dcterms:W3CDTF">2009-10-14T19:14:34Z</dcterms:created>
  <dcterms:modified xsi:type="dcterms:W3CDTF">2010-10-26T14:36:55Z</dcterms:modified>
</cp:coreProperties>
</file>