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6" r:id="rId2"/>
    <p:sldId id="257" r:id="rId3"/>
    <p:sldId id="310" r:id="rId4"/>
    <p:sldId id="311" r:id="rId5"/>
    <p:sldId id="312" r:id="rId6"/>
    <p:sldId id="313" r:id="rId7"/>
    <p:sldId id="314" r:id="rId8"/>
    <p:sldId id="316" r:id="rId9"/>
    <p:sldId id="317" r:id="rId10"/>
    <p:sldId id="318" r:id="rId11"/>
    <p:sldId id="319" r:id="rId12"/>
    <p:sldId id="323" r:id="rId13"/>
    <p:sldId id="331" r:id="rId14"/>
    <p:sldId id="332" r:id="rId15"/>
    <p:sldId id="333" r:id="rId16"/>
    <p:sldId id="334" r:id="rId17"/>
    <p:sldId id="335" r:id="rId18"/>
    <p:sldId id="336" r:id="rId19"/>
    <p:sldId id="338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5" autoAdjust="0"/>
    <p:restoredTop sz="94664" autoAdjust="0"/>
  </p:normalViewPr>
  <p:slideViewPr>
    <p:cSldViewPr>
      <p:cViewPr>
        <p:scale>
          <a:sx n="80" d="100"/>
          <a:sy n="80" d="100"/>
        </p:scale>
        <p:origin x="-1116" y="-25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بحوث العمليـــــات</a:t>
            </a:r>
            <a:endParaRPr lang="ar-SA" sz="36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الرابعـــة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حل مسائل البرمجة الخطية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accent2"/>
                </a:solidFill>
                <a:latin typeface="Rockwell" pitchFamily="18" charset="0"/>
                <a:cs typeface="Arabic Transparent" pitchFamily="2" charset="-78"/>
              </a:rPr>
              <a:t>Graphical  Method</a:t>
            </a:r>
            <a:r>
              <a:rPr lang="ar-SA" b="1" dirty="0" smtClean="0">
                <a:solidFill>
                  <a:schemeClr val="accent2"/>
                </a:solidFill>
                <a:latin typeface="Rockwell" pitchFamily="18" charset="0"/>
                <a:cs typeface="Arabic Transparent" pitchFamily="2" charset="-78"/>
              </a:rPr>
              <a:t>  </a:t>
            </a:r>
            <a:r>
              <a:rPr lang="ar-SA" b="1" dirty="0" smtClean="0">
                <a:solidFill>
                  <a:srgbClr val="660066"/>
                </a:solidFill>
                <a:cs typeface="Arabic Transparent" pitchFamily="2" charset="-78"/>
              </a:rPr>
              <a:t>طريقة الرسم البياني</a:t>
            </a:r>
            <a:endParaRPr lang="en-US" b="1" dirty="0" smtClean="0">
              <a:solidFill>
                <a:srgbClr val="CC00CC"/>
              </a:solidFill>
              <a:latin typeface="Rockwell" pitchFamily="18" charset="0"/>
              <a:cs typeface="Arabic Transparent" pitchFamily="2" charset="-78"/>
            </a:endParaRPr>
          </a:p>
          <a:p>
            <a:pPr algn="r" rtl="1" eaLnBrk="1" hangingPunct="1"/>
            <a:r>
              <a:rPr lang="en-US" b="1" dirty="0" smtClean="0">
                <a:solidFill>
                  <a:schemeClr val="accent2"/>
                </a:solidFill>
                <a:latin typeface="Rockwell" pitchFamily="18" charset="0"/>
                <a:cs typeface="Arabic Transparent" pitchFamily="2" charset="-78"/>
              </a:rPr>
              <a:t>     </a:t>
            </a:r>
          </a:p>
          <a:p>
            <a:pPr rtl="1" eaLnBrk="1" hangingPunct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accent2"/>
                </a:solidFill>
                <a:latin typeface="Rockwell" pitchFamily="18" charset="0"/>
                <a:cs typeface="Arabic Transparent" pitchFamily="2" charset="-78"/>
              </a:rPr>
              <a:t>Simplex Method</a:t>
            </a:r>
            <a:r>
              <a:rPr lang="ar-SA" b="1" dirty="0" smtClean="0">
                <a:solidFill>
                  <a:schemeClr val="accent2"/>
                </a:solidFill>
                <a:latin typeface="Rockwell" pitchFamily="18" charset="0"/>
                <a:cs typeface="Arabic Transparent" pitchFamily="2" charset="-78"/>
              </a:rPr>
              <a:t>    </a:t>
            </a:r>
            <a:r>
              <a:rPr lang="ar-SA" b="1" dirty="0" smtClean="0">
                <a:solidFill>
                  <a:srgbClr val="660066"/>
                </a:solidFill>
                <a:latin typeface="Rockwell" pitchFamily="18" charset="0"/>
                <a:cs typeface="Arabic Transparent" pitchFamily="2" charset="-78"/>
              </a:rPr>
              <a:t>طريقة </a:t>
            </a:r>
            <a:r>
              <a:rPr lang="ar-SA" b="1" dirty="0" err="1" smtClean="0">
                <a:solidFill>
                  <a:srgbClr val="660066"/>
                </a:solidFill>
                <a:latin typeface="Rockwell" pitchFamily="18" charset="0"/>
                <a:cs typeface="Arabic Transparent" pitchFamily="2" charset="-78"/>
              </a:rPr>
              <a:t>السمبلكس</a:t>
            </a:r>
            <a:r>
              <a:rPr lang="ar-SA" b="1" dirty="0" smtClean="0">
                <a:solidFill>
                  <a:srgbClr val="660066"/>
                </a:solidFill>
                <a:latin typeface="Rockwell" pitchFamily="18" charset="0"/>
                <a:cs typeface="Arabic Transparent" pitchFamily="2" charset="-78"/>
              </a:rPr>
              <a:t> </a:t>
            </a:r>
            <a:endParaRPr lang="en-US" b="1" dirty="0" smtClean="0">
              <a:solidFill>
                <a:schemeClr val="accent2"/>
              </a:solidFill>
              <a:latin typeface="Rockwell" pitchFamily="18" charset="0"/>
              <a:cs typeface="Arabic Transparent" pitchFamily="2" charset="-78"/>
            </a:endParaRPr>
          </a:p>
          <a:p>
            <a:pPr rtl="1" eaLnBrk="1" hangingPunct="1"/>
            <a:endParaRPr lang="en-US" b="1" dirty="0" smtClean="0">
              <a:solidFill>
                <a:srgbClr val="660066"/>
              </a:solidFill>
              <a:cs typeface="Arabic Transparent" pitchFamily="2" charset="-78"/>
            </a:endParaRPr>
          </a:p>
          <a:p>
            <a:pPr rtl="1" eaLnBrk="1" hangingPunct="1">
              <a:buFont typeface="Wingdings" pitchFamily="2" charset="2"/>
              <a:buChar char="Ø"/>
            </a:pPr>
            <a:r>
              <a:rPr lang="en-US" sz="3600" dirty="0" smtClean="0">
                <a:solidFill>
                  <a:srgbClr val="660066"/>
                </a:solidFill>
                <a:cs typeface="Arabic Transparent" pitchFamily="2" charset="-78"/>
              </a:rPr>
              <a:t>  </a:t>
            </a:r>
            <a:r>
              <a:rPr lang="ar-SA" sz="3600" dirty="0" smtClean="0">
                <a:cs typeface="Arabic Transparent" pitchFamily="2" charset="-78"/>
              </a:rPr>
              <a:t>يعتمد على عدد المتغيرات في المسألة</a:t>
            </a:r>
            <a:endParaRPr lang="en-US" sz="3600" dirty="0" smtClean="0">
              <a:latin typeface="Rockwell" pitchFamily="18" charset="0"/>
              <a:cs typeface="Arabic Transparent" pitchFamily="2" charset="-78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MCS HALA HIGH" pitchFamily="2" charset="-78"/>
              </a:rPr>
              <a:t>خصائص معالجة مشاكل البرمجة الخطية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ar-SA" sz="3600" dirty="0" smtClean="0">
                <a:solidFill>
                  <a:srgbClr val="660066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660066"/>
                </a:solidFill>
              </a:rPr>
              <a:t>تقع جميع الحلول الممكنة في منطقة محدبة, وتكون مجموعة نقاطها مجموعة محدبة.</a:t>
            </a:r>
          </a:p>
          <a:p>
            <a:pPr rtl="1" eaLnBrk="1" hangingPunct="1">
              <a:lnSpc>
                <a:spcPct val="90000"/>
              </a:lnSpc>
            </a:pPr>
            <a:r>
              <a:rPr lang="ar-SA" dirty="0" smtClean="0">
                <a:solidFill>
                  <a:srgbClr val="660066"/>
                </a:solidFill>
              </a:rPr>
              <a:t>   </a:t>
            </a:r>
            <a:r>
              <a:rPr lang="ar-SA" sz="3600" b="1" u="sng" dirty="0" smtClean="0">
                <a:solidFill>
                  <a:schemeClr val="tx2"/>
                </a:solidFill>
                <a:latin typeface="Lucida Sans Unicode" pitchFamily="34" charset="0"/>
                <a:cs typeface="Arabic Transparent" pitchFamily="2" charset="-78"/>
              </a:rPr>
              <a:t>المنطقة المحدبة:</a:t>
            </a:r>
            <a:r>
              <a:rPr lang="ar-SA" dirty="0" smtClean="0">
                <a:solidFill>
                  <a:srgbClr val="660066"/>
                </a:solidFill>
              </a:rPr>
              <a:t> </a:t>
            </a:r>
            <a:r>
              <a:rPr lang="ar-SA" b="1" dirty="0" smtClean="0">
                <a:solidFill>
                  <a:srgbClr val="660066"/>
                </a:solidFill>
              </a:rPr>
              <a:t>هي المنطقة التي تكون فيها كل النقاط الواقعة على </a:t>
            </a:r>
            <a:r>
              <a:rPr lang="ar-SA" b="1" dirty="0" smtClean="0">
                <a:solidFill>
                  <a:srgbClr val="660066"/>
                </a:solidFill>
                <a:cs typeface="Arial" pitchFamily="34" charset="0"/>
              </a:rPr>
              <a:t> </a:t>
            </a:r>
            <a:r>
              <a:rPr lang="ar-SA" b="1" dirty="0" err="1" smtClean="0">
                <a:solidFill>
                  <a:srgbClr val="660066"/>
                </a:solidFill>
                <a:cs typeface="Arial" pitchFamily="34" charset="0"/>
              </a:rPr>
              <a:t>الخط</a:t>
            </a:r>
            <a:r>
              <a:rPr lang="ar-SA" b="1" dirty="0" err="1" smtClean="0">
                <a:solidFill>
                  <a:srgbClr val="660066"/>
                </a:solidFill>
              </a:rPr>
              <a:t>المستقيم</a:t>
            </a:r>
            <a:r>
              <a:rPr lang="ar-SA" b="1" dirty="0" smtClean="0">
                <a:solidFill>
                  <a:srgbClr val="660066"/>
                </a:solidFill>
              </a:rPr>
              <a:t> </a:t>
            </a:r>
            <a:r>
              <a:rPr lang="ar-SA" b="1" dirty="0" smtClean="0">
                <a:solidFill>
                  <a:srgbClr val="660066"/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660066"/>
                </a:solidFill>
                <a:cs typeface="Arial" pitchFamily="34" charset="0"/>
              </a:rPr>
              <a:t>الموصل </a:t>
            </a:r>
            <a:r>
              <a:rPr lang="ar-SA" dirty="0" smtClean="0">
                <a:solidFill>
                  <a:srgbClr val="660066"/>
                </a:solidFill>
              </a:rPr>
              <a:t>بين </a:t>
            </a:r>
            <a:r>
              <a:rPr lang="ar-SA" dirty="0" smtClean="0">
                <a:solidFill>
                  <a:srgbClr val="660066"/>
                </a:solidFill>
                <a:cs typeface="Arial" pitchFamily="34" charset="0"/>
              </a:rPr>
              <a:t> أي </a:t>
            </a:r>
            <a:r>
              <a:rPr lang="ar-SA" dirty="0" smtClean="0">
                <a:solidFill>
                  <a:srgbClr val="660066"/>
                </a:solidFill>
              </a:rPr>
              <a:t>نقطتين تقع كذلك في المنطقة المحدبة </a:t>
            </a:r>
            <a:r>
              <a:rPr lang="ar-SA" b="1" dirty="0" smtClean="0">
                <a:solidFill>
                  <a:srgbClr val="660066"/>
                </a:solidFill>
              </a:rPr>
              <a:t>نفسها.</a:t>
            </a:r>
          </a:p>
          <a:p>
            <a:pPr rtl="1" eaLnBrk="1" hangingPunct="1">
              <a:lnSpc>
                <a:spcPct val="90000"/>
              </a:lnSpc>
            </a:pPr>
            <a:endParaRPr lang="ar-SA" b="1" dirty="0" smtClean="0">
              <a:solidFill>
                <a:srgbClr val="660066"/>
              </a:solidFill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6934200" y="4267200"/>
            <a:ext cx="533400" cy="990600"/>
          </a:xfrm>
          <a:prstGeom prst="line">
            <a:avLst/>
          </a:prstGeom>
          <a:noFill/>
          <a:ln w="22225">
            <a:solidFill>
              <a:srgbClr val="008000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 rot="21319449">
            <a:off x="6367861" y="4127657"/>
            <a:ext cx="2232025" cy="1152525"/>
          </a:xfrm>
          <a:prstGeom prst="pentagon">
            <a:avLst/>
          </a:prstGeom>
          <a:solidFill>
            <a:schemeClr val="bg1">
              <a:alpha val="79999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>
              <a:cs typeface="Times New Roman" pitchFamily="18" charset="0"/>
            </a:endParaRPr>
          </a:p>
        </p:txBody>
      </p:sp>
      <p:sp>
        <p:nvSpPr>
          <p:cNvPr id="8" name="Line 26"/>
          <p:cNvSpPr>
            <a:spLocks noChangeShapeType="1"/>
          </p:cNvSpPr>
          <p:nvPr/>
        </p:nvSpPr>
        <p:spPr bwMode="auto">
          <a:xfrm>
            <a:off x="2133600" y="4267200"/>
            <a:ext cx="0" cy="990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9" name="Line 25"/>
          <p:cNvSpPr>
            <a:spLocks noChangeShapeType="1"/>
          </p:cNvSpPr>
          <p:nvPr/>
        </p:nvSpPr>
        <p:spPr bwMode="auto">
          <a:xfrm>
            <a:off x="2133600" y="4267200"/>
            <a:ext cx="11430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>
            <a:off x="2133600" y="5257800"/>
            <a:ext cx="11430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1" name="Line 29"/>
          <p:cNvSpPr>
            <a:spLocks noChangeShapeType="1"/>
          </p:cNvSpPr>
          <p:nvPr/>
        </p:nvSpPr>
        <p:spPr bwMode="auto">
          <a:xfrm flipH="1">
            <a:off x="2819400" y="4267200"/>
            <a:ext cx="45720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2819400" y="4343400"/>
            <a:ext cx="228600" cy="838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3" name="Line 28"/>
          <p:cNvSpPr>
            <a:spLocks noChangeShapeType="1"/>
          </p:cNvSpPr>
          <p:nvPr/>
        </p:nvSpPr>
        <p:spPr bwMode="auto">
          <a:xfrm flipH="1" flipV="1">
            <a:off x="2819400" y="4800600"/>
            <a:ext cx="457200" cy="457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Wingdings" pitchFamily="2" charset="2"/>
              <a:buChar char="ü"/>
            </a:pPr>
            <a:r>
              <a:rPr lang="ar-SA" b="1" dirty="0" smtClean="0">
                <a:solidFill>
                  <a:schemeClr val="accent2"/>
                </a:solidFill>
              </a:rPr>
              <a:t>  </a:t>
            </a:r>
            <a:r>
              <a:rPr lang="ar-SA" sz="3600" b="1" dirty="0" smtClean="0">
                <a:solidFill>
                  <a:schemeClr val="accent2"/>
                </a:solidFill>
              </a:rPr>
              <a:t>مجموعة الحلول الممكنة محدودة بعدد نهائي من   الجوانب</a:t>
            </a:r>
          </a:p>
          <a:p>
            <a:pPr rtl="1" eaLnBrk="1" hangingPunct="1"/>
            <a:endParaRPr lang="ar-SA" sz="3600" dirty="0" smtClean="0">
              <a:solidFill>
                <a:schemeClr val="accent2"/>
              </a:solidFill>
            </a:endParaRPr>
          </a:p>
          <a:p>
            <a:pPr rtl="1" eaLnBrk="1" hangingPunct="1">
              <a:buFont typeface="Wingdings" pitchFamily="2" charset="2"/>
              <a:buChar char="ü"/>
            </a:pPr>
            <a:r>
              <a:rPr lang="ar-SA" sz="3600" dirty="0" smtClean="0">
                <a:solidFill>
                  <a:schemeClr val="accent2"/>
                </a:solidFill>
                <a:cs typeface="Arial" pitchFamily="34" charset="0"/>
              </a:rPr>
              <a:t>  </a:t>
            </a:r>
            <a:r>
              <a:rPr lang="ar-SA" sz="3600" b="1" dirty="0" smtClean="0">
                <a:solidFill>
                  <a:schemeClr val="accent2"/>
                </a:solidFill>
              </a:rPr>
              <a:t>أي حل أمثل لا بد </a:t>
            </a:r>
            <a:r>
              <a:rPr lang="ar-SA" sz="3600" b="1" dirty="0" smtClean="0">
                <a:solidFill>
                  <a:schemeClr val="accent2"/>
                </a:solidFill>
                <a:cs typeface="Arial" pitchFamily="34" charset="0"/>
              </a:rPr>
              <a:t> وأ</a:t>
            </a:r>
            <a:r>
              <a:rPr lang="ar-SA" sz="3600" b="1" dirty="0" smtClean="0">
                <a:solidFill>
                  <a:schemeClr val="accent2"/>
                </a:solidFill>
              </a:rPr>
              <a:t>ن يقع على احد أركان منطقة الحلول  الممكنة</a:t>
            </a:r>
            <a:r>
              <a:rPr lang="ar-SA" sz="3600" b="1" dirty="0" smtClean="0">
                <a:solidFill>
                  <a:srgbClr val="660066"/>
                </a:solidFill>
              </a:rPr>
              <a:t> (</a:t>
            </a:r>
            <a:r>
              <a:rPr lang="ar-SA" sz="3600" b="1" dirty="0" smtClean="0">
                <a:solidFill>
                  <a:srgbClr val="002060"/>
                </a:solidFill>
              </a:rPr>
              <a:t>النقاط الركنية</a:t>
            </a:r>
            <a:r>
              <a:rPr lang="ar-SA" sz="3600" b="1" dirty="0" smtClean="0">
                <a:solidFill>
                  <a:srgbClr val="660066"/>
                </a:solidFill>
              </a:rPr>
              <a:t>).</a:t>
            </a:r>
            <a:endParaRPr lang="en-US" sz="3600" b="1" dirty="0" smtClean="0">
              <a:solidFill>
                <a:srgbClr val="660066"/>
              </a:solidFill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طريقة الرسم البياني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ar-SA" b="1" u="sng" dirty="0" smtClean="0">
                <a:cs typeface="Arial" pitchFamily="34" charset="0"/>
              </a:rPr>
              <a:t>الخطوة الأولى ..</a:t>
            </a:r>
          </a:p>
          <a:p>
            <a:pPr eaLnBrk="1" hangingPunct="1">
              <a:lnSpc>
                <a:spcPct val="80000"/>
              </a:lnSpc>
            </a:pPr>
            <a:endParaRPr lang="en-US" b="1" dirty="0" smtClean="0">
              <a:solidFill>
                <a:srgbClr val="660066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ar-SA" b="1" dirty="0" smtClean="0">
                <a:solidFill>
                  <a:srgbClr val="660066"/>
                </a:solidFill>
              </a:rPr>
              <a:t>تحديد منطقة الحلول المقبولة أو الممكنة</a:t>
            </a:r>
            <a:r>
              <a:rPr lang="ar-SA" b="1" dirty="0" smtClean="0">
                <a:solidFill>
                  <a:srgbClr val="660066"/>
                </a:solidFill>
                <a:cs typeface="Arial" pitchFamily="34" charset="0"/>
              </a:rPr>
              <a:t>   </a:t>
            </a:r>
            <a:endParaRPr lang="en-US" b="1" dirty="0" smtClean="0">
              <a:solidFill>
                <a:srgbClr val="660066"/>
              </a:solidFill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b="1" dirty="0" smtClean="0">
                <a:solidFill>
                  <a:srgbClr val="0066CC"/>
                </a:solidFill>
                <a:latin typeface="Rockwell" pitchFamily="18" charset="0"/>
              </a:rPr>
              <a:t> Feasible solution</a:t>
            </a:r>
            <a:r>
              <a:rPr lang="en-US" b="1" dirty="0" smtClean="0">
                <a:solidFill>
                  <a:srgbClr val="0066CC"/>
                </a:solidFill>
                <a:latin typeface="Rockwell" pitchFamily="18" charset="0"/>
                <a:cs typeface="Arial" pitchFamily="34" charset="0"/>
              </a:rPr>
              <a:t>s</a:t>
            </a:r>
          </a:p>
          <a:p>
            <a:pPr eaLnBrk="1" hangingPunct="1">
              <a:lnSpc>
                <a:spcPct val="80000"/>
              </a:lnSpc>
            </a:pPr>
            <a:r>
              <a:rPr lang="ar-SA" b="1" dirty="0" smtClean="0">
                <a:solidFill>
                  <a:srgbClr val="660066"/>
                </a:solidFill>
                <a:cs typeface="Arial" pitchFamily="34" charset="0"/>
              </a:rPr>
              <a:t>التي </a:t>
            </a:r>
            <a:r>
              <a:rPr lang="ar-SA" b="1" dirty="0" smtClean="0">
                <a:solidFill>
                  <a:srgbClr val="660066"/>
                </a:solidFill>
              </a:rPr>
              <a:t>تتحقق عندها المتباينات </a:t>
            </a:r>
            <a:r>
              <a:rPr lang="ar-SA" b="1" dirty="0" err="1" smtClean="0">
                <a:solidFill>
                  <a:srgbClr val="660066"/>
                </a:solidFill>
              </a:rPr>
              <a:t>او</a:t>
            </a:r>
            <a:r>
              <a:rPr lang="ar-SA" b="1" dirty="0" smtClean="0">
                <a:solidFill>
                  <a:srgbClr val="660066"/>
                </a:solidFill>
              </a:rPr>
              <a:t> القيود </a:t>
            </a:r>
          </a:p>
          <a:p>
            <a:pPr eaLnBrk="1" hangingPunct="1">
              <a:lnSpc>
                <a:spcPct val="80000"/>
              </a:lnSpc>
            </a:pPr>
            <a:r>
              <a:rPr lang="ar-SA" b="1" dirty="0" smtClean="0">
                <a:solidFill>
                  <a:srgbClr val="0066CC"/>
                </a:solidFill>
              </a:rPr>
              <a:t>(منطقة تقاطع مناطق الحل</a:t>
            </a:r>
            <a:r>
              <a:rPr lang="ar-SA" b="1" dirty="0" smtClean="0">
                <a:solidFill>
                  <a:srgbClr val="0066CC"/>
                </a:solidFill>
                <a:cs typeface="Arial" pitchFamily="34" charset="0"/>
              </a:rPr>
              <a:t> للقيود = التي تتحقق عندها جميع قيود المســـــألة)</a:t>
            </a:r>
          </a:p>
          <a:p>
            <a:pPr eaLnBrk="1" hangingPunct="1">
              <a:lnSpc>
                <a:spcPct val="80000"/>
              </a:lnSpc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endParaRPr lang="en-US" b="1" u="sng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ar-SA" b="1" u="sng" dirty="0" smtClean="0"/>
              <a:t>الخطوة الثانية</a:t>
            </a:r>
            <a:endParaRPr lang="ar-SA" b="1" u="sng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solidFill>
                <a:srgbClr val="660066"/>
              </a:solidFill>
            </a:endParaRPr>
          </a:p>
          <a:p>
            <a:pPr eaLnBrk="1" hangingPunct="1"/>
            <a:r>
              <a:rPr lang="ar-SA" b="1" dirty="0" smtClean="0">
                <a:solidFill>
                  <a:srgbClr val="660066"/>
                </a:solidFill>
              </a:rPr>
              <a:t>الحصول على قيمة دالة الهدف عند كل نقطة من </a:t>
            </a:r>
            <a:r>
              <a:rPr lang="ar-SA" b="1" dirty="0" smtClean="0">
                <a:solidFill>
                  <a:srgbClr val="660066"/>
                </a:solidFill>
                <a:cs typeface="Arial" pitchFamily="34" charset="0"/>
              </a:rPr>
              <a:t> نقاط </a:t>
            </a:r>
            <a:r>
              <a:rPr lang="ar-SA" b="1" dirty="0" smtClean="0">
                <a:solidFill>
                  <a:srgbClr val="660066"/>
                </a:solidFill>
              </a:rPr>
              <a:t>رؤوس</a:t>
            </a:r>
            <a:r>
              <a:rPr lang="ar-SA" b="1" dirty="0" smtClean="0">
                <a:solidFill>
                  <a:srgbClr val="660066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660066"/>
                </a:solidFill>
              </a:rPr>
              <a:t>المضلع المحدب (النقـــاط الركنيــة) في منطقــة الحلول المقـــبولة, تكون عندها دالة الهدف أكبر(</a:t>
            </a:r>
            <a:r>
              <a:rPr lang="ar-SA" b="1" dirty="0" smtClean="0">
                <a:solidFill>
                  <a:srgbClr val="002060"/>
                </a:solidFill>
              </a:rPr>
              <a:t>أصغر</a:t>
            </a:r>
            <a:r>
              <a:rPr lang="ar-SA" b="1" dirty="0" smtClean="0">
                <a:solidFill>
                  <a:srgbClr val="660066"/>
                </a:solidFill>
              </a:rPr>
              <a:t>) </a:t>
            </a:r>
            <a:r>
              <a:rPr lang="ar-SA" b="1" dirty="0" smtClean="0">
                <a:solidFill>
                  <a:srgbClr val="660066"/>
                </a:solidFill>
                <a:cs typeface="Arial" pitchFamily="34" charset="0"/>
              </a:rPr>
              <a:t>ما يمكن.</a:t>
            </a:r>
            <a:endParaRPr lang="ar-SA" b="1" dirty="0" smtClean="0">
              <a:solidFill>
                <a:srgbClr val="0066CC"/>
              </a:solidFill>
              <a:cs typeface="Arial" pitchFamily="34" charset="0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+mj-cs"/>
              </a:rPr>
              <a:t>حالات خاصة في البرمجة الخطية</a:t>
            </a:r>
            <a:endParaRPr lang="ar-SA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rtl="1" eaLnBrk="1" hangingPunct="1"/>
            <a:endParaRPr lang="ar-SA" b="1" dirty="0" smtClean="0">
              <a:solidFill>
                <a:schemeClr val="accent2"/>
              </a:solidFill>
              <a:cs typeface="Arial" pitchFamily="34" charset="0"/>
            </a:endParaRPr>
          </a:p>
          <a:p>
            <a:pPr marL="533400" indent="-533400" rtl="1" eaLnBrk="1" hangingPunct="1">
              <a:buFont typeface="Wingdings" pitchFamily="2" charset="2"/>
              <a:buChar char="ü"/>
            </a:pPr>
            <a:r>
              <a:rPr lang="ar-SA" b="1" dirty="0" smtClean="0">
                <a:solidFill>
                  <a:schemeClr val="accent2"/>
                </a:solidFill>
              </a:rPr>
              <a:t>قد يوجد تكرار</a:t>
            </a:r>
            <a:r>
              <a:rPr lang="ar-SA" b="1" dirty="0" smtClean="0">
                <a:solidFill>
                  <a:schemeClr val="accent2"/>
                </a:solidFill>
                <a:cs typeface="Arial" pitchFamily="34" charset="0"/>
              </a:rPr>
              <a:t> (تحلل)</a:t>
            </a:r>
            <a:r>
              <a:rPr lang="en-US" b="1" dirty="0" smtClean="0">
                <a:solidFill>
                  <a:schemeClr val="accent2"/>
                </a:solidFill>
              </a:rPr>
              <a:t> </a:t>
            </a:r>
            <a:r>
              <a:rPr lang="en-US" b="1" dirty="0" smtClean="0"/>
              <a:t>Degenerate</a:t>
            </a:r>
            <a:r>
              <a:rPr lang="en-US" b="1" dirty="0" smtClean="0">
                <a:solidFill>
                  <a:schemeClr val="accent2"/>
                </a:solidFill>
              </a:rPr>
              <a:t> </a:t>
            </a:r>
            <a:r>
              <a:rPr lang="ar-SA" b="1" dirty="0" smtClean="0">
                <a:solidFill>
                  <a:schemeClr val="accent2"/>
                </a:solidFill>
              </a:rPr>
              <a:t> (</a:t>
            </a:r>
            <a:r>
              <a:rPr lang="ar-SA" b="1" dirty="0" smtClean="0"/>
              <a:t>في الطريقة المبسطة)</a:t>
            </a:r>
          </a:p>
          <a:p>
            <a:pPr marL="533400" indent="-533400" rtl="1" eaLnBrk="1" hangingPunct="1">
              <a:buFont typeface="Wingdings" pitchFamily="2" charset="2"/>
              <a:buChar char="ü"/>
            </a:pPr>
            <a:r>
              <a:rPr lang="ar-SA" b="1" dirty="0" smtClean="0">
                <a:solidFill>
                  <a:schemeClr val="accent2"/>
                </a:solidFill>
              </a:rPr>
              <a:t>قد يوجد حلول مثلى متعددة </a:t>
            </a:r>
            <a:r>
              <a:rPr lang="en-US" b="1" dirty="0" smtClean="0"/>
              <a:t>Optimal solutions</a:t>
            </a:r>
            <a:r>
              <a:rPr lang="ar-SA" b="1" dirty="0" smtClean="0"/>
              <a:t> ( بمجرد النظر </a:t>
            </a:r>
            <a:r>
              <a:rPr lang="ar-SA" b="1" dirty="0" err="1" smtClean="0"/>
              <a:t>الى</a:t>
            </a:r>
            <a:r>
              <a:rPr lang="ar-SA" b="1" dirty="0" smtClean="0"/>
              <a:t>  المسألة)</a:t>
            </a:r>
          </a:p>
          <a:p>
            <a:pPr marL="533400" indent="-533400" rtl="1" eaLnBrk="1" hangingPunct="1">
              <a:buFont typeface="Wingdings" pitchFamily="2" charset="2"/>
              <a:buChar char="ü"/>
            </a:pPr>
            <a:r>
              <a:rPr lang="ar-SA" b="1" dirty="0" smtClean="0">
                <a:solidFill>
                  <a:schemeClr val="accent2"/>
                </a:solidFill>
              </a:rPr>
              <a:t>قد لا يوجد </a:t>
            </a:r>
            <a:r>
              <a:rPr lang="ar-SA" b="1" dirty="0" smtClean="0">
                <a:solidFill>
                  <a:schemeClr val="accent2"/>
                </a:solidFill>
                <a:cs typeface="Arial" pitchFamily="34" charset="0"/>
              </a:rPr>
              <a:t>لها حـل  </a:t>
            </a:r>
            <a:r>
              <a:rPr lang="en-US" b="1" dirty="0" smtClean="0">
                <a:cs typeface="Arial" pitchFamily="34" charset="0"/>
              </a:rPr>
              <a:t>Infeasible</a:t>
            </a:r>
            <a:r>
              <a:rPr lang="ar-SA" b="1" dirty="0" smtClean="0">
                <a:cs typeface="Arial" pitchFamily="34" charset="0"/>
              </a:rPr>
              <a:t> ( من الرسم البياني)</a:t>
            </a:r>
          </a:p>
          <a:p>
            <a:pPr marL="533400" indent="-533400" rtl="1" eaLnBrk="1" hangingPunct="1">
              <a:buFont typeface="Wingdings" pitchFamily="2" charset="2"/>
              <a:buChar char="ü"/>
            </a:pPr>
            <a:r>
              <a:rPr lang="ar-SA" b="1" dirty="0" smtClean="0">
                <a:solidFill>
                  <a:schemeClr val="accent2"/>
                </a:solidFill>
              </a:rPr>
              <a:t>قد </a:t>
            </a:r>
            <a:r>
              <a:rPr lang="ar-SA" b="1" dirty="0" smtClean="0">
                <a:solidFill>
                  <a:schemeClr val="accent2"/>
                </a:solidFill>
                <a:cs typeface="Arial" pitchFamily="34" charset="0"/>
              </a:rPr>
              <a:t>يوجد لها حل غير محدود </a:t>
            </a:r>
            <a:r>
              <a:rPr lang="en-US" b="1" dirty="0" smtClean="0">
                <a:cs typeface="Arial" pitchFamily="34" charset="0"/>
              </a:rPr>
              <a:t>Unbounded</a:t>
            </a:r>
            <a:r>
              <a:rPr lang="ar-SA" b="1" dirty="0" smtClean="0">
                <a:cs typeface="Arial" pitchFamily="34" charset="0"/>
              </a:rPr>
              <a:t> ( من الرسم البياني)</a:t>
            </a:r>
            <a:endParaRPr lang="en-US" b="1" dirty="0" smtClean="0">
              <a:cs typeface="Arial" pitchFamily="34" charset="0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9604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rgbClr val="FF3300"/>
                </a:solidFill>
              </a:rPr>
              <a:t>خطوات طريقة الرسم البياني </a:t>
            </a:r>
            <a:r>
              <a:rPr lang="ar-SA" dirty="0" smtClean="0">
                <a:solidFill>
                  <a:srgbClr val="CC9900"/>
                </a:solidFill>
              </a:rPr>
              <a:t/>
            </a:r>
            <a:br>
              <a:rPr lang="ar-SA" dirty="0" smtClean="0">
                <a:solidFill>
                  <a:srgbClr val="CC9900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rgbClr val="993366"/>
                </a:solidFill>
              </a:rPr>
              <a:t>1- تحويل متباينات القيود </a:t>
            </a:r>
            <a:r>
              <a:rPr lang="ar-SA" b="1" dirty="0" err="1" smtClean="0">
                <a:solidFill>
                  <a:srgbClr val="993366"/>
                </a:solidFill>
              </a:rPr>
              <a:t>الى</a:t>
            </a:r>
            <a:r>
              <a:rPr lang="ar-SA" b="1" dirty="0" smtClean="0">
                <a:solidFill>
                  <a:srgbClr val="993366"/>
                </a:solidFill>
              </a:rPr>
              <a:t> معادلات, </a:t>
            </a:r>
            <a:r>
              <a:rPr lang="ar-SA" b="1" dirty="0" err="1" smtClean="0">
                <a:solidFill>
                  <a:srgbClr val="993366"/>
                </a:solidFill>
              </a:rPr>
              <a:t>و</a:t>
            </a:r>
            <a:r>
              <a:rPr lang="ar-SA" b="1" dirty="0" smtClean="0">
                <a:solidFill>
                  <a:srgbClr val="993366"/>
                </a:solidFill>
              </a:rPr>
              <a:t> عملية التحويل هذه تجعل القيد في صيغة معادلة خطية يمكن تمثيلها بخط مستقيم.</a:t>
            </a:r>
          </a:p>
          <a:p>
            <a:pPr eaLnBrk="1" hangingPunct="1"/>
            <a:endParaRPr lang="ar-SA" b="1" dirty="0" smtClean="0">
              <a:solidFill>
                <a:srgbClr val="993366"/>
              </a:solidFill>
            </a:endParaRPr>
          </a:p>
          <a:p>
            <a:pPr eaLnBrk="1" hangingPunct="1"/>
            <a:r>
              <a:rPr lang="ar-SA" b="1" dirty="0" smtClean="0">
                <a:solidFill>
                  <a:srgbClr val="993366"/>
                </a:solidFill>
              </a:rPr>
              <a:t>2- تحديد نقاط تقاطع كل قيد مع المحورين والتوصيل بين هاتين النقطتين بخط مستقيم لكل قيد.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3300"/>
                </a:solidFill>
              </a:rPr>
              <a:t>يتبع</a:t>
            </a:r>
            <a:endParaRPr lang="ar-SA" dirty="0">
              <a:solidFill>
                <a:srgbClr val="FF33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/>
            <a:r>
              <a:rPr lang="ar-SA" b="1" dirty="0" smtClean="0">
                <a:solidFill>
                  <a:srgbClr val="993366"/>
                </a:solidFill>
              </a:rPr>
              <a:t>3- رسم القيود على الشكل البياني بعد </a:t>
            </a:r>
            <a:r>
              <a:rPr lang="ar-SA" b="1" dirty="0" err="1" smtClean="0">
                <a:solidFill>
                  <a:srgbClr val="993366"/>
                </a:solidFill>
              </a:rPr>
              <a:t>ان</a:t>
            </a:r>
            <a:r>
              <a:rPr lang="ar-SA" b="1" dirty="0" smtClean="0">
                <a:solidFill>
                  <a:srgbClr val="993366"/>
                </a:solidFill>
              </a:rPr>
              <a:t> يتم تحديد نقاط التقاطع وتحديد منطقة الحل الممكن.</a:t>
            </a:r>
          </a:p>
          <a:p>
            <a:pPr rtl="1" eaLnBrk="1" hangingPunct="1"/>
            <a:r>
              <a:rPr lang="ar-SA" b="1" dirty="0" smtClean="0">
                <a:solidFill>
                  <a:srgbClr val="993366"/>
                </a:solidFill>
              </a:rPr>
              <a:t>4- تحديد الحل الأمثل (الحلول المثلى) والذي يقع على أحد نقاط زوايا المضلع ( نقطة ركنية) من خلال:</a:t>
            </a:r>
          </a:p>
          <a:p>
            <a:pPr eaLnBrk="1" hangingPunct="1"/>
            <a:r>
              <a:rPr lang="ar-SA" b="1" dirty="0" smtClean="0">
                <a:solidFill>
                  <a:srgbClr val="993366"/>
                </a:solidFill>
              </a:rPr>
              <a:t>  </a:t>
            </a:r>
            <a:r>
              <a:rPr lang="ar-SA" b="1" dirty="0" smtClean="0">
                <a:solidFill>
                  <a:srgbClr val="336699"/>
                </a:solidFill>
              </a:rPr>
              <a:t>أ- إيجاد قيم المتغيرات عند هذه النقاط.</a:t>
            </a:r>
          </a:p>
          <a:p>
            <a:pPr eaLnBrk="1" hangingPunct="1"/>
            <a:r>
              <a:rPr lang="ar-SA" b="1" dirty="0" smtClean="0">
                <a:solidFill>
                  <a:srgbClr val="336699"/>
                </a:solidFill>
              </a:rPr>
              <a:t> ب- اختيار أكبر (أصغر) قيمة بعد التعويض بدالة الهدف</a:t>
            </a:r>
            <a:endParaRPr lang="en-US" b="1" dirty="0" smtClean="0">
              <a:solidFill>
                <a:srgbClr val="336699"/>
              </a:solidFill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مثـــال معرض الهفوف للرفــوف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76962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82"/>
          <p:cNvSpPr txBox="1">
            <a:spLocks noChangeArrowheads="1"/>
          </p:cNvSpPr>
          <p:nvPr/>
        </p:nvSpPr>
        <p:spPr bwMode="auto">
          <a:xfrm>
            <a:off x="914400" y="4572000"/>
            <a:ext cx="7696200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ar-SA" sz="2800" b="1" u="sng" dirty="0">
                <a:latin typeface="Arial" charset="0"/>
                <a:cs typeface="Arial" charset="0"/>
              </a:rPr>
              <a:t>قيود أخـــرى</a:t>
            </a:r>
            <a:r>
              <a:rPr lang="en-US" sz="2800" b="1" u="sng" dirty="0">
                <a:latin typeface="Arial" charset="0"/>
                <a:cs typeface="Arial" charset="0"/>
              </a:rPr>
              <a:t>:</a:t>
            </a:r>
          </a:p>
          <a:p>
            <a:pPr lvl="1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ar-SA" sz="2800" dirty="0">
                <a:latin typeface="Arial" charset="0"/>
                <a:cs typeface="Arial" charset="0"/>
              </a:rPr>
              <a:t>عدد الكراسي المُصنعة لا يزيد عن 450 كرسي</a:t>
            </a:r>
            <a:endParaRPr lang="en-US" sz="2800" dirty="0">
              <a:latin typeface="Arial" charset="0"/>
              <a:cs typeface="Arial" charset="0"/>
            </a:endParaRPr>
          </a:p>
          <a:p>
            <a:pPr lvl="1">
              <a:spcBef>
                <a:spcPct val="20000"/>
              </a:spcBef>
              <a:buFontTx/>
              <a:buChar char="•"/>
              <a:defRPr/>
            </a:pPr>
            <a:r>
              <a:rPr lang="ar-SA" sz="2800" dirty="0">
                <a:latin typeface="Arial" charset="0"/>
                <a:cs typeface="Arial" charset="0"/>
              </a:rPr>
              <a:t> يجب 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ar-SA" sz="2800" dirty="0">
                <a:latin typeface="Arial" charset="0"/>
                <a:cs typeface="Arial" charset="0"/>
              </a:rPr>
              <a:t>تصنيع 100 طاولة على الأقل يومياً</a:t>
            </a:r>
            <a:endParaRPr lang="en-US" sz="2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24000"/>
            <a:ext cx="8915400" cy="4343400"/>
          </a:xfrm>
        </p:spPr>
        <p:txBody>
          <a:bodyPr/>
          <a:lstStyle/>
          <a:p>
            <a:pPr rtl="1">
              <a:spcBef>
                <a:spcPct val="50000"/>
              </a:spcBef>
              <a:buFontTx/>
              <a:buNone/>
            </a:pPr>
            <a:r>
              <a:rPr lang="en-US" dirty="0" smtClean="0"/>
              <a:t>  </a:t>
            </a:r>
            <a:r>
              <a:rPr lang="ar-SA" dirty="0" smtClean="0"/>
              <a:t>                            </a:t>
            </a:r>
            <a:r>
              <a:rPr lang="ar-SA" b="1" u="sng" dirty="0" smtClean="0"/>
              <a:t>صيـــاغة البرنامج الخطي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ar-SA" b="1" u="sng" dirty="0" smtClean="0">
                <a:solidFill>
                  <a:srgbClr val="FF3300"/>
                </a:solidFill>
              </a:rPr>
              <a:t>المتغيرات: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smtClean="0"/>
              <a:t>X1</a:t>
            </a:r>
            <a:r>
              <a:rPr lang="ar-SA" dirty="0" smtClean="0"/>
              <a:t> = عدد </a:t>
            </a:r>
            <a:r>
              <a:rPr lang="ar-SA" dirty="0" smtClean="0"/>
              <a:t>الطاولات </a:t>
            </a:r>
            <a:r>
              <a:rPr lang="ar-SA" dirty="0" smtClean="0"/>
              <a:t>المصنعة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smtClean="0"/>
              <a:t>x2  </a:t>
            </a:r>
            <a:r>
              <a:rPr lang="ar-SA" dirty="0" smtClean="0"/>
              <a:t> = عدد </a:t>
            </a:r>
            <a:r>
              <a:rPr lang="ar-SA" dirty="0" smtClean="0"/>
              <a:t>الكراسي </a:t>
            </a:r>
            <a:r>
              <a:rPr lang="ar-SA" dirty="0" smtClean="0"/>
              <a:t>المصنعة</a:t>
            </a:r>
            <a:endParaRPr lang="en-US" dirty="0" smtClean="0"/>
          </a:p>
          <a:p>
            <a:pPr>
              <a:spcBef>
                <a:spcPct val="50000"/>
              </a:spcBef>
              <a:buFontTx/>
              <a:buNone/>
            </a:pPr>
            <a:r>
              <a:rPr lang="ar-SA" u="sng" dirty="0" smtClean="0"/>
              <a:t>دالة الهدف من نوع تعظيم </a:t>
            </a:r>
            <a:r>
              <a:rPr lang="en-US" dirty="0" smtClean="0"/>
              <a:t>:  Maximize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00FF"/>
                </a:solidFill>
              </a:rPr>
              <a:t>Max  z= 7 x1  + 5 x2</a:t>
            </a:r>
          </a:p>
          <a:p>
            <a:pPr>
              <a:buFontTx/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676400"/>
            <a:ext cx="8915400" cy="4449764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ar-SA" dirty="0" smtClean="0"/>
              <a:t>قيد  النجارة</a:t>
            </a:r>
            <a:endParaRPr lang="en-US" dirty="0" smtClean="0"/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00FF"/>
                </a:solidFill>
              </a:rPr>
              <a:t>3 x1  +  4 x2  </a:t>
            </a:r>
            <a:r>
              <a:rPr lang="en-US" u="sng" dirty="0" smtClean="0">
                <a:solidFill>
                  <a:srgbClr val="0000FF"/>
                </a:solidFill>
              </a:rPr>
              <a:t>&lt;</a:t>
            </a:r>
            <a:r>
              <a:rPr lang="en-US" dirty="0" smtClean="0">
                <a:solidFill>
                  <a:srgbClr val="0000FF"/>
                </a:solidFill>
              </a:rPr>
              <a:t>  2400		</a:t>
            </a:r>
          </a:p>
          <a:p>
            <a:pPr>
              <a:spcBef>
                <a:spcPct val="50000"/>
              </a:spcBef>
            </a:pPr>
            <a:r>
              <a:rPr lang="ar-SA" dirty="0" smtClean="0"/>
              <a:t>قيد الطلاء</a:t>
            </a:r>
            <a:endParaRPr lang="en-US" dirty="0" smtClean="0"/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00FF"/>
                </a:solidFill>
              </a:rPr>
              <a:t>2 x1  +  1 x2  </a:t>
            </a:r>
            <a:r>
              <a:rPr lang="en-US" u="sng" dirty="0" smtClean="0">
                <a:solidFill>
                  <a:srgbClr val="0000FF"/>
                </a:solidFill>
              </a:rPr>
              <a:t>&lt;</a:t>
            </a:r>
            <a:r>
              <a:rPr lang="en-US" dirty="0" smtClean="0">
                <a:solidFill>
                  <a:srgbClr val="0000FF"/>
                </a:solidFill>
              </a:rPr>
              <a:t>  1000</a:t>
            </a:r>
            <a:r>
              <a:rPr lang="en-US" dirty="0" smtClean="0"/>
              <a:t> 	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2750" y="1447800"/>
            <a:ext cx="9163050" cy="4678364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ar-SA" u="sng" dirty="0" smtClean="0"/>
              <a:t>قيـــود إضـــافية</a:t>
            </a:r>
            <a:r>
              <a:rPr lang="en-US" u="sng" dirty="0" smtClean="0"/>
              <a:t>:</a:t>
            </a:r>
          </a:p>
          <a:p>
            <a:pPr>
              <a:lnSpc>
                <a:spcPct val="90000"/>
              </a:lnSpc>
            </a:pPr>
            <a:r>
              <a:rPr lang="ar-SA" dirty="0" smtClean="0"/>
              <a:t>لا يمكن </a:t>
            </a:r>
            <a:r>
              <a:rPr lang="ar-SA" dirty="0" err="1" smtClean="0"/>
              <a:t>انتــاج</a:t>
            </a:r>
            <a:r>
              <a:rPr lang="ar-SA" dirty="0" smtClean="0"/>
              <a:t> </a:t>
            </a:r>
            <a:r>
              <a:rPr lang="ar-SA" dirty="0" err="1" smtClean="0"/>
              <a:t>اكثر</a:t>
            </a:r>
            <a:r>
              <a:rPr lang="ar-SA" dirty="0" smtClean="0"/>
              <a:t> من 450 من الكراسي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	   </a:t>
            </a:r>
            <a:r>
              <a:rPr lang="en-US" dirty="0" smtClean="0">
                <a:solidFill>
                  <a:srgbClr val="0000FF"/>
                </a:solidFill>
              </a:rPr>
              <a:t>x2  </a:t>
            </a:r>
            <a:r>
              <a:rPr lang="en-US" u="sng" dirty="0" smtClean="0">
                <a:solidFill>
                  <a:srgbClr val="0000FF"/>
                </a:solidFill>
              </a:rPr>
              <a:t>&lt;</a:t>
            </a:r>
            <a:r>
              <a:rPr lang="en-US" dirty="0" smtClean="0">
                <a:solidFill>
                  <a:srgbClr val="0000FF"/>
                </a:solidFill>
              </a:rPr>
              <a:t>  450	</a:t>
            </a:r>
            <a:endParaRPr lang="en-US" sz="2800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ar-SA" dirty="0" smtClean="0"/>
              <a:t>يجب </a:t>
            </a:r>
            <a:r>
              <a:rPr lang="ar-SA" dirty="0" err="1" smtClean="0"/>
              <a:t>انتاج</a:t>
            </a:r>
            <a:r>
              <a:rPr lang="ar-SA" dirty="0" smtClean="0"/>
              <a:t> 100 طاولة بحد أدنـي</a:t>
            </a:r>
            <a:r>
              <a:rPr lang="en-US" dirty="0" smtClean="0"/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        </a:t>
            </a:r>
            <a:r>
              <a:rPr lang="en-US" dirty="0" smtClean="0">
                <a:solidFill>
                  <a:srgbClr val="0000FF"/>
                </a:solidFill>
              </a:rPr>
              <a:t>x1   </a:t>
            </a:r>
            <a:r>
              <a:rPr lang="en-US" u="sng" dirty="0" smtClean="0">
                <a:solidFill>
                  <a:srgbClr val="0000FF"/>
                </a:solidFill>
              </a:rPr>
              <a:t>&gt;</a:t>
            </a:r>
            <a:r>
              <a:rPr lang="en-US" dirty="0" smtClean="0">
                <a:solidFill>
                  <a:srgbClr val="0000FF"/>
                </a:solidFill>
              </a:rPr>
              <a:t>  100	</a:t>
            </a:r>
            <a:endParaRPr lang="en-US" sz="2800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400" u="sng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ar-SA" u="sng" dirty="0" smtClean="0"/>
              <a:t>قيد عدم </a:t>
            </a:r>
            <a:r>
              <a:rPr lang="ar-SA" u="sng" dirty="0" err="1" smtClean="0"/>
              <a:t>السالبية</a:t>
            </a:r>
            <a:r>
              <a:rPr lang="en-US" u="sng" dirty="0" smtClean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			</a:t>
            </a:r>
            <a:r>
              <a:rPr lang="en-US" dirty="0" smtClean="0">
                <a:solidFill>
                  <a:srgbClr val="0000FF"/>
                </a:solidFill>
              </a:rPr>
              <a:t>x1,x2 </a:t>
            </a:r>
            <a:r>
              <a:rPr lang="en-US" u="sng" dirty="0" smtClean="0">
                <a:solidFill>
                  <a:srgbClr val="0000FF"/>
                </a:solidFill>
              </a:rPr>
              <a:t>&gt;</a:t>
            </a:r>
            <a:r>
              <a:rPr lang="en-US" dirty="0" smtClean="0">
                <a:solidFill>
                  <a:srgbClr val="0000FF"/>
                </a:solidFill>
              </a:rPr>
              <a:t> 0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0000FF"/>
                </a:solidFill>
              </a:rPr>
              <a:t>			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r>
              <a:rPr lang="ar-SA" sz="3600" u="sng" dirty="0" smtClean="0"/>
              <a:t>الشكل العام للمســألة</a:t>
            </a:r>
            <a:endParaRPr lang="en-US" sz="3600" u="sng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800600"/>
          </a:xfrm>
        </p:spPr>
        <p:txBody>
          <a:bodyPr/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dirty="0" smtClean="0"/>
              <a:t>		Max  z= 7x1 + 5x2			</a:t>
            </a:r>
          </a:p>
          <a:p>
            <a:pPr algn="l">
              <a:spcBef>
                <a:spcPct val="50000"/>
              </a:spcBef>
              <a:buFontTx/>
              <a:buNone/>
            </a:pPr>
            <a:r>
              <a:rPr lang="en-US" sz="2800" dirty="0" smtClean="0"/>
              <a:t>                                               </a:t>
            </a:r>
            <a:r>
              <a:rPr lang="en-US" sz="2800" dirty="0" err="1" smtClean="0"/>
              <a:t>s.t</a:t>
            </a:r>
            <a:r>
              <a:rPr lang="en-US" sz="2800" dirty="0" smtClean="0"/>
              <a:t>. 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smtClean="0"/>
              <a:t>			3x1 + 4x2 </a:t>
            </a:r>
            <a:r>
              <a:rPr lang="en-US" u="sng" dirty="0" smtClean="0"/>
              <a:t>&lt;</a:t>
            </a:r>
            <a:r>
              <a:rPr lang="en-US" dirty="0" smtClean="0"/>
              <a:t> 2400	</a:t>
            </a:r>
            <a:endParaRPr lang="en-US" sz="2800" dirty="0" smtClean="0"/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smtClean="0"/>
              <a:t>			2x1 + 1x2 </a:t>
            </a:r>
            <a:r>
              <a:rPr lang="en-US" u="sng" dirty="0" smtClean="0"/>
              <a:t>&lt;</a:t>
            </a:r>
            <a:r>
              <a:rPr lang="en-US" dirty="0" smtClean="0"/>
              <a:t> 1000	</a:t>
            </a:r>
            <a:endParaRPr lang="en-US" sz="2800" dirty="0" smtClean="0"/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smtClean="0"/>
              <a:t>				  </a:t>
            </a:r>
            <a:r>
              <a:rPr lang="en-US" dirty="0" smtClean="0"/>
              <a:t>x2 </a:t>
            </a:r>
            <a:r>
              <a:rPr lang="en-US" u="sng" dirty="0" smtClean="0"/>
              <a:t>&lt;</a:t>
            </a:r>
            <a:r>
              <a:rPr lang="en-US" dirty="0" smtClean="0"/>
              <a:t>   450 	</a:t>
            </a:r>
            <a:endParaRPr lang="en-US" sz="2800" dirty="0" smtClean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800" dirty="0" smtClean="0"/>
              <a:t>			            </a:t>
            </a:r>
            <a:r>
              <a:rPr lang="en-US" sz="2800" dirty="0" smtClean="0"/>
              <a:t>x1  </a:t>
            </a:r>
            <a:r>
              <a:rPr lang="en-US" u="sng" dirty="0" smtClean="0"/>
              <a:t>&gt;</a:t>
            </a:r>
            <a:r>
              <a:rPr lang="en-US" dirty="0" smtClean="0"/>
              <a:t>   100  	</a:t>
            </a:r>
            <a:endParaRPr lang="en-US" sz="2800" dirty="0" smtClean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800" dirty="0" smtClean="0"/>
              <a:t>				</a:t>
            </a:r>
            <a:r>
              <a:rPr lang="en-US" dirty="0" smtClean="0"/>
              <a:t>x1, x2  </a:t>
            </a:r>
            <a:r>
              <a:rPr lang="en-US" u="sng" dirty="0" smtClean="0"/>
              <a:t>&gt;</a:t>
            </a:r>
            <a:r>
              <a:rPr lang="en-US" dirty="0" smtClean="0"/>
              <a:t>  0</a:t>
            </a:r>
            <a:r>
              <a:rPr lang="en-US" sz="2800" dirty="0" smtClean="0"/>
              <a:t>		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60400" y="762001"/>
            <a:ext cx="371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endParaRPr lang="ar-SA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77850" y="838200"/>
            <a:ext cx="4457700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ar-SA" sz="2800" dirty="0"/>
              <a:t> قيد النجارة</a:t>
            </a:r>
            <a:endParaRPr lang="en-US" sz="2800" u="sng" dirty="0"/>
          </a:p>
          <a:p>
            <a:pPr algn="l">
              <a:spcBef>
                <a:spcPct val="50000"/>
              </a:spcBef>
              <a:defRPr/>
            </a:pPr>
            <a:r>
              <a:rPr lang="en-US" sz="2800" dirty="0"/>
              <a:t>3x1 + 4x2 = 2400</a:t>
            </a:r>
          </a:p>
          <a:p>
            <a:pPr algn="l">
              <a:spcBef>
                <a:spcPct val="50000"/>
              </a:spcBef>
              <a:defRPr/>
            </a:pPr>
            <a:endParaRPr lang="en-US" sz="2800" u="sng" dirty="0"/>
          </a:p>
          <a:p>
            <a:pPr algn="l">
              <a:spcBef>
                <a:spcPct val="50000"/>
              </a:spcBef>
              <a:defRPr/>
            </a:pPr>
            <a:r>
              <a:rPr lang="ar-SA" sz="2800" u="sng" dirty="0"/>
              <a:t>التقاطع</a:t>
            </a:r>
            <a:endParaRPr lang="en-US" sz="2800" u="sng" dirty="0"/>
          </a:p>
          <a:p>
            <a:pPr algn="l">
              <a:spcBef>
                <a:spcPct val="50000"/>
              </a:spcBef>
              <a:defRPr/>
            </a:pPr>
            <a:r>
              <a:rPr lang="en-US" sz="2800" dirty="0"/>
              <a:t>(x1 = 0, x2 = 600)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2800" dirty="0"/>
              <a:t>(x1 = 800, x2 = 0)</a:t>
            </a:r>
            <a:endParaRPr lang="en-US" u="sng" dirty="0"/>
          </a:p>
        </p:txBody>
      </p:sp>
      <p:sp>
        <p:nvSpPr>
          <p:cNvPr id="15370" name="Freeform 10"/>
          <p:cNvSpPr>
            <a:spLocks/>
          </p:cNvSpPr>
          <p:nvPr/>
        </p:nvSpPr>
        <p:spPr bwMode="auto">
          <a:xfrm>
            <a:off x="4953000" y="2514600"/>
            <a:ext cx="3962400" cy="2743200"/>
          </a:xfrm>
          <a:custGeom>
            <a:avLst/>
            <a:gdLst/>
            <a:ahLst/>
            <a:cxnLst>
              <a:cxn ang="0">
                <a:pos x="0" y="1728"/>
              </a:cxn>
              <a:cxn ang="0">
                <a:pos x="0" y="0"/>
              </a:cxn>
              <a:cxn ang="0">
                <a:pos x="2304" y="1728"/>
              </a:cxn>
              <a:cxn ang="0">
                <a:pos x="0" y="1728"/>
              </a:cxn>
            </a:cxnLst>
            <a:rect l="0" t="0" r="r" b="b"/>
            <a:pathLst>
              <a:path w="2304" h="1728">
                <a:moveTo>
                  <a:pt x="0" y="1728"/>
                </a:moveTo>
                <a:lnTo>
                  <a:pt x="0" y="0"/>
                </a:lnTo>
                <a:lnTo>
                  <a:pt x="2304" y="1728"/>
                </a:lnTo>
                <a:lnTo>
                  <a:pt x="0" y="1728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4953000" y="5257800"/>
            <a:ext cx="4540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 flipV="1">
            <a:off x="4953000" y="457200"/>
            <a:ext cx="0" cy="480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4210050" y="762001"/>
            <a:ext cx="742950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dirty="0"/>
              <a:t>x2</a:t>
            </a: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r>
              <a:rPr lang="en-US" b="1" dirty="0"/>
              <a:t>600</a:t>
            </a:r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n-US" b="1" dirty="0"/>
              <a:t>0</a:t>
            </a:r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5035550" y="4038601"/>
            <a:ext cx="22288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ar-SA" sz="2400" b="1" dirty="0"/>
              <a:t>ح مقبولة</a:t>
            </a:r>
            <a:endParaRPr lang="en-US" sz="2400" b="1" dirty="0"/>
          </a:p>
          <a:p>
            <a:pPr>
              <a:spcBef>
                <a:spcPct val="20000"/>
              </a:spcBef>
              <a:defRPr/>
            </a:pPr>
            <a:r>
              <a:rPr lang="en-US" sz="2400" b="1" dirty="0"/>
              <a:t>&lt; 2400</a:t>
            </a: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7099300" y="2057401"/>
            <a:ext cx="1981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2400" b="1" dirty="0"/>
              <a:t>&gt; 2400</a:t>
            </a:r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 rot="2177529">
            <a:off x="5898886" y="3708400"/>
            <a:ext cx="253153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b="1" dirty="0"/>
              <a:t>3x1 + 4x2 = 2400</a:t>
            </a:r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>
            <a:off x="4953000" y="2514600"/>
            <a:ext cx="3962400" cy="2743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4953000" y="5257801"/>
            <a:ext cx="4787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/>
              <a:t>800     x1  </a:t>
            </a:r>
            <a:r>
              <a:rPr lang="en-US" b="1" dirty="0"/>
              <a:t>	</a:t>
            </a:r>
            <a:r>
              <a:rPr lang="en-US" b="1" dirty="0" smtClean="0"/>
              <a:t> </a:t>
            </a:r>
            <a:r>
              <a:rPr lang="en-US" b="1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660400" y="762001"/>
            <a:ext cx="371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endParaRPr lang="ar-SA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77850" y="838200"/>
            <a:ext cx="4457700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ar-SA" sz="2800" dirty="0"/>
              <a:t>قيد الطلاء</a:t>
            </a:r>
            <a:endParaRPr lang="en-US" sz="2800" u="sng" dirty="0"/>
          </a:p>
          <a:p>
            <a:pPr algn="l">
              <a:spcBef>
                <a:spcPct val="50000"/>
              </a:spcBef>
              <a:defRPr/>
            </a:pPr>
            <a:r>
              <a:rPr lang="en-US" sz="2800" dirty="0"/>
              <a:t>2x1 + 1x2 = 1000</a:t>
            </a:r>
          </a:p>
          <a:p>
            <a:pPr algn="l">
              <a:spcBef>
                <a:spcPct val="50000"/>
              </a:spcBef>
              <a:defRPr/>
            </a:pPr>
            <a:endParaRPr lang="en-US" sz="2800" u="sng" dirty="0"/>
          </a:p>
          <a:p>
            <a:pPr algn="l">
              <a:spcBef>
                <a:spcPct val="50000"/>
              </a:spcBef>
              <a:defRPr/>
            </a:pPr>
            <a:r>
              <a:rPr lang="ar-SA" sz="2800" dirty="0"/>
              <a:t>التقاطع</a:t>
            </a:r>
            <a:endParaRPr lang="en-US" sz="2800" dirty="0"/>
          </a:p>
          <a:p>
            <a:pPr algn="l">
              <a:spcBef>
                <a:spcPct val="50000"/>
              </a:spcBef>
              <a:defRPr/>
            </a:pPr>
            <a:r>
              <a:rPr lang="en-US" sz="2800" dirty="0"/>
              <a:t>(x1 = 0, x2 = 1000)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2800" dirty="0"/>
              <a:t>(x1 = 500, x2 = 0)</a:t>
            </a:r>
            <a:endParaRPr lang="en-US" u="sng" dirty="0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4953000" y="5257800"/>
            <a:ext cx="4540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 flipV="1">
            <a:off x="4953000" y="457200"/>
            <a:ext cx="0" cy="480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4953000" y="5257801"/>
            <a:ext cx="4787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/>
              <a:t>800     x1  </a:t>
            </a:r>
            <a:r>
              <a:rPr lang="en-US" b="1" dirty="0"/>
              <a:t>	</a:t>
            </a:r>
            <a:r>
              <a:rPr lang="en-US" b="1" dirty="0" smtClean="0"/>
              <a:t>         500 </a:t>
            </a:r>
            <a:r>
              <a:rPr lang="en-US" b="1" dirty="0"/>
              <a:t>	</a:t>
            </a: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4210050" y="304801"/>
            <a:ext cx="908050" cy="491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"/>
              </a:spcBef>
              <a:defRPr/>
            </a:pPr>
            <a:r>
              <a:rPr lang="en-US" dirty="0"/>
              <a:t>   </a:t>
            </a:r>
            <a:r>
              <a:rPr lang="en-US" b="1" dirty="0"/>
              <a:t>x2</a:t>
            </a:r>
          </a:p>
          <a:p>
            <a:pPr algn="l">
              <a:spcBef>
                <a:spcPct val="5000"/>
              </a:spcBef>
              <a:defRPr/>
            </a:pPr>
            <a:r>
              <a:rPr lang="en-US" b="1" dirty="0"/>
              <a:t>1000</a:t>
            </a:r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defRPr/>
            </a:pPr>
            <a:endParaRPr lang="en-US" b="1" dirty="0"/>
          </a:p>
          <a:p>
            <a:pPr algn="l">
              <a:defRPr/>
            </a:pPr>
            <a:r>
              <a:rPr lang="en-US" b="1" dirty="0"/>
              <a:t>600</a:t>
            </a:r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r>
              <a:rPr lang="en-US" b="1" dirty="0"/>
              <a:t>     0</a:t>
            </a:r>
          </a:p>
        </p:txBody>
      </p:sp>
      <p:sp>
        <p:nvSpPr>
          <p:cNvPr id="16408" name="Text Box 24"/>
          <p:cNvSpPr txBox="1">
            <a:spLocks noChangeArrowheads="1"/>
          </p:cNvSpPr>
          <p:nvPr/>
        </p:nvSpPr>
        <p:spPr bwMode="auto">
          <a:xfrm rot="3837534">
            <a:off x="5121474" y="2409309"/>
            <a:ext cx="2165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b="1" dirty="0"/>
              <a:t>2x1+ 1x2 = 1000</a:t>
            </a:r>
          </a:p>
        </p:txBody>
      </p:sp>
      <p:sp>
        <p:nvSpPr>
          <p:cNvPr id="16410" name="Line 26"/>
          <p:cNvSpPr>
            <a:spLocks noChangeShapeType="1"/>
          </p:cNvSpPr>
          <p:nvPr/>
        </p:nvSpPr>
        <p:spPr bwMode="auto">
          <a:xfrm>
            <a:off x="4953000" y="2514600"/>
            <a:ext cx="396240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6414" name="Freeform 30"/>
          <p:cNvSpPr>
            <a:spLocks/>
          </p:cNvSpPr>
          <p:nvPr/>
        </p:nvSpPr>
        <p:spPr bwMode="auto">
          <a:xfrm>
            <a:off x="4953000" y="2514600"/>
            <a:ext cx="2559050" cy="2743200"/>
          </a:xfrm>
          <a:custGeom>
            <a:avLst/>
            <a:gdLst/>
            <a:ahLst/>
            <a:cxnLst>
              <a:cxn ang="0">
                <a:pos x="0" y="1728"/>
              </a:cxn>
              <a:cxn ang="0">
                <a:pos x="0" y="0"/>
              </a:cxn>
              <a:cxn ang="0">
                <a:pos x="1008" y="768"/>
              </a:cxn>
              <a:cxn ang="0">
                <a:pos x="1488" y="1728"/>
              </a:cxn>
              <a:cxn ang="0">
                <a:pos x="0" y="1728"/>
              </a:cxn>
            </a:cxnLst>
            <a:rect l="0" t="0" r="r" b="b"/>
            <a:pathLst>
              <a:path w="1488" h="1728">
                <a:moveTo>
                  <a:pt x="0" y="1728"/>
                </a:moveTo>
                <a:lnTo>
                  <a:pt x="0" y="0"/>
                </a:lnTo>
                <a:lnTo>
                  <a:pt x="1008" y="768"/>
                </a:lnTo>
                <a:lnTo>
                  <a:pt x="1488" y="1728"/>
                </a:lnTo>
                <a:lnTo>
                  <a:pt x="0" y="1728"/>
                </a:lnTo>
                <a:close/>
              </a:path>
            </a:pathLst>
          </a:custGeom>
          <a:solidFill>
            <a:schemeClr val="folHlink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6411" name="Line 27"/>
          <p:cNvSpPr>
            <a:spLocks noChangeShapeType="1"/>
          </p:cNvSpPr>
          <p:nvPr/>
        </p:nvSpPr>
        <p:spPr bwMode="auto">
          <a:xfrm flipH="1" flipV="1">
            <a:off x="4953000" y="685800"/>
            <a:ext cx="2559050" cy="457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4953000" y="5257800"/>
            <a:ext cx="4540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V="1">
            <a:off x="4953000" y="457200"/>
            <a:ext cx="0" cy="480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4210050" y="304801"/>
            <a:ext cx="90805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"/>
              </a:spcBef>
              <a:defRPr/>
            </a:pPr>
            <a:r>
              <a:rPr lang="en-US" dirty="0"/>
              <a:t>   </a:t>
            </a:r>
            <a:r>
              <a:rPr lang="en-US" b="1" dirty="0"/>
              <a:t>x2</a:t>
            </a:r>
          </a:p>
          <a:p>
            <a:pPr algn="l">
              <a:spcBef>
                <a:spcPct val="5000"/>
              </a:spcBef>
              <a:defRPr/>
            </a:pPr>
            <a:r>
              <a:rPr lang="en-US" b="1" dirty="0"/>
              <a:t>1000</a:t>
            </a:r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r>
              <a:rPr lang="en-US" b="1" dirty="0"/>
              <a:t>600</a:t>
            </a:r>
          </a:p>
          <a:p>
            <a:pPr algn="l">
              <a:spcBef>
                <a:spcPct val="50000"/>
              </a:spcBef>
              <a:defRPr/>
            </a:pPr>
            <a:r>
              <a:rPr lang="en-US" b="1" dirty="0"/>
              <a:t>450</a:t>
            </a:r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endParaRPr lang="en-US" b="1" dirty="0"/>
          </a:p>
          <a:p>
            <a:pPr algn="l">
              <a:spcBef>
                <a:spcPct val="50000"/>
              </a:spcBef>
              <a:defRPr/>
            </a:pPr>
            <a:r>
              <a:rPr lang="en-US" b="1" dirty="0"/>
              <a:t>     0</a:t>
            </a:r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4953000" y="2514600"/>
            <a:ext cx="396240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 flipH="1" flipV="1">
            <a:off x="6604000" y="3657600"/>
            <a:ext cx="908050" cy="1600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577850" y="685801"/>
            <a:ext cx="3219450" cy="3108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SA" sz="2800" u="sng" dirty="0"/>
              <a:t>قيد الكراسي</a:t>
            </a:r>
            <a:endParaRPr lang="en-US" sz="2800" u="sng" dirty="0"/>
          </a:p>
          <a:p>
            <a:pPr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</a:rPr>
              <a:t>x1 = 450</a:t>
            </a:r>
          </a:p>
          <a:p>
            <a:pPr>
              <a:spcBef>
                <a:spcPct val="50000"/>
              </a:spcBef>
              <a:defRPr/>
            </a:pPr>
            <a:endParaRPr lang="en-US" sz="28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defRPr/>
            </a:pPr>
            <a:r>
              <a:rPr lang="ar-SA" sz="2800" dirty="0">
                <a:solidFill>
                  <a:srgbClr val="0000FF"/>
                </a:solidFill>
              </a:rPr>
              <a:t>قيد الطاولات</a:t>
            </a:r>
            <a:endParaRPr lang="en-US" sz="2800" dirty="0">
              <a:solidFill>
                <a:srgbClr val="0000FF"/>
              </a:solidFill>
            </a:endParaRPr>
          </a:p>
          <a:p>
            <a:pPr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FF"/>
                </a:solidFill>
              </a:rPr>
              <a:t>x1 = 100</a:t>
            </a:r>
          </a:p>
        </p:txBody>
      </p:sp>
      <p:sp>
        <p:nvSpPr>
          <p:cNvPr id="17424" name="Freeform 16"/>
          <p:cNvSpPr>
            <a:spLocks/>
          </p:cNvSpPr>
          <p:nvPr/>
        </p:nvSpPr>
        <p:spPr bwMode="auto">
          <a:xfrm>
            <a:off x="5448300" y="3124200"/>
            <a:ext cx="2146300" cy="2133600"/>
          </a:xfrm>
          <a:custGeom>
            <a:avLst/>
            <a:gdLst/>
            <a:ahLst/>
            <a:cxnLst>
              <a:cxn ang="0">
                <a:pos x="0" y="1344"/>
              </a:cxn>
              <a:cxn ang="0">
                <a:pos x="0" y="0"/>
              </a:cxn>
              <a:cxn ang="0">
                <a:pos x="240" y="0"/>
              </a:cxn>
              <a:cxn ang="0">
                <a:pos x="672" y="336"/>
              </a:cxn>
              <a:cxn ang="0">
                <a:pos x="1248" y="1344"/>
              </a:cxn>
              <a:cxn ang="0">
                <a:pos x="0" y="1344"/>
              </a:cxn>
            </a:cxnLst>
            <a:rect l="0" t="0" r="r" b="b"/>
            <a:pathLst>
              <a:path w="1248" h="1344">
                <a:moveTo>
                  <a:pt x="0" y="1344"/>
                </a:moveTo>
                <a:lnTo>
                  <a:pt x="0" y="0"/>
                </a:lnTo>
                <a:lnTo>
                  <a:pt x="240" y="0"/>
                </a:lnTo>
                <a:lnTo>
                  <a:pt x="672" y="336"/>
                </a:lnTo>
                <a:lnTo>
                  <a:pt x="1248" y="1344"/>
                </a:lnTo>
                <a:lnTo>
                  <a:pt x="0" y="1344"/>
                </a:lnTo>
                <a:close/>
              </a:path>
            </a:pathLst>
          </a:custGeom>
          <a:solidFill>
            <a:schemeClr val="folHlink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4953000" y="685800"/>
            <a:ext cx="165100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4953000" y="3124200"/>
            <a:ext cx="4292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 flipV="1">
            <a:off x="5448300" y="685800"/>
            <a:ext cx="0" cy="4572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5283200" y="4191001"/>
            <a:ext cx="1816100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SA" sz="2400" b="1" dirty="0"/>
              <a:t>منطقة حلول مقبولة</a:t>
            </a:r>
            <a:endParaRPr lang="en-US" sz="2400" b="1" dirty="0"/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3733800" y="5257801"/>
            <a:ext cx="6007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b="1" dirty="0" smtClean="0"/>
              <a:t>800     x1  </a:t>
            </a:r>
            <a:r>
              <a:rPr lang="en-US" b="1" dirty="0"/>
              <a:t>	</a:t>
            </a:r>
            <a:r>
              <a:rPr lang="en-US" b="1" dirty="0" smtClean="0"/>
              <a:t>100                         </a:t>
            </a:r>
            <a:r>
              <a:rPr lang="en-US" b="1" dirty="0" smtClean="0"/>
              <a:t>500 </a:t>
            </a:r>
            <a:r>
              <a:rPr lang="en-US" b="1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3962400" y="6172200"/>
            <a:ext cx="536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 flipV="1">
            <a:off x="3962400" y="304800"/>
            <a:ext cx="0" cy="586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879850" y="6400801"/>
            <a:ext cx="57785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b="1" dirty="0"/>
              <a:t>0         100        200          300        400        500  x1</a:t>
            </a:r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4953000" y="1981200"/>
            <a:ext cx="3962400" cy="4191000"/>
          </a:xfrm>
          <a:custGeom>
            <a:avLst/>
            <a:gdLst/>
            <a:ahLst/>
            <a:cxnLst>
              <a:cxn ang="0">
                <a:pos x="0" y="2640"/>
              </a:cxn>
              <a:cxn ang="0">
                <a:pos x="0" y="0"/>
              </a:cxn>
              <a:cxn ang="0">
                <a:pos x="576" y="0"/>
              </a:cxn>
              <a:cxn ang="0">
                <a:pos x="1248" y="528"/>
              </a:cxn>
              <a:cxn ang="0">
                <a:pos x="2304" y="2640"/>
              </a:cxn>
              <a:cxn ang="0">
                <a:pos x="0" y="2640"/>
              </a:cxn>
            </a:cxnLst>
            <a:rect l="0" t="0" r="r" b="b"/>
            <a:pathLst>
              <a:path w="2304" h="2640">
                <a:moveTo>
                  <a:pt x="0" y="2640"/>
                </a:moveTo>
                <a:lnTo>
                  <a:pt x="0" y="0"/>
                </a:lnTo>
                <a:lnTo>
                  <a:pt x="576" y="0"/>
                </a:lnTo>
                <a:lnTo>
                  <a:pt x="1248" y="528"/>
                </a:lnTo>
                <a:lnTo>
                  <a:pt x="2304" y="2640"/>
                </a:lnTo>
                <a:lnTo>
                  <a:pt x="0" y="2640"/>
                </a:lnTo>
                <a:close/>
              </a:path>
            </a:pathLst>
          </a:custGeom>
          <a:solidFill>
            <a:schemeClr val="folHlink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3219450" y="533401"/>
            <a:ext cx="742950" cy="5732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/>
              <a:t>x2</a:t>
            </a:r>
          </a:p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n-US" b="1" dirty="0"/>
              <a:t>500</a:t>
            </a:r>
          </a:p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n-US" b="1" dirty="0"/>
              <a:t>400</a:t>
            </a:r>
          </a:p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n-US" b="1" dirty="0"/>
              <a:t>300</a:t>
            </a:r>
          </a:p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n-US" b="1" dirty="0"/>
              <a:t>200</a:t>
            </a:r>
          </a:p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n-US" b="1" dirty="0"/>
              <a:t>100</a:t>
            </a:r>
          </a:p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n-US" b="1" dirty="0"/>
              <a:t>0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412750" y="914400"/>
            <a:ext cx="2806700" cy="101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SA" sz="2400" dirty="0"/>
              <a:t>خط دالة الهدف</a:t>
            </a:r>
          </a:p>
          <a:p>
            <a:pPr>
              <a:spcBef>
                <a:spcPct val="50000"/>
              </a:spcBef>
              <a:defRPr/>
            </a:pPr>
            <a:r>
              <a:rPr lang="en-US" sz="2400" dirty="0"/>
              <a:t>7x1 + 5x2 =</a:t>
            </a:r>
            <a:r>
              <a:rPr lang="ar-SA" sz="2400" dirty="0"/>
              <a:t>الربح</a:t>
            </a:r>
            <a:endParaRPr lang="en-US" sz="2400" u="sng" dirty="0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3962400" y="2209800"/>
            <a:ext cx="297180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 rot="3312652">
            <a:off x="4122937" y="4006334"/>
            <a:ext cx="3048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/>
              <a:t>7x1 + 5x2 = 2,100</a:t>
            </a:r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3962400" y="990600"/>
            <a:ext cx="3962400" cy="518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 rot="3397799">
            <a:off x="5081787" y="1263134"/>
            <a:ext cx="2286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/>
              <a:t>7x1+ 5x2 = 4,040</a:t>
            </a:r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5200650" y="304800"/>
            <a:ext cx="3962400" cy="518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7429500" y="2209800"/>
            <a:ext cx="2476500" cy="674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"/>
              </a:spcBef>
              <a:defRPr/>
            </a:pPr>
            <a:r>
              <a:rPr lang="ar-SA" b="1" dirty="0"/>
              <a:t>النقطة المثلى</a:t>
            </a:r>
            <a:endParaRPr lang="en-US" b="1" dirty="0"/>
          </a:p>
          <a:p>
            <a:pPr>
              <a:spcBef>
                <a:spcPct val="10000"/>
              </a:spcBef>
              <a:defRPr/>
            </a:pPr>
            <a:r>
              <a:rPr lang="en-US" b="1" dirty="0"/>
              <a:t>(x1 = 320, x2 = 360)</a:t>
            </a:r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 flipH="1">
            <a:off x="7181850" y="2362200"/>
            <a:ext cx="74295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7099300" y="2819400"/>
            <a:ext cx="8255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ar-SA"/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 rot="3312652">
            <a:off x="4453137" y="3168134"/>
            <a:ext cx="3048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/>
              <a:t>7x1+ 5x2 = 2,800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1764</TotalTime>
  <Words>568</Words>
  <Application>Microsoft Office PowerPoint</Application>
  <PresentationFormat>A4 Paper (210x297 mm)‎</PresentationFormat>
  <Paragraphs>177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المحاضرة الرابعـــة</vt:lpstr>
      <vt:lpstr>حل مسائل البرمجة الخطية</vt:lpstr>
      <vt:lpstr>خصائص معالجة مشاكل البرمجة الخطية</vt:lpstr>
      <vt:lpstr>يتبع</vt:lpstr>
      <vt:lpstr>طريقة الرسم البياني</vt:lpstr>
      <vt:lpstr>يتبع</vt:lpstr>
      <vt:lpstr>حالات خاصة في البرمجة الخطية</vt:lpstr>
      <vt:lpstr> خطوات طريقة الرسم البياني  </vt:lpstr>
      <vt:lpstr>يتبع</vt:lpstr>
      <vt:lpstr>مثـــال معرض الهفوف للرفــوف</vt:lpstr>
      <vt:lpstr>الشريحة 12</vt:lpstr>
      <vt:lpstr>الشريحة 13</vt:lpstr>
      <vt:lpstr>الشريحة 14</vt:lpstr>
      <vt:lpstr>الشكل العام للمســألة</vt:lpstr>
      <vt:lpstr>الشريحة 16</vt:lpstr>
      <vt:lpstr>الشريحة 17</vt:lpstr>
      <vt:lpstr>الشريحة 18</vt:lpstr>
      <vt:lpstr>الشريحة 19</vt:lpstr>
      <vt:lpstr>الشريحة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malrasheedy</cp:lastModifiedBy>
  <cp:revision>122</cp:revision>
  <dcterms:created xsi:type="dcterms:W3CDTF">2009-10-14T19:14:34Z</dcterms:created>
  <dcterms:modified xsi:type="dcterms:W3CDTF">2010-11-02T12:29:17Z</dcterms:modified>
</cp:coreProperties>
</file>