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06" r:id="rId2"/>
    <p:sldId id="257" r:id="rId3"/>
    <p:sldId id="322" r:id="rId4"/>
    <p:sldId id="324" r:id="rId5"/>
    <p:sldId id="323" r:id="rId6"/>
    <p:sldId id="325" r:id="rId7"/>
    <p:sldId id="326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4727" autoAdjust="0"/>
  </p:normalViewPr>
  <p:slideViewPr>
    <p:cSldViewPr>
      <p:cViewPr>
        <p:scale>
          <a:sx n="75" d="100"/>
          <a:sy n="75" d="100"/>
        </p:scale>
        <p:origin x="-1092" y="14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127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181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chemeClr val="bg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الأساليب الكمية في الإدارة</a:t>
            </a:r>
            <a:endParaRPr lang="ar-SA" sz="3600" b="1" dirty="0">
              <a:solidFill>
                <a:schemeClr val="bg2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الحادية عشـر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839200" cy="990600"/>
          </a:xfrm>
        </p:spPr>
        <p:txBody>
          <a:bodyPr/>
          <a:lstStyle/>
          <a:p>
            <a:pPr rtl="1" eaLnBrk="1" hangingPunct="1"/>
            <a:r>
              <a:rPr lang="ar-SA" dirty="0" smtClean="0"/>
              <a:t> مثـــال على رسم شبكـات الأعمــال</a:t>
            </a:r>
          </a:p>
          <a:p>
            <a:pPr rtl="1"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FF0000"/>
                </a:solidFill>
              </a:rPr>
              <a:t>قوانين تحكم مرحلة  التقدم الى الأمـــام</a:t>
            </a:r>
            <a:r>
              <a:rPr lang="en-US" sz="3200" b="1" dirty="0" smtClean="0">
                <a:solidFill>
                  <a:srgbClr val="FF0000"/>
                </a:solidFill>
              </a:rPr>
              <a:t>  Forward Pass </a:t>
            </a:r>
            <a:r>
              <a:rPr lang="ar-SA" sz="3200" b="1" dirty="0" smtClean="0">
                <a:solidFill>
                  <a:srgbClr val="FF0000"/>
                </a:solidFill>
              </a:rPr>
              <a:t> 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marL="457200" lvl="0" indent="-457200" rtl="1"/>
            <a:endParaRPr lang="ar-SA" sz="2400" b="1" dirty="0" smtClean="0">
              <a:solidFill>
                <a:srgbClr val="000099"/>
              </a:solidFill>
            </a:endParaRPr>
          </a:p>
          <a:p>
            <a:pPr algn="ctr" rtl="1"/>
            <a:r>
              <a:rPr lang="en-US" sz="2400" i="1" dirty="0" smtClean="0"/>
              <a:t>ES = Earliest Start for activity I </a:t>
            </a:r>
            <a:r>
              <a:rPr lang="ar-SA" sz="2400" i="1" dirty="0" smtClean="0"/>
              <a:t>    وقت البداية المبكر</a:t>
            </a:r>
            <a:endParaRPr lang="en-US" sz="2400" dirty="0" smtClean="0"/>
          </a:p>
          <a:p>
            <a:pPr algn="ctr" rtl="1"/>
            <a:r>
              <a:rPr lang="en-US" sz="2400" i="1" dirty="0" smtClean="0"/>
              <a:t>EF = Earliest Finish for activity I</a:t>
            </a:r>
            <a:r>
              <a:rPr lang="ar-SA" sz="2400" i="1" dirty="0" smtClean="0"/>
              <a:t>   وقت النهاية المبكر</a:t>
            </a:r>
            <a:endParaRPr lang="en-US" sz="2400" dirty="0" smtClean="0"/>
          </a:p>
          <a:p>
            <a:pPr algn="ctr" rtl="1"/>
            <a:r>
              <a:rPr lang="en-US" sz="2400" i="1" dirty="0" smtClean="0"/>
              <a:t>T = Time</a:t>
            </a:r>
            <a:r>
              <a:rPr lang="ar-SA" sz="2400" i="1" dirty="0" smtClean="0"/>
              <a:t>   الوقت اللازم لإنجــاز النشــــاط</a:t>
            </a:r>
            <a:endParaRPr lang="en-US" sz="2400" dirty="0" smtClean="0"/>
          </a:p>
          <a:p>
            <a:pPr algn="ctr" rtl="1"/>
            <a:r>
              <a:rPr lang="en-US" sz="2400" dirty="0" smtClean="0"/>
              <a:t> </a:t>
            </a:r>
          </a:p>
          <a:p>
            <a:pPr algn="ctr" rtl="1"/>
            <a:r>
              <a:rPr lang="en-US" sz="2400" b="1" dirty="0" smtClean="0"/>
              <a:t>EF = ES + T</a:t>
            </a:r>
            <a:endParaRPr lang="en-US" sz="2400" dirty="0" smtClean="0"/>
          </a:p>
          <a:p>
            <a:pPr algn="ctr" rtl="1"/>
            <a:r>
              <a:rPr lang="ar-SA" sz="2400" b="1" dirty="0" smtClean="0"/>
              <a:t>وقت النهاية المبكر = وقت البداية المبكرة + وقت النشاط</a:t>
            </a:r>
            <a:endParaRPr lang="en-US" sz="2400" dirty="0" smtClean="0"/>
          </a:p>
          <a:p>
            <a:pPr algn="ctr" rtl="1"/>
            <a:r>
              <a:rPr lang="ar-SA" sz="2400" b="1" dirty="0" smtClean="0"/>
              <a:t> </a:t>
            </a:r>
            <a:endParaRPr lang="en-US" sz="2400" dirty="0" smtClean="0"/>
          </a:p>
          <a:p>
            <a:pPr algn="ctr" rtl="1"/>
            <a:r>
              <a:rPr lang="en-US" sz="2400" b="1" dirty="0" smtClean="0"/>
              <a:t>ES = Max ( EF of the activities directly preceding it)</a:t>
            </a:r>
            <a:endParaRPr lang="en-US" sz="2400" dirty="0" smtClean="0"/>
          </a:p>
          <a:p>
            <a:pPr algn="ctr" rtl="1"/>
            <a:r>
              <a:rPr lang="ar-SA" sz="2400" b="1" dirty="0" smtClean="0"/>
              <a:t>		وقت البداية المبكر = (أعظم قيمة) للنهايات المبكرة للأنشطة السابقة</a:t>
            </a:r>
            <a:endParaRPr lang="en-US" sz="2400" dirty="0" smtClean="0"/>
          </a:p>
          <a:p>
            <a:pPr rtl="1"/>
            <a:r>
              <a:rPr lang="en-US" sz="2400" dirty="0" smtClean="0"/>
              <a:t> </a:t>
            </a:r>
          </a:p>
          <a:p>
            <a:pPr marL="457200" lvl="0" indent="-457200" rtl="1"/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sz="3200" b="1" dirty="0" smtClean="0">
                <a:solidFill>
                  <a:srgbClr val="FF0000"/>
                </a:solidFill>
              </a:rPr>
              <a:t>قوانين تحكم مرحلة  الرجوع الى الخلف</a:t>
            </a:r>
            <a:r>
              <a:rPr lang="en-US" sz="3200" b="1" dirty="0" smtClean="0">
                <a:solidFill>
                  <a:srgbClr val="FF0000"/>
                </a:solidFill>
              </a:rPr>
              <a:t>Backward Pass </a:t>
            </a:r>
            <a:r>
              <a:rPr lang="ar-SA" sz="3200" b="1" dirty="0" smtClean="0">
                <a:solidFill>
                  <a:srgbClr val="FF0000"/>
                </a:solidFill>
              </a:rPr>
              <a:t> 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marL="457200" lvl="0" indent="-457200" rtl="1"/>
            <a:endParaRPr lang="ar-SA" sz="2400" b="1" dirty="0" smtClean="0">
              <a:solidFill>
                <a:srgbClr val="000099"/>
              </a:solidFill>
            </a:endParaRPr>
          </a:p>
          <a:p>
            <a:pPr rtl="1"/>
            <a:r>
              <a:rPr lang="ar-SA" sz="2400" dirty="0" smtClean="0"/>
              <a:t> </a:t>
            </a:r>
            <a:endParaRPr lang="en-US" sz="2400" dirty="0" smtClean="0"/>
          </a:p>
          <a:p>
            <a:pPr algn="ctr" rtl="1"/>
            <a:r>
              <a:rPr lang="en-US" sz="2400" i="1" dirty="0" smtClean="0"/>
              <a:t>LS = Latest Start for activity I </a:t>
            </a:r>
            <a:r>
              <a:rPr lang="ar-SA" sz="2400" i="1" dirty="0" smtClean="0"/>
              <a:t>    وقت البداية المتأخر</a:t>
            </a:r>
            <a:endParaRPr lang="en-US" sz="2400" dirty="0" smtClean="0"/>
          </a:p>
          <a:p>
            <a:pPr algn="ctr" rtl="1"/>
            <a:r>
              <a:rPr lang="en-US" sz="2400" i="1" dirty="0" smtClean="0"/>
              <a:t>LF = Latest Finish for activity I</a:t>
            </a:r>
            <a:r>
              <a:rPr lang="ar-SA" sz="2400" i="1" dirty="0" smtClean="0"/>
              <a:t>   وقت النهاية المتأخر</a:t>
            </a:r>
            <a:endParaRPr lang="en-US" sz="2400" dirty="0" smtClean="0"/>
          </a:p>
          <a:p>
            <a:pPr algn="ctr" rtl="1"/>
            <a:r>
              <a:rPr lang="en-US" sz="2400" dirty="0" smtClean="0"/>
              <a:t> </a:t>
            </a:r>
          </a:p>
          <a:p>
            <a:pPr algn="ctr" rtl="1"/>
            <a:r>
              <a:rPr lang="en-US" sz="2400" b="1" dirty="0" smtClean="0"/>
              <a:t>LS = LF – T</a:t>
            </a:r>
            <a:endParaRPr lang="en-US" sz="2400" dirty="0" smtClean="0"/>
          </a:p>
          <a:p>
            <a:pPr algn="ctr" rtl="1"/>
            <a:r>
              <a:rPr lang="ar-SA" sz="2400" b="1" dirty="0" smtClean="0"/>
              <a:t>وقت البداية المتأخرة = وقت النهاية المتأخرة – وقت النشاط</a:t>
            </a:r>
            <a:endParaRPr lang="en-US" sz="2400" dirty="0" smtClean="0"/>
          </a:p>
          <a:p>
            <a:pPr algn="ctr" rtl="1"/>
            <a:r>
              <a:rPr lang="en-US" sz="2400" b="1" dirty="0" smtClean="0"/>
              <a:t> </a:t>
            </a:r>
            <a:endParaRPr lang="en-US" sz="2400" dirty="0" smtClean="0"/>
          </a:p>
          <a:p>
            <a:pPr algn="ctr" rtl="1"/>
            <a:r>
              <a:rPr lang="en-US" sz="2400" b="1" dirty="0" smtClean="0"/>
              <a:t>LF = Min (LS of the activities directly succeeding it)</a:t>
            </a:r>
            <a:endParaRPr lang="en-US" sz="2400" dirty="0" smtClean="0"/>
          </a:p>
          <a:p>
            <a:pPr algn="ctr" rtl="1"/>
            <a:r>
              <a:rPr lang="ar-SA" sz="2400" b="1" dirty="0" smtClean="0"/>
              <a:t>وقت النهاية المتأخرة = (اقل قيمة) للبدايات المتأخرة للأنشطة اللاحقة</a:t>
            </a:r>
            <a:endParaRPr lang="en-US" sz="2400" dirty="0" smtClean="0"/>
          </a:p>
          <a:p>
            <a:pPr rtl="1"/>
            <a:r>
              <a:rPr lang="en-US" sz="2400" b="1" dirty="0" smtClean="0"/>
              <a:t> </a:t>
            </a:r>
            <a:endParaRPr lang="en-US" sz="2400" dirty="0" smtClean="0"/>
          </a:p>
          <a:p>
            <a:pPr marL="457200" lvl="0" indent="-457200" rtl="1"/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مثال على طريقة لرسم شبكة المشروع وطريقة المسار الحرج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marL="457200" indent="-457200" rtl="1"/>
            <a:r>
              <a:rPr lang="ar-SA" sz="2400" dirty="0" smtClean="0"/>
              <a:t>الجدول التالي يمثل الأنشطة والأنشطة السابقة لها مع الوقت اللازم لإكمــال النشـاط.</a:t>
            </a:r>
          </a:p>
          <a:p>
            <a:pPr marL="457200" indent="-457200" rtl="1"/>
            <a:endParaRPr lang="en-US" sz="2400" dirty="0" smtClean="0"/>
          </a:p>
          <a:p>
            <a:pPr marL="457200" lvl="0" indent="-457200" rtl="1"/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244725" y="2209800"/>
          <a:ext cx="5756276" cy="3048000"/>
        </p:xfrm>
        <a:graphic>
          <a:graphicData uri="http://schemas.openxmlformats.org/presentationml/2006/ole">
            <p:oleObj spid="_x0000_s1026" name="Document" r:id="rId3" imgW="5429910" imgH="143357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يتبع: المثـــال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marL="457200" lvl="0" indent="-457200" rtl="1"/>
            <a:endParaRPr lang="ar-SA" sz="2400" b="1" dirty="0" smtClean="0">
              <a:solidFill>
                <a:srgbClr val="000099"/>
              </a:solidFill>
            </a:endParaRPr>
          </a:p>
          <a:p>
            <a:pPr rtl="1"/>
            <a:r>
              <a:rPr lang="ar-SA" sz="2400" dirty="0" smtClean="0"/>
              <a:t> </a:t>
            </a:r>
            <a:endParaRPr lang="en-US" sz="2400" dirty="0" smtClean="0"/>
          </a:p>
          <a:p>
            <a:pPr marL="457200" lvl="0" indent="-457200" rtl="1"/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رسم الشبكة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725363" y="2382838"/>
          <a:ext cx="6858126" cy="2722562"/>
        </p:xfrm>
        <a:graphic>
          <a:graphicData uri="http://schemas.openxmlformats.org/presentationml/2006/ole">
            <p:oleObj spid="_x0000_s2050" name="Document" r:id="rId3" imgW="5262556" imgH="208880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915400" cy="1036638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يتبع: المثـــال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8915400" cy="5029200"/>
          </a:xfrm>
        </p:spPr>
        <p:txBody>
          <a:bodyPr/>
          <a:lstStyle/>
          <a:p>
            <a:pPr marL="457200" lvl="0" indent="-457200" rtl="1"/>
            <a:endParaRPr lang="ar-SA" sz="2400" b="1" dirty="0" smtClean="0">
              <a:solidFill>
                <a:srgbClr val="000099"/>
              </a:solidFill>
            </a:endParaRPr>
          </a:p>
          <a:p>
            <a:pPr rtl="1"/>
            <a:r>
              <a:rPr lang="ar-SA" sz="2400" dirty="0" smtClean="0"/>
              <a:t> </a:t>
            </a:r>
            <a:endParaRPr lang="en-US" sz="2400" dirty="0" smtClean="0"/>
          </a:p>
          <a:p>
            <a:pPr marL="457200" lvl="0" indent="-457200" rtl="1"/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المسار</a:t>
            </a: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الحرج</a:t>
            </a:r>
          </a:p>
          <a:p>
            <a:pPr marL="609600" marR="0" lvl="0" indent="-60960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828800" y="2133600"/>
          <a:ext cx="5778500" cy="3911600"/>
        </p:xfrm>
        <a:graphic>
          <a:graphicData uri="http://schemas.openxmlformats.org/presentationml/2006/ole">
            <p:oleObj spid="_x0000_s3075" name="Document" r:id="rId3" imgW="5781586" imgH="3921261" progId="Word.Document.12">
              <p:embed/>
            </p:oleObj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2590800" y="2133600"/>
            <a:ext cx="3962400" cy="1588"/>
          </a:xfrm>
          <a:prstGeom prst="straightConnector1">
            <a:avLst/>
          </a:prstGeom>
          <a:ln w="25400" cmpd="sng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352800" y="1752600"/>
            <a:ext cx="1905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التقدم للأمام       </a:t>
            </a:r>
            <a:r>
              <a:rPr lang="en-US" b="1" dirty="0" smtClean="0"/>
              <a:t>FP</a:t>
            </a:r>
            <a:endParaRPr lang="ar-SA" b="1" dirty="0"/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3124200" y="5942010"/>
            <a:ext cx="3962400" cy="158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191000" y="5943600"/>
            <a:ext cx="2667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الرجوع إلى الخلف     </a:t>
            </a:r>
            <a:r>
              <a:rPr lang="en-US" b="1" dirty="0" smtClean="0"/>
              <a:t>BP</a:t>
            </a:r>
            <a:endParaRPr lang="ar-SA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181600" y="3048000"/>
            <a:ext cx="990600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 smtClean="0"/>
              <a:t>15 - 5 = 10</a:t>
            </a:r>
            <a:endParaRPr lang="ar-SA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477000" y="4191000"/>
            <a:ext cx="1066800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 smtClean="0"/>
              <a:t>24 - 24 = 0</a:t>
            </a:r>
            <a:endParaRPr lang="ar-SA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991100" y="4343400"/>
            <a:ext cx="1066800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 smtClean="0"/>
              <a:t>15 - 15 = 0</a:t>
            </a:r>
            <a:endParaRPr lang="ar-SA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971800" y="3276600"/>
            <a:ext cx="838200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 smtClean="0"/>
              <a:t>10 - 3 = 7</a:t>
            </a:r>
            <a:endParaRPr lang="ar-SA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971800" y="5257800"/>
            <a:ext cx="838200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 smtClean="0"/>
              <a:t>4 – 4 = 0</a:t>
            </a:r>
            <a:endParaRPr lang="ar-SA" sz="1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572000" y="5666601"/>
            <a:ext cx="914400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 smtClean="0"/>
              <a:t>10 -10 = 0</a:t>
            </a:r>
            <a:endParaRPr lang="ar-SA" sz="1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248400" y="4572000"/>
            <a:ext cx="24384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/>
              <a:t>الأنشطه الحرجه </a:t>
            </a:r>
            <a:r>
              <a:rPr lang="en-US" b="1" dirty="0" smtClean="0"/>
              <a:t>B,C,D,F</a:t>
            </a:r>
          </a:p>
          <a:p>
            <a:r>
              <a:rPr lang="en-US" b="1" dirty="0" smtClean="0"/>
              <a:t>4+6+5+9=24</a:t>
            </a:r>
          </a:p>
          <a:p>
            <a:r>
              <a:rPr lang="ar-SA" b="1" dirty="0" smtClean="0"/>
              <a:t>الزمن المشروع</a:t>
            </a:r>
            <a:endParaRPr lang="ar-S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00" decel="10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1941</TotalTime>
  <Words>155</Words>
  <Application>Microsoft Office PowerPoint</Application>
  <PresentationFormat>A4 Paper (210x297 mm)</PresentationFormat>
  <Paragraphs>64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Office Theme</vt:lpstr>
      <vt:lpstr>Document</vt:lpstr>
      <vt:lpstr>Microsoft Office Word Document</vt:lpstr>
      <vt:lpstr>Slide 1</vt:lpstr>
      <vt:lpstr>المحاضرة الحادية عشـر</vt:lpstr>
      <vt:lpstr>قوانين تحكم مرحلة  التقدم الى الأمـــام  Forward Pass  </vt:lpstr>
      <vt:lpstr>قوانين تحكم مرحلة  الرجوع الى الخلفBackward Pass  </vt:lpstr>
      <vt:lpstr>مثال على طريقة لرسم شبكة المشروع وطريقة المسار الحرج</vt:lpstr>
      <vt:lpstr>يتبع: المثـــال</vt:lpstr>
      <vt:lpstr>يتبع: المثـــال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163</cp:revision>
  <dcterms:created xsi:type="dcterms:W3CDTF">2009-10-14T19:14:34Z</dcterms:created>
  <dcterms:modified xsi:type="dcterms:W3CDTF">2010-12-16T06:33:15Z</dcterms:modified>
</cp:coreProperties>
</file>