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2"/>
  </p:notesMasterIdLst>
  <p:sldIdLst>
    <p:sldId id="279"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8" r:id="rId18"/>
    <p:sldId id="297" r:id="rId19"/>
    <p:sldId id="280" r:id="rId20"/>
    <p:sldId id="299" r:id="rId21"/>
    <p:sldId id="257" r:id="rId22"/>
    <p:sldId id="300" r:id="rId23"/>
    <p:sldId id="258" r:id="rId24"/>
    <p:sldId id="259" r:id="rId25"/>
    <p:sldId id="260" r:id="rId26"/>
    <p:sldId id="261" r:id="rId27"/>
    <p:sldId id="262" r:id="rId28"/>
    <p:sldId id="263" r:id="rId29"/>
    <p:sldId id="265" r:id="rId30"/>
    <p:sldId id="264" r:id="rId31"/>
    <p:sldId id="266" r:id="rId32"/>
    <p:sldId id="268" r:id="rId33"/>
    <p:sldId id="267" r:id="rId34"/>
    <p:sldId id="269" r:id="rId35"/>
    <p:sldId id="270" r:id="rId36"/>
    <p:sldId id="272" r:id="rId37"/>
    <p:sldId id="273" r:id="rId38"/>
    <p:sldId id="274" r:id="rId39"/>
    <p:sldId id="275" r:id="rId40"/>
    <p:sldId id="276" r:id="rId4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003399"/>
    <a:srgbClr val="FF33CC"/>
    <a:srgbClr val="FF0000"/>
    <a:srgbClr val="33CC33"/>
    <a:srgbClr val="996633"/>
    <a:srgbClr val="00CC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3" autoAdjust="0"/>
    <p:restoredTop sz="94660"/>
  </p:normalViewPr>
  <p:slideViewPr>
    <p:cSldViewPr>
      <p:cViewPr>
        <p:scale>
          <a:sx n="72" d="100"/>
          <a:sy n="72" d="100"/>
        </p:scale>
        <p:origin x="-970"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3">
              <a:satMod val="175000"/>
              <a:alpha val="40000"/>
            </a:schemeClr>
          </a:glow>
        </a:effectLst>
      </dgm:spPr>
      <dgm:t>
        <a:bodyPr/>
        <a:lstStyle/>
        <a:p>
          <a:pPr rtl="1"/>
          <a:r>
            <a:rPr lang="ar-SA" sz="2400" b="0" dirty="0" smtClean="0">
              <a:effectLst>
                <a:glow rad="101600">
                  <a:schemeClr val="accent3">
                    <a:satMod val="175000"/>
                    <a:alpha val="40000"/>
                  </a:schemeClr>
                </a:glow>
              </a:effectLst>
              <a:cs typeface="FS_Bold" pitchFamily="2" charset="-78"/>
            </a:rPr>
            <a:t>الدور الجديد لنظم المعلومات</a:t>
          </a:r>
          <a:endParaRPr lang="ar-SA" sz="2400" b="0" dirty="0">
            <a:effectLst>
              <a:glow rad="101600">
                <a:schemeClr val="accent3">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800" b="0" dirty="0" smtClean="0">
              <a:ln>
                <a:solidFill>
                  <a:schemeClr val="tx1"/>
                </a:solidFill>
              </a:ln>
              <a:solidFill>
                <a:srgbClr val="00B050"/>
              </a:solidFill>
              <a:cs typeface="MCS Taybah S_U normal." pitchFamily="2" charset="-78"/>
            </a:rPr>
            <a:t>الانترنت</a:t>
          </a:r>
        </a:p>
        <a:p>
          <a:pPr algn="ctr" rtl="1"/>
          <a:r>
            <a:rPr lang="ar-SA" sz="1000" b="1" dirty="0" smtClean="0"/>
            <a:t>شبكة العنكبوت العالمية </a:t>
          </a:r>
          <a:r>
            <a:rPr lang="zu-ZA" sz="1000" dirty="0" smtClean="0"/>
            <a:t>WWW</a:t>
          </a:r>
          <a:r>
            <a:rPr lang="ar-SA" sz="1000" b="1" dirty="0" smtClean="0"/>
            <a:t>:</a:t>
          </a:r>
          <a:endParaRPr lang="en-US" sz="1000" dirty="0" smtClean="0"/>
        </a:p>
        <a:p>
          <a:pPr algn="ctr" rtl="1"/>
          <a:r>
            <a:rPr lang="ar-SA" sz="1000" b="1" dirty="0" smtClean="0"/>
            <a:t>موقع على الانترنت </a:t>
          </a:r>
          <a:r>
            <a:rPr lang="zu-ZA" sz="1000" dirty="0" smtClean="0"/>
            <a:t>Wep Site</a:t>
          </a:r>
          <a:r>
            <a:rPr lang="ar-SA" sz="1000" b="1" dirty="0" smtClean="0"/>
            <a:t> :                                                                                                                                    </a:t>
          </a:r>
          <a:r>
            <a:rPr lang="ar-SA" sz="1000" dirty="0" smtClean="0"/>
            <a:t>يتألف من عدد من الصفحات المترابطة ببعضها البعض من خلال روابط تسمى ارتباطات تشعبية  </a:t>
          </a:r>
          <a:r>
            <a:rPr lang="en-US" sz="1000" dirty="0" smtClean="0"/>
            <a:t>hyperlinks</a:t>
          </a:r>
          <a:r>
            <a:rPr lang="ar-SA" sz="1000" dirty="0" smtClean="0"/>
            <a:t>  ، </a:t>
          </a:r>
        </a:p>
        <a:p>
          <a:pPr algn="ctr" rtl="1"/>
          <a:r>
            <a:rPr lang="ar-SA" sz="1000" b="1" dirty="0" smtClean="0"/>
            <a:t>الارتباط التشعبي :</a:t>
          </a:r>
          <a:r>
            <a:rPr lang="ar-SA" sz="1000" dirty="0" smtClean="0"/>
            <a:t> هو رابط إلى صفحة أخرى أو مكان آخر داخل الصفحة نفسها للتنقل عبر المواقع.        </a:t>
          </a:r>
          <a:endParaRPr lang="en-US" sz="1000" dirty="0" smtClean="0"/>
        </a:p>
        <a:p>
          <a:pPr algn="ctr" rtl="1"/>
          <a:r>
            <a:rPr lang="ar-SA" sz="1000" b="1" dirty="0" smtClean="0"/>
            <a:t>لغة </a:t>
          </a:r>
          <a:r>
            <a:rPr lang="zu-ZA" sz="1000" dirty="0" smtClean="0"/>
            <a:t>HTML</a:t>
          </a:r>
          <a:r>
            <a:rPr lang="zu-ZA" sz="1000" b="1" dirty="0" smtClean="0"/>
            <a:t> </a:t>
          </a:r>
          <a:r>
            <a:rPr lang="ar-SA" sz="1000" b="1" dirty="0" smtClean="0"/>
            <a:t>:</a:t>
          </a:r>
          <a:r>
            <a:rPr lang="ar-SA" sz="1000" dirty="0" smtClean="0"/>
            <a:t> هي اللغة المستخدمة لكتابة وتصميم المواقع على شبكة الانترنت</a:t>
          </a:r>
          <a:endParaRPr lang="ar-SA" sz="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ln>
                <a:solidFill>
                  <a:schemeClr val="tx1"/>
                </a:solidFill>
              </a:ln>
              <a:solidFill>
                <a:srgbClr val="00B050"/>
              </a:solidFill>
              <a:cs typeface="MCS Taybah S_U normal." pitchFamily="2" charset="-78"/>
            </a:rPr>
            <a:t>نظم المعلومات والفرص الجديدة مع التكنولوجيا </a:t>
          </a:r>
        </a:p>
        <a:p>
          <a:pPr rtl="1"/>
          <a:r>
            <a:rPr lang="ar-SA" sz="1400" b="1" dirty="0" smtClean="0"/>
            <a:t>1/ تحدي إستراتيجية الأعمال</a:t>
          </a:r>
          <a:r>
            <a:rPr lang="ar-SA" sz="1400" dirty="0" smtClean="0"/>
            <a:t>.</a:t>
          </a:r>
          <a:endParaRPr lang="en-US" sz="1400" dirty="0" smtClean="0"/>
        </a:p>
        <a:p>
          <a:pPr rtl="1"/>
          <a:r>
            <a:rPr lang="ar-SA" sz="1400" b="1" dirty="0" smtClean="0"/>
            <a:t>2/ تحدي العولمة</a:t>
          </a:r>
          <a:r>
            <a:rPr lang="ar-SA" sz="1400" dirty="0" smtClean="0"/>
            <a:t>.</a:t>
          </a:r>
          <a:endParaRPr lang="en-US" sz="1400" dirty="0" smtClean="0"/>
        </a:p>
        <a:p>
          <a:pPr rtl="1"/>
          <a:r>
            <a:rPr lang="ar-SA" sz="1400" b="1" dirty="0" smtClean="0"/>
            <a:t>3/تحدي البنية التحتية لتكنولوجيا المعلومات</a:t>
          </a:r>
          <a:r>
            <a:rPr lang="ar-SA" sz="1400" dirty="0" smtClean="0"/>
            <a:t>  </a:t>
          </a:r>
          <a:r>
            <a:rPr lang="ar-SA" sz="1400" b="1" dirty="0" smtClean="0"/>
            <a:t> المسئولية والتحكم .  </a:t>
          </a:r>
        </a:p>
        <a:p>
          <a:pPr rtl="1"/>
          <a:r>
            <a:rPr lang="ar-SA" sz="1400" b="1" dirty="0" smtClean="0"/>
            <a:t>4/تحدي الاستثمار في نظم المعلومات</a:t>
          </a:r>
          <a:r>
            <a:rPr lang="en-US" sz="1400" dirty="0" smtClean="0"/>
            <a:t>IS </a:t>
          </a:r>
          <a:endParaRPr lang="ar-SA" sz="1400" dirty="0" smtClean="0"/>
        </a:p>
        <a:p>
          <a:pPr rtl="1"/>
          <a:r>
            <a:rPr lang="ar-SA" sz="1400" b="1" dirty="0" smtClean="0"/>
            <a:t>5/ الأخلاقيات والآمن :المسئولية والتحكم                                                                                                                                       </a:t>
          </a:r>
          <a:r>
            <a:rPr lang="ar-SA" sz="1400" dirty="0" smtClean="0"/>
            <a:t>. </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ln>
                <a:solidFill>
                  <a:schemeClr val="tx1"/>
                </a:solidFill>
              </a:ln>
              <a:solidFill>
                <a:srgbClr val="00B050"/>
              </a:solidFill>
              <a:cs typeface="MCS Taybah S_U normal." pitchFamily="2" charset="-78"/>
            </a:rPr>
            <a:t>الاختيارات الجديدة لتصميم المنظمة</a:t>
          </a:r>
        </a:p>
        <a:p>
          <a:pPr rtl="1"/>
          <a:r>
            <a:rPr lang="ar-SA" sz="1400" b="1" dirty="0" smtClean="0"/>
            <a:t>اختيارات عديدة لتصميم المنظمة منها :</a:t>
          </a:r>
        </a:p>
        <a:p>
          <a:pPr rtl="1"/>
          <a:r>
            <a:rPr lang="ar-SA" sz="1050" b="1" u="sng" dirty="0" smtClean="0">
              <a:solidFill>
                <a:schemeClr val="tx1"/>
              </a:solidFill>
            </a:rPr>
            <a:t>* التنظيم الافقي</a:t>
          </a:r>
        </a:p>
        <a:p>
          <a:pPr rtl="1"/>
          <a:r>
            <a:rPr lang="ar-SA" sz="1050" dirty="0" smtClean="0"/>
            <a:t>يسمح التنظيم الافقي للمدراء بالاشراف على عدد كبير من الموظفين ويمنح الموظفين صلاحية اكثر في اتخاذ القرار واصبح المدراء اسرع بإتخاذ القرارات لحصولهم على معلومات دقيقه بوقت قصير</a:t>
          </a:r>
          <a:endParaRPr lang="ar-SA" sz="1050" b="1" dirty="0" smtClean="0">
            <a:solidFill>
              <a:schemeClr val="tx1"/>
            </a:solidFill>
          </a:endParaRPr>
        </a:p>
        <a:p>
          <a:pPr rtl="1"/>
          <a:r>
            <a:rPr lang="ar-SA" sz="1050" b="1" u="sng" dirty="0" smtClean="0">
              <a:solidFill>
                <a:schemeClr val="tx1"/>
              </a:solidFill>
            </a:rPr>
            <a:t>* المنظمات الافتراضية</a:t>
          </a:r>
        </a:p>
        <a:p>
          <a:pPr rtl="1"/>
          <a:r>
            <a:rPr lang="ar-SA" sz="1050" dirty="0" smtClean="0"/>
            <a:t>الفصل بين القيام بالعمل والموقع الجغرافي.</a:t>
          </a:r>
          <a:endParaRPr lang="ar-SA" sz="1050" b="1" dirty="0" smtClean="0">
            <a:solidFill>
              <a:schemeClr val="tx1"/>
            </a:solidFill>
          </a:endParaRPr>
        </a:p>
        <a:p>
          <a:pPr rtl="1"/>
          <a:r>
            <a:rPr lang="ar-SA" sz="1050" b="1" u="sng" dirty="0" smtClean="0">
              <a:solidFill>
                <a:schemeClr val="tx1"/>
              </a:solidFill>
            </a:rPr>
            <a:t>* اعادة تنظيم انسياب العمل</a:t>
          </a:r>
        </a:p>
        <a:p>
          <a:pPr rtl="1"/>
          <a:r>
            <a:rPr lang="ar-SA" sz="1050" dirty="0" smtClean="0"/>
            <a:t>تحول انسياب العمل من الشكل اليدوي الى الشكل الالكتروني</a:t>
          </a:r>
          <a:endParaRPr lang="ar-SA" sz="1050" b="1" dirty="0" smtClean="0">
            <a:solidFill>
              <a:schemeClr val="tx1"/>
            </a:solidFill>
          </a:endParaRPr>
        </a:p>
        <a:p>
          <a:pPr rtl="1"/>
          <a:r>
            <a:rPr lang="ar-SA" sz="1050" b="1" u="sng" dirty="0" smtClean="0">
              <a:solidFill>
                <a:schemeClr val="tx1"/>
              </a:solidFill>
            </a:rPr>
            <a:t>*اعادة تعريف الحدود</a:t>
          </a:r>
        </a:p>
        <a:p>
          <a:pPr rtl="1"/>
          <a:r>
            <a:rPr lang="ar-SA" sz="1050" dirty="0" smtClean="0"/>
            <a:t>وفقا لمتطلبات البيئه, حيث يمكن التفاعل المباشر بين المزودين والعملاء</a:t>
          </a:r>
          <a:endParaRPr lang="ar-SA" sz="1050" b="1" dirty="0" smtClean="0">
            <a:solidFill>
              <a:schemeClr val="tx1"/>
            </a:solidFill>
          </a:endParaRPr>
        </a:p>
        <a:p>
          <a:pPr rtl="1"/>
          <a:r>
            <a:rPr lang="ar-SA" sz="1050" b="1" u="sng" dirty="0" smtClean="0">
              <a:solidFill>
                <a:schemeClr val="tx1"/>
              </a:solidFill>
            </a:rPr>
            <a:t>*المرونة المتزايدة</a:t>
          </a:r>
        </a:p>
        <a:p>
          <a:pPr rtl="1"/>
          <a:r>
            <a:rPr lang="ar-SA" sz="1050" dirty="0" smtClean="0"/>
            <a:t>ساعدت تكنلوجيا المعلومات المنظمات الكبيره على اكتساب مميزات المنظمات الصغيره والعكس صحيح.</a:t>
          </a:r>
          <a:endParaRPr lang="ar-SA" sz="1050" b="1" dirty="0" smtClean="0">
            <a:solidFill>
              <a:schemeClr val="tx1"/>
            </a:solidFill>
          </a:endParaRPr>
        </a:p>
        <a:p>
          <a:pPr rtl="1"/>
          <a:r>
            <a:rPr lang="ar-SA" sz="1050" b="1" u="sng" dirty="0" smtClean="0">
              <a:solidFill>
                <a:schemeClr val="tx1"/>
              </a:solidFill>
            </a:rPr>
            <a:t>* تخطيط موارد المؤسسة</a:t>
          </a:r>
        </a:p>
        <a:p>
          <a:pPr rtl="1"/>
          <a:r>
            <a:rPr lang="ar-SA" sz="1050" dirty="0" smtClean="0"/>
            <a:t>هو نظام حاسوبي متكامل يستخدم لإدارة الموارد الداخليه والخارجيه , وتهدف هيكلة هذا النظام الى تسهيل تدفق المعلومات وادارة الروابط مع العناصر الخارجيه.</a:t>
          </a:r>
          <a:endParaRPr lang="ar-SA" sz="1050" b="1" dirty="0" smtClean="0">
            <a:solidFill>
              <a:schemeClr val="tx1"/>
            </a:solidFill>
          </a:endParaRPr>
        </a:p>
        <a:p>
          <a:pPr rtl="1"/>
          <a:r>
            <a:rPr lang="ar-SA" sz="1050" b="1" u="sng" dirty="0" smtClean="0">
              <a:solidFill>
                <a:schemeClr val="tx1"/>
              </a:solidFill>
            </a:rPr>
            <a:t>* نظم الترابط بين المنظمات </a:t>
          </a:r>
        </a:p>
        <a:p>
          <a:pPr rtl="1"/>
          <a:r>
            <a:rPr lang="ar-SA" sz="1050" dirty="0" smtClean="0"/>
            <a:t>تسهل تبادل المعلومات واجراء المعاملات بين المنظمات المختلفه كما تقوم بربط المنظمه بالمتعاملين معها.</a:t>
          </a:r>
          <a:endParaRPr lang="ar-SA" sz="1050" b="1" dirty="0">
            <a:solidFill>
              <a:schemeClr val="tx1"/>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600" b="0" dirty="0" smtClean="0">
              <a:ln>
                <a:solidFill>
                  <a:schemeClr val="tx1"/>
                </a:solidFill>
              </a:ln>
              <a:solidFill>
                <a:srgbClr val="00B050"/>
              </a:solidFill>
              <a:cs typeface="MCS Taybah S_U normal." pitchFamily="2" charset="-78"/>
            </a:rPr>
            <a:t>التجارة الالكترونية والادارة الالكترونية</a:t>
          </a:r>
        </a:p>
        <a:p>
          <a:pPr rtl="1"/>
          <a:r>
            <a:rPr lang="ar-SA" sz="1200" b="1" dirty="0" smtClean="0"/>
            <a:t>بفضل الانترنت ظهرت مجالات جديدة للتجارة والتسوق والأعمال :</a:t>
          </a:r>
          <a:endParaRPr lang="en-US" sz="1200" dirty="0" smtClean="0"/>
        </a:p>
        <a:p>
          <a:pPr rtl="1"/>
          <a:r>
            <a:rPr lang="ar-SA" sz="1400" b="1" dirty="0" smtClean="0"/>
            <a:t>.</a:t>
          </a:r>
          <a:r>
            <a:rPr lang="ar-SA" sz="1400" dirty="0" smtClean="0"/>
            <a:t> </a:t>
          </a:r>
          <a:r>
            <a:rPr lang="ar-SA" sz="1200" dirty="0" smtClean="0"/>
            <a:t>الأسواق الإلكترونية </a:t>
          </a:r>
          <a:r>
            <a:rPr lang="en-US" sz="1200" dirty="0" smtClean="0"/>
            <a:t>(Electronic Markets)</a:t>
          </a:r>
        </a:p>
        <a:p>
          <a:pPr rtl="1"/>
          <a:r>
            <a:rPr lang="ar-SA" sz="1200" b="1" dirty="0" smtClean="0"/>
            <a:t>. </a:t>
          </a:r>
          <a:r>
            <a:rPr lang="ar-SA" sz="1200" dirty="0" smtClean="0"/>
            <a:t>التجارة الإلكترونية </a:t>
          </a:r>
          <a:r>
            <a:rPr lang="en-US" sz="1200" dirty="0" smtClean="0"/>
            <a:t>(Electronic Commerce)</a:t>
          </a:r>
        </a:p>
        <a:p>
          <a:pPr rtl="1"/>
          <a:r>
            <a:rPr lang="ar-SA" sz="1200" b="1" dirty="0" smtClean="0"/>
            <a:t>.</a:t>
          </a:r>
          <a:r>
            <a:rPr lang="ar-SA" sz="1200" dirty="0" smtClean="0"/>
            <a:t> المعاملات الإلكترونية </a:t>
          </a:r>
          <a:r>
            <a:rPr lang="en-US" sz="1200" dirty="0" smtClean="0"/>
            <a:t>(Electronic Business)</a:t>
          </a:r>
        </a:p>
        <a:p>
          <a:pPr rtl="1"/>
          <a:r>
            <a:rPr lang="ar-SA" sz="1200" b="1" dirty="0" smtClean="0"/>
            <a:t>.</a:t>
          </a:r>
          <a:r>
            <a:rPr lang="ar-SA" sz="1200" dirty="0" smtClean="0"/>
            <a:t> الانترانت </a:t>
          </a:r>
          <a:r>
            <a:rPr lang="en-US" sz="1200" dirty="0" smtClean="0"/>
            <a:t>(Intranet)</a:t>
          </a:r>
          <a:r>
            <a:rPr lang="ar-SA" sz="1200" dirty="0" smtClean="0"/>
            <a:t>: هي شبكة خاصة بالمنظمة مقامة على أساس مقاييس تكنولوجيا الانترنت</a:t>
          </a:r>
          <a:endParaRPr lang="ar-SA" sz="1200" b="0" dirty="0" smtClean="0">
            <a:ln>
              <a:solidFill>
                <a:schemeClr val="tx1"/>
              </a:solidFill>
            </a:ln>
            <a:solidFill>
              <a:srgbClr val="00B050"/>
            </a:solidFill>
            <a:cs typeface="MCS Taybah S_U normal." pitchFamily="2" charset="-78"/>
          </a:endParaRP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9135" custScaleY="449151" custRadScaleRad="124236" custRadScaleInc="1452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44744" custScaleY="197456"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8182" custRadScaleRad="124320" custRadScaleInc="-2945">
        <dgm:presLayoutVars>
          <dgm:bulletEnabled val="1"/>
        </dgm:presLayoutVars>
      </dgm:prSet>
      <dgm:spPr/>
      <dgm:t>
        <a:bodyPr/>
        <a:lstStyle/>
        <a:p>
          <a:pPr rtl="1"/>
          <a:endParaRPr lang="ar-SA"/>
        </a:p>
      </dgm:t>
    </dgm:pt>
  </dgm:ptLst>
  <dgm:cxnLst>
    <dgm:cxn modelId="{0C27AF9A-BC24-4252-B55C-D64C83EA0947}" type="presOf" srcId="{60816C67-B644-4396-8F04-AFE141806C86}" destId="{DEAC5130-2454-4956-9F5D-ADC41C98CC3C}" srcOrd="0" destOrd="0" presId="urn:microsoft.com/office/officeart/2008/layout/RadialCluster"/>
    <dgm:cxn modelId="{5CB0250C-1AEF-4916-A3DB-E08A9311E960}" type="presOf" srcId="{A903C04D-C642-46CB-AEA4-3FC5A505334B}" destId="{B0321977-6FE6-42FB-AC25-B0AF7C500DB6}"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56CF6B56-A197-4D8D-841C-91FF5FC4E427}" type="presOf" srcId="{D197F285-C330-4DD5-B5E8-92826B98683C}" destId="{E153EABB-30C2-4252-AD53-05AB3DF2FD41}" srcOrd="0" destOrd="0" presId="urn:microsoft.com/office/officeart/2008/layout/RadialCluster"/>
    <dgm:cxn modelId="{C46ED10B-32D9-48C2-BF64-78D55940F753}" type="presOf" srcId="{D2C75D40-9926-47E4-95F2-301737D83A57}" destId="{6A302661-E75E-4BCF-B119-995BF267D72C}"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54B2896E-51FD-49EA-B890-F4815B8716FC}" type="presOf" srcId="{ABBF487D-1243-4F08-A7CF-23E10DCF947F}" destId="{665E8E65-F71F-40DA-B2E6-884418ED34F2}" srcOrd="0" destOrd="0" presId="urn:microsoft.com/office/officeart/2008/layout/RadialCluster"/>
    <dgm:cxn modelId="{BA4ABBFE-9C11-4476-8CB4-5F578525ADD3}" type="presOf" srcId="{80CAB5EF-582B-4A3C-94F8-830C46293C8A}" destId="{C296D861-43C3-4979-9E86-2004292E3076}"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F41D5934-A57E-4DE2-9A5A-DA4853B8C3AB}" type="presOf" srcId="{52F69861-8C55-4D7C-AAC7-D2D2E6D0CE61}" destId="{3EF81295-8E28-4C30-B5A6-228FE6A7F924}" srcOrd="0" destOrd="0" presId="urn:microsoft.com/office/officeart/2008/layout/RadialCluster"/>
    <dgm:cxn modelId="{EA667B4E-5D6A-49DD-BD3B-EF1247388057}" srcId="{0A62554C-2F31-4EA8-8D1A-D67C0467109E}" destId="{34CAF9D2-71E5-4625-B209-4D84A4C6263D}" srcOrd="2" destOrd="0" parTransId="{D197F285-C330-4DD5-B5E8-92826B98683C}" sibTransId="{F92B7B3D-7A3A-43BA-984C-8B9551D13C7D}"/>
    <dgm:cxn modelId="{279BFE1F-35D0-4F37-A325-088FE55406C2}" type="presOf" srcId="{0A62554C-2F31-4EA8-8D1A-D67C0467109E}" destId="{D3043A86-E2A0-45F9-B03A-31144D9DB66D}" srcOrd="0" destOrd="0" presId="urn:microsoft.com/office/officeart/2008/layout/RadialCluster"/>
    <dgm:cxn modelId="{FB8EC5B9-53E4-475F-B697-C9A3D32C771A}" type="presOf" srcId="{F0419022-AD24-47C3-AF2E-1BE62D5ADA65}" destId="{D82EDEBE-BB2F-4E83-B16B-600B65C4FC91}" srcOrd="0" destOrd="0" presId="urn:microsoft.com/office/officeart/2008/layout/RadialCluster"/>
    <dgm:cxn modelId="{B32CDDA5-B076-4FF6-8C32-035A38C70C85}" type="presOf" srcId="{34CAF9D2-71E5-4625-B209-4D84A4C6263D}" destId="{762F1BE7-582A-4733-819D-05886441EDDF}"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FAA8552-68B9-4206-BA3A-68D87E1ED9A8}" type="presParOf" srcId="{DEAC5130-2454-4956-9F5D-ADC41C98CC3C}" destId="{32E66513-F428-451D-9DB0-C7BD4F678CBD}" srcOrd="0" destOrd="0" presId="urn:microsoft.com/office/officeart/2008/layout/RadialCluster"/>
    <dgm:cxn modelId="{87E13A42-0B7F-449D-BDFA-7819D4753DE0}" type="presParOf" srcId="{32E66513-F428-451D-9DB0-C7BD4F678CBD}" destId="{D3043A86-E2A0-45F9-B03A-31144D9DB66D}" srcOrd="0" destOrd="0" presId="urn:microsoft.com/office/officeart/2008/layout/RadialCluster"/>
    <dgm:cxn modelId="{D0B12017-66E1-4911-AC5F-9BAC542E3DC8}" type="presParOf" srcId="{32E66513-F428-451D-9DB0-C7BD4F678CBD}" destId="{3EF81295-8E28-4C30-B5A6-228FE6A7F924}" srcOrd="1" destOrd="0" presId="urn:microsoft.com/office/officeart/2008/layout/RadialCluster"/>
    <dgm:cxn modelId="{663DA6C4-F9FE-4FF8-9B1D-E66AC960AAE7}" type="presParOf" srcId="{32E66513-F428-451D-9DB0-C7BD4F678CBD}" destId="{6A302661-E75E-4BCF-B119-995BF267D72C}" srcOrd="2" destOrd="0" presId="urn:microsoft.com/office/officeart/2008/layout/RadialCluster"/>
    <dgm:cxn modelId="{3F239AD8-C22D-4FA4-9E71-342B8E56172B}" type="presParOf" srcId="{32E66513-F428-451D-9DB0-C7BD4F678CBD}" destId="{B0321977-6FE6-42FB-AC25-B0AF7C500DB6}" srcOrd="3" destOrd="0" presId="urn:microsoft.com/office/officeart/2008/layout/RadialCluster"/>
    <dgm:cxn modelId="{379D295C-3A1D-4365-AF4A-5CCAE44CA8FB}" type="presParOf" srcId="{32E66513-F428-451D-9DB0-C7BD4F678CBD}" destId="{D82EDEBE-BB2F-4E83-B16B-600B65C4FC91}" srcOrd="4" destOrd="0" presId="urn:microsoft.com/office/officeart/2008/layout/RadialCluster"/>
    <dgm:cxn modelId="{EE806466-B0BB-40F2-8659-06D1F9845DAA}" type="presParOf" srcId="{32E66513-F428-451D-9DB0-C7BD4F678CBD}" destId="{E153EABB-30C2-4252-AD53-05AB3DF2FD41}" srcOrd="5" destOrd="0" presId="urn:microsoft.com/office/officeart/2008/layout/RadialCluster"/>
    <dgm:cxn modelId="{208FBFCC-4E0D-4552-87C4-1D09964D9AD5}" type="presParOf" srcId="{32E66513-F428-451D-9DB0-C7BD4F678CBD}" destId="{762F1BE7-582A-4733-819D-05886441EDDF}" srcOrd="6" destOrd="0" presId="urn:microsoft.com/office/officeart/2008/layout/RadialCluster"/>
    <dgm:cxn modelId="{F27DF611-6FED-41F0-924F-AF1B886869E0}" type="presParOf" srcId="{32E66513-F428-451D-9DB0-C7BD4F678CBD}" destId="{C296D861-43C3-4979-9E86-2004292E3076}" srcOrd="7" destOrd="0" presId="urn:microsoft.com/office/officeart/2008/layout/RadialCluster"/>
    <dgm:cxn modelId="{4A2CC9F9-04F5-495D-88EC-374976DB815F}"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solidFill>
          <a:schemeClr val="bg1"/>
        </a:solidFill>
        <a:ln>
          <a:solidFill>
            <a:schemeClr val="tx1">
              <a:lumMod val="50000"/>
              <a:lumOff val="50000"/>
            </a:schemeClr>
          </a:solidFill>
        </a:ln>
        <a:effectLst>
          <a:glow rad="139700">
            <a:schemeClr val="accent2">
              <a:satMod val="175000"/>
              <a:alpha val="40000"/>
            </a:schemeClr>
          </a:glow>
        </a:effectLst>
      </dgm:spPr>
      <dgm:t>
        <a:bodyPr/>
        <a:lstStyle/>
        <a:p>
          <a:pPr rtl="1"/>
          <a:r>
            <a:rPr lang="ar-SA" sz="2800" dirty="0" smtClean="0">
              <a:solidFill>
                <a:schemeClr val="tx1"/>
              </a:solidFill>
              <a:cs typeface="FS_Bold" pitchFamily="2" charset="-78"/>
            </a:rPr>
            <a:t>انواع  نظم المعلومات</a:t>
          </a:r>
          <a:endParaRPr lang="ar-SA" sz="2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a:noFill/>
        <a:ln>
          <a:solidFill>
            <a:srgbClr val="FF33CC"/>
          </a:solidFill>
          <a:prstDash val="sysDot"/>
        </a:ln>
      </dgm:spPr>
      <dgm:t>
        <a:bodyPr/>
        <a:lstStyle/>
        <a:p>
          <a:pPr rtl="1"/>
          <a:r>
            <a:rPr lang="ar-SA" sz="1400" b="1" dirty="0" smtClean="0">
              <a:solidFill>
                <a:schemeClr val="tx1"/>
              </a:solidFill>
              <a:effectLst/>
            </a:rPr>
            <a:t>1-نظم معالجة المعاملات</a:t>
          </a:r>
        </a:p>
        <a:p>
          <a:pPr rtl="1"/>
          <a:r>
            <a:rPr lang="ar-SA" sz="1200" dirty="0" smtClean="0">
              <a:solidFill>
                <a:schemeClr val="tx1"/>
              </a:solidFill>
            </a:rPr>
            <a:t>يعتمد على الحاسب ويخدم المستوى التشغيلي ويقوم بتنفيذ وتسجيل جميع المعاملات اليوميه و"هدفه" الاساسي الاجابه عن التساؤلات الروتينيه وتتبع تدفق المعاملان , ومن "مميزاته" امتداده على خارج حدود المنظمه و يقدم تقييم لأداء المنظمه.</a:t>
          </a:r>
          <a:endParaRPr lang="ar-SA" sz="1200" dirty="0">
            <a:solidFill>
              <a:schemeClr val="tx1"/>
            </a:solidFill>
          </a:endParaRPr>
        </a:p>
      </dgm:t>
    </dgm:pt>
    <dgm:pt modelId="{FD1629B7-9C21-4E97-A76D-7A2D0081F1E6}" type="parTrans" cxnId="{FA61562C-F1F6-4F89-B75E-B259A24395CF}">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a:noFill/>
        <a:ln>
          <a:solidFill>
            <a:srgbClr val="FF33CC"/>
          </a:solidFill>
          <a:prstDash val="sysDot"/>
        </a:ln>
      </dgm:spPr>
      <dgm:t>
        <a:bodyPr/>
        <a:lstStyle/>
        <a:p>
          <a:pPr rtl="1"/>
          <a:r>
            <a:rPr lang="ar-SA" sz="1400" b="1" dirty="0" smtClean="0">
              <a:solidFill>
                <a:schemeClr val="tx1"/>
              </a:solidFill>
            </a:rPr>
            <a:t>4- نظم دعم القرار</a:t>
          </a:r>
        </a:p>
        <a:p>
          <a:pPr rtl="1"/>
          <a:r>
            <a:rPr lang="ar-SA" sz="1400" dirty="0" smtClean="0">
              <a:solidFill>
                <a:schemeClr val="tx1"/>
              </a:solidFill>
            </a:rPr>
            <a:t>نظم تزود المدراء في الاداره الوسطى بأدوات معلوماتيه لحل مشكلات واتخاذ القرارات, </a:t>
          </a:r>
          <a:r>
            <a:rPr lang="ar-SA" sz="1400" u="sng" dirty="0" smtClean="0">
              <a:solidFill>
                <a:srgbClr val="FF0000"/>
              </a:solidFill>
            </a:rPr>
            <a:t>وتتميز</a:t>
          </a:r>
          <a:r>
            <a:rPr lang="ar-SA" sz="1400" dirty="0" smtClean="0">
              <a:solidFill>
                <a:schemeClr val="tx1"/>
              </a:solidFill>
            </a:rPr>
            <a:t> بالتفاعل مع مستخدميها ومرونة الاستخدام ,امكانية تكييفها , تعمل بلا مساعده من المبرمجين.</a:t>
          </a:r>
          <a:endParaRPr lang="ar-SA" sz="1400" dirty="0">
            <a:solidFill>
              <a:schemeClr val="tx1"/>
            </a:solidFill>
          </a:endParaRPr>
        </a:p>
      </dgm:t>
    </dgm:pt>
    <dgm:pt modelId="{28308006-8E71-4006-98AE-619561DB4657}" type="parTrans" cxnId="{0936B520-1BAC-48F1-B321-CA09050A9269}">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a:noFill/>
        <a:ln>
          <a:solidFill>
            <a:srgbClr val="FF33CC"/>
          </a:solidFill>
          <a:prstDash val="sysDot"/>
        </a:ln>
      </dgm:spPr>
      <dgm:t>
        <a:bodyPr/>
        <a:lstStyle/>
        <a:p>
          <a:pPr rtl="1"/>
          <a:r>
            <a:rPr lang="ar-SA" sz="1400" b="1" dirty="0" smtClean="0">
              <a:solidFill>
                <a:schemeClr val="tx1"/>
              </a:solidFill>
            </a:rPr>
            <a:t>5-نظم معلومات اداريه</a:t>
          </a:r>
        </a:p>
        <a:p>
          <a:pPr rtl="1"/>
          <a:r>
            <a:rPr lang="ar-SA" sz="1200" dirty="0" smtClean="0">
              <a:solidFill>
                <a:schemeClr val="tx1"/>
              </a:solidFill>
            </a:rPr>
            <a:t>مصممه لتزويد الاداره الوسطى بالتقارير والوصول المباشر للمعلومات الضروريه للتخطيط والمراقبه.</a:t>
          </a:r>
        </a:p>
        <a:p>
          <a:pPr rtl="1"/>
          <a:r>
            <a:rPr lang="ar-SA" sz="1200" u="sng" dirty="0" smtClean="0">
              <a:solidFill>
                <a:srgbClr val="FF0000"/>
              </a:solidFill>
            </a:rPr>
            <a:t>ومن مميزات نظم المعلومات الاداريه:</a:t>
          </a:r>
          <a:endParaRPr lang="en-US" sz="1200" u="sng" dirty="0" smtClean="0">
            <a:solidFill>
              <a:srgbClr val="FF0000"/>
            </a:solidFill>
          </a:endParaRPr>
        </a:p>
        <a:p>
          <a:pPr rtl="1"/>
          <a:r>
            <a:rPr lang="ar-SA" sz="1200" dirty="0" smtClean="0">
              <a:solidFill>
                <a:schemeClr val="tx1"/>
              </a:solidFill>
            </a:rPr>
            <a:t>اعداد تقارير يوميه , تعتمد على سيولة البيانات والمعلومات الداخليه, تساعد في اتخاذ القرارات المتكرره, مساعدة المدراء العامين والتنفيذيين في عمليات التخطيط , تساعد على اتخاذ القرار بإستعمال بيانات حاليه او ماضيه.</a:t>
          </a:r>
          <a:endParaRPr lang="en-US" sz="1200" dirty="0" smtClean="0">
            <a:solidFill>
              <a:schemeClr val="tx1"/>
            </a:solidFill>
          </a:endParaRPr>
        </a:p>
        <a:p>
          <a:pPr rtl="1"/>
          <a:r>
            <a:rPr lang="ar-SA" sz="1200" u="sng" dirty="0" smtClean="0">
              <a:solidFill>
                <a:srgbClr val="FF0000"/>
              </a:solidFill>
            </a:rPr>
            <a:t>ومن عيوبها :</a:t>
          </a:r>
          <a:endParaRPr lang="en-US" sz="1200" u="sng" dirty="0" smtClean="0">
            <a:solidFill>
              <a:srgbClr val="FF0000"/>
            </a:solidFill>
          </a:endParaRPr>
        </a:p>
        <a:p>
          <a:pPr rtl="1"/>
          <a:r>
            <a:rPr lang="ar-SA" sz="1200" dirty="0" smtClean="0">
              <a:solidFill>
                <a:schemeClr val="tx1"/>
              </a:solidFill>
            </a:rPr>
            <a:t>*ليس لدى هذا النظام امكانيات تحليليه كبيره * غير مرنه * لها توجه داخلي للمنظمه "فقط"</a:t>
          </a:r>
          <a:endParaRPr lang="ar-SA" sz="1200" dirty="0">
            <a:solidFill>
              <a:schemeClr val="tx1"/>
            </a:solidFill>
          </a:endParaRPr>
        </a:p>
      </dgm:t>
    </dgm:pt>
    <dgm:pt modelId="{EFFC6747-F2AA-44FE-A291-AC922061F5EC}" type="parTrans" cxnId="{95197AE1-53E8-4DE6-8228-46CA371321C3}">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a:noFill/>
        <a:ln>
          <a:solidFill>
            <a:srgbClr val="FF33CC"/>
          </a:solidFill>
          <a:prstDash val="sysDot"/>
        </a:ln>
      </dgm:spPr>
      <dgm:t>
        <a:bodyPr/>
        <a:lstStyle/>
        <a:p>
          <a:pPr rtl="1"/>
          <a:r>
            <a:rPr lang="ar-SA" sz="1400" b="1" dirty="0" smtClean="0">
              <a:solidFill>
                <a:schemeClr val="tx1"/>
              </a:solidFill>
            </a:rPr>
            <a:t>2-نظم العمل المعرفي</a:t>
          </a:r>
        </a:p>
        <a:p>
          <a:pPr rtl="1"/>
          <a:r>
            <a:rPr lang="ar-SA" sz="1400" dirty="0" smtClean="0">
              <a:solidFill>
                <a:schemeClr val="tx1"/>
              </a:solidFill>
            </a:rPr>
            <a:t>نظم متكامله من المعلومات تساعد على ايجاد حلول مناسبه لتطوير المنتجات و "تهدف" الى مساعدة المنظمه بدمج المعرفه والتحكم بالمعلومات لصالحها </a:t>
          </a:r>
          <a:endParaRPr lang="ar-SA" sz="1400" dirty="0">
            <a:solidFill>
              <a:schemeClr val="tx1"/>
            </a:solidFill>
          </a:endParaRPr>
        </a:p>
      </dgm:t>
    </dgm:pt>
    <dgm:pt modelId="{AADAA841-635C-45C3-9E5A-604B00457936}" type="parTrans" cxnId="{FD3D79A6-2B1F-4899-AAC1-55044459C815}">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a:noFill/>
        <a:ln>
          <a:solidFill>
            <a:srgbClr val="FF33CC"/>
          </a:solidFill>
          <a:prstDash val="sysDot"/>
        </a:ln>
      </dgm:spPr>
      <dgm:t>
        <a:bodyPr/>
        <a:lstStyle/>
        <a:p>
          <a:pPr rtl="1"/>
          <a:r>
            <a:rPr lang="ar-SA" sz="1400" b="1" dirty="0" smtClean="0">
              <a:solidFill>
                <a:schemeClr val="tx1"/>
              </a:solidFill>
            </a:rPr>
            <a:t>3-نظم اتمة المكاتب</a:t>
          </a:r>
        </a:p>
        <a:p>
          <a:pPr rtl="1"/>
          <a:r>
            <a:rPr lang="ar-SA" sz="1400" dirty="0" smtClean="0">
              <a:solidFill>
                <a:schemeClr val="tx1"/>
              </a:solidFill>
            </a:rPr>
            <a:t>يهدف الى نقل البيانات والمعلومات الى المحتاجين لها ويعتبر هذا النظام بديلا للأداء اليدوي لأعمال المكاتب و ادى "استخدامه" الى زيادة الانتاجيه والفعاليه بالمكاتب.</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4780C68-4F35-4506-BD87-D07BEC05CBEF}">
      <dgm:prSet custT="1"/>
      <dgm:spPr>
        <a:solidFill>
          <a:schemeClr val="bg1"/>
        </a:solidFill>
        <a:ln>
          <a:solidFill>
            <a:srgbClr val="FF33CC"/>
          </a:solidFill>
          <a:prstDash val="sysDot"/>
        </a:ln>
      </dgm:spPr>
      <dgm:t>
        <a:bodyPr/>
        <a:lstStyle/>
        <a:p>
          <a:pPr rtl="1"/>
          <a:r>
            <a:rPr lang="ar-SA" sz="1400" b="1" dirty="0" smtClean="0">
              <a:solidFill>
                <a:schemeClr val="tx1"/>
              </a:solidFill>
            </a:rPr>
            <a:t>6-نظم مساندة الاداره العليا</a:t>
          </a:r>
        </a:p>
        <a:p>
          <a:pPr rtl="1"/>
          <a:r>
            <a:rPr lang="ar-SA" sz="1200" dirty="0" smtClean="0">
              <a:solidFill>
                <a:schemeClr val="tx1"/>
              </a:solidFill>
            </a:rPr>
            <a:t>هي نظم معلوماتيه تعتمد على الحاسب حيث تم تصميمها لمواجهة الاحتياجات الخاصه من المعلومات للمدارء والتنفيذيين لإتخاذ القرار,,وهي لا توفر حلول مباشره للمشكلات بل تتعامل مع المشكلات الغير روتينيه و تساعد في اتخاذ القرارات المتعلقه بالتخطيط الاستراتيجي ,,وتعتمد على النظم الاخرى للحصول على المعلومات ولديها امكانيات تحليليه.</a:t>
          </a:r>
          <a:endParaRPr lang="ar-SA" sz="1200" dirty="0">
            <a:solidFill>
              <a:schemeClr val="tx1"/>
            </a:solidFill>
          </a:endParaRPr>
        </a:p>
      </dgm:t>
    </dgm:pt>
    <dgm:pt modelId="{A3A2274E-9848-4C0A-A620-8ABF3CB5EEA9}" type="parTrans" cxnId="{56EFAB35-ED5B-415C-B005-0721F8F3516F}">
      <dgm:prSet>
        <dgm:style>
          <a:lnRef idx="1">
            <a:schemeClr val="dk1"/>
          </a:lnRef>
          <a:fillRef idx="0">
            <a:schemeClr val="dk1"/>
          </a:fillRef>
          <a:effectRef idx="0">
            <a:schemeClr val="dk1"/>
          </a:effectRef>
          <a:fontRef idx="minor">
            <a:schemeClr val="tx1"/>
          </a:fontRef>
        </dgm:style>
      </dgm:prSet>
      <dgm:spPr/>
      <dgm:t>
        <a:bodyPr/>
        <a:lstStyle/>
        <a:p>
          <a:pPr rtl="1"/>
          <a:endParaRPr lang="ar-SA"/>
        </a:p>
      </dgm:t>
    </dgm:pt>
    <dgm:pt modelId="{3845AC20-3BD3-4D8E-AD24-A43F77D99896}" type="sibTrans" cxnId="{56EFAB35-ED5B-415C-B005-0721F8F3516F}">
      <dgm:prSet/>
      <dgm:spPr/>
      <dgm:t>
        <a:bodyPr/>
        <a:lstStyle/>
        <a:p>
          <a:pPr rtl="1"/>
          <a:endParaRPr lang="ar-SA"/>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7"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6"/>
      <dgm:spPr/>
      <dgm:t>
        <a:bodyPr/>
        <a:lstStyle/>
        <a:p>
          <a:pPr rtl="1"/>
          <a:endParaRPr lang="ar-SA"/>
        </a:p>
      </dgm:t>
    </dgm:pt>
    <dgm:pt modelId="{F638B24E-CC95-44A4-AF7A-2625C20615AD}" type="pres">
      <dgm:prSet presAssocID="{2ACBA4F7-1A8A-4298-B9A2-F2F67F2FBCBA}" presName="text0" presStyleLbl="node1" presStyleIdx="1" presStyleCnt="7" custScaleX="176303" custScaleY="1178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6"/>
      <dgm:spPr/>
      <dgm:t>
        <a:bodyPr/>
        <a:lstStyle/>
        <a:p>
          <a:pPr rtl="1"/>
          <a:endParaRPr lang="ar-SA"/>
        </a:p>
      </dgm:t>
    </dgm:pt>
    <dgm:pt modelId="{F7E9C6FE-812E-4ACF-B980-7D06AC46BDAE}" type="pres">
      <dgm:prSet presAssocID="{F56E1198-F3AE-43D3-8C93-51F17B6F9959}" presName="text0" presStyleLbl="node1" presStyleIdx="2" presStyleCnt="7" custScaleX="203916" custRadScaleRad="126192" custRadScaleInc="10923">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6"/>
      <dgm:spPr/>
      <dgm:t>
        <a:bodyPr/>
        <a:lstStyle/>
        <a:p>
          <a:pPr rtl="1"/>
          <a:endParaRPr lang="ar-SA"/>
        </a:p>
      </dgm:t>
    </dgm:pt>
    <dgm:pt modelId="{6567DA91-1529-4BEE-A893-6438617209E8}" type="pres">
      <dgm:prSet presAssocID="{30F77D7A-6042-40AC-A091-162FD4E3C7C4}" presName="text0" presStyleLbl="node1" presStyleIdx="3" presStyleCnt="7"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6"/>
      <dgm:spPr/>
      <dgm:t>
        <a:bodyPr/>
        <a:lstStyle/>
        <a:p>
          <a:pPr rtl="1"/>
          <a:endParaRPr lang="ar-SA"/>
        </a:p>
      </dgm:t>
    </dgm:pt>
    <dgm:pt modelId="{600A9F76-8407-42BC-A5A2-83675649546D}" type="pres">
      <dgm:prSet presAssocID="{FF80B275-B4DB-4581-BEDB-D867618B5979}" presName="text0" presStyleLbl="node1" presStyleIdx="4" presStyleCnt="7" custScaleX="173714" custScaleY="122633" custRadScaleRad="92083" custRadScaleInc="-1294">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6"/>
      <dgm:spPr/>
      <dgm:t>
        <a:bodyPr/>
        <a:lstStyle/>
        <a:p>
          <a:pPr rtl="1"/>
          <a:endParaRPr lang="ar-SA"/>
        </a:p>
      </dgm:t>
    </dgm:pt>
    <dgm:pt modelId="{99A9C3E6-5DD6-426B-AF17-542707943700}" type="pres">
      <dgm:prSet presAssocID="{7AB976B1-B095-4ED5-AA83-32687650621D}" presName="text0" presStyleLbl="node1" presStyleIdx="5" presStyleCnt="7" custScaleX="202049" custScaleY="204998" custRadScaleRad="131714" custRadScaleInc="3822">
        <dgm:presLayoutVars>
          <dgm:bulletEnabled val="1"/>
        </dgm:presLayoutVars>
      </dgm:prSet>
      <dgm:spPr/>
      <dgm:t>
        <a:bodyPr/>
        <a:lstStyle/>
        <a:p>
          <a:pPr rtl="1"/>
          <a:endParaRPr lang="ar-SA"/>
        </a:p>
      </dgm:t>
    </dgm:pt>
    <dgm:pt modelId="{CFA7DF68-AEFD-4055-8699-69F4B1C8134B}" type="pres">
      <dgm:prSet presAssocID="{A3A2274E-9848-4C0A-A620-8ABF3CB5EEA9}" presName="Name56" presStyleLbl="parChTrans1D2" presStyleIdx="5" presStyleCnt="6"/>
      <dgm:spPr/>
      <dgm:t>
        <a:bodyPr/>
        <a:lstStyle/>
        <a:p>
          <a:pPr rtl="1"/>
          <a:endParaRPr lang="ar-SA"/>
        </a:p>
      </dgm:t>
    </dgm:pt>
    <dgm:pt modelId="{2DB1BE2B-A62A-496B-8B9C-99F6C79A555E}" type="pres">
      <dgm:prSet presAssocID="{D4780C68-4F35-4506-BD87-D07BEC05CBEF}" presName="text0" presStyleLbl="node1" presStyleIdx="6" presStyleCnt="7" custScaleX="192469" custScaleY="160731" custRadScaleRad="127790" custRadScaleInc="-4311">
        <dgm:presLayoutVars>
          <dgm:bulletEnabled val="1"/>
        </dgm:presLayoutVars>
      </dgm:prSet>
      <dgm:spPr/>
      <dgm:t>
        <a:bodyPr/>
        <a:lstStyle/>
        <a:p>
          <a:pPr rtl="1"/>
          <a:endParaRPr lang="ar-SA"/>
        </a:p>
      </dgm:t>
    </dgm:pt>
  </dgm:ptLst>
  <dgm:cxnLst>
    <dgm:cxn modelId="{10A765D6-F458-43E6-9512-88DC5EB6E79E}" type="presOf" srcId="{7AB976B1-B095-4ED5-AA83-32687650621D}" destId="{99A9C3E6-5DD6-426B-AF17-542707943700}" srcOrd="0" destOrd="0" presId="urn:microsoft.com/office/officeart/2008/layout/RadialCluster"/>
    <dgm:cxn modelId="{8CA67955-5CCB-4D93-9676-45C7CD5EF49E}" type="presOf" srcId="{898DA9BC-169B-49D4-B483-FB1261BAC0AB}" destId="{D1550409-D4F5-42B6-86BC-31FB80362EBB}" srcOrd="0" destOrd="0" presId="urn:microsoft.com/office/officeart/2008/layout/RadialCluster"/>
    <dgm:cxn modelId="{E1B2A10D-D361-4537-BA66-DCFC7071A4D3}" type="presOf" srcId="{DC7C567B-A878-4111-889D-06798A7E7646}" destId="{36F2C72F-7E6A-4BB9-B74A-E7393860FC54}"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95197AE1-53E8-4DE6-8228-46CA371321C3}" srcId="{DC7C567B-A878-4111-889D-06798A7E7646}" destId="{7AB976B1-B095-4ED5-AA83-32687650621D}" srcOrd="4" destOrd="0" parTransId="{EFFC6747-F2AA-44FE-A291-AC922061F5EC}" sibTransId="{CCA59087-380E-4907-95BC-5D891796A5D1}"/>
    <dgm:cxn modelId="{56EFAB35-ED5B-415C-B005-0721F8F3516F}" srcId="{DC7C567B-A878-4111-889D-06798A7E7646}" destId="{D4780C68-4F35-4506-BD87-D07BEC05CBEF}" srcOrd="5" destOrd="0" parTransId="{A3A2274E-9848-4C0A-A620-8ABF3CB5EEA9}" sibTransId="{3845AC20-3BD3-4D8E-AD24-A43F77D99896}"/>
    <dgm:cxn modelId="{5969AB39-C793-42FF-881A-05115A526794}" type="presOf" srcId="{28308006-8E71-4006-98AE-619561DB4657}" destId="{FD0D017D-0B1E-492F-8567-15B7695245F4}" srcOrd="0" destOrd="0" presId="urn:microsoft.com/office/officeart/2008/layout/RadialCluster"/>
    <dgm:cxn modelId="{7B3152AA-3F74-4BAE-B2DC-12592BE22D9C}" type="presOf" srcId="{99167165-0106-4B65-8D39-F9AB89D3E249}" destId="{3E07C236-DDE4-4ABE-BC5B-0FC0A11EE940}" srcOrd="0" destOrd="0" presId="urn:microsoft.com/office/officeart/2008/layout/RadialCluster"/>
    <dgm:cxn modelId="{3AE2C824-AEF4-4ADE-9A3B-E079B8B0FE40}" type="presOf" srcId="{F56E1198-F3AE-43D3-8C93-51F17B6F9959}" destId="{F7E9C6FE-812E-4ACF-B980-7D06AC46BDAE}" srcOrd="0" destOrd="0" presId="urn:microsoft.com/office/officeart/2008/layout/RadialCluster"/>
    <dgm:cxn modelId="{A7C0183A-FECA-4B92-B02D-1EBBACA258D9}" type="presOf" srcId="{2ACBA4F7-1A8A-4298-B9A2-F2F67F2FBCBA}" destId="{F638B24E-CC95-44A4-AF7A-2625C20615AD}" srcOrd="0" destOrd="0" presId="urn:microsoft.com/office/officeart/2008/layout/RadialCluster"/>
    <dgm:cxn modelId="{E5529BE5-FAE3-41CF-B0AD-FA8012268BF5}" type="presOf" srcId="{D4780C68-4F35-4506-BD87-D07BEC05CBEF}" destId="{2DB1BE2B-A62A-496B-8B9C-99F6C79A555E}" srcOrd="0" destOrd="0" presId="urn:microsoft.com/office/officeart/2008/layout/RadialCluster"/>
    <dgm:cxn modelId="{3BD22BB5-9655-4076-B5D7-7F07135104B3}" type="presOf" srcId="{A3A2274E-9848-4C0A-A620-8ABF3CB5EEA9}" destId="{CFA7DF68-AEFD-4055-8699-69F4B1C8134B}" srcOrd="0" destOrd="0" presId="urn:microsoft.com/office/officeart/2008/layout/RadialCluster"/>
    <dgm:cxn modelId="{B846A75F-FAED-4B3C-900C-9847B2F176EE}" type="presOf" srcId="{AADAA841-635C-45C3-9E5A-604B00457936}" destId="{21E4A3BF-8DEE-4138-B07D-7B67EFD3E8F7}"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BA71205F-F4DB-4E0C-9E17-1FA1984B57C2}" type="presOf" srcId="{EFFC6747-F2AA-44FE-A291-AC922061F5EC}" destId="{652331C1-AB3E-4A2E-ACC9-443DBDE0E39F}" srcOrd="0" destOrd="0" presId="urn:microsoft.com/office/officeart/2008/layout/RadialCluster"/>
    <dgm:cxn modelId="{EE394F8B-F729-4B7A-9F4A-EE8049A982D0}" type="presOf" srcId="{FF80B275-B4DB-4581-BEDB-D867618B5979}" destId="{600A9F76-8407-42BC-A5A2-83675649546D}" srcOrd="0" destOrd="0" presId="urn:microsoft.com/office/officeart/2008/layout/RadialCluster"/>
    <dgm:cxn modelId="{44BC9E87-8558-40C4-A419-80DFB76B0539}" type="presOf" srcId="{30F77D7A-6042-40AC-A091-162FD4E3C7C4}" destId="{6567DA91-1529-4BEE-A893-6438617209E8}"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08AF36BE-6CD6-4C45-8DB3-329C66294B25}" type="presOf" srcId="{FD1629B7-9C21-4E97-A76D-7A2D0081F1E6}" destId="{C5769D5B-1BC1-49C5-A865-2FDB4CAA3528}"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80854EF0-03DF-4326-B334-99514ECB0AB8}" srcId="{99167165-0106-4B65-8D39-F9AB89D3E249}" destId="{DC7C567B-A878-4111-889D-06798A7E7646}" srcOrd="0" destOrd="0" parTransId="{3B41CD08-7AF7-4E62-9B48-41412D2BE96D}" sibTransId="{E4E6676C-42E2-4F0A-A449-A8F946DA70E0}"/>
    <dgm:cxn modelId="{F80B9026-87D6-461F-B194-8FDD5F1067F4}" type="presParOf" srcId="{3E07C236-DDE4-4ABE-BC5B-0FC0A11EE940}" destId="{91F61D6E-8C5F-4D1D-A167-7D8E227116E4}" srcOrd="0" destOrd="0" presId="urn:microsoft.com/office/officeart/2008/layout/RadialCluster"/>
    <dgm:cxn modelId="{C76333D0-530A-4CB2-97B5-C3352C05D5D6}" type="presParOf" srcId="{91F61D6E-8C5F-4D1D-A167-7D8E227116E4}" destId="{36F2C72F-7E6A-4BB9-B74A-E7393860FC54}" srcOrd="0" destOrd="0" presId="urn:microsoft.com/office/officeart/2008/layout/RadialCluster"/>
    <dgm:cxn modelId="{C4311AFF-4ACA-4D9F-BF33-BAA3E9CF7516}" type="presParOf" srcId="{91F61D6E-8C5F-4D1D-A167-7D8E227116E4}" destId="{C5769D5B-1BC1-49C5-A865-2FDB4CAA3528}" srcOrd="1" destOrd="0" presId="urn:microsoft.com/office/officeart/2008/layout/RadialCluster"/>
    <dgm:cxn modelId="{D1C257AB-C259-4C96-8575-AB0AE0F3547F}" type="presParOf" srcId="{91F61D6E-8C5F-4D1D-A167-7D8E227116E4}" destId="{F638B24E-CC95-44A4-AF7A-2625C20615AD}" srcOrd="2" destOrd="0" presId="urn:microsoft.com/office/officeart/2008/layout/RadialCluster"/>
    <dgm:cxn modelId="{9400354E-9164-4C29-A266-7228233DF59F}" type="presParOf" srcId="{91F61D6E-8C5F-4D1D-A167-7D8E227116E4}" destId="{21E4A3BF-8DEE-4138-B07D-7B67EFD3E8F7}" srcOrd="3" destOrd="0" presId="urn:microsoft.com/office/officeart/2008/layout/RadialCluster"/>
    <dgm:cxn modelId="{8577A2E6-EF3C-4780-80C1-9CD6A9459FE1}" type="presParOf" srcId="{91F61D6E-8C5F-4D1D-A167-7D8E227116E4}" destId="{F7E9C6FE-812E-4ACF-B980-7D06AC46BDAE}" srcOrd="4" destOrd="0" presId="urn:microsoft.com/office/officeart/2008/layout/RadialCluster"/>
    <dgm:cxn modelId="{5BDB1404-F094-411F-8EE2-2D7716C832A1}" type="presParOf" srcId="{91F61D6E-8C5F-4D1D-A167-7D8E227116E4}" destId="{D1550409-D4F5-42B6-86BC-31FB80362EBB}" srcOrd="5" destOrd="0" presId="urn:microsoft.com/office/officeart/2008/layout/RadialCluster"/>
    <dgm:cxn modelId="{CA661174-88E6-4F45-A84E-D1EC90F02FE9}" type="presParOf" srcId="{91F61D6E-8C5F-4D1D-A167-7D8E227116E4}" destId="{6567DA91-1529-4BEE-A893-6438617209E8}" srcOrd="6" destOrd="0" presId="urn:microsoft.com/office/officeart/2008/layout/RadialCluster"/>
    <dgm:cxn modelId="{B53C6E0D-60E2-4725-B599-5AA6CAF6402E}" type="presParOf" srcId="{91F61D6E-8C5F-4D1D-A167-7D8E227116E4}" destId="{FD0D017D-0B1E-492F-8567-15B7695245F4}" srcOrd="7" destOrd="0" presId="urn:microsoft.com/office/officeart/2008/layout/RadialCluster"/>
    <dgm:cxn modelId="{83B7D1CE-774C-43CF-80FF-007978E638FB}" type="presParOf" srcId="{91F61D6E-8C5F-4D1D-A167-7D8E227116E4}" destId="{600A9F76-8407-42BC-A5A2-83675649546D}" srcOrd="8" destOrd="0" presId="urn:microsoft.com/office/officeart/2008/layout/RadialCluster"/>
    <dgm:cxn modelId="{6420F187-8E03-4123-814B-7E7EACA85963}" type="presParOf" srcId="{91F61D6E-8C5F-4D1D-A167-7D8E227116E4}" destId="{652331C1-AB3E-4A2E-ACC9-443DBDE0E39F}" srcOrd="9" destOrd="0" presId="urn:microsoft.com/office/officeart/2008/layout/RadialCluster"/>
    <dgm:cxn modelId="{1813D5C4-5F77-4F9A-A142-5BEF174308B6}" type="presParOf" srcId="{91F61D6E-8C5F-4D1D-A167-7D8E227116E4}" destId="{99A9C3E6-5DD6-426B-AF17-542707943700}" srcOrd="10" destOrd="0" presId="urn:microsoft.com/office/officeart/2008/layout/RadialCluster"/>
    <dgm:cxn modelId="{C9521134-2B83-49C0-96BC-64B12A109FE5}" type="presParOf" srcId="{91F61D6E-8C5F-4D1D-A167-7D8E227116E4}" destId="{CFA7DF68-AEFD-4055-8699-69F4B1C8134B}" srcOrd="11" destOrd="0" presId="urn:microsoft.com/office/officeart/2008/layout/RadialCluster"/>
    <dgm:cxn modelId="{96D36634-98FC-4265-A15F-475828F2D0C6}" type="presParOf" srcId="{91F61D6E-8C5F-4D1D-A167-7D8E227116E4}" destId="{2DB1BE2B-A62A-496B-8B9C-99F6C79A555E}" srcOrd="12"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solidFill>
          <a:schemeClr val="bg1"/>
        </a:solidFill>
        <a:ln>
          <a:solidFill>
            <a:schemeClr val="tx1">
              <a:lumMod val="50000"/>
              <a:lumOff val="50000"/>
            </a:schemeClr>
          </a:solidFill>
        </a:ln>
        <a:effectLst>
          <a:glow rad="228600">
            <a:schemeClr val="accent1">
              <a:satMod val="175000"/>
              <a:alpha val="40000"/>
            </a:schemeClr>
          </a:glow>
        </a:effectLst>
      </dgm:spPr>
      <dgm:t>
        <a:bodyPr/>
        <a:lstStyle/>
        <a:p>
          <a:pPr rtl="1"/>
          <a:r>
            <a:rPr lang="ar-SA" sz="2800" dirty="0" smtClean="0">
              <a:ln>
                <a:solidFill>
                  <a:schemeClr val="tx1"/>
                </a:solidFill>
              </a:ln>
              <a:solidFill>
                <a:schemeClr val="tx1"/>
              </a:solidFill>
            </a:rPr>
            <a:t>تستطيع المنظمه كسب الرهان بالوسائل التاليه:</a:t>
          </a:r>
          <a:endParaRPr lang="ar-SA" sz="2800" dirty="0">
            <a:ln>
              <a:solidFill>
                <a:schemeClr val="tx1"/>
              </a:solidFill>
            </a:ln>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a:noFill/>
        <a:ln>
          <a:solidFill>
            <a:schemeClr val="tx1"/>
          </a:solidFill>
          <a:prstDash val="sysDot"/>
        </a:ln>
      </dgm:spPr>
      <dgm:t>
        <a:bodyPr/>
        <a:lstStyle/>
        <a:p>
          <a:pPr algn="ctr" rtl="1"/>
          <a:r>
            <a:rPr lang="ar-SA" sz="1400" b="1" dirty="0" smtClean="0">
              <a:solidFill>
                <a:srgbClr val="003399"/>
              </a:solidFill>
            </a:rPr>
            <a:t>1/ اختلاف (تميز) المنتجات </a:t>
          </a:r>
        </a:p>
        <a:p>
          <a:pPr algn="ctr" rtl="1"/>
          <a:r>
            <a:rPr lang="ar-SA" sz="1100" dirty="0" smtClean="0">
              <a:solidFill>
                <a:schemeClr val="tx1"/>
              </a:solidFill>
            </a:rPr>
            <a:t>هي الإستراتيجية التنافسية التي تتيح للمنظمة إنشاء وتطوير خدمات ومنتجات جديدة وفريدة ، يصعب تقليدها من طرف المنافسين لفترة زمنية محدودة نسبيا .</a:t>
          </a:r>
        </a:p>
      </dgm:t>
    </dgm:pt>
    <dgm:pt modelId="{FD1629B7-9C21-4E97-A76D-7A2D0081F1E6}" type="parTrans" cxnId="{FA61562C-F1F6-4F89-B75E-B259A24395CF}">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a:noFill/>
        <a:ln>
          <a:solidFill>
            <a:schemeClr val="tx1"/>
          </a:solidFill>
          <a:prstDash val="sysDot"/>
        </a:ln>
      </dgm:spPr>
      <dgm:t>
        <a:bodyPr/>
        <a:lstStyle/>
        <a:p>
          <a:pPr rtl="1"/>
          <a:r>
            <a:rPr lang="ar-SA" sz="1400" b="1" dirty="0" smtClean="0">
              <a:solidFill>
                <a:srgbClr val="003399"/>
              </a:solidFill>
            </a:rPr>
            <a:t>4- سلسلة التموين :</a:t>
          </a:r>
          <a:endParaRPr lang="en-US" sz="1400" b="1" dirty="0" smtClean="0">
            <a:solidFill>
              <a:srgbClr val="003399"/>
            </a:solidFill>
          </a:endParaRPr>
        </a:p>
        <a:p>
          <a:pPr rtl="1"/>
          <a:r>
            <a:rPr lang="ar-SA" sz="1200" dirty="0" smtClean="0">
              <a:solidFill>
                <a:schemeClr val="tx1"/>
              </a:solidFill>
            </a:rPr>
            <a:t>مجموعة العناصر والإجراءات التي تشمل عمليات التصنيع والإنتاج والتوزيع للسلع والخدمات من المنتج إلى المستهلك .</a:t>
          </a:r>
          <a:endParaRPr lang="en-US" sz="1200" dirty="0" smtClean="0">
            <a:solidFill>
              <a:schemeClr val="tx1"/>
            </a:solidFill>
          </a:endParaRPr>
        </a:p>
        <a:p>
          <a:pPr rtl="1"/>
          <a:r>
            <a:rPr lang="ar-SA" sz="1200" dirty="0" smtClean="0">
              <a:solidFill>
                <a:schemeClr val="tx1"/>
              </a:solidFill>
            </a:rPr>
            <a:t>نجد في هذه المجموعة المصانع – مراكز التوزيع – مراكز البيع – الأفراد الذين يقومون بهذه العمليات – الملعومات الضرورية لتحقيق ذلك .</a:t>
          </a:r>
          <a:endParaRPr lang="ar-SA" sz="1200" b="1" dirty="0" smtClean="0">
            <a:solidFill>
              <a:schemeClr val="tx1"/>
            </a:solidFill>
          </a:endParaRPr>
        </a:p>
      </dgm:t>
    </dgm:pt>
    <dgm:pt modelId="{28308006-8E71-4006-98AE-619561DB4657}" type="parTrans" cxnId="{0936B520-1BAC-48F1-B321-CA09050A9269}">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a:noFill/>
        <a:ln>
          <a:solidFill>
            <a:schemeClr val="tx1"/>
          </a:solidFill>
          <a:prstDash val="sysDot"/>
        </a:ln>
      </dgm:spPr>
      <dgm:t>
        <a:bodyPr/>
        <a:lstStyle/>
        <a:p>
          <a:pPr rtl="1"/>
          <a:r>
            <a:rPr lang="ar-SA" sz="1400" b="1" dirty="0" smtClean="0">
              <a:solidFill>
                <a:srgbClr val="003399"/>
              </a:solidFill>
            </a:rPr>
            <a:t>5/ إدارة سلسلة التموين </a:t>
          </a:r>
        </a:p>
        <a:p>
          <a:pPr rtl="1"/>
          <a:r>
            <a:rPr lang="ar-SA" sz="1200" dirty="0" smtClean="0">
              <a:solidFill>
                <a:schemeClr val="tx1"/>
              </a:solidFill>
            </a:rPr>
            <a:t>هي عملية الترابط والتكامل بين الممول والموزع والعميل. وهو ما يمكّن المنظمة من المحافظة على عملائها .</a:t>
          </a:r>
          <a:endParaRPr lang="ar-SA" sz="1100" dirty="0">
            <a:solidFill>
              <a:schemeClr val="tx1"/>
            </a:solidFill>
          </a:endParaRPr>
        </a:p>
      </dgm:t>
    </dgm:pt>
    <dgm:pt modelId="{EFFC6747-F2AA-44FE-A291-AC922061F5EC}" type="parTrans" cxnId="{95197AE1-53E8-4DE6-8228-46CA371321C3}">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a:noFill/>
        <a:ln>
          <a:solidFill>
            <a:schemeClr val="tx1"/>
          </a:solidFill>
          <a:prstDash val="sysDot"/>
        </a:ln>
      </dgm:spPr>
      <dgm:t>
        <a:bodyPr/>
        <a:lstStyle/>
        <a:p>
          <a:pPr rtl="1"/>
          <a:r>
            <a:rPr lang="ar-SA" sz="1400" b="1" dirty="0" smtClean="0">
              <a:solidFill>
                <a:srgbClr val="003399"/>
              </a:solidFill>
            </a:rPr>
            <a:t>2/ اختلاف التركيز</a:t>
          </a:r>
          <a:endParaRPr lang="en-US" sz="1400" b="1" dirty="0" smtClean="0">
            <a:solidFill>
              <a:srgbClr val="003399"/>
            </a:solidFill>
          </a:endParaRPr>
        </a:p>
        <a:p>
          <a:pPr rtl="1"/>
          <a:r>
            <a:rPr lang="ar-SA" sz="1400" dirty="0" smtClean="0">
              <a:solidFill>
                <a:schemeClr val="tx1"/>
              </a:solidFill>
            </a:rPr>
            <a:t>تعتمد هذه السياسة التنافسية على أساس التركيز في تطوير خدمات ومنتجات خاصة لفئة أو لطبقة معينة أو سوق محدد.</a:t>
          </a:r>
          <a:endParaRPr lang="en-US" sz="1400" dirty="0" smtClean="0">
            <a:solidFill>
              <a:schemeClr val="tx1"/>
            </a:solidFill>
          </a:endParaRPr>
        </a:p>
        <a:p>
          <a:pPr rtl="1"/>
          <a:endParaRPr lang="ar-SA" sz="1400" dirty="0">
            <a:solidFill>
              <a:schemeClr val="tx1"/>
            </a:solidFill>
          </a:endParaRPr>
        </a:p>
      </dgm:t>
    </dgm:pt>
    <dgm:pt modelId="{AADAA841-635C-45C3-9E5A-604B00457936}" type="parTrans" cxnId="{FD3D79A6-2B1F-4899-AAC1-55044459C815}">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a:noFill/>
        <a:ln>
          <a:solidFill>
            <a:schemeClr val="tx1"/>
          </a:solidFill>
          <a:prstDash val="sysDot"/>
        </a:ln>
      </dgm:spPr>
      <dgm:t>
        <a:bodyPr/>
        <a:lstStyle/>
        <a:p>
          <a:pPr rtl="1"/>
          <a:r>
            <a:rPr lang="ar-SA" sz="1400" b="1" dirty="0" smtClean="0">
              <a:solidFill>
                <a:srgbClr val="003399"/>
              </a:solidFill>
            </a:rPr>
            <a:t>3/ التنقيب في البيانات </a:t>
          </a:r>
          <a:endParaRPr lang="en-US" sz="1400" b="1" dirty="0" smtClean="0">
            <a:solidFill>
              <a:srgbClr val="003399"/>
            </a:solidFill>
          </a:endParaRPr>
        </a:p>
        <a:p>
          <a:pPr rtl="1"/>
          <a:r>
            <a:rPr lang="ar-SA" sz="1050" b="1" dirty="0" smtClean="0">
              <a:solidFill>
                <a:schemeClr val="tx1"/>
              </a:solidFill>
            </a:rPr>
            <a:t>أسلوب يستخدم لتحليل كميات كبيرة من البيانات</a:t>
          </a:r>
          <a:r>
            <a:rPr lang="ar-SA" sz="1050" dirty="0" smtClean="0">
              <a:solidFill>
                <a:schemeClr val="tx1"/>
              </a:solidFill>
            </a:rPr>
            <a:t>:</a:t>
          </a:r>
          <a:endParaRPr lang="en-US" sz="1050" dirty="0" smtClean="0">
            <a:solidFill>
              <a:schemeClr val="tx1"/>
            </a:solidFill>
          </a:endParaRPr>
        </a:p>
        <a:p>
          <a:pPr rtl="1"/>
          <a:r>
            <a:rPr lang="ar-SA" sz="1050" b="1" dirty="0" smtClean="0">
              <a:solidFill>
                <a:schemeClr val="tx1"/>
              </a:solidFill>
            </a:rPr>
            <a:t>× </a:t>
          </a:r>
          <a:r>
            <a:rPr lang="ar-SA" sz="1050" dirty="0" smtClean="0">
              <a:solidFill>
                <a:schemeClr val="tx1"/>
              </a:solidFill>
            </a:rPr>
            <a:t>للتعرف على أنماط الشراء لدى الزبائن والمستهلكين وعلى أذواقهم وسلوكياتهم وما يحفزهم على شراء سلع معينة </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 التعرف على الخصائص المشتركة بين العملاء الذين يطلبون نفس المنتجات.</a:t>
          </a:r>
          <a:endParaRPr lang="en-US" sz="1050" dirty="0" smtClean="0">
            <a:solidFill>
              <a:schemeClr val="tx1"/>
            </a:solidFill>
          </a:endParaRPr>
        </a:p>
        <a:p>
          <a:pPr rtl="1"/>
          <a:r>
            <a:rPr lang="ar-SA" sz="1050" b="1" dirty="0" smtClean="0">
              <a:solidFill>
                <a:srgbClr val="C00000"/>
              </a:solidFill>
            </a:rPr>
            <a:t>فوائد التنقيب في البيانات</a:t>
          </a:r>
          <a:r>
            <a:rPr lang="ar-SA" sz="1050" dirty="0" smtClean="0">
              <a:solidFill>
                <a:srgbClr val="C00000"/>
              </a:solidFill>
            </a:rPr>
            <a:t> </a:t>
          </a:r>
          <a:r>
            <a:rPr lang="ar-SA" sz="1050" dirty="0" smtClean="0">
              <a:solidFill>
                <a:schemeClr val="tx1"/>
              </a:solidFill>
            </a:rPr>
            <a:t>:</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الافراد أو المؤسسات للرد مباشرة على المراسلات .</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التنبؤ بالعملاء الذين يمكن أن يتحولوا إلى منافسين.</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المميزات المشتركه للعملاء من خلال ما يشتروه.</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مواقع الشبكة الدولية التي تثير اهتم</a:t>
          </a:r>
          <a:endParaRPr lang="ar-SA" sz="9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4780C68-4F35-4506-BD87-D07BEC05CBEF}">
      <dgm:prSet custT="1"/>
      <dgm:spPr>
        <a:solidFill>
          <a:schemeClr val="bg1"/>
        </a:solidFill>
        <a:ln>
          <a:solidFill>
            <a:schemeClr val="tx1"/>
          </a:solidFill>
          <a:prstDash val="sysDot"/>
        </a:ln>
      </dgm:spPr>
      <dgm:t>
        <a:bodyPr/>
        <a:lstStyle/>
        <a:p>
          <a:pPr rtl="1"/>
          <a:r>
            <a:rPr lang="ar-SA" sz="1400" b="1" dirty="0" smtClean="0">
              <a:solidFill>
                <a:srgbClr val="003399"/>
              </a:solidFill>
            </a:rPr>
            <a:t>6/ تكاليف الانتقال </a:t>
          </a:r>
          <a:endParaRPr lang="en-US" sz="1400" b="1" dirty="0" smtClean="0">
            <a:solidFill>
              <a:srgbClr val="003399"/>
            </a:solidFill>
          </a:endParaRPr>
        </a:p>
        <a:p>
          <a:pPr rtl="1"/>
          <a:r>
            <a:rPr lang="ar-SA" sz="1200" dirty="0" smtClean="0">
              <a:solidFill>
                <a:schemeClr val="tx1"/>
              </a:solidFill>
            </a:rPr>
            <a:t>هي التكاليف التي يتحملها العميل عندما يقرر الانتقال إلى المنظمات المنافسة، ويتمثل ذلك في الوقت الذي سيستغرقه تطوير نظام اتصال جديد مع المنظمة الجديدة وتكاليف ذلك ماديا ومعنويا .</a:t>
          </a:r>
          <a:endParaRPr lang="ar-SA" sz="1100" dirty="0">
            <a:solidFill>
              <a:schemeClr val="tx1"/>
            </a:solidFill>
          </a:endParaRPr>
        </a:p>
      </dgm:t>
    </dgm:pt>
    <dgm:pt modelId="{A3A2274E-9848-4C0A-A620-8ABF3CB5EEA9}" type="parTrans" cxnId="{56EFAB35-ED5B-415C-B005-0721F8F3516F}">
      <dgm:prSet>
        <dgm:style>
          <a:lnRef idx="1">
            <a:schemeClr val="dk1"/>
          </a:lnRef>
          <a:fillRef idx="0">
            <a:schemeClr val="dk1"/>
          </a:fillRef>
          <a:effectRef idx="0">
            <a:schemeClr val="dk1"/>
          </a:effectRef>
          <a:fontRef idx="minor">
            <a:schemeClr val="tx1"/>
          </a:fontRef>
        </dgm:style>
      </dgm:prSet>
      <dgm:spPr/>
      <dgm:t>
        <a:bodyPr/>
        <a:lstStyle/>
        <a:p>
          <a:pPr rtl="1"/>
          <a:endParaRPr lang="ar-SA"/>
        </a:p>
      </dgm:t>
    </dgm:pt>
    <dgm:pt modelId="{3845AC20-3BD3-4D8E-AD24-A43F77D99896}" type="sibTrans" cxnId="{56EFAB35-ED5B-415C-B005-0721F8F3516F}">
      <dgm:prSet/>
      <dgm:spPr/>
      <dgm:t>
        <a:bodyPr/>
        <a:lstStyle/>
        <a:p>
          <a:pPr rtl="1"/>
          <a:endParaRPr lang="ar-SA"/>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7" custScaleX="109223" custScaleY="87339" custLinFactNeighborX="-2377">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6"/>
      <dgm:spPr/>
      <dgm:t>
        <a:bodyPr/>
        <a:lstStyle/>
        <a:p>
          <a:pPr rtl="1"/>
          <a:endParaRPr lang="ar-SA"/>
        </a:p>
      </dgm:t>
    </dgm:pt>
    <dgm:pt modelId="{F638B24E-CC95-44A4-AF7A-2625C20615AD}" type="pres">
      <dgm:prSet presAssocID="{2ACBA4F7-1A8A-4298-B9A2-F2F67F2FBCBA}" presName="text0" presStyleLbl="node1" presStyleIdx="1" presStyleCnt="7" custScaleX="176303" custScaleY="117870" custRadScaleRad="100020" custRadScaleInc="-3816">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6"/>
      <dgm:spPr/>
      <dgm:t>
        <a:bodyPr/>
        <a:lstStyle/>
        <a:p>
          <a:pPr rtl="1"/>
          <a:endParaRPr lang="ar-SA"/>
        </a:p>
      </dgm:t>
    </dgm:pt>
    <dgm:pt modelId="{F7E9C6FE-812E-4ACF-B980-7D06AC46BDAE}" type="pres">
      <dgm:prSet presAssocID="{F56E1198-F3AE-43D3-8C93-51F17B6F9959}" presName="text0" presStyleLbl="node1" presStyleIdx="2" presStyleCnt="7" custScaleX="203916" custRadScaleRad="126192" custRadScaleInc="10923">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6"/>
      <dgm:spPr/>
      <dgm:t>
        <a:bodyPr/>
        <a:lstStyle/>
        <a:p>
          <a:pPr rtl="1"/>
          <a:endParaRPr lang="ar-SA"/>
        </a:p>
      </dgm:t>
    </dgm:pt>
    <dgm:pt modelId="{6567DA91-1529-4BEE-A893-6438617209E8}" type="pres">
      <dgm:prSet presAssocID="{30F77D7A-6042-40AC-A091-162FD4E3C7C4}" presName="text0" presStyleLbl="node1" presStyleIdx="3" presStyleCnt="7" custScaleX="196097" custScaleY="226494" custRadScaleRad="117339" custRadScaleInc="-23594">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6"/>
      <dgm:spPr/>
      <dgm:t>
        <a:bodyPr/>
        <a:lstStyle/>
        <a:p>
          <a:pPr rtl="1"/>
          <a:endParaRPr lang="ar-SA"/>
        </a:p>
      </dgm:t>
    </dgm:pt>
    <dgm:pt modelId="{600A9F76-8407-42BC-A5A2-83675649546D}" type="pres">
      <dgm:prSet presAssocID="{FF80B275-B4DB-4581-BEDB-D867618B5979}" presName="text0" presStyleLbl="node1" presStyleIdx="4" presStyleCnt="7" custScaleX="173714" custScaleY="122633" custRadScaleRad="92212" custRadScaleInc="10170">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6"/>
      <dgm:spPr/>
      <dgm:t>
        <a:bodyPr/>
        <a:lstStyle/>
        <a:p>
          <a:pPr rtl="1"/>
          <a:endParaRPr lang="ar-SA"/>
        </a:p>
      </dgm:t>
    </dgm:pt>
    <dgm:pt modelId="{99A9C3E6-5DD6-426B-AF17-542707943700}" type="pres">
      <dgm:prSet presAssocID="{7AB976B1-B095-4ED5-AA83-32687650621D}" presName="text0" presStyleLbl="node1" presStyleIdx="5" presStyleCnt="7" custScaleX="163251" custScaleY="93245" custRadScaleRad="121687" custRadScaleInc="25130">
        <dgm:presLayoutVars>
          <dgm:bulletEnabled val="1"/>
        </dgm:presLayoutVars>
      </dgm:prSet>
      <dgm:spPr/>
      <dgm:t>
        <a:bodyPr/>
        <a:lstStyle/>
        <a:p>
          <a:pPr rtl="1"/>
          <a:endParaRPr lang="ar-SA"/>
        </a:p>
      </dgm:t>
    </dgm:pt>
    <dgm:pt modelId="{CFA7DF68-AEFD-4055-8699-69F4B1C8134B}" type="pres">
      <dgm:prSet presAssocID="{A3A2274E-9848-4C0A-A620-8ABF3CB5EEA9}" presName="Name56" presStyleLbl="parChTrans1D2" presStyleIdx="5" presStyleCnt="6"/>
      <dgm:spPr/>
      <dgm:t>
        <a:bodyPr/>
        <a:lstStyle/>
        <a:p>
          <a:pPr rtl="1"/>
          <a:endParaRPr lang="ar-SA"/>
        </a:p>
      </dgm:t>
    </dgm:pt>
    <dgm:pt modelId="{2DB1BE2B-A62A-496B-8B9C-99F6C79A555E}" type="pres">
      <dgm:prSet presAssocID="{D4780C68-4F35-4506-BD87-D07BEC05CBEF}" presName="text0" presStyleLbl="node1" presStyleIdx="6" presStyleCnt="7" custScaleX="169358" custScaleY="133254" custRadScaleRad="127820" custRadScaleInc="-20709">
        <dgm:presLayoutVars>
          <dgm:bulletEnabled val="1"/>
        </dgm:presLayoutVars>
      </dgm:prSet>
      <dgm:spPr/>
      <dgm:t>
        <a:bodyPr/>
        <a:lstStyle/>
        <a:p>
          <a:pPr rtl="1"/>
          <a:endParaRPr lang="ar-SA"/>
        </a:p>
      </dgm:t>
    </dgm:pt>
  </dgm:ptLst>
  <dgm:cxnLst>
    <dgm:cxn modelId="{2BB5D253-B337-4A0A-A9C3-791F12AE2796}" type="presOf" srcId="{FF80B275-B4DB-4581-BEDB-D867618B5979}" destId="{600A9F76-8407-42BC-A5A2-83675649546D}" srcOrd="0" destOrd="0" presId="urn:microsoft.com/office/officeart/2008/layout/RadialCluster"/>
    <dgm:cxn modelId="{06466360-AE15-434C-B0A9-6B6738DC4038}" type="presOf" srcId="{2ACBA4F7-1A8A-4298-B9A2-F2F67F2FBCBA}" destId="{F638B24E-CC95-44A4-AF7A-2625C20615AD}" srcOrd="0" destOrd="0" presId="urn:microsoft.com/office/officeart/2008/layout/RadialCluster"/>
    <dgm:cxn modelId="{6A1DD0F7-128E-4DDA-94C4-EF360DB0FDDD}" type="presOf" srcId="{F56E1198-F3AE-43D3-8C93-51F17B6F9959}" destId="{F7E9C6FE-812E-4ACF-B980-7D06AC46BDAE}" srcOrd="0" destOrd="0" presId="urn:microsoft.com/office/officeart/2008/layout/RadialCluster"/>
    <dgm:cxn modelId="{72A856F3-A91B-4D0C-BD08-F4EC5016FB45}" type="presOf" srcId="{28308006-8E71-4006-98AE-619561DB4657}" destId="{FD0D017D-0B1E-492F-8567-15B7695245F4}" srcOrd="0" destOrd="0" presId="urn:microsoft.com/office/officeart/2008/layout/RadialCluster"/>
    <dgm:cxn modelId="{E34AAE42-D62E-49C2-8DA0-5D5C2065CA17}" type="presOf" srcId="{A3A2274E-9848-4C0A-A620-8ABF3CB5EEA9}" destId="{CFA7DF68-AEFD-4055-8699-69F4B1C8134B}" srcOrd="0" destOrd="0" presId="urn:microsoft.com/office/officeart/2008/layout/RadialCluster"/>
    <dgm:cxn modelId="{3BE8AE1A-FC92-403E-836F-3644C6268DE3}" type="presOf" srcId="{99167165-0106-4B65-8D39-F9AB89D3E249}" destId="{3E07C236-DDE4-4ABE-BC5B-0FC0A11EE940}"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2B04E4C0-A777-4F78-A8C9-BA6452B6BBFC}" type="presOf" srcId="{FD1629B7-9C21-4E97-A76D-7A2D0081F1E6}" destId="{C5769D5B-1BC1-49C5-A865-2FDB4CAA3528}" srcOrd="0" destOrd="0" presId="urn:microsoft.com/office/officeart/2008/layout/RadialCluster"/>
    <dgm:cxn modelId="{EA72331A-5D7B-48F0-A40A-101B81FF6B6D}" type="presOf" srcId="{AADAA841-635C-45C3-9E5A-604B00457936}" destId="{21E4A3BF-8DEE-4138-B07D-7B67EFD3E8F7}" srcOrd="0" destOrd="0" presId="urn:microsoft.com/office/officeart/2008/layout/RadialCluster"/>
    <dgm:cxn modelId="{4EFB9797-F13B-4E4B-A729-39A49511A7E7}" type="presOf" srcId="{EFFC6747-F2AA-44FE-A291-AC922061F5EC}" destId="{652331C1-AB3E-4A2E-ACC9-443DBDE0E39F}" srcOrd="0" destOrd="0" presId="urn:microsoft.com/office/officeart/2008/layout/RadialCluster"/>
    <dgm:cxn modelId="{D2380293-6570-467A-8CA4-1ED628665E7E}" type="presOf" srcId="{898DA9BC-169B-49D4-B483-FB1261BAC0AB}" destId="{D1550409-D4F5-42B6-86BC-31FB80362EBB}" srcOrd="0" destOrd="0" presId="urn:microsoft.com/office/officeart/2008/layout/RadialCluster"/>
    <dgm:cxn modelId="{56EFAB35-ED5B-415C-B005-0721F8F3516F}" srcId="{DC7C567B-A878-4111-889D-06798A7E7646}" destId="{D4780C68-4F35-4506-BD87-D07BEC05CBEF}" srcOrd="5" destOrd="0" parTransId="{A3A2274E-9848-4C0A-A620-8ABF3CB5EEA9}" sibTransId="{3845AC20-3BD3-4D8E-AD24-A43F77D99896}"/>
    <dgm:cxn modelId="{80854EF0-03DF-4326-B334-99514ECB0AB8}" srcId="{99167165-0106-4B65-8D39-F9AB89D3E249}" destId="{DC7C567B-A878-4111-889D-06798A7E7646}" srcOrd="0" destOrd="0" parTransId="{3B41CD08-7AF7-4E62-9B48-41412D2BE96D}" sibTransId="{E4E6676C-42E2-4F0A-A449-A8F946DA70E0}"/>
    <dgm:cxn modelId="{FA61562C-F1F6-4F89-B75E-B259A24395CF}" srcId="{DC7C567B-A878-4111-889D-06798A7E7646}" destId="{2ACBA4F7-1A8A-4298-B9A2-F2F67F2FBCBA}" srcOrd="0" destOrd="0" parTransId="{FD1629B7-9C21-4E97-A76D-7A2D0081F1E6}" sibTransId="{BC00762C-AF4C-44BC-AF9D-F7F172C3A818}"/>
    <dgm:cxn modelId="{AB037FAF-1F20-478C-8917-69722D4F8081}" type="presOf" srcId="{30F77D7A-6042-40AC-A091-162FD4E3C7C4}" destId="{6567DA91-1529-4BEE-A893-6438617209E8}" srcOrd="0" destOrd="0" presId="urn:microsoft.com/office/officeart/2008/layout/RadialCluster"/>
    <dgm:cxn modelId="{E9CEF93D-BC8A-47C3-8164-6F721276F22E}" type="presOf" srcId="{7AB976B1-B095-4ED5-AA83-32687650621D}" destId="{99A9C3E6-5DD6-426B-AF17-542707943700}"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70A53C83-5685-444F-84AE-3E343024C744}" type="presOf" srcId="{DC7C567B-A878-4111-889D-06798A7E7646}" destId="{36F2C72F-7E6A-4BB9-B74A-E7393860FC54}"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709101E6-4CB9-4ABB-8B3A-4F1BDC3C51CD}" srcId="{DC7C567B-A878-4111-889D-06798A7E7646}" destId="{30F77D7A-6042-40AC-A091-162FD4E3C7C4}" srcOrd="2" destOrd="0" parTransId="{898DA9BC-169B-49D4-B483-FB1261BAC0AB}" sibTransId="{05D52560-D8C1-4618-BCBF-1F5CF16396A0}"/>
    <dgm:cxn modelId="{396600B0-CD92-4B3B-8B26-603A9B869A85}" type="presOf" srcId="{D4780C68-4F35-4506-BD87-D07BEC05CBEF}" destId="{2DB1BE2B-A62A-496B-8B9C-99F6C79A555E}" srcOrd="0" destOrd="0" presId="urn:microsoft.com/office/officeart/2008/layout/RadialCluster"/>
    <dgm:cxn modelId="{6FF47579-3119-472B-AAB8-5B3533BE487C}" type="presParOf" srcId="{3E07C236-DDE4-4ABE-BC5B-0FC0A11EE940}" destId="{91F61D6E-8C5F-4D1D-A167-7D8E227116E4}" srcOrd="0" destOrd="0" presId="urn:microsoft.com/office/officeart/2008/layout/RadialCluster"/>
    <dgm:cxn modelId="{CF8C6C5D-9DDD-4AEB-AF75-4250997F1F90}" type="presParOf" srcId="{91F61D6E-8C5F-4D1D-A167-7D8E227116E4}" destId="{36F2C72F-7E6A-4BB9-B74A-E7393860FC54}" srcOrd="0" destOrd="0" presId="urn:microsoft.com/office/officeart/2008/layout/RadialCluster"/>
    <dgm:cxn modelId="{50367229-0026-4E9B-83E8-2166D145A9EF}" type="presParOf" srcId="{91F61D6E-8C5F-4D1D-A167-7D8E227116E4}" destId="{C5769D5B-1BC1-49C5-A865-2FDB4CAA3528}" srcOrd="1" destOrd="0" presId="urn:microsoft.com/office/officeart/2008/layout/RadialCluster"/>
    <dgm:cxn modelId="{22E60F77-DC18-407F-BF6E-00D7CAA48CA7}" type="presParOf" srcId="{91F61D6E-8C5F-4D1D-A167-7D8E227116E4}" destId="{F638B24E-CC95-44A4-AF7A-2625C20615AD}" srcOrd="2" destOrd="0" presId="urn:microsoft.com/office/officeart/2008/layout/RadialCluster"/>
    <dgm:cxn modelId="{C2C31E86-29FE-45B9-A605-4E27AC8EA05F}" type="presParOf" srcId="{91F61D6E-8C5F-4D1D-A167-7D8E227116E4}" destId="{21E4A3BF-8DEE-4138-B07D-7B67EFD3E8F7}" srcOrd="3" destOrd="0" presId="urn:microsoft.com/office/officeart/2008/layout/RadialCluster"/>
    <dgm:cxn modelId="{859ACEC3-D2F9-469F-818B-7982F01B9A21}" type="presParOf" srcId="{91F61D6E-8C5F-4D1D-A167-7D8E227116E4}" destId="{F7E9C6FE-812E-4ACF-B980-7D06AC46BDAE}" srcOrd="4" destOrd="0" presId="urn:microsoft.com/office/officeart/2008/layout/RadialCluster"/>
    <dgm:cxn modelId="{12190AFD-62A3-452C-BB03-077F723FC53D}" type="presParOf" srcId="{91F61D6E-8C5F-4D1D-A167-7D8E227116E4}" destId="{D1550409-D4F5-42B6-86BC-31FB80362EBB}" srcOrd="5" destOrd="0" presId="urn:microsoft.com/office/officeart/2008/layout/RadialCluster"/>
    <dgm:cxn modelId="{D66C0CF4-5C5C-4546-9F23-94038C14C791}" type="presParOf" srcId="{91F61D6E-8C5F-4D1D-A167-7D8E227116E4}" destId="{6567DA91-1529-4BEE-A893-6438617209E8}" srcOrd="6" destOrd="0" presId="urn:microsoft.com/office/officeart/2008/layout/RadialCluster"/>
    <dgm:cxn modelId="{BCA384A3-83E8-44C7-9146-8246FCCB14E7}" type="presParOf" srcId="{91F61D6E-8C5F-4D1D-A167-7D8E227116E4}" destId="{FD0D017D-0B1E-492F-8567-15B7695245F4}" srcOrd="7" destOrd="0" presId="urn:microsoft.com/office/officeart/2008/layout/RadialCluster"/>
    <dgm:cxn modelId="{AFCE16CE-31A3-4BBD-BC9C-976677501361}" type="presParOf" srcId="{91F61D6E-8C5F-4D1D-A167-7D8E227116E4}" destId="{600A9F76-8407-42BC-A5A2-83675649546D}" srcOrd="8" destOrd="0" presId="urn:microsoft.com/office/officeart/2008/layout/RadialCluster"/>
    <dgm:cxn modelId="{DCEDC8D9-1E6D-401D-8CB1-FFC986016CEB}" type="presParOf" srcId="{91F61D6E-8C5F-4D1D-A167-7D8E227116E4}" destId="{652331C1-AB3E-4A2E-ACC9-443DBDE0E39F}" srcOrd="9" destOrd="0" presId="urn:microsoft.com/office/officeart/2008/layout/RadialCluster"/>
    <dgm:cxn modelId="{8735EE6C-F128-4491-965D-AA226A484AF9}" type="presParOf" srcId="{91F61D6E-8C5F-4D1D-A167-7D8E227116E4}" destId="{99A9C3E6-5DD6-426B-AF17-542707943700}" srcOrd="10" destOrd="0" presId="urn:microsoft.com/office/officeart/2008/layout/RadialCluster"/>
    <dgm:cxn modelId="{5E904C7B-3390-4BDF-9F2F-75AC65E621B6}" type="presParOf" srcId="{91F61D6E-8C5F-4D1D-A167-7D8E227116E4}" destId="{CFA7DF68-AEFD-4055-8699-69F4B1C8134B}" srcOrd="11" destOrd="0" presId="urn:microsoft.com/office/officeart/2008/layout/RadialCluster"/>
    <dgm:cxn modelId="{E1008489-13C4-462F-A8EE-F5B10722E4B9}" type="presParOf" srcId="{91F61D6E-8C5F-4D1D-A167-7D8E227116E4}" destId="{2DB1BE2B-A62A-496B-8B9C-99F6C79A555E}" srcOrd="12"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C5EA54-88CB-4C7D-919C-502744867E27}" type="doc">
      <dgm:prSet loTypeId="urn:microsoft.com/office/officeart/2005/8/layout/radial1" loCatId="relationship" qsTypeId="urn:microsoft.com/office/officeart/2005/8/quickstyle/simple1" qsCatId="simple" csTypeId="urn:microsoft.com/office/officeart/2005/8/colors/accent1_5" csCatId="accent1" phldr="1"/>
      <dgm:spPr/>
      <dgm:t>
        <a:bodyPr/>
        <a:lstStyle/>
        <a:p>
          <a:pPr rtl="1"/>
          <a:endParaRPr lang="ar-SA"/>
        </a:p>
      </dgm:t>
    </dgm:pt>
    <dgm:pt modelId="{B1DBFCC6-B234-4CB6-8B12-E7A70949B278}">
      <dgm:prSet phldrT="[Text]" custT="1"/>
      <dgm:spPr>
        <a:solidFill>
          <a:schemeClr val="accent1">
            <a:lumMod val="20000"/>
            <a:lumOff val="80000"/>
            <a:alpha val="80000"/>
          </a:schemeClr>
        </a:solidFill>
        <a:ln>
          <a:solidFill>
            <a:schemeClr val="tx1"/>
          </a:solidFill>
        </a:ln>
      </dgm:spPr>
      <dgm:t>
        <a:bodyPr/>
        <a:lstStyle/>
        <a:p>
          <a:pPr rtl="1"/>
          <a:r>
            <a:rPr lang="ar-SA" sz="2400" b="0" dirty="0" smtClean="0">
              <a:solidFill>
                <a:schemeClr val="tx1"/>
              </a:solidFill>
              <a:cs typeface="MCS Taybah S_U normal." pitchFamily="2" charset="-78"/>
            </a:rPr>
            <a:t>لتحقيق التكامل بين وحدات العمل بالمنظمه يتم اتباع السياسات التاليه :</a:t>
          </a:r>
          <a:endParaRPr lang="ar-SA" sz="2400" b="0" dirty="0">
            <a:solidFill>
              <a:schemeClr val="tx1"/>
            </a:solidFill>
            <a:cs typeface="MCS Taybah S_U normal." pitchFamily="2" charset="-78"/>
          </a:endParaRPr>
        </a:p>
      </dgm:t>
    </dgm:pt>
    <dgm:pt modelId="{DDC9B438-1E13-4FAA-B6E3-673C90D36A7A}" type="parTrans" cxnId="{3ED7B670-2B7D-40C4-B75B-E4BAD8CEF90F}">
      <dgm:prSet/>
      <dgm:spPr/>
      <dgm:t>
        <a:bodyPr/>
        <a:lstStyle/>
        <a:p>
          <a:pPr rtl="1"/>
          <a:endParaRPr lang="ar-SA"/>
        </a:p>
      </dgm:t>
    </dgm:pt>
    <dgm:pt modelId="{3DBD6E82-65BA-43C4-88B9-0143C36D8C23}" type="sibTrans" cxnId="{3ED7B670-2B7D-40C4-B75B-E4BAD8CEF90F}">
      <dgm:prSet/>
      <dgm:spPr/>
      <dgm:t>
        <a:bodyPr/>
        <a:lstStyle/>
        <a:p>
          <a:pPr rtl="1"/>
          <a:endParaRPr lang="ar-SA"/>
        </a:p>
      </dgm:t>
    </dgm:pt>
    <dgm:pt modelId="{6AE8F5BC-664F-44E0-9E04-732268B4FF2E}">
      <dgm:prSet phldrT="[Text]" custT="1"/>
      <dgm:spPr>
        <a:noFill/>
        <a:ln>
          <a:solidFill>
            <a:schemeClr val="tx1"/>
          </a:solidFill>
        </a:ln>
      </dgm:spPr>
      <dgm:t>
        <a:bodyPr/>
        <a:lstStyle/>
        <a:p>
          <a:pPr rtl="1"/>
          <a:r>
            <a:rPr lang="ar-SA" sz="1600" b="1" dirty="0" smtClean="0">
              <a:solidFill>
                <a:schemeClr val="tx1"/>
              </a:solidFill>
            </a:rPr>
            <a:t>استخدام مخرجات قسم كمدخلات لقسم آخر ويسمى هذا</a:t>
          </a:r>
          <a:r>
            <a:rPr lang="ar-SA" sz="1600" dirty="0" smtClean="0">
              <a:solidFill>
                <a:schemeClr val="tx1"/>
              </a:solidFill>
            </a:rPr>
            <a:t> </a:t>
          </a:r>
          <a:r>
            <a:rPr lang="ar-SA" sz="1600" u="sng" dirty="0" smtClean="0">
              <a:solidFill>
                <a:schemeClr val="tx1"/>
              </a:solidFill>
            </a:rPr>
            <a:t>بالمخرجات المتبادلة</a:t>
          </a:r>
          <a:r>
            <a:rPr lang="ar-SA" sz="1600" dirty="0" smtClean="0">
              <a:solidFill>
                <a:schemeClr val="tx1"/>
              </a:solidFill>
            </a:rPr>
            <a:t> </a:t>
          </a:r>
          <a:r>
            <a:rPr lang="en-US" sz="1600" dirty="0" smtClean="0">
              <a:solidFill>
                <a:schemeClr val="tx1"/>
              </a:solidFill>
            </a:rPr>
            <a:t>(Synergies Concept)</a:t>
          </a:r>
          <a:r>
            <a:rPr lang="ar-SA" sz="1600" dirty="0" smtClean="0">
              <a:solidFill>
                <a:schemeClr val="tx1"/>
              </a:solidFill>
            </a:rPr>
            <a:t>، وتعتمد هذه الفكرة على تكامل أقسام المنظمة ، مما يؤدي إلى خفض التكاليف .</a:t>
          </a:r>
          <a:endParaRPr lang="ar-SA" sz="1600" dirty="0">
            <a:solidFill>
              <a:schemeClr val="tx1"/>
            </a:solidFill>
          </a:endParaRPr>
        </a:p>
      </dgm:t>
    </dgm:pt>
    <dgm:pt modelId="{C6EB54B3-B7DB-4C22-97C4-75370530BCF3}" type="parTrans" cxnId="{9FC831A4-EDF6-45E7-AB27-7E6597D87C2C}">
      <dgm:prSet custT="1"/>
      <dgm:spPr/>
      <dgm:t>
        <a:bodyPr/>
        <a:lstStyle/>
        <a:p>
          <a:pPr rtl="1"/>
          <a:endParaRPr lang="ar-SA" sz="1400">
            <a:solidFill>
              <a:schemeClr val="tx1"/>
            </a:solidFill>
          </a:endParaRPr>
        </a:p>
      </dgm:t>
    </dgm:pt>
    <dgm:pt modelId="{3C3D0AAD-40EB-4DF6-A655-9BCCA9111E36}" type="sibTrans" cxnId="{9FC831A4-EDF6-45E7-AB27-7E6597D87C2C}">
      <dgm:prSet/>
      <dgm:spPr/>
      <dgm:t>
        <a:bodyPr/>
        <a:lstStyle/>
        <a:p>
          <a:pPr rtl="1"/>
          <a:endParaRPr lang="ar-SA"/>
        </a:p>
      </dgm:t>
    </dgm:pt>
    <dgm:pt modelId="{44434CF7-CAE5-48B3-AA83-D2D85EA3EF18}">
      <dgm:prSet phldrT="[Text]" custT="1"/>
      <dgm:spPr>
        <a:noFill/>
        <a:ln>
          <a:solidFill>
            <a:schemeClr val="tx1"/>
          </a:solidFill>
        </a:ln>
      </dgm:spPr>
      <dgm:t>
        <a:bodyPr/>
        <a:lstStyle/>
        <a:p>
          <a:pPr rtl="1"/>
          <a:r>
            <a:rPr lang="ar-SA" sz="1800" b="1" dirty="0" smtClean="0">
              <a:solidFill>
                <a:schemeClr val="tx1"/>
              </a:solidFill>
            </a:rPr>
            <a:t>يمكن استخدام  تقنية المعلومات لربط جميع أقسام المنظمة ووحداتها بنظام معلومات وإنتاج متكامل للاستفادة القصوى من إمكانية النظام ومواردها</a:t>
          </a:r>
          <a:r>
            <a:rPr lang="ar-SA" sz="1800" dirty="0" smtClean="0">
              <a:solidFill>
                <a:schemeClr val="tx1"/>
              </a:solidFill>
            </a:rPr>
            <a:t> . وهو ما يعني </a:t>
          </a:r>
          <a:r>
            <a:rPr lang="ar-SA" sz="1800" u="sng" dirty="0" smtClean="0">
              <a:solidFill>
                <a:schemeClr val="tx1"/>
              </a:solidFill>
            </a:rPr>
            <a:t>حسن تخطيط موارد المنظمة</a:t>
          </a:r>
          <a:r>
            <a:rPr lang="ar-SA" sz="1800" dirty="0" smtClean="0">
              <a:solidFill>
                <a:schemeClr val="tx1"/>
              </a:solidFill>
            </a:rPr>
            <a:t> </a:t>
          </a:r>
          <a:r>
            <a:rPr lang="en-US" sz="1800" dirty="0" smtClean="0">
              <a:solidFill>
                <a:schemeClr val="tx1"/>
              </a:solidFill>
            </a:rPr>
            <a:t>ERP</a:t>
          </a:r>
          <a:r>
            <a:rPr lang="ar-SA" sz="1800" dirty="0" smtClean="0">
              <a:solidFill>
                <a:schemeClr val="tx1"/>
              </a:solidFill>
            </a:rPr>
            <a:t>.</a:t>
          </a:r>
          <a:endParaRPr lang="ar-SA" sz="1800" dirty="0">
            <a:solidFill>
              <a:schemeClr val="tx1"/>
            </a:solidFill>
          </a:endParaRPr>
        </a:p>
      </dgm:t>
    </dgm:pt>
    <dgm:pt modelId="{17432C88-08E7-4A5F-8BC7-94D8832EC791}" type="parTrans" cxnId="{02C07ED6-7BD3-4464-B53A-D5880F7E99DB}">
      <dgm:prSet custT="1"/>
      <dgm:spPr/>
      <dgm:t>
        <a:bodyPr/>
        <a:lstStyle/>
        <a:p>
          <a:pPr rtl="1"/>
          <a:endParaRPr lang="ar-SA" sz="1400">
            <a:solidFill>
              <a:schemeClr val="tx1"/>
            </a:solidFill>
          </a:endParaRPr>
        </a:p>
      </dgm:t>
    </dgm:pt>
    <dgm:pt modelId="{94C47333-7620-415D-A82B-8478ADAADA5F}" type="sibTrans" cxnId="{02C07ED6-7BD3-4464-B53A-D5880F7E99DB}">
      <dgm:prSet/>
      <dgm:spPr/>
      <dgm:t>
        <a:bodyPr/>
        <a:lstStyle/>
        <a:p>
          <a:pPr rtl="1"/>
          <a:endParaRPr lang="ar-SA"/>
        </a:p>
      </dgm:t>
    </dgm:pt>
    <dgm:pt modelId="{99955ADC-BC9C-436B-BE7D-2F2970D521D1}">
      <dgm:prSet phldrT="[Text]" custT="1"/>
      <dgm:spPr>
        <a:noFill/>
        <a:ln>
          <a:solidFill>
            <a:schemeClr val="tx1"/>
          </a:solidFill>
        </a:ln>
      </dgm:spPr>
      <dgm:t>
        <a:bodyPr/>
        <a:lstStyle/>
        <a:p>
          <a:pPr rtl="1"/>
          <a:r>
            <a:rPr lang="ar-SA" sz="1600" b="1" dirty="0" smtClean="0">
              <a:solidFill>
                <a:schemeClr val="tx1"/>
              </a:solidFill>
            </a:rPr>
            <a:t>التطوير والاعتماد على الإمكانيات والقدرات الرئيسية التي  تتميز بها المنظمة</a:t>
          </a:r>
          <a:r>
            <a:rPr lang="ar-SA" sz="1600" dirty="0" smtClean="0">
              <a:solidFill>
                <a:schemeClr val="tx1"/>
              </a:solidFill>
            </a:rPr>
            <a:t> </a:t>
          </a:r>
          <a:r>
            <a:rPr lang="en-US" sz="1400" dirty="0" smtClean="0">
              <a:solidFill>
                <a:schemeClr val="tx1"/>
              </a:solidFill>
            </a:rPr>
            <a:t>Enhancing Core Competencies </a:t>
          </a:r>
          <a:r>
            <a:rPr lang="ar-SA" sz="1400" dirty="0" smtClean="0">
              <a:solidFill>
                <a:schemeClr val="tx1"/>
              </a:solidFill>
            </a:rPr>
            <a:t>.</a:t>
          </a:r>
          <a:endParaRPr lang="en-US" sz="1400" dirty="0" smtClean="0">
            <a:solidFill>
              <a:schemeClr val="tx1"/>
            </a:solidFill>
          </a:endParaRPr>
        </a:p>
        <a:p>
          <a:pPr rtl="1"/>
          <a:r>
            <a:rPr lang="ar-SA" sz="1400" b="1" dirty="0" smtClean="0">
              <a:solidFill>
                <a:srgbClr val="C00000"/>
              </a:solidFill>
            </a:rPr>
            <a:t>الميزة التنافسية للمنظمة </a:t>
          </a:r>
          <a:r>
            <a:rPr lang="ar-SA" sz="1400" dirty="0" smtClean="0">
              <a:solidFill>
                <a:schemeClr val="tx1"/>
              </a:solidFill>
            </a:rPr>
            <a:t>هي عبارة عن النشاط التي تكون فيه المنظمة الأولى على مستوى العالم مثل أفضل شركة توصيل على مستوى العالم أو أفضل شركة مصنعة للجوالات .</a:t>
          </a:r>
          <a:endParaRPr lang="ar-SA" sz="1400" dirty="0">
            <a:solidFill>
              <a:schemeClr val="tx1"/>
            </a:solidFill>
          </a:endParaRPr>
        </a:p>
      </dgm:t>
    </dgm:pt>
    <dgm:pt modelId="{E41695DF-8FC3-4B43-A135-2F87F57D4AD1}" type="parTrans" cxnId="{88AC3579-23D7-4553-B97E-6C10929007ED}">
      <dgm:prSet custT="1"/>
      <dgm:spPr/>
      <dgm:t>
        <a:bodyPr/>
        <a:lstStyle/>
        <a:p>
          <a:pPr rtl="1"/>
          <a:endParaRPr lang="ar-SA" sz="1400">
            <a:solidFill>
              <a:schemeClr val="tx1"/>
            </a:solidFill>
          </a:endParaRPr>
        </a:p>
      </dgm:t>
    </dgm:pt>
    <dgm:pt modelId="{F3DA8B1A-BD23-4E9D-89E9-C6C7C62A5F0A}" type="sibTrans" cxnId="{88AC3579-23D7-4553-B97E-6C10929007ED}">
      <dgm:prSet/>
      <dgm:spPr/>
      <dgm:t>
        <a:bodyPr/>
        <a:lstStyle/>
        <a:p>
          <a:pPr rtl="1"/>
          <a:endParaRPr lang="ar-SA"/>
        </a:p>
      </dgm:t>
    </dgm:pt>
    <dgm:pt modelId="{D1F1A283-C044-401B-9A64-0CD9D2A92F6E}" type="pres">
      <dgm:prSet presAssocID="{A8C5EA54-88CB-4C7D-919C-502744867E27}" presName="cycle" presStyleCnt="0">
        <dgm:presLayoutVars>
          <dgm:chMax val="1"/>
          <dgm:dir/>
          <dgm:animLvl val="ctr"/>
          <dgm:resizeHandles val="exact"/>
        </dgm:presLayoutVars>
      </dgm:prSet>
      <dgm:spPr/>
      <dgm:t>
        <a:bodyPr/>
        <a:lstStyle/>
        <a:p>
          <a:pPr rtl="1"/>
          <a:endParaRPr lang="ar-SA"/>
        </a:p>
      </dgm:t>
    </dgm:pt>
    <dgm:pt modelId="{784363A9-FBD9-46EE-BA0F-4BD0C8857DDB}" type="pres">
      <dgm:prSet presAssocID="{B1DBFCC6-B234-4CB6-8B12-E7A70949B278}" presName="centerShape" presStyleLbl="node0" presStyleIdx="0" presStyleCnt="1" custScaleX="101052" custScaleY="105902" custLinFactNeighborX="462" custLinFactNeighborY="-2613"/>
      <dgm:spPr/>
      <dgm:t>
        <a:bodyPr/>
        <a:lstStyle/>
        <a:p>
          <a:pPr rtl="1"/>
          <a:endParaRPr lang="ar-SA"/>
        </a:p>
      </dgm:t>
    </dgm:pt>
    <dgm:pt modelId="{CB242F6B-1D61-4649-B15E-D7401AD68B4B}" type="pres">
      <dgm:prSet presAssocID="{C6EB54B3-B7DB-4C22-97C4-75370530BCF3}" presName="Name9" presStyleLbl="parChTrans1D2" presStyleIdx="0" presStyleCnt="3" custScaleX="2000000" custScaleY="122050"/>
      <dgm:spPr/>
      <dgm:t>
        <a:bodyPr/>
        <a:lstStyle/>
        <a:p>
          <a:pPr rtl="1"/>
          <a:endParaRPr lang="ar-SA"/>
        </a:p>
      </dgm:t>
    </dgm:pt>
    <dgm:pt modelId="{1D048CA4-FFDF-446B-9609-E0767FF238B2}" type="pres">
      <dgm:prSet presAssocID="{C6EB54B3-B7DB-4C22-97C4-75370530BCF3}" presName="connTx" presStyleLbl="parChTrans1D2" presStyleIdx="0" presStyleCnt="3"/>
      <dgm:spPr/>
      <dgm:t>
        <a:bodyPr/>
        <a:lstStyle/>
        <a:p>
          <a:pPr rtl="1"/>
          <a:endParaRPr lang="ar-SA"/>
        </a:p>
      </dgm:t>
    </dgm:pt>
    <dgm:pt modelId="{9E8384CC-B72A-4DD5-BBBC-80CB30B4F8E7}" type="pres">
      <dgm:prSet presAssocID="{6AE8F5BC-664F-44E0-9E04-732268B4FF2E}" presName="node" presStyleLbl="node1" presStyleIdx="0" presStyleCnt="3" custScaleX="140756" custScaleY="103603" custRadScaleRad="105171" custRadScaleInc="450">
        <dgm:presLayoutVars>
          <dgm:bulletEnabled val="1"/>
        </dgm:presLayoutVars>
      </dgm:prSet>
      <dgm:spPr/>
      <dgm:t>
        <a:bodyPr/>
        <a:lstStyle/>
        <a:p>
          <a:pPr rtl="1"/>
          <a:endParaRPr lang="ar-SA"/>
        </a:p>
      </dgm:t>
    </dgm:pt>
    <dgm:pt modelId="{16824661-E996-4DF1-B5D4-49412F79AC85}" type="pres">
      <dgm:prSet presAssocID="{17432C88-08E7-4A5F-8BC7-94D8832EC791}" presName="Name9" presStyleLbl="parChTrans1D2" presStyleIdx="1" presStyleCnt="3" custScaleX="2000000" custScaleY="122050"/>
      <dgm:spPr/>
      <dgm:t>
        <a:bodyPr/>
        <a:lstStyle/>
        <a:p>
          <a:pPr rtl="1"/>
          <a:endParaRPr lang="ar-SA"/>
        </a:p>
      </dgm:t>
    </dgm:pt>
    <dgm:pt modelId="{E2837F23-9F1E-420C-B205-71C49763E20C}" type="pres">
      <dgm:prSet presAssocID="{17432C88-08E7-4A5F-8BC7-94D8832EC791}" presName="connTx" presStyleLbl="parChTrans1D2" presStyleIdx="1" presStyleCnt="3"/>
      <dgm:spPr/>
      <dgm:t>
        <a:bodyPr/>
        <a:lstStyle/>
        <a:p>
          <a:pPr rtl="1"/>
          <a:endParaRPr lang="ar-SA"/>
        </a:p>
      </dgm:t>
    </dgm:pt>
    <dgm:pt modelId="{BC6CD24C-7955-4D1A-86EF-F337EEE948BD}" type="pres">
      <dgm:prSet presAssocID="{44434CF7-CAE5-48B3-AA83-D2D85EA3EF18}" presName="node" presStyleLbl="node1" presStyleIdx="1" presStyleCnt="3" custScaleX="124917" custScaleY="143684" custRadScaleRad="100458" custRadScaleInc="-22536">
        <dgm:presLayoutVars>
          <dgm:bulletEnabled val="1"/>
        </dgm:presLayoutVars>
      </dgm:prSet>
      <dgm:spPr/>
      <dgm:t>
        <a:bodyPr/>
        <a:lstStyle/>
        <a:p>
          <a:pPr rtl="1"/>
          <a:endParaRPr lang="ar-SA"/>
        </a:p>
      </dgm:t>
    </dgm:pt>
    <dgm:pt modelId="{C66BBF32-1A88-4CE9-A1F5-DF32A83E28E5}" type="pres">
      <dgm:prSet presAssocID="{E41695DF-8FC3-4B43-A135-2F87F57D4AD1}" presName="Name9" presStyleLbl="parChTrans1D2" presStyleIdx="2" presStyleCnt="3" custScaleX="2000000" custScaleY="122050"/>
      <dgm:spPr/>
      <dgm:t>
        <a:bodyPr/>
        <a:lstStyle/>
        <a:p>
          <a:pPr rtl="1"/>
          <a:endParaRPr lang="ar-SA"/>
        </a:p>
      </dgm:t>
    </dgm:pt>
    <dgm:pt modelId="{4F21B481-C4DF-4465-B649-03A95B5629A6}" type="pres">
      <dgm:prSet presAssocID="{E41695DF-8FC3-4B43-A135-2F87F57D4AD1}" presName="connTx" presStyleLbl="parChTrans1D2" presStyleIdx="2" presStyleCnt="3"/>
      <dgm:spPr/>
      <dgm:t>
        <a:bodyPr/>
        <a:lstStyle/>
        <a:p>
          <a:pPr rtl="1"/>
          <a:endParaRPr lang="ar-SA"/>
        </a:p>
      </dgm:t>
    </dgm:pt>
    <dgm:pt modelId="{EDE0D113-8DFF-469E-B548-CC1710E65560}" type="pres">
      <dgm:prSet presAssocID="{99955ADC-BC9C-436B-BE7D-2F2970D521D1}" presName="node" presStyleLbl="node1" presStyleIdx="2" presStyleCnt="3" custScaleX="124917" custScaleY="136473" custRadScaleRad="104007" custRadScaleInc="22324">
        <dgm:presLayoutVars>
          <dgm:bulletEnabled val="1"/>
        </dgm:presLayoutVars>
      </dgm:prSet>
      <dgm:spPr/>
      <dgm:t>
        <a:bodyPr/>
        <a:lstStyle/>
        <a:p>
          <a:pPr rtl="1"/>
          <a:endParaRPr lang="ar-SA"/>
        </a:p>
      </dgm:t>
    </dgm:pt>
  </dgm:ptLst>
  <dgm:cxnLst>
    <dgm:cxn modelId="{88AC3579-23D7-4553-B97E-6C10929007ED}" srcId="{B1DBFCC6-B234-4CB6-8B12-E7A70949B278}" destId="{99955ADC-BC9C-436B-BE7D-2F2970D521D1}" srcOrd="2" destOrd="0" parTransId="{E41695DF-8FC3-4B43-A135-2F87F57D4AD1}" sibTransId="{F3DA8B1A-BD23-4E9D-89E9-C6C7C62A5F0A}"/>
    <dgm:cxn modelId="{DCA164F6-F010-4ACA-AA2A-1D9F56189CBC}" type="presOf" srcId="{44434CF7-CAE5-48B3-AA83-D2D85EA3EF18}" destId="{BC6CD24C-7955-4D1A-86EF-F337EEE948BD}" srcOrd="0" destOrd="0" presId="urn:microsoft.com/office/officeart/2005/8/layout/radial1"/>
    <dgm:cxn modelId="{60777EA9-8942-4A86-85FB-A7A2EABB815F}" type="presOf" srcId="{B1DBFCC6-B234-4CB6-8B12-E7A70949B278}" destId="{784363A9-FBD9-46EE-BA0F-4BD0C8857DDB}" srcOrd="0" destOrd="0" presId="urn:microsoft.com/office/officeart/2005/8/layout/radial1"/>
    <dgm:cxn modelId="{49C3E063-0FBB-4577-80A2-C638450A5BE6}" type="presOf" srcId="{E41695DF-8FC3-4B43-A135-2F87F57D4AD1}" destId="{4F21B481-C4DF-4465-B649-03A95B5629A6}" srcOrd="1" destOrd="0" presId="urn:microsoft.com/office/officeart/2005/8/layout/radial1"/>
    <dgm:cxn modelId="{3249465F-1E7E-459B-80B8-FBE21BF5A576}" type="presOf" srcId="{C6EB54B3-B7DB-4C22-97C4-75370530BCF3}" destId="{1D048CA4-FFDF-446B-9609-E0767FF238B2}" srcOrd="1" destOrd="0" presId="urn:microsoft.com/office/officeart/2005/8/layout/radial1"/>
    <dgm:cxn modelId="{CB79FFA5-A9C1-4DDC-ADE2-335F59E3FD56}" type="presOf" srcId="{6AE8F5BC-664F-44E0-9E04-732268B4FF2E}" destId="{9E8384CC-B72A-4DD5-BBBC-80CB30B4F8E7}" srcOrd="0" destOrd="0" presId="urn:microsoft.com/office/officeart/2005/8/layout/radial1"/>
    <dgm:cxn modelId="{AB5CEAF1-6316-407F-8967-BB0A3369F3C9}" type="presOf" srcId="{E41695DF-8FC3-4B43-A135-2F87F57D4AD1}" destId="{C66BBF32-1A88-4CE9-A1F5-DF32A83E28E5}" srcOrd="0" destOrd="0" presId="urn:microsoft.com/office/officeart/2005/8/layout/radial1"/>
    <dgm:cxn modelId="{EFA26011-92E7-48B7-9719-C98A28FBBCF3}" type="presOf" srcId="{99955ADC-BC9C-436B-BE7D-2F2970D521D1}" destId="{EDE0D113-8DFF-469E-B548-CC1710E65560}" srcOrd="0" destOrd="0" presId="urn:microsoft.com/office/officeart/2005/8/layout/radial1"/>
    <dgm:cxn modelId="{9FC831A4-EDF6-45E7-AB27-7E6597D87C2C}" srcId="{B1DBFCC6-B234-4CB6-8B12-E7A70949B278}" destId="{6AE8F5BC-664F-44E0-9E04-732268B4FF2E}" srcOrd="0" destOrd="0" parTransId="{C6EB54B3-B7DB-4C22-97C4-75370530BCF3}" sibTransId="{3C3D0AAD-40EB-4DF6-A655-9BCCA9111E36}"/>
    <dgm:cxn modelId="{AA3C7079-65E7-4203-A50B-D1EDBCF06588}" type="presOf" srcId="{17432C88-08E7-4A5F-8BC7-94D8832EC791}" destId="{E2837F23-9F1E-420C-B205-71C49763E20C}" srcOrd="1" destOrd="0" presId="urn:microsoft.com/office/officeart/2005/8/layout/radial1"/>
    <dgm:cxn modelId="{02C07ED6-7BD3-4464-B53A-D5880F7E99DB}" srcId="{B1DBFCC6-B234-4CB6-8B12-E7A70949B278}" destId="{44434CF7-CAE5-48B3-AA83-D2D85EA3EF18}" srcOrd="1" destOrd="0" parTransId="{17432C88-08E7-4A5F-8BC7-94D8832EC791}" sibTransId="{94C47333-7620-415D-A82B-8478ADAADA5F}"/>
    <dgm:cxn modelId="{3ED7B670-2B7D-40C4-B75B-E4BAD8CEF90F}" srcId="{A8C5EA54-88CB-4C7D-919C-502744867E27}" destId="{B1DBFCC6-B234-4CB6-8B12-E7A70949B278}" srcOrd="0" destOrd="0" parTransId="{DDC9B438-1E13-4FAA-B6E3-673C90D36A7A}" sibTransId="{3DBD6E82-65BA-43C4-88B9-0143C36D8C23}"/>
    <dgm:cxn modelId="{E830AEC2-9440-43A7-AC61-1B29FA3E1357}" type="presOf" srcId="{17432C88-08E7-4A5F-8BC7-94D8832EC791}" destId="{16824661-E996-4DF1-B5D4-49412F79AC85}" srcOrd="0" destOrd="0" presId="urn:microsoft.com/office/officeart/2005/8/layout/radial1"/>
    <dgm:cxn modelId="{365DCA45-19FE-47DA-BAEF-486122155E9C}" type="presOf" srcId="{C6EB54B3-B7DB-4C22-97C4-75370530BCF3}" destId="{CB242F6B-1D61-4649-B15E-D7401AD68B4B}" srcOrd="0" destOrd="0" presId="urn:microsoft.com/office/officeart/2005/8/layout/radial1"/>
    <dgm:cxn modelId="{BD5C1640-0837-4218-A143-D7097D678409}" type="presOf" srcId="{A8C5EA54-88CB-4C7D-919C-502744867E27}" destId="{D1F1A283-C044-401B-9A64-0CD9D2A92F6E}" srcOrd="0" destOrd="0" presId="urn:microsoft.com/office/officeart/2005/8/layout/radial1"/>
    <dgm:cxn modelId="{E69A5DA8-6E9E-41BE-B152-65EB81A1D5B1}" type="presParOf" srcId="{D1F1A283-C044-401B-9A64-0CD9D2A92F6E}" destId="{784363A9-FBD9-46EE-BA0F-4BD0C8857DDB}" srcOrd="0" destOrd="0" presId="urn:microsoft.com/office/officeart/2005/8/layout/radial1"/>
    <dgm:cxn modelId="{146A4EE3-9118-4342-A976-4074CFA8A7AF}" type="presParOf" srcId="{D1F1A283-C044-401B-9A64-0CD9D2A92F6E}" destId="{CB242F6B-1D61-4649-B15E-D7401AD68B4B}" srcOrd="1" destOrd="0" presId="urn:microsoft.com/office/officeart/2005/8/layout/radial1"/>
    <dgm:cxn modelId="{4A9C4F0B-99D1-4F5D-80E4-808AE3B84DB8}" type="presParOf" srcId="{CB242F6B-1D61-4649-B15E-D7401AD68B4B}" destId="{1D048CA4-FFDF-446B-9609-E0767FF238B2}" srcOrd="0" destOrd="0" presId="urn:microsoft.com/office/officeart/2005/8/layout/radial1"/>
    <dgm:cxn modelId="{E883589A-2450-4817-A622-3CF7513C05F4}" type="presParOf" srcId="{D1F1A283-C044-401B-9A64-0CD9D2A92F6E}" destId="{9E8384CC-B72A-4DD5-BBBC-80CB30B4F8E7}" srcOrd="2" destOrd="0" presId="urn:microsoft.com/office/officeart/2005/8/layout/radial1"/>
    <dgm:cxn modelId="{AAFC42A8-89D7-425E-8850-C7BE40F21FDB}" type="presParOf" srcId="{D1F1A283-C044-401B-9A64-0CD9D2A92F6E}" destId="{16824661-E996-4DF1-B5D4-49412F79AC85}" srcOrd="3" destOrd="0" presId="urn:microsoft.com/office/officeart/2005/8/layout/radial1"/>
    <dgm:cxn modelId="{46958A61-1BEC-4672-8A32-1E247E7F1250}" type="presParOf" srcId="{16824661-E996-4DF1-B5D4-49412F79AC85}" destId="{E2837F23-9F1E-420C-B205-71C49763E20C}" srcOrd="0" destOrd="0" presId="urn:microsoft.com/office/officeart/2005/8/layout/radial1"/>
    <dgm:cxn modelId="{23AAC32B-3753-49F2-8A80-E0D1ADD47138}" type="presParOf" srcId="{D1F1A283-C044-401B-9A64-0CD9D2A92F6E}" destId="{BC6CD24C-7955-4D1A-86EF-F337EEE948BD}" srcOrd="4" destOrd="0" presId="urn:microsoft.com/office/officeart/2005/8/layout/radial1"/>
    <dgm:cxn modelId="{496748EF-0D8D-4C39-BF76-7E668538340C}" type="presParOf" srcId="{D1F1A283-C044-401B-9A64-0CD9D2A92F6E}" destId="{C66BBF32-1A88-4CE9-A1F5-DF32A83E28E5}" srcOrd="5" destOrd="0" presId="urn:microsoft.com/office/officeart/2005/8/layout/radial1"/>
    <dgm:cxn modelId="{BE59E63B-219D-495C-8015-7D25121509C6}" type="presParOf" srcId="{C66BBF32-1A88-4CE9-A1F5-DF32A83E28E5}" destId="{4F21B481-C4DF-4465-B649-03A95B5629A6}" srcOrd="0" destOrd="0" presId="urn:microsoft.com/office/officeart/2005/8/layout/radial1"/>
    <dgm:cxn modelId="{AD01354C-C47F-454C-BCCC-E1206D75813B}" type="presParOf" srcId="{D1F1A283-C044-401B-9A64-0CD9D2A92F6E}" destId="{EDE0D113-8DFF-469E-B548-CC1710E65560}"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101600">
            <a:schemeClr val="accent6">
              <a:satMod val="175000"/>
              <a:alpha val="40000"/>
            </a:schemeClr>
          </a:glow>
        </a:effectLst>
      </dgm:spPr>
      <dgm:t>
        <a:bodyPr/>
        <a:lstStyle/>
        <a:p>
          <a:pPr rtl="1"/>
          <a:r>
            <a:rPr lang="ar-SA" sz="2400" b="0" dirty="0" smtClean="0">
              <a:cs typeface="FS_Bold" pitchFamily="2" charset="-78"/>
            </a:rPr>
            <a:t>السمات المشتركة للمنظمات</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sz="1200"/>
        </a:p>
      </dgm:t>
    </dgm:pt>
    <dgm:pt modelId="{3761D654-E383-46A7-ADFC-CA1D3FEC6241}" type="sibTrans" cxnId="{37A68876-8276-4250-99D3-7F2A60947760}">
      <dgm:prSet/>
      <dgm:spPr/>
      <dgm:t>
        <a:bodyPr/>
        <a:lstStyle/>
        <a:p>
          <a:pPr rtl="1"/>
          <a:endParaRPr lang="ar-SA" sz="1200"/>
        </a:p>
      </dgm:t>
    </dgm:pt>
    <dgm:pt modelId="{D2C75D40-9926-47E4-95F2-301737D83A57}">
      <dgm:prSet phldrT="[Text]" custT="1"/>
      <dgm:spPr/>
      <dgm:t>
        <a:bodyPr/>
        <a:lstStyle/>
        <a:p>
          <a:pPr rtl="1"/>
          <a:r>
            <a:rPr lang="ar-SA" sz="1600" b="1" dirty="0" smtClean="0">
              <a:solidFill>
                <a:srgbClr val="C00000"/>
              </a:solidFill>
            </a:rPr>
            <a:t>الخواص الهيكلية للمنظمات</a:t>
          </a:r>
          <a:r>
            <a:rPr lang="ar-SA" sz="1600" dirty="0" smtClean="0">
              <a:solidFill>
                <a:srgbClr val="C00000"/>
              </a:solidFill>
            </a:rPr>
            <a:t> :</a:t>
          </a:r>
        </a:p>
        <a:p>
          <a:pPr rtl="1"/>
          <a:r>
            <a:rPr lang="ar-SA" sz="1400" dirty="0" smtClean="0"/>
            <a:t>هيكل هرمي, التقييم الواضح للعمل,القواعد الواضحه,المؤهلات,تحقيق الفاعليه, الاحكام العادله,البيوقراطيه وهي تشمل التقسيم الواضح في هيكل الصلاحيات.</a:t>
          </a:r>
          <a:endParaRPr lang="ar-SA" sz="1200" b="1" dirty="0"/>
        </a:p>
      </dgm:t>
    </dgm:pt>
    <dgm:pt modelId="{52F69861-8C55-4D7C-AAC7-D2D2E6D0CE61}" type="parTrans" cxnId="{65899458-FD48-4A40-B397-490CE40BD209}">
      <dgm:prSet/>
      <dgm:spPr/>
      <dgm:t>
        <a:bodyPr/>
        <a:lstStyle/>
        <a:p>
          <a:pPr rtl="1"/>
          <a:endParaRPr lang="ar-SA" sz="1200"/>
        </a:p>
      </dgm:t>
    </dgm:pt>
    <dgm:pt modelId="{F2704B1A-F592-49FD-B8A0-2B285C96031A}" type="sibTrans" cxnId="{65899458-FD48-4A40-B397-490CE40BD209}">
      <dgm:prSet/>
      <dgm:spPr/>
      <dgm:t>
        <a:bodyPr/>
        <a:lstStyle/>
        <a:p>
          <a:pPr rtl="1"/>
          <a:endParaRPr lang="ar-SA" sz="1200"/>
        </a:p>
      </dgm:t>
    </dgm:pt>
    <dgm:pt modelId="{ABBF487D-1243-4F08-A7CF-23E10DCF947F}">
      <dgm:prSet phldrT="[Text]" custT="1"/>
      <dgm:spPr/>
      <dgm:t>
        <a:bodyPr/>
        <a:lstStyle/>
        <a:p>
          <a:pPr rtl="1"/>
          <a:r>
            <a:rPr lang="ar-SA" sz="1600" b="1" dirty="0" smtClean="0">
              <a:solidFill>
                <a:srgbClr val="C00000"/>
              </a:solidFill>
            </a:rPr>
            <a:t>العوامل السياسية</a:t>
          </a:r>
          <a:r>
            <a:rPr lang="ar-SA" sz="1600" dirty="0" smtClean="0">
              <a:solidFill>
                <a:srgbClr val="C00000"/>
              </a:solidFill>
            </a:rPr>
            <a:t> </a:t>
          </a:r>
          <a:endParaRPr lang="en-US" sz="1600" dirty="0" smtClean="0">
            <a:solidFill>
              <a:srgbClr val="C00000"/>
            </a:solidFill>
          </a:endParaRPr>
        </a:p>
        <a:p>
          <a:pPr rtl="1"/>
          <a:r>
            <a:rPr lang="ar-SA" sz="1200" dirty="0" smtClean="0"/>
            <a:t>هي اختلاف وجهات النظر بين الموظفين في المنظمة بالنسبة تقسيم أو توزيع موارد المنظمة والصلاحيات والعقوبات مما ينتج عنها نزاعات سياسية على الموارد والمنافسة والاختلافات داخل المنظمة الواحدة كمقاومة التغيير.</a:t>
          </a:r>
          <a:endParaRPr lang="ar-SA" sz="1200" b="1" dirty="0" smtClean="0"/>
        </a:p>
      </dgm:t>
    </dgm:pt>
    <dgm:pt modelId="{80CAB5EF-582B-4A3C-94F8-830C46293C8A}" type="parTrans" cxnId="{B1ED9DCC-88AE-4244-9F89-B5C7A43BCC16}">
      <dgm:prSet/>
      <dgm:spPr/>
      <dgm:t>
        <a:bodyPr/>
        <a:lstStyle/>
        <a:p>
          <a:pPr rtl="1"/>
          <a:endParaRPr lang="ar-SA" sz="1200"/>
        </a:p>
      </dgm:t>
    </dgm:pt>
    <dgm:pt modelId="{32FCCED8-3B24-4521-815B-818AD3E6B5CA}" type="sibTrans" cxnId="{B1ED9DCC-88AE-4244-9F89-B5C7A43BCC16}">
      <dgm:prSet/>
      <dgm:spPr/>
      <dgm:t>
        <a:bodyPr/>
        <a:lstStyle/>
        <a:p>
          <a:pPr rtl="1"/>
          <a:endParaRPr lang="ar-SA" sz="1200"/>
        </a:p>
      </dgm:t>
    </dgm:pt>
    <dgm:pt modelId="{F0419022-AD24-47C3-AF2E-1BE62D5ADA65}">
      <dgm:prSet custT="1"/>
      <dgm:spPr/>
      <dgm:t>
        <a:bodyPr/>
        <a:lstStyle/>
        <a:p>
          <a:pPr rtl="1"/>
          <a:r>
            <a:rPr lang="ar-SA" sz="1600" b="1" dirty="0" smtClean="0">
              <a:solidFill>
                <a:srgbClr val="C00000"/>
              </a:solidFill>
            </a:rPr>
            <a:t>إجراءات التشغيل النمطية</a:t>
          </a:r>
        </a:p>
        <a:p>
          <a:pPr rtl="1"/>
          <a:r>
            <a:rPr lang="ar-SA" sz="1200" dirty="0" smtClean="0"/>
            <a:t>هي القواعد المعروفة والمحددة والإجراءات والممارسات المطورة من قبل المنظمات للتصرف عمليا في كل المواقف المتوقعة . </a:t>
          </a:r>
          <a:endParaRPr lang="ar-SA" sz="1200" b="1" dirty="0"/>
        </a:p>
      </dgm:t>
    </dgm:pt>
    <dgm:pt modelId="{A903C04D-C642-46CB-AEA4-3FC5A505334B}" type="parTrans" cxnId="{CB37D834-2AF8-4E2B-B0D4-6E6FED95B4DB}">
      <dgm:prSet/>
      <dgm:spPr/>
      <dgm:t>
        <a:bodyPr/>
        <a:lstStyle/>
        <a:p>
          <a:pPr rtl="1"/>
          <a:endParaRPr lang="ar-SA" sz="1200"/>
        </a:p>
      </dgm:t>
    </dgm:pt>
    <dgm:pt modelId="{43454D4A-FE03-4527-B435-32641293B3C0}" type="sibTrans" cxnId="{CB37D834-2AF8-4E2B-B0D4-6E6FED95B4DB}">
      <dgm:prSet/>
      <dgm:spPr/>
      <dgm:t>
        <a:bodyPr/>
        <a:lstStyle/>
        <a:p>
          <a:pPr rtl="1"/>
          <a:endParaRPr lang="ar-SA" sz="1200"/>
        </a:p>
      </dgm:t>
    </dgm:pt>
    <dgm:pt modelId="{34CAF9D2-71E5-4625-B209-4D84A4C6263D}">
      <dgm:prSet custT="1"/>
      <dgm:spPr/>
      <dgm:t>
        <a:bodyPr/>
        <a:lstStyle/>
        <a:p>
          <a:pPr rtl="1"/>
          <a:r>
            <a:rPr lang="ar-SA" sz="1600" b="1" dirty="0" smtClean="0">
              <a:solidFill>
                <a:srgbClr val="C00000"/>
              </a:solidFill>
            </a:rPr>
            <a:t>الثقافة التنظيمية</a:t>
          </a:r>
          <a:r>
            <a:rPr lang="ar-SA" sz="1600" dirty="0" smtClean="0">
              <a:solidFill>
                <a:srgbClr val="C00000"/>
              </a:solidFill>
            </a:rPr>
            <a:t> </a:t>
          </a:r>
        </a:p>
        <a:p>
          <a:pPr rtl="1"/>
          <a:r>
            <a:rPr lang="ar-SA" sz="1200" dirty="0" smtClean="0"/>
            <a:t>هي مجموعة الفروض الأساسية التي تحدد تقريبا ما ينبغي أن تتجه إلية المنظمة وما هو الدور الذي يجب على هذا الإنتاج أن يؤديه وكيف ومتى. غير معلنة بشكل صريح. تقاوم التغيير خاصة المتعلق بالتكنولوجيا.</a:t>
          </a:r>
          <a:endParaRPr lang="en-US" sz="1200" dirty="0" smtClean="0"/>
        </a:p>
      </dgm:t>
    </dgm:pt>
    <dgm:pt modelId="{D197F285-C330-4DD5-B5E8-92826B98683C}" type="parTrans" cxnId="{EA667B4E-5D6A-49DD-BD3B-EF1247388057}">
      <dgm:prSet/>
      <dgm:spPr/>
      <dgm:t>
        <a:bodyPr/>
        <a:lstStyle/>
        <a:p>
          <a:pPr rtl="1"/>
          <a:endParaRPr lang="ar-SA" sz="1200"/>
        </a:p>
      </dgm:t>
    </dgm:pt>
    <dgm:pt modelId="{F92B7B3D-7A3A-43BA-984C-8B9551D13C7D}" type="sibTrans" cxnId="{EA667B4E-5D6A-49DD-BD3B-EF1247388057}">
      <dgm:prSet/>
      <dgm:spPr/>
      <dgm:t>
        <a:bodyPr/>
        <a:lstStyle/>
        <a:p>
          <a:pPr rtl="1"/>
          <a:endParaRPr lang="ar-SA" sz="1200"/>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4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5743" custScaleY="1537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RadScaleRad="127627" custRadScaleInc="31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18084" custScaleY="142759" custRadScaleRad="101162" custRadScaleInc="-5715">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117448" custRadScaleRad="133355" custRadScaleInc="-2397">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852DE76C-D4F1-4014-A020-20548CABDD50}" type="presOf" srcId="{60816C67-B644-4396-8F04-AFE141806C86}" destId="{DEAC5130-2454-4956-9F5D-ADC41C98CC3C}" srcOrd="0" destOrd="0" presId="urn:microsoft.com/office/officeart/2008/layout/RadialCluster"/>
    <dgm:cxn modelId="{D191C2CA-D5B9-4BE2-AA98-278182D31E3A}" type="presOf" srcId="{0A62554C-2F31-4EA8-8D1A-D67C0467109E}" destId="{D3043A86-E2A0-45F9-B03A-31144D9DB66D}" srcOrd="0" destOrd="0" presId="urn:microsoft.com/office/officeart/2008/layout/RadialCluster"/>
    <dgm:cxn modelId="{D9A5F929-D1F5-4943-A828-45B2FEBA32DB}" type="presOf" srcId="{ABBF487D-1243-4F08-A7CF-23E10DCF947F}" destId="{665E8E65-F71F-40DA-B2E6-884418ED34F2}" srcOrd="0" destOrd="0" presId="urn:microsoft.com/office/officeart/2008/layout/RadialCluster"/>
    <dgm:cxn modelId="{C862375C-A28B-41A9-8A49-6C87B0EE88F5}" type="presOf" srcId="{A903C04D-C642-46CB-AEA4-3FC5A505334B}" destId="{B0321977-6FE6-42FB-AC25-B0AF7C500DB6}"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48F42E3C-9673-4FDE-8899-D4EE6C1579E9}" type="presOf" srcId="{80CAB5EF-582B-4A3C-94F8-830C46293C8A}" destId="{C296D861-43C3-4979-9E86-2004292E3076}"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17703683-294C-406F-8939-ACE668CDED1B}" type="presOf" srcId="{D197F285-C330-4DD5-B5E8-92826B98683C}" destId="{E153EABB-30C2-4252-AD53-05AB3DF2FD41}" srcOrd="0" destOrd="0" presId="urn:microsoft.com/office/officeart/2008/layout/RadialCluster"/>
    <dgm:cxn modelId="{3099963C-5B85-43DE-BF0B-1EE7F747950F}" type="presOf" srcId="{34CAF9D2-71E5-4625-B209-4D84A4C6263D}" destId="{762F1BE7-582A-4733-819D-05886441EDDF}" srcOrd="0" destOrd="0" presId="urn:microsoft.com/office/officeart/2008/layout/RadialCluster"/>
    <dgm:cxn modelId="{675C7985-A07B-4A3C-A635-FD75B843809F}" type="presOf" srcId="{D2C75D40-9926-47E4-95F2-301737D83A57}" destId="{6A302661-E75E-4BCF-B119-995BF267D72C}" srcOrd="0" destOrd="0" presId="urn:microsoft.com/office/officeart/2008/layout/RadialCluster"/>
    <dgm:cxn modelId="{E8ED3EA9-A387-42E0-B33A-A85F8EFAC16C}" type="presOf" srcId="{52F69861-8C55-4D7C-AAC7-D2D2E6D0CE61}" destId="{3EF81295-8E28-4C30-B5A6-228FE6A7F924}" srcOrd="0" destOrd="0" presId="urn:microsoft.com/office/officeart/2008/layout/RadialCluster"/>
    <dgm:cxn modelId="{BA8E8645-36F0-47F1-BAC4-8F363CEE49C4}" type="presOf" srcId="{F0419022-AD24-47C3-AF2E-1BE62D5ADA65}" destId="{D82EDEBE-BB2F-4E83-B16B-600B65C4FC91}" srcOrd="0" destOrd="0" presId="urn:microsoft.com/office/officeart/2008/layout/RadialCluster"/>
    <dgm:cxn modelId="{AEBC251B-ABEC-4304-95D6-F1B48A66FDA5}" type="presParOf" srcId="{DEAC5130-2454-4956-9F5D-ADC41C98CC3C}" destId="{32E66513-F428-451D-9DB0-C7BD4F678CBD}" srcOrd="0" destOrd="0" presId="urn:microsoft.com/office/officeart/2008/layout/RadialCluster"/>
    <dgm:cxn modelId="{73041048-3C44-42A0-B3B7-42257E4608A5}" type="presParOf" srcId="{32E66513-F428-451D-9DB0-C7BD4F678CBD}" destId="{D3043A86-E2A0-45F9-B03A-31144D9DB66D}" srcOrd="0" destOrd="0" presId="urn:microsoft.com/office/officeart/2008/layout/RadialCluster"/>
    <dgm:cxn modelId="{7F71DD0B-96E7-4196-B9E9-2B80921D057F}" type="presParOf" srcId="{32E66513-F428-451D-9DB0-C7BD4F678CBD}" destId="{3EF81295-8E28-4C30-B5A6-228FE6A7F924}" srcOrd="1" destOrd="0" presId="urn:microsoft.com/office/officeart/2008/layout/RadialCluster"/>
    <dgm:cxn modelId="{E19C1A81-E9D5-42E5-9A14-2DF9C7CF717E}" type="presParOf" srcId="{32E66513-F428-451D-9DB0-C7BD4F678CBD}" destId="{6A302661-E75E-4BCF-B119-995BF267D72C}" srcOrd="2" destOrd="0" presId="urn:microsoft.com/office/officeart/2008/layout/RadialCluster"/>
    <dgm:cxn modelId="{737B1BCD-3917-4281-958B-CBBDA2E94DC1}" type="presParOf" srcId="{32E66513-F428-451D-9DB0-C7BD4F678CBD}" destId="{B0321977-6FE6-42FB-AC25-B0AF7C500DB6}" srcOrd="3" destOrd="0" presId="urn:microsoft.com/office/officeart/2008/layout/RadialCluster"/>
    <dgm:cxn modelId="{97D9B675-219E-4CE4-9D55-9F0E24B47F46}" type="presParOf" srcId="{32E66513-F428-451D-9DB0-C7BD4F678CBD}" destId="{D82EDEBE-BB2F-4E83-B16B-600B65C4FC91}" srcOrd="4" destOrd="0" presId="urn:microsoft.com/office/officeart/2008/layout/RadialCluster"/>
    <dgm:cxn modelId="{1125BD2D-E97B-4CD5-91D3-50073F495B9C}" type="presParOf" srcId="{32E66513-F428-451D-9DB0-C7BD4F678CBD}" destId="{E153EABB-30C2-4252-AD53-05AB3DF2FD41}" srcOrd="5" destOrd="0" presId="urn:microsoft.com/office/officeart/2008/layout/RadialCluster"/>
    <dgm:cxn modelId="{9780B687-4739-4AA0-BB62-63A8468CD547}" type="presParOf" srcId="{32E66513-F428-451D-9DB0-C7BD4F678CBD}" destId="{762F1BE7-582A-4733-819D-05886441EDDF}" srcOrd="6" destOrd="0" presId="urn:microsoft.com/office/officeart/2008/layout/RadialCluster"/>
    <dgm:cxn modelId="{7237B6C4-4632-4825-B259-F4EC67F27F6B}" type="presParOf" srcId="{32E66513-F428-451D-9DB0-C7BD4F678CBD}" destId="{C296D861-43C3-4979-9E86-2004292E3076}" srcOrd="7" destOrd="0" presId="urn:microsoft.com/office/officeart/2008/layout/RadialCluster"/>
    <dgm:cxn modelId="{68F4AE3C-B8A2-4051-9765-D0D298F44B3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101600">
            <a:schemeClr val="accent6">
              <a:satMod val="175000"/>
              <a:alpha val="40000"/>
            </a:schemeClr>
          </a:glow>
        </a:effectLst>
      </dgm:spPr>
      <dgm:t>
        <a:bodyPr/>
        <a:lstStyle/>
        <a:p>
          <a:pPr rtl="1"/>
          <a:r>
            <a:rPr lang="ar-SA" sz="2400" b="0" dirty="0" smtClean="0">
              <a:cs typeface="FS_Bold" pitchFamily="2" charset="-78"/>
            </a:rPr>
            <a:t>السمات </a:t>
          </a:r>
          <a:r>
            <a:rPr lang="ar-SA" sz="2400" b="0" u="sng" dirty="0" smtClean="0">
              <a:cs typeface="FS_Bold" pitchFamily="2" charset="-78"/>
            </a:rPr>
            <a:t>الفريدة</a:t>
          </a:r>
        </a:p>
        <a:p>
          <a:pPr rtl="1"/>
          <a:r>
            <a:rPr lang="ar-SA" sz="2400" b="0" dirty="0" smtClean="0">
              <a:cs typeface="FS_Bold" pitchFamily="2" charset="-78"/>
            </a:rPr>
            <a:t>للمنظمات</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sz="1200"/>
        </a:p>
      </dgm:t>
    </dgm:pt>
    <dgm:pt modelId="{3761D654-E383-46A7-ADFC-CA1D3FEC6241}" type="sibTrans" cxnId="{37A68876-8276-4250-99D3-7F2A60947760}">
      <dgm:prSet/>
      <dgm:spPr/>
      <dgm:t>
        <a:bodyPr/>
        <a:lstStyle/>
        <a:p>
          <a:pPr rtl="1"/>
          <a:endParaRPr lang="ar-SA" sz="1200"/>
        </a:p>
      </dgm:t>
    </dgm:pt>
    <dgm:pt modelId="{D2C75D40-9926-47E4-95F2-301737D83A57}">
      <dgm:prSet phldrT="[Text]" custT="1"/>
      <dgm:spPr/>
      <dgm:t>
        <a:bodyPr/>
        <a:lstStyle/>
        <a:p>
          <a:pPr rtl="1"/>
          <a:r>
            <a:rPr lang="ar-SA" sz="1600" b="1" dirty="0" smtClean="0">
              <a:solidFill>
                <a:srgbClr val="C00000"/>
              </a:solidFill>
            </a:rPr>
            <a:t>الأنواع التنظيمية المختلفة</a:t>
          </a:r>
          <a:r>
            <a:rPr lang="ar-SA" sz="1600" dirty="0" smtClean="0">
              <a:solidFill>
                <a:srgbClr val="C00000"/>
              </a:solidFill>
            </a:rPr>
            <a:t> : </a:t>
          </a:r>
        </a:p>
        <a:p>
          <a:pPr rtl="1"/>
          <a:r>
            <a:rPr lang="ar-SA" sz="1400" dirty="0" smtClean="0"/>
            <a:t>تختلف المنظمات في هيكلتها التنظيمية وشكلها </a:t>
          </a:r>
          <a:endParaRPr lang="en-US" sz="1400" dirty="0" smtClean="0"/>
        </a:p>
        <a:p>
          <a:pPr rtl="1"/>
          <a:r>
            <a:rPr lang="ar-SA" sz="1400" dirty="0" smtClean="0"/>
            <a:t>هيكل رجال الأعمال .</a:t>
          </a:r>
          <a:endParaRPr lang="en-US" sz="1400" dirty="0" smtClean="0"/>
        </a:p>
        <a:p>
          <a:pPr rtl="1"/>
          <a:r>
            <a:rPr lang="ar-SA" sz="1400" dirty="0" smtClean="0"/>
            <a:t>البيروقراطية الآلية.</a:t>
          </a:r>
          <a:endParaRPr lang="en-US" sz="1400" dirty="0" smtClean="0"/>
        </a:p>
        <a:p>
          <a:pPr rtl="1"/>
          <a:r>
            <a:rPr lang="ar-SA" sz="1400" dirty="0" smtClean="0"/>
            <a:t>البيروقراطية المقسمة.</a:t>
          </a:r>
          <a:endParaRPr lang="en-US" sz="1400" dirty="0" smtClean="0"/>
        </a:p>
        <a:p>
          <a:pPr rtl="1"/>
          <a:r>
            <a:rPr lang="ar-SA" sz="1400" dirty="0" smtClean="0"/>
            <a:t>البيروقراطية المتخصصة.</a:t>
          </a:r>
          <a:endParaRPr lang="en-US" sz="1400" dirty="0" smtClean="0"/>
        </a:p>
        <a:p>
          <a:pPr rtl="1"/>
          <a:r>
            <a:rPr lang="ar-SA" sz="1400" dirty="0" smtClean="0"/>
            <a:t>لتنظيمات غير الرسمية </a:t>
          </a:r>
          <a:endParaRPr lang="ar-SA" sz="1100" b="1" dirty="0"/>
        </a:p>
      </dgm:t>
    </dgm:pt>
    <dgm:pt modelId="{52F69861-8C55-4D7C-AAC7-D2D2E6D0CE61}" type="parTrans" cxnId="{65899458-FD48-4A40-B397-490CE40BD209}">
      <dgm:prSet/>
      <dgm:spPr/>
      <dgm:t>
        <a:bodyPr/>
        <a:lstStyle/>
        <a:p>
          <a:pPr rtl="1"/>
          <a:endParaRPr lang="ar-SA" sz="1200"/>
        </a:p>
      </dgm:t>
    </dgm:pt>
    <dgm:pt modelId="{F2704B1A-F592-49FD-B8A0-2B285C96031A}" type="sibTrans" cxnId="{65899458-FD48-4A40-B397-490CE40BD209}">
      <dgm:prSet/>
      <dgm:spPr/>
      <dgm:t>
        <a:bodyPr/>
        <a:lstStyle/>
        <a:p>
          <a:pPr rtl="1"/>
          <a:endParaRPr lang="ar-SA" sz="1200"/>
        </a:p>
      </dgm:t>
    </dgm:pt>
    <dgm:pt modelId="{ABBF487D-1243-4F08-A7CF-23E10DCF947F}">
      <dgm:prSet phldrT="[Text]" custT="1"/>
      <dgm:spPr/>
      <dgm:t>
        <a:bodyPr/>
        <a:lstStyle/>
        <a:p>
          <a:pPr rtl="1"/>
          <a:r>
            <a:rPr lang="ar-SA" sz="1200" b="1" dirty="0" smtClean="0">
              <a:solidFill>
                <a:srgbClr val="C00000"/>
              </a:solidFill>
            </a:rPr>
            <a:t>اختلافات أخرى:</a:t>
          </a:r>
          <a:endParaRPr lang="en-US" sz="1200" dirty="0" smtClean="0">
            <a:solidFill>
              <a:srgbClr val="C00000"/>
            </a:solidFill>
          </a:endParaRPr>
        </a:p>
        <a:p>
          <a:pPr rtl="1"/>
          <a:r>
            <a:rPr lang="ar-SA" sz="1200" dirty="0" smtClean="0"/>
            <a:t>المستفيد منها كمالكي المنظمة، عملاءها، المساهمون، الشعب.</a:t>
          </a:r>
          <a:endParaRPr lang="en-US" sz="1200" dirty="0" smtClean="0"/>
        </a:p>
        <a:p>
          <a:pPr rtl="1"/>
          <a:r>
            <a:rPr lang="ar-SA" sz="1200" dirty="0" smtClean="0"/>
            <a:t>طبيعة القيادة ديمقراطية قصريه.</a:t>
          </a:r>
          <a:endParaRPr lang="en-US" sz="1200" dirty="0" smtClean="0"/>
        </a:p>
        <a:p>
          <a:pPr rtl="1"/>
          <a:r>
            <a:rPr lang="ar-SA" sz="1200" dirty="0" smtClean="0"/>
            <a:t>طبيعة المهام روتينية مثل المصانع وغير روتينية مثل الشركات الاستشارية.</a:t>
          </a:r>
          <a:endParaRPr lang="en-US" sz="1200" dirty="0" smtClean="0"/>
        </a:p>
        <a:p>
          <a:pPr rtl="1"/>
          <a:r>
            <a:rPr lang="ar-SA" sz="1200" dirty="0" smtClean="0"/>
            <a:t>التقنيات التي تستعملها.</a:t>
          </a:r>
          <a:endParaRPr lang="en-US" sz="1200" dirty="0" smtClean="0"/>
        </a:p>
        <a:p>
          <a:pPr rtl="1"/>
          <a:r>
            <a:rPr lang="ar-SA" sz="1200" dirty="0" smtClean="0"/>
            <a:t>يختلف تأثير نظم المعلومات حسب نوع المنظمة .</a:t>
          </a:r>
          <a:endParaRPr lang="en-US" sz="1200" dirty="0" smtClean="0"/>
        </a:p>
      </dgm:t>
    </dgm:pt>
    <dgm:pt modelId="{80CAB5EF-582B-4A3C-94F8-830C46293C8A}" type="parTrans" cxnId="{B1ED9DCC-88AE-4244-9F89-B5C7A43BCC16}">
      <dgm:prSet/>
      <dgm:spPr/>
      <dgm:t>
        <a:bodyPr/>
        <a:lstStyle/>
        <a:p>
          <a:pPr rtl="1"/>
          <a:endParaRPr lang="ar-SA" sz="1200"/>
        </a:p>
      </dgm:t>
    </dgm:pt>
    <dgm:pt modelId="{32FCCED8-3B24-4521-815B-818AD3E6B5CA}" type="sibTrans" cxnId="{B1ED9DCC-88AE-4244-9F89-B5C7A43BCC16}">
      <dgm:prSet/>
      <dgm:spPr/>
      <dgm:t>
        <a:bodyPr/>
        <a:lstStyle/>
        <a:p>
          <a:pPr rtl="1"/>
          <a:endParaRPr lang="ar-SA" sz="1200"/>
        </a:p>
      </dgm:t>
    </dgm:pt>
    <dgm:pt modelId="{F0419022-AD24-47C3-AF2E-1BE62D5ADA65}">
      <dgm:prSet custT="1"/>
      <dgm:spPr/>
      <dgm:t>
        <a:bodyPr/>
        <a:lstStyle/>
        <a:p>
          <a:pPr rtl="1"/>
          <a:r>
            <a:rPr lang="ar-SA" sz="1600" b="1" dirty="0" smtClean="0">
              <a:solidFill>
                <a:srgbClr val="C00000"/>
              </a:solidFill>
            </a:rPr>
            <a:t>إجراءات التشغيل النمطية</a:t>
          </a:r>
        </a:p>
        <a:p>
          <a:pPr rtl="1"/>
          <a:r>
            <a:rPr lang="ar-SA" sz="1200" dirty="0" smtClean="0"/>
            <a:t>هي القواعد المعروفة والمحددة والإجراءات والممارسات المطورة من قبل المنظمات للتصرف عمليا في كل المواقف المتوقعة . </a:t>
          </a:r>
          <a:endParaRPr lang="ar-SA" sz="1200" b="1" dirty="0"/>
        </a:p>
      </dgm:t>
    </dgm:pt>
    <dgm:pt modelId="{A903C04D-C642-46CB-AEA4-3FC5A505334B}" type="parTrans" cxnId="{CB37D834-2AF8-4E2B-B0D4-6E6FED95B4DB}">
      <dgm:prSet/>
      <dgm:spPr/>
      <dgm:t>
        <a:bodyPr/>
        <a:lstStyle/>
        <a:p>
          <a:pPr rtl="1"/>
          <a:endParaRPr lang="ar-SA" sz="1200"/>
        </a:p>
      </dgm:t>
    </dgm:pt>
    <dgm:pt modelId="{43454D4A-FE03-4527-B435-32641293B3C0}" type="sibTrans" cxnId="{CB37D834-2AF8-4E2B-B0D4-6E6FED95B4DB}">
      <dgm:prSet/>
      <dgm:spPr/>
      <dgm:t>
        <a:bodyPr/>
        <a:lstStyle/>
        <a:p>
          <a:pPr rtl="1"/>
          <a:endParaRPr lang="ar-SA" sz="1200"/>
        </a:p>
      </dgm:t>
    </dgm:pt>
    <dgm:pt modelId="{34CAF9D2-71E5-4625-B209-4D84A4C6263D}">
      <dgm:prSet custT="1"/>
      <dgm:spPr/>
      <dgm:t>
        <a:bodyPr/>
        <a:lstStyle/>
        <a:p>
          <a:pPr rtl="1"/>
          <a:r>
            <a:rPr lang="ar-SA" sz="1600" b="1" dirty="0" smtClean="0">
              <a:solidFill>
                <a:srgbClr val="C00000"/>
              </a:solidFill>
            </a:rPr>
            <a:t>العمليات التجارية</a:t>
          </a:r>
          <a:r>
            <a:rPr lang="ar-SA" sz="1600" dirty="0" smtClean="0">
              <a:solidFill>
                <a:srgbClr val="C00000"/>
              </a:solidFill>
            </a:rPr>
            <a:t> </a:t>
          </a:r>
          <a:r>
            <a:rPr lang="en-US" sz="1600" dirty="0" smtClean="0"/>
            <a:t>Business Processes</a:t>
          </a:r>
          <a:r>
            <a:rPr lang="ar-SA" sz="1600" dirty="0" smtClean="0"/>
            <a:t> :</a:t>
          </a:r>
          <a:endParaRPr lang="en-US" sz="1600" dirty="0" smtClean="0"/>
        </a:p>
        <a:p>
          <a:pPr rtl="1"/>
          <a:r>
            <a:rPr lang="ar-SA" sz="1600" dirty="0" smtClean="0"/>
            <a:t>هي الطرق الفريدة التي تعين المنظمات وتنظم أنشطة العمل والمعلومات والمعرفة لإعطاء قيمة للمنتجات والخدمات.</a:t>
          </a:r>
          <a:endParaRPr lang="en-US" sz="1200" dirty="0" smtClean="0"/>
        </a:p>
      </dgm:t>
    </dgm:pt>
    <dgm:pt modelId="{D197F285-C330-4DD5-B5E8-92826B98683C}" type="parTrans" cxnId="{EA667B4E-5D6A-49DD-BD3B-EF1247388057}">
      <dgm:prSet/>
      <dgm:spPr/>
      <dgm:t>
        <a:bodyPr/>
        <a:lstStyle/>
        <a:p>
          <a:pPr rtl="1"/>
          <a:endParaRPr lang="ar-SA" sz="1200"/>
        </a:p>
      </dgm:t>
    </dgm:pt>
    <dgm:pt modelId="{F92B7B3D-7A3A-43BA-984C-8B9551D13C7D}" type="sibTrans" cxnId="{EA667B4E-5D6A-49DD-BD3B-EF1247388057}">
      <dgm:prSet/>
      <dgm:spPr/>
      <dgm:t>
        <a:bodyPr/>
        <a:lstStyle/>
        <a:p>
          <a:pPr rtl="1"/>
          <a:endParaRPr lang="ar-SA" sz="1200"/>
        </a:p>
      </dgm:t>
    </dgm:pt>
    <dgm:pt modelId="{1BBBD94F-A798-40E8-AD7F-3F9B6367A3B1}">
      <dgm:prSet custT="1"/>
      <dgm:spPr/>
      <dgm:t>
        <a:bodyPr/>
        <a:lstStyle/>
        <a:p>
          <a:pPr rtl="1"/>
          <a:r>
            <a:rPr lang="ar-SA" sz="1800" b="1" dirty="0" smtClean="0">
              <a:solidFill>
                <a:srgbClr val="C00000"/>
              </a:solidFill>
            </a:rPr>
            <a:t>المنظمات والبيئة</a:t>
          </a:r>
          <a:r>
            <a:rPr lang="ar-SA" sz="1800" dirty="0" smtClean="0">
              <a:solidFill>
                <a:srgbClr val="C00000"/>
              </a:solidFill>
            </a:rPr>
            <a:t> </a:t>
          </a:r>
          <a:r>
            <a:rPr lang="ar-SA" sz="1800" dirty="0" smtClean="0"/>
            <a:t>: المنظمة موجود في البيئة وتأخذ منها وتعطيها </a:t>
          </a:r>
          <a:endParaRPr lang="ar-SA" sz="1800" dirty="0"/>
        </a:p>
      </dgm:t>
    </dgm:pt>
    <dgm:pt modelId="{890C1140-C028-454F-B506-8537079C98D1}" type="parTrans" cxnId="{B5A10353-DDE2-4441-AD03-D4D09DD08140}">
      <dgm:prSet/>
      <dgm:spPr/>
      <dgm:t>
        <a:bodyPr/>
        <a:lstStyle/>
        <a:p>
          <a:pPr rtl="1"/>
          <a:endParaRPr lang="ar-SA"/>
        </a:p>
      </dgm:t>
    </dgm:pt>
    <dgm:pt modelId="{7630BA48-3EFF-4E30-953A-C031EA664C74}" type="sibTrans" cxnId="{B5A10353-DDE2-4441-AD03-D4D09DD08140}">
      <dgm:prSet/>
      <dgm:spPr/>
      <dgm:t>
        <a:bodyPr/>
        <a:lstStyle/>
        <a:p>
          <a:pPr rtl="1"/>
          <a:endParaRPr lang="ar-SA"/>
        </a:p>
      </dgm:t>
    </dgm:pt>
    <dgm:pt modelId="{5A0D5B73-B659-424D-885D-410C618EFBD4}">
      <dgm:prSet/>
      <dgm:spPr/>
      <dgm:t>
        <a:bodyPr/>
        <a:lstStyle/>
        <a:p>
          <a:pPr rtl="1"/>
          <a:r>
            <a:rPr lang="ar-SA" b="1" dirty="0" smtClean="0">
              <a:solidFill>
                <a:srgbClr val="C00000"/>
              </a:solidFill>
            </a:rPr>
            <a:t>الأهداف: </a:t>
          </a:r>
        </a:p>
        <a:p>
          <a:pPr rtl="1"/>
          <a:r>
            <a:rPr lang="ar-SA" dirty="0" smtClean="0"/>
            <a:t>تختلف المنظمات في أهدافها والوسائل المستخدمة في تحقيقها</a:t>
          </a:r>
          <a:endParaRPr lang="ar-SA" dirty="0"/>
        </a:p>
      </dgm:t>
    </dgm:pt>
    <dgm:pt modelId="{B00650B9-4444-476D-96D6-67DCA65D8D61}" type="parTrans" cxnId="{B0E53ED0-53EB-42AF-9DB8-41FE8774760D}">
      <dgm:prSet/>
      <dgm:spPr/>
      <dgm:t>
        <a:bodyPr/>
        <a:lstStyle/>
        <a:p>
          <a:pPr rtl="1"/>
          <a:endParaRPr lang="ar-SA"/>
        </a:p>
      </dgm:t>
    </dgm:pt>
    <dgm:pt modelId="{7D5B3416-D092-4946-93E4-38B68771DB32}" type="sibTrans" cxnId="{B0E53ED0-53EB-42AF-9DB8-41FE8774760D}">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7" custScaleX="115639" custScaleY="86988" custLinFactNeighborX="1588" custLinFactNeighborY="4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6"/>
      <dgm:spPr/>
      <dgm:t>
        <a:bodyPr/>
        <a:lstStyle/>
        <a:p>
          <a:pPr rtl="1"/>
          <a:endParaRPr lang="ar-SA"/>
        </a:p>
      </dgm:t>
    </dgm:pt>
    <dgm:pt modelId="{6A302661-E75E-4BCF-B119-995BF267D72C}" type="pres">
      <dgm:prSet presAssocID="{D2C75D40-9926-47E4-95F2-301737D83A57}" presName="text0" presStyleLbl="node1" presStyleIdx="1" presStyleCnt="7" custScaleX="219631" custScaleY="191071" custRadScaleRad="93545" custRadScaleInc="5799">
        <dgm:presLayoutVars>
          <dgm:bulletEnabled val="1"/>
        </dgm:presLayoutVars>
      </dgm:prSet>
      <dgm:spPr/>
      <dgm:t>
        <a:bodyPr/>
        <a:lstStyle/>
        <a:p>
          <a:pPr rtl="1"/>
          <a:endParaRPr lang="ar-SA"/>
        </a:p>
      </dgm:t>
    </dgm:pt>
    <dgm:pt modelId="{589C6744-E4F9-4688-87FC-CCEBED1D6839}" type="pres">
      <dgm:prSet presAssocID="{890C1140-C028-454F-B506-8537079C98D1}" presName="Name56" presStyleLbl="parChTrans1D2" presStyleIdx="1" presStyleCnt="6"/>
      <dgm:spPr/>
      <dgm:t>
        <a:bodyPr/>
        <a:lstStyle/>
        <a:p>
          <a:pPr rtl="1"/>
          <a:endParaRPr lang="ar-SA"/>
        </a:p>
      </dgm:t>
    </dgm:pt>
    <dgm:pt modelId="{A7A46899-EA56-4A42-92B8-1753D7CE0CF5}" type="pres">
      <dgm:prSet presAssocID="{1BBBD94F-A798-40E8-AD7F-3F9B6367A3B1}" presName="text0" presStyleLbl="node1" presStyleIdx="2" presStyleCnt="7" custScaleX="138039" custScaleY="141262" custRadScaleRad="151419" custRadScaleInc="30259">
        <dgm:presLayoutVars>
          <dgm:bulletEnabled val="1"/>
        </dgm:presLayoutVars>
      </dgm:prSet>
      <dgm:spPr/>
      <dgm:t>
        <a:bodyPr/>
        <a:lstStyle/>
        <a:p>
          <a:pPr rtl="1"/>
          <a:endParaRPr lang="ar-SA"/>
        </a:p>
      </dgm:t>
    </dgm:pt>
    <dgm:pt modelId="{CC685E1C-E623-4155-916C-44210CF92694}" type="pres">
      <dgm:prSet presAssocID="{B00650B9-4444-476D-96D6-67DCA65D8D61}" presName="Name56" presStyleLbl="parChTrans1D2" presStyleIdx="2" presStyleCnt="6"/>
      <dgm:spPr/>
      <dgm:t>
        <a:bodyPr/>
        <a:lstStyle/>
        <a:p>
          <a:pPr rtl="1"/>
          <a:endParaRPr lang="ar-SA"/>
        </a:p>
      </dgm:t>
    </dgm:pt>
    <dgm:pt modelId="{35F2B91E-03AE-4C36-BF8C-10C31BBD52E5}" type="pres">
      <dgm:prSet presAssocID="{5A0D5B73-B659-424D-885D-410C618EFBD4}" presName="text0" presStyleLbl="node1" presStyleIdx="3" presStyleCnt="7" custScaleX="164404" custScaleY="106986" custRadScaleRad="148333" custRadScaleInc="-14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3" presStyleCnt="6"/>
      <dgm:spPr/>
      <dgm:t>
        <a:bodyPr/>
        <a:lstStyle/>
        <a:p>
          <a:pPr rtl="1"/>
          <a:endParaRPr lang="ar-SA"/>
        </a:p>
      </dgm:t>
    </dgm:pt>
    <dgm:pt modelId="{D82EDEBE-BB2F-4E83-B16B-600B65C4FC91}" type="pres">
      <dgm:prSet presAssocID="{F0419022-AD24-47C3-AF2E-1BE62D5ADA65}" presName="text0" presStyleLbl="node1" presStyleIdx="4" presStyleCnt="7" custScaleX="213110" custRadScaleRad="89006" custRadScaleInc="-1454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4" presStyleCnt="6"/>
      <dgm:spPr/>
      <dgm:t>
        <a:bodyPr/>
        <a:lstStyle/>
        <a:p>
          <a:pPr rtl="1"/>
          <a:endParaRPr lang="ar-SA"/>
        </a:p>
      </dgm:t>
    </dgm:pt>
    <dgm:pt modelId="{762F1BE7-582A-4733-819D-05886441EDDF}" type="pres">
      <dgm:prSet presAssocID="{34CAF9D2-71E5-4625-B209-4D84A4C6263D}" presName="text0" presStyleLbl="node1" presStyleIdx="5" presStyleCnt="7" custScaleX="207012" custScaleY="142759" custRadScaleRad="132733" custRadScaleInc="31515">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5" presStyleCnt="6"/>
      <dgm:spPr/>
      <dgm:t>
        <a:bodyPr/>
        <a:lstStyle/>
        <a:p>
          <a:pPr rtl="1"/>
          <a:endParaRPr lang="ar-SA"/>
        </a:p>
      </dgm:t>
    </dgm:pt>
    <dgm:pt modelId="{665E8E65-F71F-40DA-B2E6-884418ED34F2}" type="pres">
      <dgm:prSet presAssocID="{ABBF487D-1243-4F08-A7CF-23E10DCF947F}" presName="text0" presStyleLbl="node1" presStyleIdx="6" presStyleCnt="7" custScaleX="180599" custScaleY="174784" custRadScaleRad="140056" custRadScaleInc="-16102">
        <dgm:presLayoutVars>
          <dgm:bulletEnabled val="1"/>
        </dgm:presLayoutVars>
      </dgm:prSet>
      <dgm:spPr/>
      <dgm:t>
        <a:bodyPr/>
        <a:lstStyle/>
        <a:p>
          <a:pPr rtl="1"/>
          <a:endParaRPr lang="ar-SA"/>
        </a:p>
      </dgm:t>
    </dgm:pt>
  </dgm:ptLst>
  <dgm:cxnLst>
    <dgm:cxn modelId="{02FA5CBD-0211-4C7B-A801-B8A7E9701E81}" type="presOf" srcId="{5A0D5B73-B659-424D-885D-410C618EFBD4}" destId="{35F2B91E-03AE-4C36-BF8C-10C31BBD52E5}" srcOrd="0" destOrd="0" presId="urn:microsoft.com/office/officeart/2008/layout/RadialCluster"/>
    <dgm:cxn modelId="{1C65A771-5402-4C4E-968D-7AD23D1B46FA}" type="presOf" srcId="{60816C67-B644-4396-8F04-AFE141806C86}" destId="{DEAC5130-2454-4956-9F5D-ADC41C98CC3C}" srcOrd="0" destOrd="0" presId="urn:microsoft.com/office/officeart/2008/layout/RadialCluster"/>
    <dgm:cxn modelId="{EA667B4E-5D6A-49DD-BD3B-EF1247388057}" srcId="{0A62554C-2F31-4EA8-8D1A-D67C0467109E}" destId="{34CAF9D2-71E5-4625-B209-4D84A4C6263D}" srcOrd="4" destOrd="0" parTransId="{D197F285-C330-4DD5-B5E8-92826B98683C}" sibTransId="{F92B7B3D-7A3A-43BA-984C-8B9551D13C7D}"/>
    <dgm:cxn modelId="{439C26F8-5DF8-4FB8-B96C-2794D46CD6E7}" type="presOf" srcId="{52F69861-8C55-4D7C-AAC7-D2D2E6D0CE61}" destId="{3EF81295-8E28-4C30-B5A6-228FE6A7F924}" srcOrd="0" destOrd="0" presId="urn:microsoft.com/office/officeart/2008/layout/RadialCluster"/>
    <dgm:cxn modelId="{B5A10353-DDE2-4441-AD03-D4D09DD08140}" srcId="{0A62554C-2F31-4EA8-8D1A-D67C0467109E}" destId="{1BBBD94F-A798-40E8-AD7F-3F9B6367A3B1}" srcOrd="1" destOrd="0" parTransId="{890C1140-C028-454F-B506-8537079C98D1}" sibTransId="{7630BA48-3EFF-4E30-953A-C031EA664C74}"/>
    <dgm:cxn modelId="{65899458-FD48-4A40-B397-490CE40BD209}" srcId="{0A62554C-2F31-4EA8-8D1A-D67C0467109E}" destId="{D2C75D40-9926-47E4-95F2-301737D83A57}" srcOrd="0" destOrd="0" parTransId="{52F69861-8C55-4D7C-AAC7-D2D2E6D0CE61}" sibTransId="{F2704B1A-F592-49FD-B8A0-2B285C96031A}"/>
    <dgm:cxn modelId="{2ED53CCA-EF16-4B5E-81E0-D53F033390D4}" type="presOf" srcId="{F0419022-AD24-47C3-AF2E-1BE62D5ADA65}" destId="{D82EDEBE-BB2F-4E83-B16B-600B65C4FC91}" srcOrd="0" destOrd="0" presId="urn:microsoft.com/office/officeart/2008/layout/RadialCluster"/>
    <dgm:cxn modelId="{22F3C585-553F-4C99-86E7-A4EA98C0DD33}" type="presOf" srcId="{0A62554C-2F31-4EA8-8D1A-D67C0467109E}" destId="{D3043A86-E2A0-45F9-B03A-31144D9DB66D}" srcOrd="0" destOrd="0" presId="urn:microsoft.com/office/officeart/2008/layout/RadialCluster"/>
    <dgm:cxn modelId="{D1CF807B-17B0-44B1-9233-691EAA9C11CA}" type="presOf" srcId="{ABBF487D-1243-4F08-A7CF-23E10DCF947F}" destId="{665E8E65-F71F-40DA-B2E6-884418ED34F2}" srcOrd="0" destOrd="0" presId="urn:microsoft.com/office/officeart/2008/layout/RadialCluster"/>
    <dgm:cxn modelId="{08B57EFA-89D2-4459-A7B9-341B54DCC4D4}" type="presOf" srcId="{D2C75D40-9926-47E4-95F2-301737D83A57}" destId="{6A302661-E75E-4BCF-B119-995BF267D72C}" srcOrd="0" destOrd="0" presId="urn:microsoft.com/office/officeart/2008/layout/RadialCluster"/>
    <dgm:cxn modelId="{9E4A0F6C-3654-4712-96C5-1D095D475A11}" type="presOf" srcId="{1BBBD94F-A798-40E8-AD7F-3F9B6367A3B1}" destId="{A7A46899-EA56-4A42-92B8-1753D7CE0CF5}" srcOrd="0" destOrd="0" presId="urn:microsoft.com/office/officeart/2008/layout/RadialCluster"/>
    <dgm:cxn modelId="{0BCEBDAB-AC0E-46BB-9E67-B50CFD3BA740}" type="presOf" srcId="{80CAB5EF-582B-4A3C-94F8-830C46293C8A}" destId="{C296D861-43C3-4979-9E86-2004292E3076}" srcOrd="0" destOrd="0" presId="urn:microsoft.com/office/officeart/2008/layout/RadialCluster"/>
    <dgm:cxn modelId="{5A6C51FF-A9DA-4E4D-9C28-7101A55D08B8}" type="presOf" srcId="{D197F285-C330-4DD5-B5E8-92826B98683C}" destId="{E153EABB-30C2-4252-AD53-05AB3DF2FD41}" srcOrd="0" destOrd="0" presId="urn:microsoft.com/office/officeart/2008/layout/RadialCluster"/>
    <dgm:cxn modelId="{CB37D834-2AF8-4E2B-B0D4-6E6FED95B4DB}" srcId="{0A62554C-2F31-4EA8-8D1A-D67C0467109E}" destId="{F0419022-AD24-47C3-AF2E-1BE62D5ADA65}" srcOrd="3" destOrd="0" parTransId="{A903C04D-C642-46CB-AEA4-3FC5A505334B}" sibTransId="{43454D4A-FE03-4527-B435-32641293B3C0}"/>
    <dgm:cxn modelId="{B0E53ED0-53EB-42AF-9DB8-41FE8774760D}" srcId="{0A62554C-2F31-4EA8-8D1A-D67C0467109E}" destId="{5A0D5B73-B659-424D-885D-410C618EFBD4}" srcOrd="2" destOrd="0" parTransId="{B00650B9-4444-476D-96D6-67DCA65D8D61}" sibTransId="{7D5B3416-D092-4946-93E4-38B68771DB32}"/>
    <dgm:cxn modelId="{24C4799B-5FE6-46AF-ABD9-970B54E57748}" type="presOf" srcId="{B00650B9-4444-476D-96D6-67DCA65D8D61}" destId="{CC685E1C-E623-4155-916C-44210CF92694}" srcOrd="0" destOrd="0" presId="urn:microsoft.com/office/officeart/2008/layout/RadialCluster"/>
    <dgm:cxn modelId="{B1ED9DCC-88AE-4244-9F89-B5C7A43BCC16}" srcId="{0A62554C-2F31-4EA8-8D1A-D67C0467109E}" destId="{ABBF487D-1243-4F08-A7CF-23E10DCF947F}" srcOrd="5"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BA9E5B7F-4455-4948-B164-F3CA229B8337}" type="presOf" srcId="{34CAF9D2-71E5-4625-B209-4D84A4C6263D}" destId="{762F1BE7-582A-4733-819D-05886441EDDF}" srcOrd="0" destOrd="0" presId="urn:microsoft.com/office/officeart/2008/layout/RadialCluster"/>
    <dgm:cxn modelId="{6E7D3387-F53B-41C9-871F-3DB4F66A5BF1}" type="presOf" srcId="{890C1140-C028-454F-B506-8537079C98D1}" destId="{589C6744-E4F9-4688-87FC-CCEBED1D6839}" srcOrd="0" destOrd="0" presId="urn:microsoft.com/office/officeart/2008/layout/RadialCluster"/>
    <dgm:cxn modelId="{16C0418A-D1A8-43D3-9192-393C8CDEC772}" type="presOf" srcId="{A903C04D-C642-46CB-AEA4-3FC5A505334B}" destId="{B0321977-6FE6-42FB-AC25-B0AF7C500DB6}" srcOrd="0" destOrd="0" presId="urn:microsoft.com/office/officeart/2008/layout/RadialCluster"/>
    <dgm:cxn modelId="{B404FE22-5519-40D5-90D1-F9509A902283}" type="presParOf" srcId="{DEAC5130-2454-4956-9F5D-ADC41C98CC3C}" destId="{32E66513-F428-451D-9DB0-C7BD4F678CBD}" srcOrd="0" destOrd="0" presId="urn:microsoft.com/office/officeart/2008/layout/RadialCluster"/>
    <dgm:cxn modelId="{251035D4-A8F1-4EF3-9928-941E840BF089}" type="presParOf" srcId="{32E66513-F428-451D-9DB0-C7BD4F678CBD}" destId="{D3043A86-E2A0-45F9-B03A-31144D9DB66D}" srcOrd="0" destOrd="0" presId="urn:microsoft.com/office/officeart/2008/layout/RadialCluster"/>
    <dgm:cxn modelId="{CAC50DE6-EE66-43A7-B1EE-422F1DC565D7}" type="presParOf" srcId="{32E66513-F428-451D-9DB0-C7BD4F678CBD}" destId="{3EF81295-8E28-4C30-B5A6-228FE6A7F924}" srcOrd="1" destOrd="0" presId="urn:microsoft.com/office/officeart/2008/layout/RadialCluster"/>
    <dgm:cxn modelId="{FD58B88D-9143-414D-AD1E-035A7ACA1B65}" type="presParOf" srcId="{32E66513-F428-451D-9DB0-C7BD4F678CBD}" destId="{6A302661-E75E-4BCF-B119-995BF267D72C}" srcOrd="2" destOrd="0" presId="urn:microsoft.com/office/officeart/2008/layout/RadialCluster"/>
    <dgm:cxn modelId="{65AA83C0-68C0-40BD-827B-C612EB0B7F58}" type="presParOf" srcId="{32E66513-F428-451D-9DB0-C7BD4F678CBD}" destId="{589C6744-E4F9-4688-87FC-CCEBED1D6839}" srcOrd="3" destOrd="0" presId="urn:microsoft.com/office/officeart/2008/layout/RadialCluster"/>
    <dgm:cxn modelId="{F1A923CB-468E-44F2-9C82-CFF1585BD60D}" type="presParOf" srcId="{32E66513-F428-451D-9DB0-C7BD4F678CBD}" destId="{A7A46899-EA56-4A42-92B8-1753D7CE0CF5}" srcOrd="4" destOrd="0" presId="urn:microsoft.com/office/officeart/2008/layout/RadialCluster"/>
    <dgm:cxn modelId="{AF8354ED-44C8-4A13-B1B5-DD16B5DEDA71}" type="presParOf" srcId="{32E66513-F428-451D-9DB0-C7BD4F678CBD}" destId="{CC685E1C-E623-4155-916C-44210CF92694}" srcOrd="5" destOrd="0" presId="urn:microsoft.com/office/officeart/2008/layout/RadialCluster"/>
    <dgm:cxn modelId="{0C6FD2D3-66EE-4346-9F52-304CA121E3BA}" type="presParOf" srcId="{32E66513-F428-451D-9DB0-C7BD4F678CBD}" destId="{35F2B91E-03AE-4C36-BF8C-10C31BBD52E5}" srcOrd="6" destOrd="0" presId="urn:microsoft.com/office/officeart/2008/layout/RadialCluster"/>
    <dgm:cxn modelId="{8344E9CC-7886-4CF8-8044-B874E7CA002C}" type="presParOf" srcId="{32E66513-F428-451D-9DB0-C7BD4F678CBD}" destId="{B0321977-6FE6-42FB-AC25-B0AF7C500DB6}" srcOrd="7" destOrd="0" presId="urn:microsoft.com/office/officeart/2008/layout/RadialCluster"/>
    <dgm:cxn modelId="{81F69053-3ECE-40C6-8063-F94199879195}" type="presParOf" srcId="{32E66513-F428-451D-9DB0-C7BD4F678CBD}" destId="{D82EDEBE-BB2F-4E83-B16B-600B65C4FC91}" srcOrd="8" destOrd="0" presId="urn:microsoft.com/office/officeart/2008/layout/RadialCluster"/>
    <dgm:cxn modelId="{C6C9041E-956C-4327-8CEC-22F06AC755A6}" type="presParOf" srcId="{32E66513-F428-451D-9DB0-C7BD4F678CBD}" destId="{E153EABB-30C2-4252-AD53-05AB3DF2FD41}" srcOrd="9" destOrd="0" presId="urn:microsoft.com/office/officeart/2008/layout/RadialCluster"/>
    <dgm:cxn modelId="{5BC068AE-4035-4447-9AF3-0BC236AB228A}" type="presParOf" srcId="{32E66513-F428-451D-9DB0-C7BD4F678CBD}" destId="{762F1BE7-582A-4733-819D-05886441EDDF}" srcOrd="10" destOrd="0" presId="urn:microsoft.com/office/officeart/2008/layout/RadialCluster"/>
    <dgm:cxn modelId="{35EC2CE0-AD9F-415F-B3CB-F97698CF3E78}" type="presParOf" srcId="{32E66513-F428-451D-9DB0-C7BD4F678CBD}" destId="{C296D861-43C3-4979-9E86-2004292E3076}" srcOrd="11" destOrd="0" presId="urn:microsoft.com/office/officeart/2008/layout/RadialCluster"/>
    <dgm:cxn modelId="{57991828-74F4-47E8-96F2-2823FB37446E}" type="presParOf" srcId="{32E66513-F428-451D-9DB0-C7BD4F678CBD}" destId="{665E8E65-F71F-40DA-B2E6-884418ED34F2}"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F7C5EB4-0CB9-414A-BD13-4CD933967970}" type="doc">
      <dgm:prSet loTypeId="urn:microsoft.com/office/officeart/2005/8/layout/radial5" loCatId="cycle" qsTypeId="urn:microsoft.com/office/officeart/2005/8/quickstyle/simple1" qsCatId="simple" csTypeId="urn:microsoft.com/office/officeart/2005/8/colors/accent2_1" csCatId="accent2" phldr="1"/>
      <dgm:spPr/>
      <dgm:t>
        <a:bodyPr/>
        <a:lstStyle/>
        <a:p>
          <a:pPr rtl="1"/>
          <a:endParaRPr lang="ar-SA"/>
        </a:p>
      </dgm:t>
    </dgm:pt>
    <dgm:pt modelId="{4DB41E7F-8781-43ED-9D6B-85A5B277E344}">
      <dgm:prSet phldrT="[Text]" custT="1"/>
      <dgm:spPr/>
      <dgm:t>
        <a:bodyPr/>
        <a:lstStyle/>
        <a:p>
          <a:pPr rtl="1"/>
          <a:r>
            <a:rPr lang="ar-SA" sz="2000" b="1" dirty="0" smtClean="0"/>
            <a:t>العوامل التي تؤثر في تصميم نظم المعلومات</a:t>
          </a:r>
          <a:endParaRPr lang="ar-SA" sz="2000" b="1" dirty="0"/>
        </a:p>
      </dgm:t>
    </dgm:pt>
    <dgm:pt modelId="{D5F1232A-16B9-45E9-9E8F-6911FDD3BBDB}" type="parTrans" cxnId="{0D2311A4-A681-491F-A8C8-758BC45E11F4}">
      <dgm:prSet/>
      <dgm:spPr/>
      <dgm:t>
        <a:bodyPr/>
        <a:lstStyle/>
        <a:p>
          <a:pPr rtl="1"/>
          <a:endParaRPr lang="ar-SA" sz="2800" b="1"/>
        </a:p>
      </dgm:t>
    </dgm:pt>
    <dgm:pt modelId="{DBED65F3-8909-44C4-B458-902C797B0B5E}" type="sibTrans" cxnId="{0D2311A4-A681-491F-A8C8-758BC45E11F4}">
      <dgm:prSet/>
      <dgm:spPr/>
      <dgm:t>
        <a:bodyPr/>
        <a:lstStyle/>
        <a:p>
          <a:pPr rtl="1"/>
          <a:endParaRPr lang="ar-SA" sz="2800" b="1"/>
        </a:p>
      </dgm:t>
    </dgm:pt>
    <dgm:pt modelId="{D83D67C2-30EC-46FD-B62B-1C5A2A55262D}">
      <dgm:prSet phldrT="[Text]" custT="1"/>
      <dgm:spPr/>
      <dgm:t>
        <a:bodyPr/>
        <a:lstStyle/>
        <a:p>
          <a:pPr rtl="1"/>
          <a:r>
            <a:rPr lang="ar-SA" sz="1800" b="1" dirty="0" smtClean="0"/>
            <a:t>البيئة</a:t>
          </a:r>
          <a:endParaRPr lang="ar-SA" sz="1800" b="1" dirty="0"/>
        </a:p>
      </dgm:t>
    </dgm:pt>
    <dgm:pt modelId="{A5CA7118-F5CA-4865-B96A-CB5CA7DAFBA7}" type="parTrans" cxnId="{D1DA403D-14C1-41AF-8C5B-1BCE40882AA6}">
      <dgm:prSet custT="1"/>
      <dgm:spPr/>
      <dgm:t>
        <a:bodyPr/>
        <a:lstStyle/>
        <a:p>
          <a:pPr rtl="1"/>
          <a:endParaRPr lang="ar-SA" sz="1600" b="1"/>
        </a:p>
      </dgm:t>
    </dgm:pt>
    <dgm:pt modelId="{225E66BD-0205-488D-B1A9-01CD9814D1EA}" type="sibTrans" cxnId="{D1DA403D-14C1-41AF-8C5B-1BCE40882AA6}">
      <dgm:prSet/>
      <dgm:spPr/>
      <dgm:t>
        <a:bodyPr/>
        <a:lstStyle/>
        <a:p>
          <a:pPr rtl="1"/>
          <a:endParaRPr lang="ar-SA" sz="2800" b="1"/>
        </a:p>
      </dgm:t>
    </dgm:pt>
    <dgm:pt modelId="{06A2FBED-91C1-4A3C-98B6-4942E4A71531}">
      <dgm:prSet phldrT="[Text]" custT="1"/>
      <dgm:spPr/>
      <dgm:t>
        <a:bodyPr/>
        <a:lstStyle/>
        <a:p>
          <a:pPr rtl="1"/>
          <a:r>
            <a:rPr lang="ar-SA" sz="1800" b="1" dirty="0" smtClean="0"/>
            <a:t>الهيكلة </a:t>
          </a:r>
          <a:endParaRPr lang="ar-SA" sz="1800" b="1" dirty="0"/>
        </a:p>
      </dgm:t>
    </dgm:pt>
    <dgm:pt modelId="{981828D0-E90E-4893-ABCF-157260D142AA}" type="parTrans" cxnId="{9B602A5C-4698-4660-946D-559D59B13CDA}">
      <dgm:prSet custT="1"/>
      <dgm:spPr/>
      <dgm:t>
        <a:bodyPr/>
        <a:lstStyle/>
        <a:p>
          <a:pPr rtl="1"/>
          <a:endParaRPr lang="ar-SA" sz="1600" b="1"/>
        </a:p>
      </dgm:t>
    </dgm:pt>
    <dgm:pt modelId="{B7C0996E-8F91-4511-A701-F22DC62C4F27}" type="sibTrans" cxnId="{9B602A5C-4698-4660-946D-559D59B13CDA}">
      <dgm:prSet/>
      <dgm:spPr/>
      <dgm:t>
        <a:bodyPr/>
        <a:lstStyle/>
        <a:p>
          <a:pPr rtl="1"/>
          <a:endParaRPr lang="ar-SA" sz="2800" b="1"/>
        </a:p>
      </dgm:t>
    </dgm:pt>
    <dgm:pt modelId="{24CB6033-EBFE-46D5-BF19-D38C013D31BD}">
      <dgm:prSet phldrT="[Text]" custT="1"/>
      <dgm:spPr/>
      <dgm:t>
        <a:bodyPr/>
        <a:lstStyle/>
        <a:p>
          <a:pPr rtl="1"/>
          <a:r>
            <a:rPr lang="ar-SA" sz="1800" b="1" dirty="0" smtClean="0"/>
            <a:t>الثقافة</a:t>
          </a:r>
          <a:endParaRPr lang="ar-SA" sz="1800" b="1" dirty="0"/>
        </a:p>
      </dgm:t>
    </dgm:pt>
    <dgm:pt modelId="{48EC5EB3-C385-4C16-BE4A-97A9CFCDB70C}" type="parTrans" cxnId="{22D555CD-7B29-4C6B-B50C-C27211FF9FBF}">
      <dgm:prSet custT="1"/>
      <dgm:spPr/>
      <dgm:t>
        <a:bodyPr/>
        <a:lstStyle/>
        <a:p>
          <a:pPr rtl="1"/>
          <a:endParaRPr lang="ar-SA" sz="1600" b="1"/>
        </a:p>
      </dgm:t>
    </dgm:pt>
    <dgm:pt modelId="{BE3BF468-4FA8-4102-89AE-372BB9E30484}" type="sibTrans" cxnId="{22D555CD-7B29-4C6B-B50C-C27211FF9FBF}">
      <dgm:prSet/>
      <dgm:spPr/>
      <dgm:t>
        <a:bodyPr/>
        <a:lstStyle/>
        <a:p>
          <a:pPr rtl="1"/>
          <a:endParaRPr lang="ar-SA" sz="2800" b="1"/>
        </a:p>
      </dgm:t>
    </dgm:pt>
    <dgm:pt modelId="{381CF26A-A9D6-4FFD-B1EB-C59865BB0538}">
      <dgm:prSet phldrT="[Text]" custT="1"/>
      <dgm:spPr/>
      <dgm:t>
        <a:bodyPr/>
        <a:lstStyle/>
        <a:p>
          <a:pPr rtl="1"/>
          <a:r>
            <a:rPr lang="ar-SA" sz="1800" b="1" dirty="0" smtClean="0"/>
            <a:t>السياسة</a:t>
          </a:r>
          <a:endParaRPr lang="ar-SA" sz="1800" b="1" dirty="0"/>
        </a:p>
      </dgm:t>
    </dgm:pt>
    <dgm:pt modelId="{78A1D0AA-9644-4318-927E-8990B74E9B30}" type="parTrans" cxnId="{A1DFB42C-1481-4CF1-8A56-A8B936C5C8FF}">
      <dgm:prSet custT="1"/>
      <dgm:spPr/>
      <dgm:t>
        <a:bodyPr/>
        <a:lstStyle/>
        <a:p>
          <a:pPr rtl="1"/>
          <a:endParaRPr lang="ar-SA" sz="1600" b="1"/>
        </a:p>
      </dgm:t>
    </dgm:pt>
    <dgm:pt modelId="{92064656-AB92-4ED1-8BA9-9F49B5F28AE1}" type="sibTrans" cxnId="{A1DFB42C-1481-4CF1-8A56-A8B936C5C8FF}">
      <dgm:prSet/>
      <dgm:spPr/>
      <dgm:t>
        <a:bodyPr/>
        <a:lstStyle/>
        <a:p>
          <a:pPr rtl="1"/>
          <a:endParaRPr lang="ar-SA" sz="2800" b="1"/>
        </a:p>
      </dgm:t>
    </dgm:pt>
    <dgm:pt modelId="{FC415568-A606-4264-AF8E-94696CC9ED5E}" type="pres">
      <dgm:prSet presAssocID="{3F7C5EB4-0CB9-414A-BD13-4CD933967970}" presName="Name0" presStyleCnt="0">
        <dgm:presLayoutVars>
          <dgm:chMax val="1"/>
          <dgm:dir/>
          <dgm:animLvl val="ctr"/>
          <dgm:resizeHandles val="exact"/>
        </dgm:presLayoutVars>
      </dgm:prSet>
      <dgm:spPr/>
    </dgm:pt>
    <dgm:pt modelId="{C36A08F5-6CCC-4644-B6D6-B44CA03817C1}" type="pres">
      <dgm:prSet presAssocID="{4DB41E7F-8781-43ED-9D6B-85A5B277E344}" presName="centerShape" presStyleLbl="node0" presStyleIdx="0" presStyleCnt="1" custScaleX="156227" custScaleY="122069" custLinFactNeighborX="0" custLinFactNeighborY="-176"/>
      <dgm:spPr/>
      <dgm:t>
        <a:bodyPr/>
        <a:lstStyle/>
        <a:p>
          <a:pPr rtl="1"/>
          <a:endParaRPr lang="ar-SA"/>
        </a:p>
      </dgm:t>
    </dgm:pt>
    <dgm:pt modelId="{D9318FB1-A329-4155-8DFF-E7886B51EFC1}" type="pres">
      <dgm:prSet presAssocID="{A5CA7118-F5CA-4865-B96A-CB5CA7DAFBA7}" presName="parTrans" presStyleLbl="sibTrans2D1" presStyleIdx="0" presStyleCnt="4"/>
      <dgm:spPr/>
    </dgm:pt>
    <dgm:pt modelId="{B3A18276-03ED-4849-9867-C4F8F6CCB617}" type="pres">
      <dgm:prSet presAssocID="{A5CA7118-F5CA-4865-B96A-CB5CA7DAFBA7}" presName="connectorText" presStyleLbl="sibTrans2D1" presStyleIdx="0" presStyleCnt="4"/>
      <dgm:spPr/>
    </dgm:pt>
    <dgm:pt modelId="{741F71C4-96AE-44D7-80E9-17ABAB89E8A4}" type="pres">
      <dgm:prSet presAssocID="{D83D67C2-30EC-46FD-B62B-1C5A2A55262D}" presName="node" presStyleLbl="node1" presStyleIdx="0" presStyleCnt="4">
        <dgm:presLayoutVars>
          <dgm:bulletEnabled val="1"/>
        </dgm:presLayoutVars>
      </dgm:prSet>
      <dgm:spPr/>
      <dgm:t>
        <a:bodyPr/>
        <a:lstStyle/>
        <a:p>
          <a:pPr rtl="1"/>
          <a:endParaRPr lang="ar-SA"/>
        </a:p>
      </dgm:t>
    </dgm:pt>
    <dgm:pt modelId="{961F8BE7-11F7-4015-82D5-BA7E7E092B9E}" type="pres">
      <dgm:prSet presAssocID="{981828D0-E90E-4893-ABCF-157260D142AA}" presName="parTrans" presStyleLbl="sibTrans2D1" presStyleIdx="1" presStyleCnt="4"/>
      <dgm:spPr/>
    </dgm:pt>
    <dgm:pt modelId="{DF44DFB3-5471-4C4D-B081-98967B8F3F41}" type="pres">
      <dgm:prSet presAssocID="{981828D0-E90E-4893-ABCF-157260D142AA}" presName="connectorText" presStyleLbl="sibTrans2D1" presStyleIdx="1" presStyleCnt="4"/>
      <dgm:spPr/>
    </dgm:pt>
    <dgm:pt modelId="{67520791-E09A-4356-AD60-DB00374C963E}" type="pres">
      <dgm:prSet presAssocID="{06A2FBED-91C1-4A3C-98B6-4942E4A71531}" presName="node" presStyleLbl="node1" presStyleIdx="1" presStyleCnt="4" custRadScaleRad="108533" custRadScaleInc="2022">
        <dgm:presLayoutVars>
          <dgm:bulletEnabled val="1"/>
        </dgm:presLayoutVars>
      </dgm:prSet>
      <dgm:spPr/>
    </dgm:pt>
    <dgm:pt modelId="{67DBDF8A-1396-400C-B83F-91D75E34C590}" type="pres">
      <dgm:prSet presAssocID="{48EC5EB3-C385-4C16-BE4A-97A9CFCDB70C}" presName="parTrans" presStyleLbl="sibTrans2D1" presStyleIdx="2" presStyleCnt="4"/>
      <dgm:spPr/>
    </dgm:pt>
    <dgm:pt modelId="{3999739A-2321-4A8B-A7E7-05DED5FFEEBF}" type="pres">
      <dgm:prSet presAssocID="{48EC5EB3-C385-4C16-BE4A-97A9CFCDB70C}" presName="connectorText" presStyleLbl="sibTrans2D1" presStyleIdx="2" presStyleCnt="4"/>
      <dgm:spPr/>
    </dgm:pt>
    <dgm:pt modelId="{DDC9E8D7-F8A3-46B9-A86D-AC3BA335C557}" type="pres">
      <dgm:prSet presAssocID="{24CB6033-EBFE-46D5-BF19-D38C013D31BD}" presName="node" presStyleLbl="node1" presStyleIdx="2" presStyleCnt="4" custScaleX="128402">
        <dgm:presLayoutVars>
          <dgm:bulletEnabled val="1"/>
        </dgm:presLayoutVars>
      </dgm:prSet>
      <dgm:spPr/>
    </dgm:pt>
    <dgm:pt modelId="{1D601673-C149-4739-B8F8-EDC3B7128ABF}" type="pres">
      <dgm:prSet presAssocID="{78A1D0AA-9644-4318-927E-8990B74E9B30}" presName="parTrans" presStyleLbl="sibTrans2D1" presStyleIdx="3" presStyleCnt="4"/>
      <dgm:spPr/>
    </dgm:pt>
    <dgm:pt modelId="{8FE7E0BA-793D-424C-80DB-35392B32FD6B}" type="pres">
      <dgm:prSet presAssocID="{78A1D0AA-9644-4318-927E-8990B74E9B30}" presName="connectorText" presStyleLbl="sibTrans2D1" presStyleIdx="3" presStyleCnt="4"/>
      <dgm:spPr/>
    </dgm:pt>
    <dgm:pt modelId="{9AD49402-7FEE-4EBF-823D-3460C3CA2909}" type="pres">
      <dgm:prSet presAssocID="{381CF26A-A9D6-4FFD-B1EB-C59865BB0538}" presName="node" presStyleLbl="node1" presStyleIdx="3" presStyleCnt="4" custRadScaleRad="121196">
        <dgm:presLayoutVars>
          <dgm:bulletEnabled val="1"/>
        </dgm:presLayoutVars>
      </dgm:prSet>
      <dgm:spPr/>
    </dgm:pt>
  </dgm:ptLst>
  <dgm:cxnLst>
    <dgm:cxn modelId="{68959D27-D0C0-49FE-93E0-34AC669B0352}" type="presOf" srcId="{381CF26A-A9D6-4FFD-B1EB-C59865BB0538}" destId="{9AD49402-7FEE-4EBF-823D-3460C3CA2909}" srcOrd="0" destOrd="0" presId="urn:microsoft.com/office/officeart/2005/8/layout/radial5"/>
    <dgm:cxn modelId="{1FAD7790-236D-4503-8E23-3E30042E8A83}" type="presOf" srcId="{981828D0-E90E-4893-ABCF-157260D142AA}" destId="{DF44DFB3-5471-4C4D-B081-98967B8F3F41}" srcOrd="1" destOrd="0" presId="urn:microsoft.com/office/officeart/2005/8/layout/radial5"/>
    <dgm:cxn modelId="{E3CAD2E7-F7D1-470E-83B6-A7AC6DBF8096}" type="presOf" srcId="{4DB41E7F-8781-43ED-9D6B-85A5B277E344}" destId="{C36A08F5-6CCC-4644-B6D6-B44CA03817C1}" srcOrd="0" destOrd="0" presId="urn:microsoft.com/office/officeart/2005/8/layout/radial5"/>
    <dgm:cxn modelId="{3C3936F2-7692-448F-8EBD-FF0DCD070A76}" type="presOf" srcId="{A5CA7118-F5CA-4865-B96A-CB5CA7DAFBA7}" destId="{B3A18276-03ED-4849-9867-C4F8F6CCB617}" srcOrd="1" destOrd="0" presId="urn:microsoft.com/office/officeart/2005/8/layout/radial5"/>
    <dgm:cxn modelId="{9B602A5C-4698-4660-946D-559D59B13CDA}" srcId="{4DB41E7F-8781-43ED-9D6B-85A5B277E344}" destId="{06A2FBED-91C1-4A3C-98B6-4942E4A71531}" srcOrd="1" destOrd="0" parTransId="{981828D0-E90E-4893-ABCF-157260D142AA}" sibTransId="{B7C0996E-8F91-4511-A701-F22DC62C4F27}"/>
    <dgm:cxn modelId="{F69FEBDF-C922-4369-84D5-577E7448A109}" type="presOf" srcId="{78A1D0AA-9644-4318-927E-8990B74E9B30}" destId="{1D601673-C149-4739-B8F8-EDC3B7128ABF}" srcOrd="0" destOrd="0" presId="urn:microsoft.com/office/officeart/2005/8/layout/radial5"/>
    <dgm:cxn modelId="{5C8D9CEE-3740-415D-B7B6-3D92EC80E8B3}" type="presOf" srcId="{06A2FBED-91C1-4A3C-98B6-4942E4A71531}" destId="{67520791-E09A-4356-AD60-DB00374C963E}" srcOrd="0" destOrd="0" presId="urn:microsoft.com/office/officeart/2005/8/layout/radial5"/>
    <dgm:cxn modelId="{22D555CD-7B29-4C6B-B50C-C27211FF9FBF}" srcId="{4DB41E7F-8781-43ED-9D6B-85A5B277E344}" destId="{24CB6033-EBFE-46D5-BF19-D38C013D31BD}" srcOrd="2" destOrd="0" parTransId="{48EC5EB3-C385-4C16-BE4A-97A9CFCDB70C}" sibTransId="{BE3BF468-4FA8-4102-89AE-372BB9E30484}"/>
    <dgm:cxn modelId="{0E5AD9C8-7FF6-466F-AE77-C99275D360A6}" type="presOf" srcId="{78A1D0AA-9644-4318-927E-8990B74E9B30}" destId="{8FE7E0BA-793D-424C-80DB-35392B32FD6B}" srcOrd="1" destOrd="0" presId="urn:microsoft.com/office/officeart/2005/8/layout/radial5"/>
    <dgm:cxn modelId="{C0C36A7C-BEBC-443E-B138-83A730FF304C}" type="presOf" srcId="{48EC5EB3-C385-4C16-BE4A-97A9CFCDB70C}" destId="{3999739A-2321-4A8B-A7E7-05DED5FFEEBF}" srcOrd="1" destOrd="0" presId="urn:microsoft.com/office/officeart/2005/8/layout/radial5"/>
    <dgm:cxn modelId="{46F3837C-7474-4799-ACD5-E90D68EDCA53}" type="presOf" srcId="{3F7C5EB4-0CB9-414A-BD13-4CD933967970}" destId="{FC415568-A606-4264-AF8E-94696CC9ED5E}" srcOrd="0" destOrd="0" presId="urn:microsoft.com/office/officeart/2005/8/layout/radial5"/>
    <dgm:cxn modelId="{A1DFB42C-1481-4CF1-8A56-A8B936C5C8FF}" srcId="{4DB41E7F-8781-43ED-9D6B-85A5B277E344}" destId="{381CF26A-A9D6-4FFD-B1EB-C59865BB0538}" srcOrd="3" destOrd="0" parTransId="{78A1D0AA-9644-4318-927E-8990B74E9B30}" sibTransId="{92064656-AB92-4ED1-8BA9-9F49B5F28AE1}"/>
    <dgm:cxn modelId="{F6E93501-2D4D-4148-AD70-A47328E7CF40}" type="presOf" srcId="{A5CA7118-F5CA-4865-B96A-CB5CA7DAFBA7}" destId="{D9318FB1-A329-4155-8DFF-E7886B51EFC1}" srcOrd="0" destOrd="0" presId="urn:microsoft.com/office/officeart/2005/8/layout/radial5"/>
    <dgm:cxn modelId="{308FA92D-EDF9-41D4-A5F3-E6F201D3C3A9}" type="presOf" srcId="{D83D67C2-30EC-46FD-B62B-1C5A2A55262D}" destId="{741F71C4-96AE-44D7-80E9-17ABAB89E8A4}" srcOrd="0" destOrd="0" presId="urn:microsoft.com/office/officeart/2005/8/layout/radial5"/>
    <dgm:cxn modelId="{980A6141-96D1-434D-884D-41386009C91A}" type="presOf" srcId="{981828D0-E90E-4893-ABCF-157260D142AA}" destId="{961F8BE7-11F7-4015-82D5-BA7E7E092B9E}" srcOrd="0" destOrd="0" presId="urn:microsoft.com/office/officeart/2005/8/layout/radial5"/>
    <dgm:cxn modelId="{2837300B-21D9-4A2C-8EF2-B0D718C72532}" type="presOf" srcId="{48EC5EB3-C385-4C16-BE4A-97A9CFCDB70C}" destId="{67DBDF8A-1396-400C-B83F-91D75E34C590}" srcOrd="0" destOrd="0" presId="urn:microsoft.com/office/officeart/2005/8/layout/radial5"/>
    <dgm:cxn modelId="{D1DA403D-14C1-41AF-8C5B-1BCE40882AA6}" srcId="{4DB41E7F-8781-43ED-9D6B-85A5B277E344}" destId="{D83D67C2-30EC-46FD-B62B-1C5A2A55262D}" srcOrd="0" destOrd="0" parTransId="{A5CA7118-F5CA-4865-B96A-CB5CA7DAFBA7}" sibTransId="{225E66BD-0205-488D-B1A9-01CD9814D1EA}"/>
    <dgm:cxn modelId="{0D2311A4-A681-491F-A8C8-758BC45E11F4}" srcId="{3F7C5EB4-0CB9-414A-BD13-4CD933967970}" destId="{4DB41E7F-8781-43ED-9D6B-85A5B277E344}" srcOrd="0" destOrd="0" parTransId="{D5F1232A-16B9-45E9-9E8F-6911FDD3BBDB}" sibTransId="{DBED65F3-8909-44C4-B458-902C797B0B5E}"/>
    <dgm:cxn modelId="{C68E4EE1-54AF-4FA6-A128-26A54188A0EF}" type="presOf" srcId="{24CB6033-EBFE-46D5-BF19-D38C013D31BD}" destId="{DDC9E8D7-F8A3-46B9-A86D-AC3BA335C557}" srcOrd="0" destOrd="0" presId="urn:microsoft.com/office/officeart/2005/8/layout/radial5"/>
    <dgm:cxn modelId="{2B18992F-942F-48DD-8E77-FD2A57DEE7E9}" type="presParOf" srcId="{FC415568-A606-4264-AF8E-94696CC9ED5E}" destId="{C36A08F5-6CCC-4644-B6D6-B44CA03817C1}" srcOrd="0" destOrd="0" presId="urn:microsoft.com/office/officeart/2005/8/layout/radial5"/>
    <dgm:cxn modelId="{96EC74BC-4EA6-417B-95AC-84F61ECEC007}" type="presParOf" srcId="{FC415568-A606-4264-AF8E-94696CC9ED5E}" destId="{D9318FB1-A329-4155-8DFF-E7886B51EFC1}" srcOrd="1" destOrd="0" presId="urn:microsoft.com/office/officeart/2005/8/layout/radial5"/>
    <dgm:cxn modelId="{7EFC308D-330C-4E12-B34F-D28B876459F4}" type="presParOf" srcId="{D9318FB1-A329-4155-8DFF-E7886B51EFC1}" destId="{B3A18276-03ED-4849-9867-C4F8F6CCB617}" srcOrd="0" destOrd="0" presId="urn:microsoft.com/office/officeart/2005/8/layout/radial5"/>
    <dgm:cxn modelId="{E3912121-9080-4DBD-A653-A9A79085D352}" type="presParOf" srcId="{FC415568-A606-4264-AF8E-94696CC9ED5E}" destId="{741F71C4-96AE-44D7-80E9-17ABAB89E8A4}" srcOrd="2" destOrd="0" presId="urn:microsoft.com/office/officeart/2005/8/layout/radial5"/>
    <dgm:cxn modelId="{0452CB0B-4DE0-4F6B-B88C-C919B0A698CF}" type="presParOf" srcId="{FC415568-A606-4264-AF8E-94696CC9ED5E}" destId="{961F8BE7-11F7-4015-82D5-BA7E7E092B9E}" srcOrd="3" destOrd="0" presId="urn:microsoft.com/office/officeart/2005/8/layout/radial5"/>
    <dgm:cxn modelId="{C0731725-8CEA-47C7-9F0F-6BAE1CDDD09C}" type="presParOf" srcId="{961F8BE7-11F7-4015-82D5-BA7E7E092B9E}" destId="{DF44DFB3-5471-4C4D-B081-98967B8F3F41}" srcOrd="0" destOrd="0" presId="urn:microsoft.com/office/officeart/2005/8/layout/radial5"/>
    <dgm:cxn modelId="{EF47AF2F-1F24-4883-A11E-E415300F0739}" type="presParOf" srcId="{FC415568-A606-4264-AF8E-94696CC9ED5E}" destId="{67520791-E09A-4356-AD60-DB00374C963E}" srcOrd="4" destOrd="0" presId="urn:microsoft.com/office/officeart/2005/8/layout/radial5"/>
    <dgm:cxn modelId="{4C132D74-FAA7-4ECD-BAFB-B53F2E0FE84C}" type="presParOf" srcId="{FC415568-A606-4264-AF8E-94696CC9ED5E}" destId="{67DBDF8A-1396-400C-B83F-91D75E34C590}" srcOrd="5" destOrd="0" presId="urn:microsoft.com/office/officeart/2005/8/layout/radial5"/>
    <dgm:cxn modelId="{E946C3E1-1E22-42F6-A8E6-B1DB2358F051}" type="presParOf" srcId="{67DBDF8A-1396-400C-B83F-91D75E34C590}" destId="{3999739A-2321-4A8B-A7E7-05DED5FFEEBF}" srcOrd="0" destOrd="0" presId="urn:microsoft.com/office/officeart/2005/8/layout/radial5"/>
    <dgm:cxn modelId="{A6C7F7B8-366F-4BCE-AEEF-3345764AB08E}" type="presParOf" srcId="{FC415568-A606-4264-AF8E-94696CC9ED5E}" destId="{DDC9E8D7-F8A3-46B9-A86D-AC3BA335C557}" srcOrd="6" destOrd="0" presId="urn:microsoft.com/office/officeart/2005/8/layout/radial5"/>
    <dgm:cxn modelId="{053188F5-631E-4314-97AA-FC426D9A060A}" type="presParOf" srcId="{FC415568-A606-4264-AF8E-94696CC9ED5E}" destId="{1D601673-C149-4739-B8F8-EDC3B7128ABF}" srcOrd="7" destOrd="0" presId="urn:microsoft.com/office/officeart/2005/8/layout/radial5"/>
    <dgm:cxn modelId="{36E17704-D4AB-41BD-BE6C-13AF32EC64A2}" type="presParOf" srcId="{1D601673-C149-4739-B8F8-EDC3B7128ABF}" destId="{8FE7E0BA-793D-424C-80DB-35392B32FD6B}" srcOrd="0" destOrd="0" presId="urn:microsoft.com/office/officeart/2005/8/layout/radial5"/>
    <dgm:cxn modelId="{196E980A-5990-4DE4-A575-DBFA0EE131D6}" type="presParOf" srcId="{FC415568-A606-4264-AF8E-94696CC9ED5E}" destId="{9AD49402-7FEE-4EBF-823D-3460C3CA2909}"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F7C5EB4-0CB9-414A-BD13-4CD933967970}" type="doc">
      <dgm:prSet loTypeId="urn:microsoft.com/office/officeart/2005/8/layout/radial5" loCatId="cycle" qsTypeId="urn:microsoft.com/office/officeart/2005/8/quickstyle/simple1" qsCatId="simple" csTypeId="urn:microsoft.com/office/officeart/2005/8/colors/accent3_1" csCatId="accent3" phldr="1"/>
      <dgm:spPr/>
      <dgm:t>
        <a:bodyPr/>
        <a:lstStyle/>
        <a:p>
          <a:pPr rtl="1"/>
          <a:endParaRPr lang="ar-SA"/>
        </a:p>
      </dgm:t>
    </dgm:pt>
    <dgm:pt modelId="{4DB41E7F-8781-43ED-9D6B-85A5B277E344}">
      <dgm:prSet phldrT="[Text]" custT="1"/>
      <dgm:spPr/>
      <dgm:t>
        <a:bodyPr/>
        <a:lstStyle/>
        <a:p>
          <a:pPr rtl="1"/>
          <a:r>
            <a:rPr lang="ar-SA" sz="2000" b="1" dirty="0" smtClean="0"/>
            <a:t>عناصر المقاومه التنظيمة الاربعه </a:t>
          </a:r>
          <a:endParaRPr lang="ar-SA" sz="2000" b="1" dirty="0"/>
        </a:p>
      </dgm:t>
    </dgm:pt>
    <dgm:pt modelId="{D5F1232A-16B9-45E9-9E8F-6911FDD3BBDB}" type="parTrans" cxnId="{0D2311A4-A681-491F-A8C8-758BC45E11F4}">
      <dgm:prSet/>
      <dgm:spPr/>
      <dgm:t>
        <a:bodyPr/>
        <a:lstStyle/>
        <a:p>
          <a:pPr rtl="1"/>
          <a:endParaRPr lang="ar-SA" sz="2800" b="1"/>
        </a:p>
      </dgm:t>
    </dgm:pt>
    <dgm:pt modelId="{DBED65F3-8909-44C4-B458-902C797B0B5E}" type="sibTrans" cxnId="{0D2311A4-A681-491F-A8C8-758BC45E11F4}">
      <dgm:prSet/>
      <dgm:spPr/>
      <dgm:t>
        <a:bodyPr/>
        <a:lstStyle/>
        <a:p>
          <a:pPr rtl="1"/>
          <a:endParaRPr lang="ar-SA" sz="2800" b="1"/>
        </a:p>
      </dgm:t>
    </dgm:pt>
    <dgm:pt modelId="{D83D67C2-30EC-46FD-B62B-1C5A2A55262D}">
      <dgm:prSet phldrT="[Text]" custT="1"/>
      <dgm:spPr/>
      <dgm:t>
        <a:bodyPr/>
        <a:lstStyle/>
        <a:p>
          <a:pPr rtl="1"/>
          <a:r>
            <a:rPr lang="ar-SA" sz="1800" b="1" dirty="0" smtClean="0"/>
            <a:t>الهيكل </a:t>
          </a:r>
          <a:endParaRPr lang="ar-SA" sz="1800" b="1" dirty="0"/>
        </a:p>
      </dgm:t>
    </dgm:pt>
    <dgm:pt modelId="{A5CA7118-F5CA-4865-B96A-CB5CA7DAFBA7}" type="parTrans" cxnId="{D1DA403D-14C1-41AF-8C5B-1BCE40882AA6}">
      <dgm:prSet custT="1"/>
      <dgm:spPr/>
      <dgm:t>
        <a:bodyPr/>
        <a:lstStyle/>
        <a:p>
          <a:pPr rtl="1"/>
          <a:endParaRPr lang="ar-SA" sz="1600" b="1"/>
        </a:p>
      </dgm:t>
    </dgm:pt>
    <dgm:pt modelId="{225E66BD-0205-488D-B1A9-01CD9814D1EA}" type="sibTrans" cxnId="{D1DA403D-14C1-41AF-8C5B-1BCE40882AA6}">
      <dgm:prSet/>
      <dgm:spPr/>
      <dgm:t>
        <a:bodyPr/>
        <a:lstStyle/>
        <a:p>
          <a:pPr rtl="1"/>
          <a:endParaRPr lang="ar-SA" sz="2800" b="1"/>
        </a:p>
      </dgm:t>
    </dgm:pt>
    <dgm:pt modelId="{06A2FBED-91C1-4A3C-98B6-4942E4A71531}">
      <dgm:prSet phldrT="[Text]" custT="1"/>
      <dgm:spPr/>
      <dgm:t>
        <a:bodyPr/>
        <a:lstStyle/>
        <a:p>
          <a:pPr rtl="1"/>
          <a:r>
            <a:rPr lang="ar-SA" sz="1800" b="1" dirty="0" smtClean="0"/>
            <a:t>الافراد</a:t>
          </a:r>
          <a:endParaRPr lang="ar-SA" sz="1800" b="1" dirty="0"/>
        </a:p>
      </dgm:t>
    </dgm:pt>
    <dgm:pt modelId="{981828D0-E90E-4893-ABCF-157260D142AA}" type="parTrans" cxnId="{9B602A5C-4698-4660-946D-559D59B13CDA}">
      <dgm:prSet custT="1"/>
      <dgm:spPr/>
      <dgm:t>
        <a:bodyPr/>
        <a:lstStyle/>
        <a:p>
          <a:pPr rtl="1"/>
          <a:endParaRPr lang="ar-SA" sz="1600" b="1"/>
        </a:p>
      </dgm:t>
    </dgm:pt>
    <dgm:pt modelId="{B7C0996E-8F91-4511-A701-F22DC62C4F27}" type="sibTrans" cxnId="{9B602A5C-4698-4660-946D-559D59B13CDA}">
      <dgm:prSet/>
      <dgm:spPr/>
      <dgm:t>
        <a:bodyPr/>
        <a:lstStyle/>
        <a:p>
          <a:pPr rtl="1"/>
          <a:endParaRPr lang="ar-SA" sz="2800" b="1"/>
        </a:p>
      </dgm:t>
    </dgm:pt>
    <dgm:pt modelId="{24CB6033-EBFE-46D5-BF19-D38C013D31BD}">
      <dgm:prSet phldrT="[Text]" custT="1"/>
      <dgm:spPr/>
      <dgm:t>
        <a:bodyPr/>
        <a:lstStyle/>
        <a:p>
          <a:pPr rtl="1"/>
          <a:r>
            <a:rPr lang="ar-SA" sz="1800" b="1" dirty="0" smtClean="0"/>
            <a:t>التكنولوجيا</a:t>
          </a:r>
          <a:endParaRPr lang="ar-SA" sz="1800" b="1" dirty="0"/>
        </a:p>
      </dgm:t>
    </dgm:pt>
    <dgm:pt modelId="{48EC5EB3-C385-4C16-BE4A-97A9CFCDB70C}" type="parTrans" cxnId="{22D555CD-7B29-4C6B-B50C-C27211FF9FBF}">
      <dgm:prSet custT="1"/>
      <dgm:spPr/>
      <dgm:t>
        <a:bodyPr/>
        <a:lstStyle/>
        <a:p>
          <a:pPr rtl="1"/>
          <a:endParaRPr lang="ar-SA" sz="1600" b="1"/>
        </a:p>
      </dgm:t>
    </dgm:pt>
    <dgm:pt modelId="{BE3BF468-4FA8-4102-89AE-372BB9E30484}" type="sibTrans" cxnId="{22D555CD-7B29-4C6B-B50C-C27211FF9FBF}">
      <dgm:prSet/>
      <dgm:spPr/>
      <dgm:t>
        <a:bodyPr/>
        <a:lstStyle/>
        <a:p>
          <a:pPr rtl="1"/>
          <a:endParaRPr lang="ar-SA" sz="2800" b="1"/>
        </a:p>
      </dgm:t>
    </dgm:pt>
    <dgm:pt modelId="{381CF26A-A9D6-4FFD-B1EB-C59865BB0538}">
      <dgm:prSet phldrT="[Text]" custT="1"/>
      <dgm:spPr/>
      <dgm:t>
        <a:bodyPr/>
        <a:lstStyle/>
        <a:p>
          <a:pPr rtl="1"/>
          <a:r>
            <a:rPr lang="ar-SA" sz="1800" b="1" dirty="0" smtClean="0"/>
            <a:t>المهمة او الهدف</a:t>
          </a:r>
          <a:endParaRPr lang="ar-SA" sz="1800" b="1" dirty="0"/>
        </a:p>
      </dgm:t>
    </dgm:pt>
    <dgm:pt modelId="{78A1D0AA-9644-4318-927E-8990B74E9B30}" type="parTrans" cxnId="{A1DFB42C-1481-4CF1-8A56-A8B936C5C8FF}">
      <dgm:prSet custT="1"/>
      <dgm:spPr/>
      <dgm:t>
        <a:bodyPr/>
        <a:lstStyle/>
        <a:p>
          <a:pPr rtl="1"/>
          <a:endParaRPr lang="ar-SA" sz="1600" b="1"/>
        </a:p>
      </dgm:t>
    </dgm:pt>
    <dgm:pt modelId="{92064656-AB92-4ED1-8BA9-9F49B5F28AE1}" type="sibTrans" cxnId="{A1DFB42C-1481-4CF1-8A56-A8B936C5C8FF}">
      <dgm:prSet/>
      <dgm:spPr/>
      <dgm:t>
        <a:bodyPr/>
        <a:lstStyle/>
        <a:p>
          <a:pPr rtl="1"/>
          <a:endParaRPr lang="ar-SA" sz="2800" b="1"/>
        </a:p>
      </dgm:t>
    </dgm:pt>
    <dgm:pt modelId="{FC415568-A606-4264-AF8E-94696CC9ED5E}" type="pres">
      <dgm:prSet presAssocID="{3F7C5EB4-0CB9-414A-BD13-4CD933967970}" presName="Name0" presStyleCnt="0">
        <dgm:presLayoutVars>
          <dgm:chMax val="1"/>
          <dgm:dir/>
          <dgm:animLvl val="ctr"/>
          <dgm:resizeHandles val="exact"/>
        </dgm:presLayoutVars>
      </dgm:prSet>
      <dgm:spPr/>
    </dgm:pt>
    <dgm:pt modelId="{C36A08F5-6CCC-4644-B6D6-B44CA03817C1}" type="pres">
      <dgm:prSet presAssocID="{4DB41E7F-8781-43ED-9D6B-85A5B277E344}" presName="centerShape" presStyleLbl="node0" presStyleIdx="0" presStyleCnt="1" custScaleX="156227" custScaleY="122069" custLinFactNeighborX="0" custLinFactNeighborY="-176"/>
      <dgm:spPr/>
    </dgm:pt>
    <dgm:pt modelId="{D9318FB1-A329-4155-8DFF-E7886B51EFC1}" type="pres">
      <dgm:prSet presAssocID="{A5CA7118-F5CA-4865-B96A-CB5CA7DAFBA7}" presName="parTrans" presStyleLbl="sibTrans2D1" presStyleIdx="0" presStyleCnt="4"/>
      <dgm:spPr/>
    </dgm:pt>
    <dgm:pt modelId="{B3A18276-03ED-4849-9867-C4F8F6CCB617}" type="pres">
      <dgm:prSet presAssocID="{A5CA7118-F5CA-4865-B96A-CB5CA7DAFBA7}" presName="connectorText" presStyleLbl="sibTrans2D1" presStyleIdx="0" presStyleCnt="4"/>
      <dgm:spPr/>
    </dgm:pt>
    <dgm:pt modelId="{741F71C4-96AE-44D7-80E9-17ABAB89E8A4}" type="pres">
      <dgm:prSet presAssocID="{D83D67C2-30EC-46FD-B62B-1C5A2A55262D}" presName="node" presStyleLbl="node1" presStyleIdx="0" presStyleCnt="4">
        <dgm:presLayoutVars>
          <dgm:bulletEnabled val="1"/>
        </dgm:presLayoutVars>
      </dgm:prSet>
      <dgm:spPr/>
    </dgm:pt>
    <dgm:pt modelId="{961F8BE7-11F7-4015-82D5-BA7E7E092B9E}" type="pres">
      <dgm:prSet presAssocID="{981828D0-E90E-4893-ABCF-157260D142AA}" presName="parTrans" presStyleLbl="sibTrans2D1" presStyleIdx="1" presStyleCnt="4"/>
      <dgm:spPr/>
    </dgm:pt>
    <dgm:pt modelId="{DF44DFB3-5471-4C4D-B081-98967B8F3F41}" type="pres">
      <dgm:prSet presAssocID="{981828D0-E90E-4893-ABCF-157260D142AA}" presName="connectorText" presStyleLbl="sibTrans2D1" presStyleIdx="1" presStyleCnt="4"/>
      <dgm:spPr/>
    </dgm:pt>
    <dgm:pt modelId="{67520791-E09A-4356-AD60-DB00374C963E}" type="pres">
      <dgm:prSet presAssocID="{06A2FBED-91C1-4A3C-98B6-4942E4A71531}" presName="node" presStyleLbl="node1" presStyleIdx="1" presStyleCnt="4" custRadScaleRad="108533" custRadScaleInc="2022">
        <dgm:presLayoutVars>
          <dgm:bulletEnabled val="1"/>
        </dgm:presLayoutVars>
      </dgm:prSet>
      <dgm:spPr/>
    </dgm:pt>
    <dgm:pt modelId="{67DBDF8A-1396-400C-B83F-91D75E34C590}" type="pres">
      <dgm:prSet presAssocID="{48EC5EB3-C385-4C16-BE4A-97A9CFCDB70C}" presName="parTrans" presStyleLbl="sibTrans2D1" presStyleIdx="2" presStyleCnt="4"/>
      <dgm:spPr/>
    </dgm:pt>
    <dgm:pt modelId="{3999739A-2321-4A8B-A7E7-05DED5FFEEBF}" type="pres">
      <dgm:prSet presAssocID="{48EC5EB3-C385-4C16-BE4A-97A9CFCDB70C}" presName="connectorText" presStyleLbl="sibTrans2D1" presStyleIdx="2" presStyleCnt="4"/>
      <dgm:spPr/>
    </dgm:pt>
    <dgm:pt modelId="{DDC9E8D7-F8A3-46B9-A86D-AC3BA335C557}" type="pres">
      <dgm:prSet presAssocID="{24CB6033-EBFE-46D5-BF19-D38C013D31BD}" presName="node" presStyleLbl="node1" presStyleIdx="2" presStyleCnt="4" custScaleX="128402" custRadScaleRad="98211" custRadScaleInc="-7846">
        <dgm:presLayoutVars>
          <dgm:bulletEnabled val="1"/>
        </dgm:presLayoutVars>
      </dgm:prSet>
      <dgm:spPr/>
    </dgm:pt>
    <dgm:pt modelId="{1D601673-C149-4739-B8F8-EDC3B7128ABF}" type="pres">
      <dgm:prSet presAssocID="{78A1D0AA-9644-4318-927E-8990B74E9B30}" presName="parTrans" presStyleLbl="sibTrans2D1" presStyleIdx="3" presStyleCnt="4"/>
      <dgm:spPr/>
    </dgm:pt>
    <dgm:pt modelId="{8FE7E0BA-793D-424C-80DB-35392B32FD6B}" type="pres">
      <dgm:prSet presAssocID="{78A1D0AA-9644-4318-927E-8990B74E9B30}" presName="connectorText" presStyleLbl="sibTrans2D1" presStyleIdx="3" presStyleCnt="4"/>
      <dgm:spPr/>
    </dgm:pt>
    <dgm:pt modelId="{9AD49402-7FEE-4EBF-823D-3460C3CA2909}" type="pres">
      <dgm:prSet presAssocID="{381CF26A-A9D6-4FFD-B1EB-C59865BB0538}" presName="node" presStyleLbl="node1" presStyleIdx="3" presStyleCnt="4" custRadScaleRad="121196">
        <dgm:presLayoutVars>
          <dgm:bulletEnabled val="1"/>
        </dgm:presLayoutVars>
      </dgm:prSet>
      <dgm:spPr/>
    </dgm:pt>
  </dgm:ptLst>
  <dgm:cxnLst>
    <dgm:cxn modelId="{B68F74AA-9FE1-4195-950B-FB39187B8F3D}" type="presOf" srcId="{4DB41E7F-8781-43ED-9D6B-85A5B277E344}" destId="{C36A08F5-6CCC-4644-B6D6-B44CA03817C1}" srcOrd="0" destOrd="0" presId="urn:microsoft.com/office/officeart/2005/8/layout/radial5"/>
    <dgm:cxn modelId="{D2E3A97C-691A-49BC-A5D7-1EF7EB50F681}" type="presOf" srcId="{3F7C5EB4-0CB9-414A-BD13-4CD933967970}" destId="{FC415568-A606-4264-AF8E-94696CC9ED5E}" srcOrd="0" destOrd="0" presId="urn:microsoft.com/office/officeart/2005/8/layout/radial5"/>
    <dgm:cxn modelId="{1F2A8430-F150-4735-BC4A-4EAB38C24E53}" type="presOf" srcId="{981828D0-E90E-4893-ABCF-157260D142AA}" destId="{DF44DFB3-5471-4C4D-B081-98967B8F3F41}" srcOrd="1" destOrd="0" presId="urn:microsoft.com/office/officeart/2005/8/layout/radial5"/>
    <dgm:cxn modelId="{F5BD9FEE-2B2A-446D-B4E1-2B43BACEB675}" type="presOf" srcId="{D83D67C2-30EC-46FD-B62B-1C5A2A55262D}" destId="{741F71C4-96AE-44D7-80E9-17ABAB89E8A4}" srcOrd="0" destOrd="0" presId="urn:microsoft.com/office/officeart/2005/8/layout/radial5"/>
    <dgm:cxn modelId="{BBE85915-FDE2-4F8C-B0B4-630DA9B9F263}" type="presOf" srcId="{78A1D0AA-9644-4318-927E-8990B74E9B30}" destId="{1D601673-C149-4739-B8F8-EDC3B7128ABF}" srcOrd="0" destOrd="0" presId="urn:microsoft.com/office/officeart/2005/8/layout/radial5"/>
    <dgm:cxn modelId="{C9E23D3F-BBEC-4933-A0DE-614960A8421B}" type="presOf" srcId="{48EC5EB3-C385-4C16-BE4A-97A9CFCDB70C}" destId="{67DBDF8A-1396-400C-B83F-91D75E34C590}" srcOrd="0" destOrd="0" presId="urn:microsoft.com/office/officeart/2005/8/layout/radial5"/>
    <dgm:cxn modelId="{9B602A5C-4698-4660-946D-559D59B13CDA}" srcId="{4DB41E7F-8781-43ED-9D6B-85A5B277E344}" destId="{06A2FBED-91C1-4A3C-98B6-4942E4A71531}" srcOrd="1" destOrd="0" parTransId="{981828D0-E90E-4893-ABCF-157260D142AA}" sibTransId="{B7C0996E-8F91-4511-A701-F22DC62C4F27}"/>
    <dgm:cxn modelId="{22D555CD-7B29-4C6B-B50C-C27211FF9FBF}" srcId="{4DB41E7F-8781-43ED-9D6B-85A5B277E344}" destId="{24CB6033-EBFE-46D5-BF19-D38C013D31BD}" srcOrd="2" destOrd="0" parTransId="{48EC5EB3-C385-4C16-BE4A-97A9CFCDB70C}" sibTransId="{BE3BF468-4FA8-4102-89AE-372BB9E30484}"/>
    <dgm:cxn modelId="{AC86FDA0-7DFB-4877-BEB7-4B86970EF7C3}" type="presOf" srcId="{981828D0-E90E-4893-ABCF-157260D142AA}" destId="{961F8BE7-11F7-4015-82D5-BA7E7E092B9E}" srcOrd="0" destOrd="0" presId="urn:microsoft.com/office/officeart/2005/8/layout/radial5"/>
    <dgm:cxn modelId="{8641A2FC-1E6B-4321-95B3-FF5E89994DB0}" type="presOf" srcId="{A5CA7118-F5CA-4865-B96A-CB5CA7DAFBA7}" destId="{B3A18276-03ED-4849-9867-C4F8F6CCB617}" srcOrd="1" destOrd="0" presId="urn:microsoft.com/office/officeart/2005/8/layout/radial5"/>
    <dgm:cxn modelId="{A1DFB42C-1481-4CF1-8A56-A8B936C5C8FF}" srcId="{4DB41E7F-8781-43ED-9D6B-85A5B277E344}" destId="{381CF26A-A9D6-4FFD-B1EB-C59865BB0538}" srcOrd="3" destOrd="0" parTransId="{78A1D0AA-9644-4318-927E-8990B74E9B30}" sibTransId="{92064656-AB92-4ED1-8BA9-9F49B5F28AE1}"/>
    <dgm:cxn modelId="{1C1BA21F-8592-4A9D-A655-CFEFFE2554DF}" type="presOf" srcId="{48EC5EB3-C385-4C16-BE4A-97A9CFCDB70C}" destId="{3999739A-2321-4A8B-A7E7-05DED5FFEEBF}" srcOrd="1" destOrd="0" presId="urn:microsoft.com/office/officeart/2005/8/layout/radial5"/>
    <dgm:cxn modelId="{D187694D-3AFC-4A1C-BC82-43D9BA40A8C0}" type="presOf" srcId="{24CB6033-EBFE-46D5-BF19-D38C013D31BD}" destId="{DDC9E8D7-F8A3-46B9-A86D-AC3BA335C557}" srcOrd="0" destOrd="0" presId="urn:microsoft.com/office/officeart/2005/8/layout/radial5"/>
    <dgm:cxn modelId="{558DA04F-0B85-49C6-870D-4616BC6A9C0F}" type="presOf" srcId="{A5CA7118-F5CA-4865-B96A-CB5CA7DAFBA7}" destId="{D9318FB1-A329-4155-8DFF-E7886B51EFC1}" srcOrd="0" destOrd="0" presId="urn:microsoft.com/office/officeart/2005/8/layout/radial5"/>
    <dgm:cxn modelId="{4096B404-4EFD-49C0-9B2F-4F0C9B5FD29B}" type="presOf" srcId="{381CF26A-A9D6-4FFD-B1EB-C59865BB0538}" destId="{9AD49402-7FEE-4EBF-823D-3460C3CA2909}" srcOrd="0" destOrd="0" presId="urn:microsoft.com/office/officeart/2005/8/layout/radial5"/>
    <dgm:cxn modelId="{9117F456-16A3-49BB-A9B2-743892F9ADF2}" type="presOf" srcId="{78A1D0AA-9644-4318-927E-8990B74E9B30}" destId="{8FE7E0BA-793D-424C-80DB-35392B32FD6B}" srcOrd="1" destOrd="0" presId="urn:microsoft.com/office/officeart/2005/8/layout/radial5"/>
    <dgm:cxn modelId="{D1DA403D-14C1-41AF-8C5B-1BCE40882AA6}" srcId="{4DB41E7F-8781-43ED-9D6B-85A5B277E344}" destId="{D83D67C2-30EC-46FD-B62B-1C5A2A55262D}" srcOrd="0" destOrd="0" parTransId="{A5CA7118-F5CA-4865-B96A-CB5CA7DAFBA7}" sibTransId="{225E66BD-0205-488D-B1A9-01CD9814D1EA}"/>
    <dgm:cxn modelId="{0D2311A4-A681-491F-A8C8-758BC45E11F4}" srcId="{3F7C5EB4-0CB9-414A-BD13-4CD933967970}" destId="{4DB41E7F-8781-43ED-9D6B-85A5B277E344}" srcOrd="0" destOrd="0" parTransId="{D5F1232A-16B9-45E9-9E8F-6911FDD3BBDB}" sibTransId="{DBED65F3-8909-44C4-B458-902C797B0B5E}"/>
    <dgm:cxn modelId="{0B5F78C9-9E06-47C2-ADBE-40BF2C96C94F}" type="presOf" srcId="{06A2FBED-91C1-4A3C-98B6-4942E4A71531}" destId="{67520791-E09A-4356-AD60-DB00374C963E}" srcOrd="0" destOrd="0" presId="urn:microsoft.com/office/officeart/2005/8/layout/radial5"/>
    <dgm:cxn modelId="{70AE0B9C-8DBA-479F-BFFA-E95EEB840D4E}" type="presParOf" srcId="{FC415568-A606-4264-AF8E-94696CC9ED5E}" destId="{C36A08F5-6CCC-4644-B6D6-B44CA03817C1}" srcOrd="0" destOrd="0" presId="urn:microsoft.com/office/officeart/2005/8/layout/radial5"/>
    <dgm:cxn modelId="{208F1830-B055-4F30-BB10-BDAD351C721D}" type="presParOf" srcId="{FC415568-A606-4264-AF8E-94696CC9ED5E}" destId="{D9318FB1-A329-4155-8DFF-E7886B51EFC1}" srcOrd="1" destOrd="0" presId="urn:microsoft.com/office/officeart/2005/8/layout/radial5"/>
    <dgm:cxn modelId="{4019CE20-2F62-4074-92CD-B3F45162AA6F}" type="presParOf" srcId="{D9318FB1-A329-4155-8DFF-E7886B51EFC1}" destId="{B3A18276-03ED-4849-9867-C4F8F6CCB617}" srcOrd="0" destOrd="0" presId="urn:microsoft.com/office/officeart/2005/8/layout/radial5"/>
    <dgm:cxn modelId="{3FCE0A9E-AE27-450D-9B87-C1F92DB0BE47}" type="presParOf" srcId="{FC415568-A606-4264-AF8E-94696CC9ED5E}" destId="{741F71C4-96AE-44D7-80E9-17ABAB89E8A4}" srcOrd="2" destOrd="0" presId="urn:microsoft.com/office/officeart/2005/8/layout/radial5"/>
    <dgm:cxn modelId="{2360A921-514B-496A-BC2E-919DAA4775CB}" type="presParOf" srcId="{FC415568-A606-4264-AF8E-94696CC9ED5E}" destId="{961F8BE7-11F7-4015-82D5-BA7E7E092B9E}" srcOrd="3" destOrd="0" presId="urn:microsoft.com/office/officeart/2005/8/layout/radial5"/>
    <dgm:cxn modelId="{B5CA2AA1-544A-481C-9F2F-5768EB7D3711}" type="presParOf" srcId="{961F8BE7-11F7-4015-82D5-BA7E7E092B9E}" destId="{DF44DFB3-5471-4C4D-B081-98967B8F3F41}" srcOrd="0" destOrd="0" presId="urn:microsoft.com/office/officeart/2005/8/layout/radial5"/>
    <dgm:cxn modelId="{DAD10C54-9E25-4C75-AB4E-CFF81F338141}" type="presParOf" srcId="{FC415568-A606-4264-AF8E-94696CC9ED5E}" destId="{67520791-E09A-4356-AD60-DB00374C963E}" srcOrd="4" destOrd="0" presId="urn:microsoft.com/office/officeart/2005/8/layout/radial5"/>
    <dgm:cxn modelId="{34A04180-B416-44B2-B195-7AD5D4F80C2E}" type="presParOf" srcId="{FC415568-A606-4264-AF8E-94696CC9ED5E}" destId="{67DBDF8A-1396-400C-B83F-91D75E34C590}" srcOrd="5" destOrd="0" presId="urn:microsoft.com/office/officeart/2005/8/layout/radial5"/>
    <dgm:cxn modelId="{117D2924-ACA1-403F-9383-4F5EDE357D11}" type="presParOf" srcId="{67DBDF8A-1396-400C-B83F-91D75E34C590}" destId="{3999739A-2321-4A8B-A7E7-05DED5FFEEBF}" srcOrd="0" destOrd="0" presId="urn:microsoft.com/office/officeart/2005/8/layout/radial5"/>
    <dgm:cxn modelId="{DD6A2CA1-ABFE-4B6C-9496-830C62C99E5F}" type="presParOf" srcId="{FC415568-A606-4264-AF8E-94696CC9ED5E}" destId="{DDC9E8D7-F8A3-46B9-A86D-AC3BA335C557}" srcOrd="6" destOrd="0" presId="urn:microsoft.com/office/officeart/2005/8/layout/radial5"/>
    <dgm:cxn modelId="{B05D1E9C-79F8-4571-A3CB-C6FC520E5916}" type="presParOf" srcId="{FC415568-A606-4264-AF8E-94696CC9ED5E}" destId="{1D601673-C149-4739-B8F8-EDC3B7128ABF}" srcOrd="7" destOrd="0" presId="urn:microsoft.com/office/officeart/2005/8/layout/radial5"/>
    <dgm:cxn modelId="{8460905E-A65F-4E15-B43F-6F55FA65A867}" type="presParOf" srcId="{1D601673-C149-4739-B8F8-EDC3B7128ABF}" destId="{8FE7E0BA-793D-424C-80DB-35392B32FD6B}" srcOrd="0" destOrd="0" presId="urn:microsoft.com/office/officeart/2005/8/layout/radial5"/>
    <dgm:cxn modelId="{85E55F4F-CA64-45BB-890D-5138D70C2D9A}" type="presParOf" srcId="{FC415568-A606-4264-AF8E-94696CC9ED5E}" destId="{9AD49402-7FEE-4EBF-823D-3460C3CA2909}" srcOrd="8" destOrd="0" presId="urn:microsoft.com/office/officeart/2005/8/layout/radial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4">
              <a:satMod val="175000"/>
              <a:alpha val="40000"/>
            </a:schemeClr>
          </a:glow>
        </a:effectLst>
      </dgm:spPr>
      <dgm:t>
        <a:bodyPr/>
        <a:lstStyle/>
        <a:p>
          <a:pPr rtl="1"/>
          <a:r>
            <a:rPr lang="ar-SA" sz="2400" b="0" dirty="0" smtClean="0">
              <a:cs typeface="FS_Bold" pitchFamily="2" charset="-78"/>
            </a:rPr>
            <a:t>مشاكل العمل في البيئة التقليدية</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rtl="1"/>
          <a:r>
            <a:rPr lang="ar-SA" sz="2000" b="0" dirty="0" smtClean="0">
              <a:solidFill>
                <a:srgbClr val="7030A0"/>
              </a:solidFill>
              <a:cs typeface="MCS Taybah S_U normal." pitchFamily="2" charset="-78"/>
            </a:rPr>
            <a:t>التشابه والحشو في البيانات</a:t>
          </a:r>
        </a:p>
        <a:p>
          <a:pPr rtl="1"/>
          <a:r>
            <a:rPr lang="ar-SA" sz="1800" b="1" dirty="0" smtClean="0"/>
            <a:t>نفس الملف يحفظ في ملفات مختلفه</a:t>
          </a:r>
          <a:endParaRPr lang="ar-SA" sz="1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2000" b="0" dirty="0" smtClean="0">
              <a:solidFill>
                <a:srgbClr val="7030A0"/>
              </a:solidFill>
              <a:cs typeface="MCS Taybah S_U normal." pitchFamily="2" charset="-78"/>
            </a:rPr>
            <a:t>نقص الموازنة</a:t>
          </a:r>
        </a:p>
        <a:p>
          <a:pPr rtl="1"/>
          <a:r>
            <a:rPr lang="ar-SA" sz="1600" b="1" dirty="0" smtClean="0"/>
            <a:t>يعني اذا طلب تقرير ما يحتاج لبيانات في عدة ملفات فيحتاج وقتا طويلا للتنفيذ لتشتت الملفات بين الاقسام</a:t>
          </a: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BFADE854-6D6C-4B9A-A412-D43FF2C404B8}">
      <dgm:prSet phldrT="[Text]" custT="1"/>
      <dgm:spPr/>
      <dgm:t>
        <a:bodyPr/>
        <a:lstStyle/>
        <a:p>
          <a:pPr rtl="1"/>
          <a:r>
            <a:rPr lang="ar-SA" sz="2000" b="0" dirty="0" smtClean="0">
              <a:solidFill>
                <a:srgbClr val="7030A0"/>
              </a:solidFill>
              <a:cs typeface="MCS Taybah S_U normal." pitchFamily="2" charset="-78"/>
            </a:rPr>
            <a:t>عدم استقلالية البرامج والبيانات</a:t>
          </a:r>
        </a:p>
        <a:p>
          <a:pPr rtl="1"/>
          <a:r>
            <a:rPr lang="ar-SA" sz="1600" b="1" dirty="0" smtClean="0"/>
            <a:t>اي تغير في طريقة تنظيم البيانات يؤدي حتماً إلى تغير البرامج المستخدمة والتطبيقات</a:t>
          </a:r>
          <a:endParaRPr lang="ar-SA" sz="1600" b="1" dirty="0"/>
        </a:p>
      </dgm:t>
    </dgm:pt>
    <dgm:pt modelId="{07127D02-58A8-4897-8351-1B33F760DEAE}" type="parTrans" cxnId="{861E585A-6CF0-4C82-9AF5-DDD333FA44AE}">
      <dgm:prSet/>
      <dgm:spPr/>
      <dgm:t>
        <a:bodyPr/>
        <a:lstStyle/>
        <a:p>
          <a:pPr rtl="1"/>
          <a:endParaRPr lang="ar-SA"/>
        </a:p>
      </dgm:t>
    </dgm:pt>
    <dgm:pt modelId="{9F4E8486-FCE2-47B5-B122-E8A071893CED}" type="sibTrans" cxnId="{861E585A-6CF0-4C82-9AF5-DDD333FA44AE}">
      <dgm:prSet/>
      <dgm:spPr/>
      <dgm:t>
        <a:bodyPr/>
        <a:lstStyle/>
        <a:p>
          <a:pPr rtl="1"/>
          <a:endParaRPr lang="ar-SA"/>
        </a:p>
      </dgm:t>
    </dgm:pt>
    <dgm:pt modelId="{F0419022-AD24-47C3-AF2E-1BE62D5ADA65}">
      <dgm:prSet custT="1"/>
      <dgm:spPr/>
      <dgm:t>
        <a:bodyPr/>
        <a:lstStyle/>
        <a:p>
          <a:pPr rtl="1"/>
          <a:r>
            <a:rPr lang="ar-SA" sz="2000" b="0" dirty="0" smtClean="0">
              <a:solidFill>
                <a:srgbClr val="7030A0"/>
              </a:solidFill>
              <a:cs typeface="MCS Taybah S_U normal." pitchFamily="2" charset="-78"/>
            </a:rPr>
            <a:t>نقص في مشاركة البيانات</a:t>
          </a:r>
        </a:p>
        <a:p>
          <a:pPr rtl="1"/>
          <a:r>
            <a:rPr lang="ar-SA" sz="1600" b="1" dirty="0" smtClean="0"/>
            <a:t>تشتت الملفات يجعل عملية تقاسم البيانات والحصول عليها صعب</a:t>
          </a:r>
          <a:endParaRPr lang="ar-SA" sz="1600" b="1" dirty="0"/>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2000" b="0" dirty="0" smtClean="0">
              <a:solidFill>
                <a:srgbClr val="7030A0"/>
              </a:solidFill>
              <a:cs typeface="MCS Taybah S_U normal." pitchFamily="2" charset="-78"/>
            </a:rPr>
            <a:t>الامن الرديء</a:t>
          </a:r>
        </a:p>
        <a:p>
          <a:pPr rtl="1"/>
          <a:r>
            <a:rPr lang="ar-SA" sz="1600" b="1" dirty="0" smtClean="0"/>
            <a:t>بسبب تواجده على مستوى كل الاقسام يضعف السيطرة عليها وادارتها والمرقبة عليها ضعيفة ، بالتالي يزيد الوقوع في الخطأ</a:t>
          </a: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6" custScaleX="115639" custScaleY="86988" custLinFactNeighborX="2031" custLinFactNeighborY="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5"/>
      <dgm:spPr/>
      <dgm:t>
        <a:bodyPr/>
        <a:lstStyle/>
        <a:p>
          <a:pPr rtl="1"/>
          <a:endParaRPr lang="ar-SA"/>
        </a:p>
      </dgm:t>
    </dgm:pt>
    <dgm:pt modelId="{6A302661-E75E-4BCF-B119-995BF267D72C}" type="pres">
      <dgm:prSet presAssocID="{D2C75D40-9926-47E4-95F2-301737D83A57}" presName="text0" presStyleLbl="node1" presStyleIdx="1" presStyleCnt="6" custScaleX="245743" custScaleY="868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5"/>
      <dgm:spPr/>
      <dgm:t>
        <a:bodyPr/>
        <a:lstStyle/>
        <a:p>
          <a:pPr rtl="1"/>
          <a:endParaRPr lang="ar-SA"/>
        </a:p>
      </dgm:t>
    </dgm:pt>
    <dgm:pt modelId="{D82EDEBE-BB2F-4E83-B16B-600B65C4FC91}" type="pres">
      <dgm:prSet presAssocID="{F0419022-AD24-47C3-AF2E-1BE62D5ADA65}" presName="text0" presStyleLbl="node1" presStyleIdx="2" presStyleCnt="6" custScaleX="213110"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5"/>
      <dgm:spPr/>
      <dgm:t>
        <a:bodyPr/>
        <a:lstStyle/>
        <a:p>
          <a:pPr rtl="1"/>
          <a:endParaRPr lang="ar-SA"/>
        </a:p>
      </dgm:t>
    </dgm:pt>
    <dgm:pt modelId="{762F1BE7-582A-4733-819D-05886441EDDF}" type="pres">
      <dgm:prSet presAssocID="{34CAF9D2-71E5-4625-B209-4D84A4C6263D}" presName="text0" presStyleLbl="node1" presStyleIdx="3" presStyleCnt="6" custScaleX="231177" custScaleY="123458" custRadScaleRad="124230" custRadScaleInc="-39424">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5"/>
      <dgm:spPr/>
      <dgm:t>
        <a:bodyPr/>
        <a:lstStyle/>
        <a:p>
          <a:pPr rtl="1"/>
          <a:endParaRPr lang="ar-SA"/>
        </a:p>
      </dgm:t>
    </dgm:pt>
    <dgm:pt modelId="{665E8E65-F71F-40DA-B2E6-884418ED34F2}" type="pres">
      <dgm:prSet presAssocID="{ABBF487D-1243-4F08-A7CF-23E10DCF947F}" presName="text0" presStyleLbl="node1" presStyleIdx="4" presStyleCnt="6" custScaleX="229004" custScaleY="117448" custRadScaleRad="113766" custRadScaleInc="26801">
        <dgm:presLayoutVars>
          <dgm:bulletEnabled val="1"/>
        </dgm:presLayoutVars>
      </dgm:prSet>
      <dgm:spPr/>
      <dgm:t>
        <a:bodyPr/>
        <a:lstStyle/>
        <a:p>
          <a:pPr rtl="1"/>
          <a:endParaRPr lang="ar-SA"/>
        </a:p>
      </dgm:t>
    </dgm:pt>
    <dgm:pt modelId="{C8701AE2-3F7B-475D-A0E6-0FF0272043E8}" type="pres">
      <dgm:prSet presAssocID="{07127D02-58A8-4897-8351-1B33F760DEAE}" presName="Name56" presStyleLbl="parChTrans1D2" presStyleIdx="4" presStyleCnt="5"/>
      <dgm:spPr/>
      <dgm:t>
        <a:bodyPr/>
        <a:lstStyle/>
        <a:p>
          <a:pPr rtl="1"/>
          <a:endParaRPr lang="ar-SA"/>
        </a:p>
      </dgm:t>
    </dgm:pt>
    <dgm:pt modelId="{26EF2666-943B-4C74-BE0C-A2CF3900998C}" type="pres">
      <dgm:prSet presAssocID="{BFADE854-6D6C-4B9A-A412-D43FF2C404B8}" presName="text0" presStyleLbl="node1" presStyleIdx="5" presStyleCnt="6" custScaleX="260539" custRadScaleRad="125030" custRadScaleInc="-8502">
        <dgm:presLayoutVars>
          <dgm:bulletEnabled val="1"/>
        </dgm:presLayoutVars>
      </dgm:prSet>
      <dgm:spPr/>
      <dgm:t>
        <a:bodyPr/>
        <a:lstStyle/>
        <a:p>
          <a:pPr rtl="1"/>
          <a:endParaRPr lang="ar-SA"/>
        </a:p>
      </dgm:t>
    </dgm:pt>
  </dgm:ptLst>
  <dgm:cxnLst>
    <dgm:cxn modelId="{AEA413D8-42CC-4C5F-B94D-8FB2835CDB84}" type="presOf" srcId="{F0419022-AD24-47C3-AF2E-1BE62D5ADA65}" destId="{D82EDEBE-BB2F-4E83-B16B-600B65C4FC91}" srcOrd="0" destOrd="0" presId="urn:microsoft.com/office/officeart/2008/layout/RadialCluster"/>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EA5B47C6-9571-4886-A2E6-8E59D161C108}" type="presOf" srcId="{60816C67-B644-4396-8F04-AFE141806C86}" destId="{DEAC5130-2454-4956-9F5D-ADC41C98CC3C}" srcOrd="0" destOrd="0" presId="urn:microsoft.com/office/officeart/2008/layout/RadialCluster"/>
    <dgm:cxn modelId="{5A82E39A-ED6E-4D03-94EA-4D8F0666FB2E}" type="presOf" srcId="{D197F285-C330-4DD5-B5E8-92826B98683C}" destId="{E153EABB-30C2-4252-AD53-05AB3DF2FD41}" srcOrd="0" destOrd="0" presId="urn:microsoft.com/office/officeart/2008/layout/RadialCluster"/>
    <dgm:cxn modelId="{F930481D-BD57-425E-9AFD-74BFF36CF20A}" type="presOf" srcId="{D2C75D40-9926-47E4-95F2-301737D83A57}" destId="{6A302661-E75E-4BCF-B119-995BF267D72C}"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2D63865-DDDD-4108-ABD1-C4C496512D54}" type="presOf" srcId="{ABBF487D-1243-4F08-A7CF-23E10DCF947F}" destId="{665E8E65-F71F-40DA-B2E6-884418ED34F2}"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693A541B-4D35-4470-9FBC-7AC5191BAB16}" type="presOf" srcId="{0A62554C-2F31-4EA8-8D1A-D67C0467109E}" destId="{D3043A86-E2A0-45F9-B03A-31144D9DB66D}" srcOrd="0" destOrd="0" presId="urn:microsoft.com/office/officeart/2008/layout/RadialCluster"/>
    <dgm:cxn modelId="{F27E1DE3-4A4B-4A11-8D25-8D1648E5D239}" type="presOf" srcId="{BFADE854-6D6C-4B9A-A412-D43FF2C404B8}" destId="{26EF2666-943B-4C74-BE0C-A2CF3900998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35055A0F-778F-40AB-B620-6EC9727FEE0A}" type="presOf" srcId="{34CAF9D2-71E5-4625-B209-4D84A4C6263D}" destId="{762F1BE7-582A-4733-819D-05886441EDDF}" srcOrd="0" destOrd="0" presId="urn:microsoft.com/office/officeart/2008/layout/RadialCluster"/>
    <dgm:cxn modelId="{861E585A-6CF0-4C82-9AF5-DDD333FA44AE}" srcId="{0A62554C-2F31-4EA8-8D1A-D67C0467109E}" destId="{BFADE854-6D6C-4B9A-A412-D43FF2C404B8}" srcOrd="4" destOrd="0" parTransId="{07127D02-58A8-4897-8351-1B33F760DEAE}" sibTransId="{9F4E8486-FCE2-47B5-B122-E8A071893CED}"/>
    <dgm:cxn modelId="{471F341C-E7B3-473B-94E1-089B833732D5}" type="presOf" srcId="{52F69861-8C55-4D7C-AAC7-D2D2E6D0CE61}" destId="{3EF81295-8E28-4C30-B5A6-228FE6A7F924}" srcOrd="0" destOrd="0" presId="urn:microsoft.com/office/officeart/2008/layout/RadialCluster"/>
    <dgm:cxn modelId="{4638B0FE-40FA-4A7F-94FC-30556247C877}" type="presOf" srcId="{07127D02-58A8-4897-8351-1B33F760DEAE}" destId="{C8701AE2-3F7B-475D-A0E6-0FF0272043E8}" srcOrd="0" destOrd="0" presId="urn:microsoft.com/office/officeart/2008/layout/RadialCluster"/>
    <dgm:cxn modelId="{4367D825-B160-4A33-9BE9-55EE2AFD17FF}" type="presOf" srcId="{A903C04D-C642-46CB-AEA4-3FC5A505334B}" destId="{B0321977-6FE6-42FB-AC25-B0AF7C500DB6}" srcOrd="0" destOrd="0" presId="urn:microsoft.com/office/officeart/2008/layout/RadialCluster"/>
    <dgm:cxn modelId="{E75CF522-7D7B-49BE-A2D3-63D0CC49E86C}" type="presOf" srcId="{80CAB5EF-582B-4A3C-94F8-830C46293C8A}" destId="{C296D861-43C3-4979-9E86-2004292E3076}" srcOrd="0" destOrd="0" presId="urn:microsoft.com/office/officeart/2008/layout/RadialCluster"/>
    <dgm:cxn modelId="{26218BDE-D655-4020-B389-A12C06524E78}" type="presParOf" srcId="{DEAC5130-2454-4956-9F5D-ADC41C98CC3C}" destId="{32E66513-F428-451D-9DB0-C7BD4F678CBD}" srcOrd="0" destOrd="0" presId="urn:microsoft.com/office/officeart/2008/layout/RadialCluster"/>
    <dgm:cxn modelId="{135F9731-483C-4D6F-9575-016672B204B1}" type="presParOf" srcId="{32E66513-F428-451D-9DB0-C7BD4F678CBD}" destId="{D3043A86-E2A0-45F9-B03A-31144D9DB66D}" srcOrd="0" destOrd="0" presId="urn:microsoft.com/office/officeart/2008/layout/RadialCluster"/>
    <dgm:cxn modelId="{0536D00D-02A0-4FF0-8CCD-4CB01F52BAA3}" type="presParOf" srcId="{32E66513-F428-451D-9DB0-C7BD4F678CBD}" destId="{3EF81295-8E28-4C30-B5A6-228FE6A7F924}" srcOrd="1" destOrd="0" presId="urn:microsoft.com/office/officeart/2008/layout/RadialCluster"/>
    <dgm:cxn modelId="{6D3FC056-A254-49E6-B7FB-60E888B4F478}" type="presParOf" srcId="{32E66513-F428-451D-9DB0-C7BD4F678CBD}" destId="{6A302661-E75E-4BCF-B119-995BF267D72C}" srcOrd="2" destOrd="0" presId="urn:microsoft.com/office/officeart/2008/layout/RadialCluster"/>
    <dgm:cxn modelId="{456C77DA-966B-4EAC-B714-61EFE5EC3C02}" type="presParOf" srcId="{32E66513-F428-451D-9DB0-C7BD4F678CBD}" destId="{B0321977-6FE6-42FB-AC25-B0AF7C500DB6}" srcOrd="3" destOrd="0" presId="urn:microsoft.com/office/officeart/2008/layout/RadialCluster"/>
    <dgm:cxn modelId="{A8977167-5C38-47EB-86BC-C214D532F9A4}" type="presParOf" srcId="{32E66513-F428-451D-9DB0-C7BD4F678CBD}" destId="{D82EDEBE-BB2F-4E83-B16B-600B65C4FC91}" srcOrd="4" destOrd="0" presId="urn:microsoft.com/office/officeart/2008/layout/RadialCluster"/>
    <dgm:cxn modelId="{181CCDD8-A267-4CCC-A8E4-27766D31B4F8}" type="presParOf" srcId="{32E66513-F428-451D-9DB0-C7BD4F678CBD}" destId="{E153EABB-30C2-4252-AD53-05AB3DF2FD41}" srcOrd="5" destOrd="0" presId="urn:microsoft.com/office/officeart/2008/layout/RadialCluster"/>
    <dgm:cxn modelId="{DE683734-4727-4A51-8014-B91CB2F78C6F}" type="presParOf" srcId="{32E66513-F428-451D-9DB0-C7BD4F678CBD}" destId="{762F1BE7-582A-4733-819D-05886441EDDF}" srcOrd="6" destOrd="0" presId="urn:microsoft.com/office/officeart/2008/layout/RadialCluster"/>
    <dgm:cxn modelId="{B34CADEA-1C75-462D-8C82-E367769C1118}" type="presParOf" srcId="{32E66513-F428-451D-9DB0-C7BD4F678CBD}" destId="{C296D861-43C3-4979-9E86-2004292E3076}" srcOrd="7" destOrd="0" presId="urn:microsoft.com/office/officeart/2008/layout/RadialCluster"/>
    <dgm:cxn modelId="{07A5787D-4328-4BA7-8665-5B1DA1E21544}" type="presParOf" srcId="{32E66513-F428-451D-9DB0-C7BD4F678CBD}" destId="{665E8E65-F71F-40DA-B2E6-884418ED34F2}" srcOrd="8" destOrd="0" presId="urn:microsoft.com/office/officeart/2008/layout/RadialCluster"/>
    <dgm:cxn modelId="{54C946DA-0EA7-4B68-9559-AFEB17437886}" type="presParOf" srcId="{32E66513-F428-451D-9DB0-C7BD4F678CBD}" destId="{C8701AE2-3F7B-475D-A0E6-0FF0272043E8}" srcOrd="9" destOrd="0" presId="urn:microsoft.com/office/officeart/2008/layout/RadialCluster"/>
    <dgm:cxn modelId="{B4296122-2048-42A3-8C4B-500C09355E5C}" type="presParOf" srcId="{32E66513-F428-451D-9DB0-C7BD4F678CBD}" destId="{26EF2666-943B-4C74-BE0C-A2CF3900998C}" srcOrd="10"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1E9BD2-DDA7-4619-90D6-F245765E83E1}" type="doc">
      <dgm:prSet loTypeId="urn:microsoft.com/office/officeart/2005/8/layout/chevron2" loCatId="list" qsTypeId="urn:microsoft.com/office/officeart/2005/8/quickstyle/simple1" qsCatId="simple" csTypeId="urn:microsoft.com/office/officeart/2005/8/colors/colorful5" csCatId="colorful" phldr="1"/>
      <dgm:spPr/>
    </dgm:pt>
    <dgm:pt modelId="{92F93ABF-8A21-40F2-9AF0-9FBB1B0DD044}">
      <dgm:prSet phldrT="[Text]" custT="1"/>
      <dgm:spPr/>
      <dgm:t>
        <a:bodyPr/>
        <a:lstStyle/>
        <a:p>
          <a:pPr rtl="1"/>
          <a:r>
            <a:rPr lang="ar-SA" sz="1800" dirty="0" smtClean="0">
              <a:solidFill>
                <a:schemeClr val="tx1"/>
              </a:solidFill>
              <a:cs typeface="FS_Bold" pitchFamily="2" charset="-78"/>
            </a:rPr>
            <a:t>النموذج الهرمي</a:t>
          </a:r>
          <a:endParaRPr lang="ar-SA" sz="1800" dirty="0">
            <a:solidFill>
              <a:schemeClr val="tx1"/>
            </a:solidFill>
            <a:cs typeface="FS_Bold" pitchFamily="2" charset="-78"/>
          </a:endParaRPr>
        </a:p>
      </dgm:t>
    </dgm:pt>
    <dgm:pt modelId="{488CEECC-3948-4AFF-A43A-F9D09FA8B782}" type="parTrans" cxnId="{55086F6B-F242-4236-AE7F-173934DE9262}">
      <dgm:prSet/>
      <dgm:spPr/>
      <dgm:t>
        <a:bodyPr/>
        <a:lstStyle/>
        <a:p>
          <a:pPr rtl="1"/>
          <a:endParaRPr lang="ar-SA">
            <a:solidFill>
              <a:schemeClr val="tx1"/>
            </a:solidFill>
          </a:endParaRPr>
        </a:p>
      </dgm:t>
    </dgm:pt>
    <dgm:pt modelId="{F0BDB78D-2E32-4063-9DBE-077E8E6599EA}" type="sibTrans" cxnId="{55086F6B-F242-4236-AE7F-173934DE9262}">
      <dgm:prSet/>
      <dgm:spPr/>
      <dgm:t>
        <a:bodyPr/>
        <a:lstStyle/>
        <a:p>
          <a:pPr rtl="1"/>
          <a:endParaRPr lang="ar-SA">
            <a:solidFill>
              <a:schemeClr val="tx1"/>
            </a:solidFill>
          </a:endParaRPr>
        </a:p>
      </dgm:t>
    </dgm:pt>
    <dgm:pt modelId="{2D474166-2F92-4C46-9CF8-F32A893D0D8D}">
      <dgm:prSet phldrT="[Text]" custT="1"/>
      <dgm:spPr/>
      <dgm:t>
        <a:bodyPr/>
        <a:lstStyle/>
        <a:p>
          <a:pPr rtl="1"/>
          <a:r>
            <a:rPr lang="ar-SA" sz="1800" dirty="0" smtClean="0">
              <a:solidFill>
                <a:schemeClr val="tx1"/>
              </a:solidFill>
              <a:cs typeface="FS_Bold" pitchFamily="2" charset="-78"/>
            </a:rPr>
            <a:t>العلائقي</a:t>
          </a:r>
          <a:endParaRPr lang="ar-SA" sz="1800" dirty="0">
            <a:solidFill>
              <a:schemeClr val="tx1"/>
            </a:solidFill>
            <a:cs typeface="FS_Bold" pitchFamily="2" charset="-78"/>
          </a:endParaRPr>
        </a:p>
      </dgm:t>
    </dgm:pt>
    <dgm:pt modelId="{7CD067A4-1A13-4BD9-848D-1443F707327A}" type="parTrans" cxnId="{91141C62-5796-427D-BBB3-92AA1654F010}">
      <dgm:prSet/>
      <dgm:spPr/>
      <dgm:t>
        <a:bodyPr/>
        <a:lstStyle/>
        <a:p>
          <a:pPr rtl="1"/>
          <a:endParaRPr lang="ar-SA">
            <a:solidFill>
              <a:schemeClr val="tx1"/>
            </a:solidFill>
          </a:endParaRPr>
        </a:p>
      </dgm:t>
    </dgm:pt>
    <dgm:pt modelId="{D5866865-2B1D-45D7-A375-F747A442EB2F}" type="sibTrans" cxnId="{91141C62-5796-427D-BBB3-92AA1654F010}">
      <dgm:prSet/>
      <dgm:spPr/>
      <dgm:t>
        <a:bodyPr/>
        <a:lstStyle/>
        <a:p>
          <a:pPr rtl="1"/>
          <a:endParaRPr lang="ar-SA">
            <a:solidFill>
              <a:schemeClr val="tx1"/>
            </a:solidFill>
          </a:endParaRPr>
        </a:p>
      </dgm:t>
    </dgm:pt>
    <dgm:pt modelId="{7D260F39-4F3D-41FA-B210-E2E9F76A2D4F}">
      <dgm:prSet phldrT="[Text]" custT="1"/>
      <dgm:spPr/>
      <dgm:t>
        <a:bodyPr/>
        <a:lstStyle/>
        <a:p>
          <a:pPr rtl="1"/>
          <a:r>
            <a:rPr lang="ar-SA" sz="1400" dirty="0" smtClean="0">
              <a:solidFill>
                <a:schemeClr val="tx1"/>
              </a:solidFill>
              <a:cs typeface="FS_Bold" pitchFamily="2" charset="-78"/>
            </a:rPr>
            <a:t>قواعد البيانات الموجهة </a:t>
          </a:r>
          <a:endParaRPr lang="ar-SA" sz="1400" dirty="0">
            <a:solidFill>
              <a:schemeClr val="tx1"/>
            </a:solidFill>
            <a:cs typeface="FS_Bold" pitchFamily="2" charset="-78"/>
          </a:endParaRPr>
        </a:p>
      </dgm:t>
    </dgm:pt>
    <dgm:pt modelId="{188B0BD7-3175-4726-906F-39D320C687FA}" type="parTrans" cxnId="{87FE7C98-041B-42DF-B853-B5A3753B438A}">
      <dgm:prSet/>
      <dgm:spPr/>
      <dgm:t>
        <a:bodyPr/>
        <a:lstStyle/>
        <a:p>
          <a:pPr rtl="1"/>
          <a:endParaRPr lang="ar-SA">
            <a:solidFill>
              <a:schemeClr val="tx1"/>
            </a:solidFill>
          </a:endParaRPr>
        </a:p>
      </dgm:t>
    </dgm:pt>
    <dgm:pt modelId="{609711B9-8FCB-418F-A198-FC2C7F0C4AA5}" type="sibTrans" cxnId="{87FE7C98-041B-42DF-B853-B5A3753B438A}">
      <dgm:prSet/>
      <dgm:spPr/>
      <dgm:t>
        <a:bodyPr/>
        <a:lstStyle/>
        <a:p>
          <a:pPr rtl="1"/>
          <a:endParaRPr lang="ar-SA">
            <a:solidFill>
              <a:schemeClr val="tx1"/>
            </a:solidFill>
          </a:endParaRPr>
        </a:p>
      </dgm:t>
    </dgm:pt>
    <dgm:pt modelId="{51267E41-C5B8-472C-A8EA-A9795B859351}">
      <dgm:prSet custT="1"/>
      <dgm:spPr/>
      <dgm:t>
        <a:bodyPr/>
        <a:lstStyle/>
        <a:p>
          <a:pPr rtl="1"/>
          <a:r>
            <a:rPr lang="ar-SA" sz="1800" dirty="0" smtClean="0">
              <a:solidFill>
                <a:schemeClr val="tx1"/>
              </a:solidFill>
              <a:cs typeface="FS_Bold" pitchFamily="2" charset="-78"/>
            </a:rPr>
            <a:t>الشبكي</a:t>
          </a:r>
          <a:endParaRPr lang="ar-SA" sz="1800" dirty="0">
            <a:solidFill>
              <a:schemeClr val="tx1"/>
            </a:solidFill>
            <a:cs typeface="FS_Bold" pitchFamily="2" charset="-78"/>
          </a:endParaRPr>
        </a:p>
      </dgm:t>
    </dgm:pt>
    <dgm:pt modelId="{536BF182-98A0-434D-BA10-6A32FA70D4BD}" type="parTrans" cxnId="{086CF9CB-B35B-4043-92E6-92FC43ECCDD9}">
      <dgm:prSet/>
      <dgm:spPr/>
      <dgm:t>
        <a:bodyPr/>
        <a:lstStyle/>
        <a:p>
          <a:pPr rtl="1"/>
          <a:endParaRPr lang="ar-SA">
            <a:solidFill>
              <a:schemeClr val="tx1"/>
            </a:solidFill>
          </a:endParaRPr>
        </a:p>
      </dgm:t>
    </dgm:pt>
    <dgm:pt modelId="{CB99691D-28E5-4FBA-8F8A-5846791FEE7D}" type="sibTrans" cxnId="{086CF9CB-B35B-4043-92E6-92FC43ECCDD9}">
      <dgm:prSet/>
      <dgm:spPr/>
      <dgm:t>
        <a:bodyPr/>
        <a:lstStyle/>
        <a:p>
          <a:pPr rtl="1"/>
          <a:endParaRPr lang="ar-SA">
            <a:solidFill>
              <a:schemeClr val="tx1"/>
            </a:solidFill>
          </a:endParaRPr>
        </a:p>
      </dgm:t>
    </dgm:pt>
    <dgm:pt modelId="{C71AFD52-5064-423B-AD09-95A964C6DE16}" type="pres">
      <dgm:prSet presAssocID="{141E9BD2-DDA7-4619-90D6-F245765E83E1}" presName="linearFlow" presStyleCnt="0">
        <dgm:presLayoutVars>
          <dgm:dir/>
          <dgm:animLvl val="lvl"/>
          <dgm:resizeHandles val="exact"/>
        </dgm:presLayoutVars>
      </dgm:prSet>
      <dgm:spPr/>
    </dgm:pt>
    <dgm:pt modelId="{F74CFA91-D613-4167-A9A3-CF12A79AE87D}" type="pres">
      <dgm:prSet presAssocID="{92F93ABF-8A21-40F2-9AF0-9FBB1B0DD044}" presName="composite" presStyleCnt="0"/>
      <dgm:spPr/>
    </dgm:pt>
    <dgm:pt modelId="{12CC1FE4-FEC2-41B2-B00D-84D824966F0C}" type="pres">
      <dgm:prSet presAssocID="{92F93ABF-8A21-40F2-9AF0-9FBB1B0DD044}" presName="parentText" presStyleLbl="alignNode1" presStyleIdx="0" presStyleCnt="4" custLinFactNeighborY="-9736">
        <dgm:presLayoutVars>
          <dgm:chMax val="1"/>
          <dgm:bulletEnabled val="1"/>
        </dgm:presLayoutVars>
      </dgm:prSet>
      <dgm:spPr/>
      <dgm:t>
        <a:bodyPr/>
        <a:lstStyle/>
        <a:p>
          <a:pPr rtl="1"/>
          <a:endParaRPr lang="ar-SA"/>
        </a:p>
      </dgm:t>
    </dgm:pt>
    <dgm:pt modelId="{E6430910-2841-444E-AD02-CA862977BCC4}" type="pres">
      <dgm:prSet presAssocID="{92F93ABF-8A21-40F2-9AF0-9FBB1B0DD044}" presName="descendantText" presStyleLbl="alignAcc1" presStyleIdx="0" presStyleCnt="4" custScaleY="160276" custLinFactNeighborY="-19534">
        <dgm:presLayoutVars>
          <dgm:bulletEnabled val="1"/>
        </dgm:presLayoutVars>
      </dgm:prSet>
      <dgm:spPr/>
      <dgm:t>
        <a:bodyPr/>
        <a:lstStyle/>
        <a:p>
          <a:pPr rtl="1"/>
          <a:endParaRPr lang="ar-SA"/>
        </a:p>
      </dgm:t>
    </dgm:pt>
    <dgm:pt modelId="{478A47A8-2C7B-423E-99C5-C013DAE5BFED}" type="pres">
      <dgm:prSet presAssocID="{F0BDB78D-2E32-4063-9DBE-077E8E6599EA}" presName="sp" presStyleCnt="0"/>
      <dgm:spPr/>
    </dgm:pt>
    <dgm:pt modelId="{814213E6-D886-4806-A321-9C6B636A09EC}" type="pres">
      <dgm:prSet presAssocID="{51267E41-C5B8-472C-A8EA-A9795B859351}" presName="composite" presStyleCnt="0"/>
      <dgm:spPr/>
    </dgm:pt>
    <dgm:pt modelId="{3364CEC1-112C-4FC3-9BE4-1DBB5899DBFE}" type="pres">
      <dgm:prSet presAssocID="{51267E41-C5B8-472C-A8EA-A9795B859351}" presName="parentText" presStyleLbl="alignNode1" presStyleIdx="1" presStyleCnt="4" custLinFactNeighborY="-9736">
        <dgm:presLayoutVars>
          <dgm:chMax val="1"/>
          <dgm:bulletEnabled val="1"/>
        </dgm:presLayoutVars>
      </dgm:prSet>
      <dgm:spPr/>
      <dgm:t>
        <a:bodyPr/>
        <a:lstStyle/>
        <a:p>
          <a:pPr rtl="1"/>
          <a:endParaRPr lang="ar-SA"/>
        </a:p>
      </dgm:t>
    </dgm:pt>
    <dgm:pt modelId="{C78CDD94-D49B-4D24-964D-CD81038F3A19}" type="pres">
      <dgm:prSet presAssocID="{51267E41-C5B8-472C-A8EA-A9795B859351}" presName="descendantText" presStyleLbl="alignAcc1" presStyleIdx="1" presStyleCnt="4" custScaleY="140232" custLinFactNeighborY="-14977">
        <dgm:presLayoutVars>
          <dgm:bulletEnabled val="1"/>
        </dgm:presLayoutVars>
      </dgm:prSet>
      <dgm:spPr/>
    </dgm:pt>
    <dgm:pt modelId="{C2220E53-86A0-4145-8E1C-7900E556ABF9}" type="pres">
      <dgm:prSet presAssocID="{CB99691D-28E5-4FBA-8F8A-5846791FEE7D}" presName="sp" presStyleCnt="0"/>
      <dgm:spPr/>
    </dgm:pt>
    <dgm:pt modelId="{7586697E-8033-4DCF-B717-8DF02290E406}" type="pres">
      <dgm:prSet presAssocID="{2D474166-2F92-4C46-9CF8-F32A893D0D8D}" presName="composite" presStyleCnt="0"/>
      <dgm:spPr/>
    </dgm:pt>
    <dgm:pt modelId="{29CA8048-D269-4594-859B-5FB8C556A78D}" type="pres">
      <dgm:prSet presAssocID="{2D474166-2F92-4C46-9CF8-F32A893D0D8D}" presName="parentText" presStyleLbl="alignNode1" presStyleIdx="2" presStyleCnt="4" custLinFactNeighborY="-9736">
        <dgm:presLayoutVars>
          <dgm:chMax val="1"/>
          <dgm:bulletEnabled val="1"/>
        </dgm:presLayoutVars>
      </dgm:prSet>
      <dgm:spPr/>
      <dgm:t>
        <a:bodyPr/>
        <a:lstStyle/>
        <a:p>
          <a:pPr rtl="1"/>
          <a:endParaRPr lang="ar-SA"/>
        </a:p>
      </dgm:t>
    </dgm:pt>
    <dgm:pt modelId="{BDEA51A0-AFA2-4C3E-B7FF-820E3686713A}" type="pres">
      <dgm:prSet presAssocID="{2D474166-2F92-4C46-9CF8-F32A893D0D8D}" presName="descendantText" presStyleLbl="alignAcc1" presStyleIdx="2" presStyleCnt="4" custScaleY="202867" custLinFactNeighborY="3216">
        <dgm:presLayoutVars>
          <dgm:bulletEnabled val="1"/>
        </dgm:presLayoutVars>
      </dgm:prSet>
      <dgm:spPr/>
    </dgm:pt>
    <dgm:pt modelId="{B35B5E70-1E3E-45AE-997B-040C7B641803}" type="pres">
      <dgm:prSet presAssocID="{D5866865-2B1D-45D7-A375-F747A442EB2F}" presName="sp" presStyleCnt="0"/>
      <dgm:spPr/>
    </dgm:pt>
    <dgm:pt modelId="{550E66E8-A0A8-4ED2-905C-C0F26200D937}" type="pres">
      <dgm:prSet presAssocID="{7D260F39-4F3D-41FA-B210-E2E9F76A2D4F}" presName="composite" presStyleCnt="0"/>
      <dgm:spPr/>
    </dgm:pt>
    <dgm:pt modelId="{C06E7CA1-6370-4192-BD72-5A61A83891F5}" type="pres">
      <dgm:prSet presAssocID="{7D260F39-4F3D-41FA-B210-E2E9F76A2D4F}" presName="parentText" presStyleLbl="alignNode1" presStyleIdx="3" presStyleCnt="4" custLinFactNeighborY="385">
        <dgm:presLayoutVars>
          <dgm:chMax val="1"/>
          <dgm:bulletEnabled val="1"/>
        </dgm:presLayoutVars>
      </dgm:prSet>
      <dgm:spPr/>
      <dgm:t>
        <a:bodyPr/>
        <a:lstStyle/>
        <a:p>
          <a:pPr rtl="1"/>
          <a:endParaRPr lang="ar-SA"/>
        </a:p>
      </dgm:t>
    </dgm:pt>
    <dgm:pt modelId="{3934EFFC-5697-4C4C-904E-82FE8A64A93F}" type="pres">
      <dgm:prSet presAssocID="{7D260F39-4F3D-41FA-B210-E2E9F76A2D4F}" presName="descendantText" presStyleLbl="alignAcc1" presStyleIdx="3" presStyleCnt="4" custScaleY="144827" custLinFactNeighborY="32025">
        <dgm:presLayoutVars>
          <dgm:bulletEnabled val="1"/>
        </dgm:presLayoutVars>
      </dgm:prSet>
      <dgm:spPr/>
    </dgm:pt>
  </dgm:ptLst>
  <dgm:cxnLst>
    <dgm:cxn modelId="{55086F6B-F242-4236-AE7F-173934DE9262}" srcId="{141E9BD2-DDA7-4619-90D6-F245765E83E1}" destId="{92F93ABF-8A21-40F2-9AF0-9FBB1B0DD044}" srcOrd="0" destOrd="0" parTransId="{488CEECC-3948-4AFF-A43A-F9D09FA8B782}" sibTransId="{F0BDB78D-2E32-4063-9DBE-077E8E6599EA}"/>
    <dgm:cxn modelId="{FA463B2C-42C7-40A8-946B-CB96FA9BDB7E}" type="presOf" srcId="{51267E41-C5B8-472C-A8EA-A9795B859351}" destId="{3364CEC1-112C-4FC3-9BE4-1DBB5899DBFE}" srcOrd="0" destOrd="0" presId="urn:microsoft.com/office/officeart/2005/8/layout/chevron2"/>
    <dgm:cxn modelId="{87FE7C98-041B-42DF-B853-B5A3753B438A}" srcId="{141E9BD2-DDA7-4619-90D6-F245765E83E1}" destId="{7D260F39-4F3D-41FA-B210-E2E9F76A2D4F}" srcOrd="3" destOrd="0" parTransId="{188B0BD7-3175-4726-906F-39D320C687FA}" sibTransId="{609711B9-8FCB-418F-A198-FC2C7F0C4AA5}"/>
    <dgm:cxn modelId="{C6FB9BB1-785D-4C8E-A3DB-AB689DD5AE15}" type="presOf" srcId="{92F93ABF-8A21-40F2-9AF0-9FBB1B0DD044}" destId="{12CC1FE4-FEC2-41B2-B00D-84D824966F0C}" srcOrd="0" destOrd="0" presId="urn:microsoft.com/office/officeart/2005/8/layout/chevron2"/>
    <dgm:cxn modelId="{DA4EBC48-026D-4EC0-ABD6-1A18035B43B8}" type="presOf" srcId="{2D474166-2F92-4C46-9CF8-F32A893D0D8D}" destId="{29CA8048-D269-4594-859B-5FB8C556A78D}" srcOrd="0" destOrd="0" presId="urn:microsoft.com/office/officeart/2005/8/layout/chevron2"/>
    <dgm:cxn modelId="{F4964A42-9ED7-47CE-A8BA-6A5295C7C402}" type="presOf" srcId="{7D260F39-4F3D-41FA-B210-E2E9F76A2D4F}" destId="{C06E7CA1-6370-4192-BD72-5A61A83891F5}" srcOrd="0" destOrd="0" presId="urn:microsoft.com/office/officeart/2005/8/layout/chevron2"/>
    <dgm:cxn modelId="{086CF9CB-B35B-4043-92E6-92FC43ECCDD9}" srcId="{141E9BD2-DDA7-4619-90D6-F245765E83E1}" destId="{51267E41-C5B8-472C-A8EA-A9795B859351}" srcOrd="1" destOrd="0" parTransId="{536BF182-98A0-434D-BA10-6A32FA70D4BD}" sibTransId="{CB99691D-28E5-4FBA-8F8A-5846791FEE7D}"/>
    <dgm:cxn modelId="{E42E274A-2912-4502-B3F1-49665F708898}" type="presOf" srcId="{141E9BD2-DDA7-4619-90D6-F245765E83E1}" destId="{C71AFD52-5064-423B-AD09-95A964C6DE16}" srcOrd="0" destOrd="0" presId="urn:microsoft.com/office/officeart/2005/8/layout/chevron2"/>
    <dgm:cxn modelId="{91141C62-5796-427D-BBB3-92AA1654F010}" srcId="{141E9BD2-DDA7-4619-90D6-F245765E83E1}" destId="{2D474166-2F92-4C46-9CF8-F32A893D0D8D}" srcOrd="2" destOrd="0" parTransId="{7CD067A4-1A13-4BD9-848D-1443F707327A}" sibTransId="{D5866865-2B1D-45D7-A375-F747A442EB2F}"/>
    <dgm:cxn modelId="{CFF7A0DD-D7C9-4715-A092-0652EE79EA11}" type="presParOf" srcId="{C71AFD52-5064-423B-AD09-95A964C6DE16}" destId="{F74CFA91-D613-4167-A9A3-CF12A79AE87D}" srcOrd="0" destOrd="0" presId="urn:microsoft.com/office/officeart/2005/8/layout/chevron2"/>
    <dgm:cxn modelId="{9060D1DA-F397-4B7B-A028-B46F602E3009}" type="presParOf" srcId="{F74CFA91-D613-4167-A9A3-CF12A79AE87D}" destId="{12CC1FE4-FEC2-41B2-B00D-84D824966F0C}" srcOrd="0" destOrd="0" presId="urn:microsoft.com/office/officeart/2005/8/layout/chevron2"/>
    <dgm:cxn modelId="{4547EF0F-25FA-4D95-BC07-333CC120E68D}" type="presParOf" srcId="{F74CFA91-D613-4167-A9A3-CF12A79AE87D}" destId="{E6430910-2841-444E-AD02-CA862977BCC4}" srcOrd="1" destOrd="0" presId="urn:microsoft.com/office/officeart/2005/8/layout/chevron2"/>
    <dgm:cxn modelId="{A2E1EB37-6C8A-4674-9903-B650F65509BC}" type="presParOf" srcId="{C71AFD52-5064-423B-AD09-95A964C6DE16}" destId="{478A47A8-2C7B-423E-99C5-C013DAE5BFED}" srcOrd="1" destOrd="0" presId="urn:microsoft.com/office/officeart/2005/8/layout/chevron2"/>
    <dgm:cxn modelId="{BCB13CA9-E6D0-4B88-BE67-7D4419BDF2B4}" type="presParOf" srcId="{C71AFD52-5064-423B-AD09-95A964C6DE16}" destId="{814213E6-D886-4806-A321-9C6B636A09EC}" srcOrd="2" destOrd="0" presId="urn:microsoft.com/office/officeart/2005/8/layout/chevron2"/>
    <dgm:cxn modelId="{E7156C2C-57A9-4FAC-9160-5A44858E7037}" type="presParOf" srcId="{814213E6-D886-4806-A321-9C6B636A09EC}" destId="{3364CEC1-112C-4FC3-9BE4-1DBB5899DBFE}" srcOrd="0" destOrd="0" presId="urn:microsoft.com/office/officeart/2005/8/layout/chevron2"/>
    <dgm:cxn modelId="{A39F4B3F-9536-47BB-914C-D9014EC222DC}" type="presParOf" srcId="{814213E6-D886-4806-A321-9C6B636A09EC}" destId="{C78CDD94-D49B-4D24-964D-CD81038F3A19}" srcOrd="1" destOrd="0" presId="urn:microsoft.com/office/officeart/2005/8/layout/chevron2"/>
    <dgm:cxn modelId="{A215D109-7431-4062-AD37-04C33D1676B8}" type="presParOf" srcId="{C71AFD52-5064-423B-AD09-95A964C6DE16}" destId="{C2220E53-86A0-4145-8E1C-7900E556ABF9}" srcOrd="3" destOrd="0" presId="urn:microsoft.com/office/officeart/2005/8/layout/chevron2"/>
    <dgm:cxn modelId="{4A88FD2A-26FE-4BBC-8364-E30764471194}" type="presParOf" srcId="{C71AFD52-5064-423B-AD09-95A964C6DE16}" destId="{7586697E-8033-4DCF-B717-8DF02290E406}" srcOrd="4" destOrd="0" presId="urn:microsoft.com/office/officeart/2005/8/layout/chevron2"/>
    <dgm:cxn modelId="{57E3DD59-A497-40DC-98AA-375833FEA24D}" type="presParOf" srcId="{7586697E-8033-4DCF-B717-8DF02290E406}" destId="{29CA8048-D269-4594-859B-5FB8C556A78D}" srcOrd="0" destOrd="0" presId="urn:microsoft.com/office/officeart/2005/8/layout/chevron2"/>
    <dgm:cxn modelId="{EC4429A4-5E2A-49CE-BD96-43464E935DA7}" type="presParOf" srcId="{7586697E-8033-4DCF-B717-8DF02290E406}" destId="{BDEA51A0-AFA2-4C3E-B7FF-820E3686713A}" srcOrd="1" destOrd="0" presId="urn:microsoft.com/office/officeart/2005/8/layout/chevron2"/>
    <dgm:cxn modelId="{0F7ECF25-09D7-44FF-80C9-1EEE9BA31761}" type="presParOf" srcId="{C71AFD52-5064-423B-AD09-95A964C6DE16}" destId="{B35B5E70-1E3E-45AE-997B-040C7B641803}" srcOrd="5" destOrd="0" presId="urn:microsoft.com/office/officeart/2005/8/layout/chevron2"/>
    <dgm:cxn modelId="{B7947083-6389-40E5-9479-A128D8C2BC12}" type="presParOf" srcId="{C71AFD52-5064-423B-AD09-95A964C6DE16}" destId="{550E66E8-A0A8-4ED2-905C-C0F26200D937}" srcOrd="6" destOrd="0" presId="urn:microsoft.com/office/officeart/2005/8/layout/chevron2"/>
    <dgm:cxn modelId="{DCB04E89-8934-4A56-9AB2-CDA7F88B02E9}" type="presParOf" srcId="{550E66E8-A0A8-4ED2-905C-C0F26200D937}" destId="{C06E7CA1-6370-4192-BD72-5A61A83891F5}" srcOrd="0" destOrd="0" presId="urn:microsoft.com/office/officeart/2005/8/layout/chevron2"/>
    <dgm:cxn modelId="{7DCC5EFB-DC9A-43E6-BE6F-D395E4E2559D}" type="presParOf" srcId="{550E66E8-A0A8-4ED2-905C-C0F26200D937}" destId="{3934EFFC-5697-4C4C-904E-82FE8A64A93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خطوات انشاء قاعدة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600" b="0" dirty="0" smtClean="0">
              <a:solidFill>
                <a:srgbClr val="990033"/>
              </a:solidFill>
              <a:cs typeface="MCS Taybah S_U normal." pitchFamily="2" charset="-78"/>
            </a:rPr>
            <a:t>تحليل المتطلبات</a:t>
          </a:r>
        </a:p>
        <a:p>
          <a:pPr algn="r" rtl="1"/>
          <a:r>
            <a:rPr lang="ar-SA" sz="1200" b="1" dirty="0" smtClean="0"/>
            <a:t>1/لإنشاء بيئة قاعدة بيانات، يجب فهم العلاقات بين البيانات، أنواع البيانات التي ستحفظ في قاعدة البيانات.</a:t>
          </a:r>
          <a:endParaRPr lang="en-US" sz="1200" b="1" dirty="0" smtClean="0"/>
        </a:p>
        <a:p>
          <a:pPr algn="r" rtl="1"/>
          <a:r>
            <a:rPr lang="ar-SA" sz="1200" b="1" dirty="0" smtClean="0"/>
            <a:t>2/يجب معرفة كيفية استخدام البيانات وكيف ستقوم المنظمة بتغيير وإدارة البيانات من منظورها الواسع.</a:t>
          </a:r>
          <a:endParaRPr lang="en-US" sz="1200" b="1" dirty="0" smtClean="0"/>
        </a:p>
        <a:p>
          <a:pPr algn="r" rtl="1"/>
          <a:r>
            <a:rPr lang="ar-SA" sz="1200" b="1" dirty="0" smtClean="0"/>
            <a:t>3/بالإضافة إلى تصميم قاعدة البيانات سيأخذ بالاعتبار كيف ستشارك المنظمة بياناتها مع شركائها في الأعمال.</a:t>
          </a:r>
          <a:endParaRPr lang="en-US" sz="1200" b="1" dirty="0" smtClean="0"/>
        </a:p>
        <a:p>
          <a:pPr algn="r" rtl="1"/>
          <a:r>
            <a:rPr lang="ar-SA" sz="1200" b="1" dirty="0" smtClean="0"/>
            <a:t>4/وهناك مبادئ مهمة في تصميم قواعد البيانات، وإدارة ومتطلبات المنظمة لبيئة قاعدة بيانات </a:t>
          </a:r>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ضمان نــوعية البيانات</a:t>
          </a:r>
        </a:p>
        <a:p>
          <a:pPr rtl="1"/>
          <a:r>
            <a:rPr lang="ar-SA" sz="1100" dirty="0" smtClean="0"/>
            <a:t>البيانات غير الصحيحة وغير الملائمة والمتضاربة مع مصادر معلومات أخرى يمكن أن تتسبب مشاكل مالية وتشغيلية خطيرة للأعمال..</a:t>
          </a:r>
          <a:endParaRPr lang="en-US" sz="1100" dirty="0" smtClean="0"/>
        </a:p>
        <a:p>
          <a:pPr rtl="1"/>
          <a:r>
            <a:rPr lang="ar-SA" sz="1100" dirty="0" smtClean="0"/>
            <a:t>ويمكن أن يسبب الحشو </a:t>
          </a:r>
          <a:r>
            <a:rPr lang="en-US" sz="1100" b="1" dirty="0" smtClean="0"/>
            <a:t>redundancy</a:t>
          </a:r>
          <a:r>
            <a:rPr lang="ar-SA" sz="1100" dirty="0" smtClean="0"/>
            <a:t> و التناقض </a:t>
          </a:r>
          <a:r>
            <a:rPr lang="en-US" sz="1100" b="1" dirty="0" smtClean="0"/>
            <a:t>inconsistency</a:t>
          </a:r>
          <a:r>
            <a:rPr lang="ar-SA" sz="1100" dirty="0" smtClean="0"/>
            <a:t> الناتج عن بيئة الملفات التقليدية من المشاكل في نوعية البيانات.</a:t>
          </a:r>
        </a:p>
        <a:p>
          <a:pPr rtl="1"/>
          <a:r>
            <a:rPr lang="ar-SA" sz="11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dirty="0" smtClean="0"/>
        </a:p>
        <a:p>
          <a:pPr rtl="1"/>
          <a:r>
            <a:rPr lang="ar-SA" sz="1100" dirty="0" smtClean="0"/>
            <a:t>تنظيف البيانات </a:t>
          </a:r>
          <a:r>
            <a:rPr lang="en-US" sz="1100" b="1" dirty="0" smtClean="0"/>
            <a:t>Data scrubbing</a:t>
          </a:r>
          <a:r>
            <a:rPr lang="ar-SA" sz="1100" dirty="0" smtClean="0"/>
            <a:t> هي النشاطات تنفذ للتعرف على البيانات الخطأ، الناقصة، غير المشكلة جيدا والمكررة لتصحيحها. وهي تدعم استقامة البيانات </a:t>
          </a:r>
          <a:r>
            <a:rPr lang="en-US" sz="1100" b="1" dirty="0" smtClean="0"/>
            <a:t>data consistency</a:t>
          </a:r>
          <a:r>
            <a:rPr lang="ar-SA" sz="1100" dirty="0" smtClean="0"/>
            <a:t> .</a:t>
          </a:r>
          <a:endParaRPr lang="ar-SA" sz="1100" b="0" dirty="0" smtClean="0">
            <a:solidFill>
              <a:srgbClr val="990033"/>
            </a:solidFill>
            <a:cs typeface="MCS Taybah S_U normal." pitchFamily="2" charset="-78"/>
          </a:endParaRP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algn="ctr" rtl="1"/>
          <a:r>
            <a:rPr lang="ar-SA" sz="1400" b="0" dirty="0" smtClean="0">
              <a:solidFill>
                <a:srgbClr val="990033"/>
              </a:solidFill>
              <a:cs typeface="MCS Taybah S_U normal." pitchFamily="2" charset="-78"/>
            </a:rPr>
            <a:t>توزيع قواعد البيانات</a:t>
          </a:r>
        </a:p>
        <a:p>
          <a:pPr algn="ctr" rtl="1"/>
          <a:r>
            <a:rPr lang="ar-SA" sz="1100" b="1" dirty="0" smtClean="0"/>
            <a:t>تحفظ وتدار بطريقتين رئيسيتن :</a:t>
          </a:r>
          <a:endParaRPr lang="en-US" sz="1100" b="1" dirty="0" smtClean="0"/>
        </a:p>
        <a:p>
          <a:pPr algn="ctr" rtl="1"/>
          <a:r>
            <a:rPr lang="ar-SA" sz="1100" dirty="0" smtClean="0">
              <a:solidFill>
                <a:srgbClr val="C00000"/>
              </a:solidFill>
            </a:rPr>
            <a:t>1/ النسخ </a:t>
          </a:r>
          <a:r>
            <a:rPr lang="en-US" sz="1100" b="1" dirty="0" smtClean="0">
              <a:solidFill>
                <a:srgbClr val="C00000"/>
              </a:solidFill>
            </a:rPr>
            <a:t>Duplicate</a:t>
          </a:r>
          <a:r>
            <a:rPr lang="ar-SA" sz="11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dirty="0" smtClean="0"/>
        </a:p>
        <a:p>
          <a:pPr algn="r" rtl="1"/>
          <a:r>
            <a:rPr lang="ar-SA" sz="1100" dirty="0" smtClean="0">
              <a:solidFill>
                <a:srgbClr val="C00000"/>
              </a:solidFill>
            </a:rPr>
            <a:t>2/ تقسم قواعد البيانات </a:t>
          </a:r>
          <a:r>
            <a:rPr lang="en-US" sz="1100" b="1" dirty="0" smtClean="0">
              <a:solidFill>
                <a:srgbClr val="C00000"/>
              </a:solidFill>
            </a:rPr>
            <a:t>Partitioned</a:t>
          </a:r>
          <a:r>
            <a:rPr lang="ar-SA" sz="1100" dirty="0" smtClean="0">
              <a:solidFill>
                <a:srgbClr val="C00000"/>
              </a:solidFill>
            </a:rPr>
            <a:t> </a:t>
          </a:r>
          <a:r>
            <a:rPr lang="ar-SA" sz="1100" dirty="0" smtClean="0"/>
            <a:t>:                                                                                                 يتم تخزين وصيانة أقسام من قاعدة البيانات في مكان واحد. وتكون الأقسام الأخرى مخزنة ومصانة في مواقع جغرافية أخرى.</a:t>
          </a:r>
          <a:endParaRPr lang="en-US" sz="1100" dirty="0" smtClean="0"/>
        </a:p>
        <a:p>
          <a:pPr algn="ctr" rtl="1"/>
          <a:r>
            <a:rPr lang="ar-SA" sz="1100" dirty="0" smtClean="0"/>
            <a:t>بحيث يكون عند كل معالج لحاسب بعيد البيانات الضرورية لخدمة منطقته الجغرافية.</a:t>
          </a:r>
          <a:endParaRPr lang="en-US" sz="1100" dirty="0" smtClean="0"/>
        </a:p>
        <a:p>
          <a:pPr algn="ctr" rtl="1"/>
          <a:r>
            <a:rPr lang="ar-SA" sz="1100" dirty="0" smtClean="0"/>
            <a:t>غالبا ما يتم رفع التغيير في الملفات المحلية إلى قاعدة البيانات المركزية بأسلوب التشغيل بالدفعة خلال الليل</a:t>
          </a:r>
        </a:p>
        <a:p>
          <a:pPr algn="ctr" rtl="1"/>
          <a:r>
            <a:rPr lang="ar-SA" sz="1100" b="1" dirty="0" smtClean="0">
              <a:solidFill>
                <a:srgbClr val="990033"/>
              </a:solidFill>
            </a:rPr>
            <a:t>رسم توضيحي ومعلومات هامه م10</a:t>
          </a:r>
          <a:endParaRPr lang="ar-SA" sz="1100" b="1" dirty="0">
            <a:solidFill>
              <a:srgbClr val="990033"/>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algn="ctr" rtl="1"/>
          <a:r>
            <a:rPr lang="ar-SA" sz="1800" b="0" dirty="0" smtClean="0">
              <a:solidFill>
                <a:srgbClr val="990033"/>
              </a:solidFill>
              <a:cs typeface="MCS Taybah S_U normal." pitchFamily="2" charset="-78"/>
            </a:rPr>
            <a:t>تصميم قاعدة البيانات</a:t>
          </a:r>
        </a:p>
        <a:p>
          <a:pPr algn="r" rtl="1"/>
          <a:r>
            <a:rPr lang="ar-SA" sz="1100" dirty="0" smtClean="0"/>
            <a:t>التصميم المفاهيمي أو المنطقي </a:t>
          </a:r>
          <a:r>
            <a:rPr lang="en-US" sz="1100" b="1" dirty="0" smtClean="0"/>
            <a:t>Conceptual or Logical Database Design</a:t>
          </a:r>
          <a:r>
            <a:rPr lang="ar-SA" sz="1100" dirty="0" smtClean="0"/>
            <a:t> </a:t>
          </a:r>
        </a:p>
        <a:p>
          <a:pPr algn="r" rtl="1"/>
          <a:r>
            <a:rPr lang="ar-SA" sz="1100" dirty="0" smtClean="0"/>
            <a:t>التصميم المادي  </a:t>
          </a:r>
          <a:r>
            <a:rPr lang="en-US" sz="1100" b="1" dirty="0" smtClean="0"/>
            <a:t>Physical Database Design</a:t>
          </a:r>
          <a:endParaRPr lang="ar-SA" sz="1100" dirty="0" smtClean="0"/>
        </a:p>
        <a:p>
          <a:pPr algn="r" rtl="1"/>
          <a:r>
            <a:rPr lang="ar-SA" sz="1100" dirty="0" smtClean="0"/>
            <a:t>التصميم الأمني </a:t>
          </a:r>
          <a:r>
            <a:rPr lang="en-US" sz="1100" b="1" dirty="0" smtClean="0"/>
            <a:t>Security Design</a:t>
          </a:r>
          <a:endParaRPr lang="ar-SA" sz="1100" b="1" dirty="0" smtClean="0"/>
        </a:p>
        <a:p>
          <a:pPr algn="ctr" rtl="1"/>
          <a:r>
            <a:rPr lang="ar-SA" sz="1100" b="1" dirty="0" smtClean="0"/>
            <a:t>الشرح في الشريحة التاليه</a:t>
          </a:r>
          <a:endParaRPr lang="ar-SA" sz="10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51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82890" custScaleY="157828" custRadScaleRad="91504" custRadScaleInc="156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5632" custScaleY="267845" custRadScaleRad="116010" custRadScaleInc="1051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1177" custScaleY="109930" custRadScaleRad="91576" custRadScaleInc="-5298">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2792" custRadScaleRad="121045" custRadScaleInc="-13016">
        <dgm:presLayoutVars>
          <dgm:bulletEnabled val="1"/>
        </dgm:presLayoutVars>
      </dgm:prSet>
      <dgm:spPr/>
      <dgm:t>
        <a:bodyPr/>
        <a:lstStyle/>
        <a:p>
          <a:pPr rtl="1"/>
          <a:endParaRPr lang="ar-SA"/>
        </a:p>
      </dgm:t>
    </dgm:pt>
  </dgm:ptLst>
  <dgm:cxnLst>
    <dgm:cxn modelId="{4034C2A3-A006-401E-94C2-F2EA5D4C62BB}" type="presOf" srcId="{52F69861-8C55-4D7C-AAC7-D2D2E6D0CE61}" destId="{3EF81295-8E28-4C30-B5A6-228FE6A7F924}" srcOrd="0" destOrd="0" presId="urn:microsoft.com/office/officeart/2008/layout/RadialCluster"/>
    <dgm:cxn modelId="{ED5C4403-3207-4A91-B85D-EA63DEDE1D9F}" type="presOf" srcId="{60816C67-B644-4396-8F04-AFE141806C86}" destId="{DEAC5130-2454-4956-9F5D-ADC41C98CC3C}" srcOrd="0" destOrd="0" presId="urn:microsoft.com/office/officeart/2008/layout/RadialCluster"/>
    <dgm:cxn modelId="{C81DCEFF-F04F-4946-B9A0-CDA039502475}" type="presOf" srcId="{A903C04D-C642-46CB-AEA4-3FC5A505334B}" destId="{B0321977-6FE6-42FB-AC25-B0AF7C500DB6}" srcOrd="0" destOrd="0" presId="urn:microsoft.com/office/officeart/2008/layout/RadialCluster"/>
    <dgm:cxn modelId="{1E55C972-00FC-4257-99C2-24323FB317FB}" type="presOf" srcId="{34CAF9D2-71E5-4625-B209-4D84A4C6263D}" destId="{762F1BE7-582A-4733-819D-05886441EDDF}" srcOrd="0" destOrd="0" presId="urn:microsoft.com/office/officeart/2008/layout/RadialCluster"/>
    <dgm:cxn modelId="{2100C64C-86EE-43BA-A044-C94B7C7146BD}" type="presOf" srcId="{D197F285-C330-4DD5-B5E8-92826B98683C}" destId="{E153EABB-30C2-4252-AD53-05AB3DF2FD41}"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BDB73479-B26A-44E5-988A-A7E10AE584C1}" type="presOf" srcId="{0A62554C-2F31-4EA8-8D1A-D67C0467109E}" destId="{D3043A86-E2A0-45F9-B03A-31144D9DB66D}" srcOrd="0" destOrd="0" presId="urn:microsoft.com/office/officeart/2008/layout/RadialCluster"/>
    <dgm:cxn modelId="{7C03513F-FF23-4B0D-89E3-A3DDE4207005}" type="presOf" srcId="{F0419022-AD24-47C3-AF2E-1BE62D5ADA65}" destId="{D82EDEBE-BB2F-4E83-B16B-600B65C4FC91}"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101E1782-3EB6-4014-8FBD-890A6DB4E169}" type="presOf" srcId="{80CAB5EF-582B-4A3C-94F8-830C46293C8A}" destId="{C296D861-43C3-4979-9E86-2004292E3076}" srcOrd="0" destOrd="0" presId="urn:microsoft.com/office/officeart/2008/layout/RadialCluster"/>
    <dgm:cxn modelId="{C4F3E2AB-263C-4A40-9564-A04421BB9CDD}" type="presOf" srcId="{D2C75D40-9926-47E4-95F2-301737D83A57}" destId="{6A302661-E75E-4BCF-B119-995BF267D72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EA667B4E-5D6A-49DD-BD3B-EF1247388057}" srcId="{0A62554C-2F31-4EA8-8D1A-D67C0467109E}" destId="{34CAF9D2-71E5-4625-B209-4D84A4C6263D}" srcOrd="2" destOrd="0" parTransId="{D197F285-C330-4DD5-B5E8-92826B98683C}" sibTransId="{F92B7B3D-7A3A-43BA-984C-8B9551D13C7D}"/>
    <dgm:cxn modelId="{CB37D834-2AF8-4E2B-B0D4-6E6FED95B4DB}" srcId="{0A62554C-2F31-4EA8-8D1A-D67C0467109E}" destId="{F0419022-AD24-47C3-AF2E-1BE62D5ADA65}" srcOrd="1" destOrd="0" parTransId="{A903C04D-C642-46CB-AEA4-3FC5A505334B}" sibTransId="{43454D4A-FE03-4527-B435-32641293B3C0}"/>
    <dgm:cxn modelId="{F89880CA-3D36-4895-B7D3-7D202CC8B467}" type="presOf" srcId="{ABBF487D-1243-4F08-A7CF-23E10DCF947F}" destId="{665E8E65-F71F-40DA-B2E6-884418ED34F2}" srcOrd="0" destOrd="0" presId="urn:microsoft.com/office/officeart/2008/layout/RadialCluster"/>
    <dgm:cxn modelId="{A002F507-C272-4A8A-AE99-EA76B98D3341}" type="presParOf" srcId="{DEAC5130-2454-4956-9F5D-ADC41C98CC3C}" destId="{32E66513-F428-451D-9DB0-C7BD4F678CBD}" srcOrd="0" destOrd="0" presId="urn:microsoft.com/office/officeart/2008/layout/RadialCluster"/>
    <dgm:cxn modelId="{372C7E98-A8A9-4BB3-8F09-048933ACA158}" type="presParOf" srcId="{32E66513-F428-451D-9DB0-C7BD4F678CBD}" destId="{D3043A86-E2A0-45F9-B03A-31144D9DB66D}" srcOrd="0" destOrd="0" presId="urn:microsoft.com/office/officeart/2008/layout/RadialCluster"/>
    <dgm:cxn modelId="{5E609630-08D1-4FA4-948A-1CCB7B8D117F}" type="presParOf" srcId="{32E66513-F428-451D-9DB0-C7BD4F678CBD}" destId="{3EF81295-8E28-4C30-B5A6-228FE6A7F924}" srcOrd="1" destOrd="0" presId="urn:microsoft.com/office/officeart/2008/layout/RadialCluster"/>
    <dgm:cxn modelId="{768D96C7-092E-4096-9530-F68BB0E089AB}" type="presParOf" srcId="{32E66513-F428-451D-9DB0-C7BD4F678CBD}" destId="{6A302661-E75E-4BCF-B119-995BF267D72C}" srcOrd="2" destOrd="0" presId="urn:microsoft.com/office/officeart/2008/layout/RadialCluster"/>
    <dgm:cxn modelId="{C112B4D1-0CB4-4582-ADEA-EFF1556B7087}" type="presParOf" srcId="{32E66513-F428-451D-9DB0-C7BD4F678CBD}" destId="{B0321977-6FE6-42FB-AC25-B0AF7C500DB6}" srcOrd="3" destOrd="0" presId="urn:microsoft.com/office/officeart/2008/layout/RadialCluster"/>
    <dgm:cxn modelId="{4F9A58A2-17F1-4DC5-B211-C6734BB3D802}" type="presParOf" srcId="{32E66513-F428-451D-9DB0-C7BD4F678CBD}" destId="{D82EDEBE-BB2F-4E83-B16B-600B65C4FC91}" srcOrd="4" destOrd="0" presId="urn:microsoft.com/office/officeart/2008/layout/RadialCluster"/>
    <dgm:cxn modelId="{51B5572D-AB1C-4CFF-89BA-29D06A318875}" type="presParOf" srcId="{32E66513-F428-451D-9DB0-C7BD4F678CBD}" destId="{E153EABB-30C2-4252-AD53-05AB3DF2FD41}" srcOrd="5" destOrd="0" presId="urn:microsoft.com/office/officeart/2008/layout/RadialCluster"/>
    <dgm:cxn modelId="{8F22FD67-88A9-4706-87BC-441E39464310}" type="presParOf" srcId="{32E66513-F428-451D-9DB0-C7BD4F678CBD}" destId="{762F1BE7-582A-4733-819D-05886441EDDF}" srcOrd="6" destOrd="0" presId="urn:microsoft.com/office/officeart/2008/layout/RadialCluster"/>
    <dgm:cxn modelId="{DBBB9F6C-8FC9-493A-8780-A9D4EA91C15A}" type="presParOf" srcId="{32E66513-F428-451D-9DB0-C7BD4F678CBD}" destId="{C296D861-43C3-4979-9E86-2004292E3076}" srcOrd="7" destOrd="0" presId="urn:microsoft.com/office/officeart/2008/layout/RadialCluster"/>
    <dgm:cxn modelId="{6483EB81-4429-4552-9D54-A4BA859178C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توجهــات قواعـد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400" b="0" dirty="0" smtClean="0">
              <a:solidFill>
                <a:srgbClr val="990033"/>
              </a:solidFill>
              <a:cs typeface="MCS Taybah S_U normal." pitchFamily="2" charset="-78"/>
            </a:rPr>
            <a:t>شرح مفهم التحليل الخاص بالابعاد</a:t>
          </a:r>
        </a:p>
        <a:p>
          <a:pPr algn="r" rtl="1"/>
          <a:r>
            <a:rPr lang="ar-SA" sz="1400" b="1" dirty="0" smtClean="0"/>
            <a:t>تحتاج المنظمات أحيانا إلى تحليل البيانات بطرق لا يمكن الحصول عليها من خلال قواعد البيانات التقليدية</a:t>
          </a:r>
        </a:p>
        <a:p>
          <a:pPr algn="r" rtl="1"/>
          <a:r>
            <a:rPr lang="ar-SA" sz="1400" b="1" dirty="0" smtClean="0">
              <a:effectLst/>
              <a:latin typeface="Calibri"/>
              <a:ea typeface="Calibri"/>
              <a:cs typeface="Arial"/>
            </a:rPr>
            <a:t>ولهذه الطريقة إمكانية استغلال وتحليل كميات كبيرة من البيانات من منظور متعدد.</a:t>
          </a:r>
          <a:endParaRPr lang="ar-SA" sz="1400" b="1" dirty="0" smtClean="0"/>
        </a:p>
        <a:p>
          <a:pPr algn="r" rtl="1"/>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ربط قواعد البيانات في الانترنت</a:t>
          </a:r>
        </a:p>
        <a:p>
          <a:pPr rtl="1"/>
          <a:r>
            <a:rPr lang="ar-SA" sz="1100" dirty="0" smtClean="0"/>
            <a:t>يوجد مجموعة من برامج </a:t>
          </a:r>
          <a:r>
            <a:rPr lang="en-US" sz="1100" dirty="0" smtClean="0"/>
            <a:t>Middleware</a:t>
          </a:r>
          <a:r>
            <a:rPr lang="ar-SA" sz="1100" dirty="0" smtClean="0"/>
            <a:t> التي تم تطويرها لمساعدة المستخدم في الوصول إلى قاعدة بيانات المنظمة القديمة من خلال الانترنت </a:t>
          </a:r>
          <a:r>
            <a:rPr lang="en-US" sz="1100" dirty="0" smtClean="0"/>
            <a:t>Middleware</a:t>
          </a:r>
          <a:r>
            <a:rPr lang="ar-SA" sz="1100" dirty="0" smtClean="0"/>
            <a:t> هو برنامج يربط بين برنامجين منفصلين مختلفين مثل قاعدة بيانات وخادم انترنت. يستطيع العميل باستخدام متصفح انترنت </a:t>
          </a:r>
          <a:r>
            <a:rPr lang="en-US" sz="1100" dirty="0" smtClean="0"/>
            <a:t>Browser Web </a:t>
          </a:r>
          <a:r>
            <a:rPr lang="ar-SA" sz="11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dirty="0" smtClean="0"/>
            <a:t>HTML </a:t>
          </a:r>
          <a:r>
            <a:rPr lang="ar-SA" sz="1100" dirty="0" smtClean="0"/>
            <a:t>للاتصال مع خادم الانترنت للبائع. </a:t>
          </a:r>
          <a:endParaRPr lang="en-US" sz="1100" dirty="0" smtClean="0"/>
        </a:p>
        <a:p>
          <a:pPr rtl="1"/>
          <a:r>
            <a:rPr lang="ar-SA" sz="1100" dirty="0" smtClean="0"/>
            <a:t>بما أن برامج قواعد البيانات لا تستطيع تفسير أوامر </a:t>
          </a:r>
          <a:r>
            <a:rPr lang="en-US" sz="1100" dirty="0" smtClean="0"/>
            <a:t>HTML </a:t>
          </a:r>
          <a:r>
            <a:rPr lang="ar-SA" sz="1100" dirty="0" smtClean="0"/>
            <a:t>، يقوم خادم الانترنت بتمرير طلب البيانات إلى برنامج متخصص يقوم بتحويل أوامر </a:t>
          </a:r>
          <a:r>
            <a:rPr lang="en-US" sz="1100" dirty="0" smtClean="0"/>
            <a:t>HTML </a:t>
          </a:r>
          <a:r>
            <a:rPr lang="ar-SA" sz="1100" dirty="0" smtClean="0"/>
            <a:t>إلى تعليمات </a:t>
          </a:r>
          <a:r>
            <a:rPr lang="en-US" sz="1100" dirty="0" smtClean="0"/>
            <a:t>SQL </a:t>
          </a:r>
          <a:r>
            <a:rPr lang="ar-SA" sz="11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dirty="0" smtClean="0"/>
            <a:t>middleware </a:t>
          </a:r>
          <a:r>
            <a:rPr lang="ar-SA" sz="1100" dirty="0" smtClean="0"/>
            <a:t>بتحويل المعلومات من قاعدة بيانات المنظمة الداخلية في الخلف إلى خادم الانترنت لتوصيلها إلى المستخدم بصيغة صفحات أنترنت.</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solidFill>
                <a:srgbClr val="990033"/>
              </a:solidFill>
              <a:cs typeface="MCS Taybah S_U normal." pitchFamily="2" charset="-78"/>
            </a:rPr>
            <a:t>شرح مفهوم مخازن المبيعات</a:t>
          </a:r>
        </a:p>
        <a:p>
          <a:pPr rtl="1"/>
          <a:r>
            <a:rPr lang="ar-SA" sz="11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dirty="0" smtClean="0"/>
            <a:t>HTML </a:t>
          </a:r>
          <a:r>
            <a:rPr lang="ar-SA" sz="1100" dirty="0" smtClean="0"/>
            <a:t>أو وثائق </a:t>
          </a:r>
          <a:r>
            <a:rPr lang="en-US" sz="1100" dirty="0" smtClean="0"/>
            <a:t> XML</a:t>
          </a:r>
          <a:r>
            <a:rPr lang="ar-SA" sz="11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dirty="0" smtClean="0"/>
            <a:t>).</a:t>
          </a:r>
        </a:p>
        <a:p>
          <a:pPr rtl="1"/>
          <a:r>
            <a:rPr lang="ar-SA" sz="1400" b="1" dirty="0" smtClean="0">
              <a:solidFill>
                <a:srgbClr val="FF0000"/>
              </a:solidFill>
            </a:rPr>
            <a:t>شرح مفصل مهم جداً  م 10</a:t>
          </a:r>
          <a:endParaRPr lang="ar-SA" sz="1050" b="1" dirty="0">
            <a:solidFill>
              <a:srgbClr val="FF0000"/>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400" b="0" dirty="0" smtClean="0">
              <a:solidFill>
                <a:srgbClr val="990033"/>
              </a:solidFill>
              <a:cs typeface="MCS Taybah S_U normal." pitchFamily="2" charset="-78"/>
            </a:rPr>
            <a:t>الانترنت وقواعد البيانات المتعدده</a:t>
          </a:r>
        </a:p>
        <a:p>
          <a:pPr rtl="1"/>
          <a:r>
            <a:rPr lang="ar-SA" sz="11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dirty="0" smtClean="0"/>
            <a:t>Hypermedia Databases</a:t>
          </a:r>
          <a:r>
            <a:rPr lang="ar-SA" sz="1100" dirty="0" smtClean="0"/>
            <a:t> .</a:t>
          </a:r>
          <a:endParaRPr lang="en-US" sz="1100" dirty="0" smtClean="0"/>
        </a:p>
        <a:p>
          <a:pPr rtl="1"/>
          <a:r>
            <a:rPr lang="ar-SA" sz="1100" b="1" dirty="0" smtClean="0"/>
            <a:t>قواعد البيانات متعددة الوسائط </a:t>
          </a:r>
          <a:r>
            <a:rPr lang="ar-SA" sz="11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ScaleY="198215"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2961" custScaleY="208779"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85325" custRadScaleRad="122809" custRadScaleInc="-20179">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394EA894-1BBD-4E5F-A995-5E92C753FBBE}" type="presOf" srcId="{F0419022-AD24-47C3-AF2E-1BE62D5ADA65}" destId="{D82EDEBE-BB2F-4E83-B16B-600B65C4FC91}" srcOrd="0" destOrd="0" presId="urn:microsoft.com/office/officeart/2008/layout/RadialCluster"/>
    <dgm:cxn modelId="{46AD96E0-2096-481D-AACA-A04404FA3800}" type="presOf" srcId="{60816C67-B644-4396-8F04-AFE141806C86}" destId="{DEAC5130-2454-4956-9F5D-ADC41C98CC3C}" srcOrd="0" destOrd="0" presId="urn:microsoft.com/office/officeart/2008/layout/RadialCluster"/>
    <dgm:cxn modelId="{133914EB-BD83-46AE-8A22-CC55E8FE0F7B}" type="presOf" srcId="{80CAB5EF-582B-4A3C-94F8-830C46293C8A}" destId="{C296D861-43C3-4979-9E86-2004292E3076}" srcOrd="0" destOrd="0" presId="urn:microsoft.com/office/officeart/2008/layout/RadialCluster"/>
    <dgm:cxn modelId="{EB99C9B4-C2B1-4E11-A152-B9234A13EBF7}" type="presOf" srcId="{34CAF9D2-71E5-4625-B209-4D84A4C6263D}" destId="{762F1BE7-582A-4733-819D-05886441EDDF}"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92E30A06-8EA5-4236-9413-7CCD8BC251A5}" type="presOf" srcId="{ABBF487D-1243-4F08-A7CF-23E10DCF947F}" destId="{665E8E65-F71F-40DA-B2E6-884418ED34F2}" srcOrd="0" destOrd="0" presId="urn:microsoft.com/office/officeart/2008/layout/RadialCluster"/>
    <dgm:cxn modelId="{453B5681-37E5-4613-B176-FCFEFD8A2172}" type="presOf" srcId="{D197F285-C330-4DD5-B5E8-92826B98683C}" destId="{E153EABB-30C2-4252-AD53-05AB3DF2FD41}" srcOrd="0" destOrd="0" presId="urn:microsoft.com/office/officeart/2008/layout/RadialCluster"/>
    <dgm:cxn modelId="{453C90F2-94B5-45E0-B3F4-03242E568927}" type="presOf" srcId="{0A62554C-2F31-4EA8-8D1A-D67C0467109E}" destId="{D3043A86-E2A0-45F9-B03A-31144D9DB66D}" srcOrd="0" destOrd="0" presId="urn:microsoft.com/office/officeart/2008/layout/RadialCluster"/>
    <dgm:cxn modelId="{F5BA13AC-EC43-49C3-BCFF-A2E960D851C6}" type="presOf" srcId="{D2C75D40-9926-47E4-95F2-301737D83A57}" destId="{6A302661-E75E-4BCF-B119-995BF267D72C}" srcOrd="0" destOrd="0" presId="urn:microsoft.com/office/officeart/2008/layout/RadialCluster"/>
    <dgm:cxn modelId="{F4169257-F73D-491F-80AC-B43CADD59790}" type="presOf" srcId="{52F69861-8C55-4D7C-AAC7-D2D2E6D0CE61}" destId="{3EF81295-8E28-4C30-B5A6-228FE6A7F924}" srcOrd="0" destOrd="0" presId="urn:microsoft.com/office/officeart/2008/layout/RadialCluster"/>
    <dgm:cxn modelId="{02981A93-C1D0-4F76-93BE-2E3EBA63F40A}" type="presOf" srcId="{A903C04D-C642-46CB-AEA4-3FC5A505334B}" destId="{B0321977-6FE6-42FB-AC25-B0AF7C500DB6}" srcOrd="0" destOrd="0" presId="urn:microsoft.com/office/officeart/2008/layout/RadialCluster"/>
    <dgm:cxn modelId="{3F49BF1B-EB79-4968-98E7-1E344F96AF84}" type="presParOf" srcId="{DEAC5130-2454-4956-9F5D-ADC41C98CC3C}" destId="{32E66513-F428-451D-9DB0-C7BD4F678CBD}" srcOrd="0" destOrd="0" presId="urn:microsoft.com/office/officeart/2008/layout/RadialCluster"/>
    <dgm:cxn modelId="{E57243F9-D7DA-4C77-B122-4B4BD54DBD9D}" type="presParOf" srcId="{32E66513-F428-451D-9DB0-C7BD4F678CBD}" destId="{D3043A86-E2A0-45F9-B03A-31144D9DB66D}" srcOrd="0" destOrd="0" presId="urn:microsoft.com/office/officeart/2008/layout/RadialCluster"/>
    <dgm:cxn modelId="{6EB39A2A-F471-4DB1-B355-16ED95E731D7}" type="presParOf" srcId="{32E66513-F428-451D-9DB0-C7BD4F678CBD}" destId="{3EF81295-8E28-4C30-B5A6-228FE6A7F924}" srcOrd="1" destOrd="0" presId="urn:microsoft.com/office/officeart/2008/layout/RadialCluster"/>
    <dgm:cxn modelId="{3E54CF51-26AE-4178-8A5D-7FD72363952A}" type="presParOf" srcId="{32E66513-F428-451D-9DB0-C7BD4F678CBD}" destId="{6A302661-E75E-4BCF-B119-995BF267D72C}" srcOrd="2" destOrd="0" presId="urn:microsoft.com/office/officeart/2008/layout/RadialCluster"/>
    <dgm:cxn modelId="{3A1576DA-5AC7-4B5F-A435-11086C596BBB}" type="presParOf" srcId="{32E66513-F428-451D-9DB0-C7BD4F678CBD}" destId="{B0321977-6FE6-42FB-AC25-B0AF7C500DB6}" srcOrd="3" destOrd="0" presId="urn:microsoft.com/office/officeart/2008/layout/RadialCluster"/>
    <dgm:cxn modelId="{F2F6D73F-16C5-4511-AA3A-61D20B2DF8FE}" type="presParOf" srcId="{32E66513-F428-451D-9DB0-C7BD4F678CBD}" destId="{D82EDEBE-BB2F-4E83-B16B-600B65C4FC91}" srcOrd="4" destOrd="0" presId="urn:microsoft.com/office/officeart/2008/layout/RadialCluster"/>
    <dgm:cxn modelId="{82F12633-424F-41C8-BD66-DDBB5CCEB5C2}" type="presParOf" srcId="{32E66513-F428-451D-9DB0-C7BD4F678CBD}" destId="{E153EABB-30C2-4252-AD53-05AB3DF2FD41}" srcOrd="5" destOrd="0" presId="urn:microsoft.com/office/officeart/2008/layout/RadialCluster"/>
    <dgm:cxn modelId="{5F22C9B6-D237-4B08-8FEA-EC99B102329C}" type="presParOf" srcId="{32E66513-F428-451D-9DB0-C7BD4F678CBD}" destId="{762F1BE7-582A-4733-819D-05886441EDDF}" srcOrd="6" destOrd="0" presId="urn:microsoft.com/office/officeart/2008/layout/RadialCluster"/>
    <dgm:cxn modelId="{3547539A-1FD4-4344-ADE7-100874F40453}" type="presParOf" srcId="{32E66513-F428-451D-9DB0-C7BD4F678CBD}" destId="{C296D861-43C3-4979-9E86-2004292E3076}" srcOrd="7" destOrd="0" presId="urn:microsoft.com/office/officeart/2008/layout/RadialCluster"/>
    <dgm:cxn modelId="{4F7B1C34-5D83-4357-91FD-43E9C90B9360}"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18A4127-B637-498B-A429-58160B2D713E}"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pPr rtl="1"/>
          <a:endParaRPr lang="ar-SA"/>
        </a:p>
      </dgm:t>
    </dgm:pt>
    <dgm:pt modelId="{214DBFB5-0C3A-4A32-AC36-694AA5831829}">
      <dgm:prSet phldrT="[Text]" custT="1"/>
      <dgm:spPr>
        <a:ln w="28575">
          <a:solidFill>
            <a:schemeClr val="tx1"/>
          </a:solidFill>
        </a:ln>
      </dgm:spPr>
      <dgm:t>
        <a:bodyPr/>
        <a:lstStyle/>
        <a:p>
          <a:pPr rtl="1"/>
          <a:r>
            <a:rPr lang="ar-SA" sz="2000" dirty="0" smtClean="0">
              <a:solidFill>
                <a:schemeClr val="tx1"/>
              </a:solidFill>
              <a:cs typeface="MCS Taybah S_U normal." pitchFamily="2" charset="-78"/>
            </a:rPr>
            <a:t>تحديات تواجه المنظمة عند تبنيها نظم معلومات جديدة</a:t>
          </a:r>
          <a:endParaRPr lang="ar-SA" sz="2000" dirty="0">
            <a:solidFill>
              <a:schemeClr val="tx1"/>
            </a:solidFill>
            <a:cs typeface="MCS Taybah S_U normal." pitchFamily="2" charset="-78"/>
          </a:endParaRPr>
        </a:p>
      </dgm:t>
    </dgm:pt>
    <dgm:pt modelId="{C7F44F8C-C37A-460D-8D90-D78276E41913}" type="parTrans" cxnId="{37910F75-39A6-4C94-9818-AA5F09C64368}">
      <dgm:prSet/>
      <dgm:spPr/>
      <dgm:t>
        <a:bodyPr/>
        <a:lstStyle/>
        <a:p>
          <a:pPr rtl="1"/>
          <a:endParaRPr lang="ar-SA" sz="2400"/>
        </a:p>
      </dgm:t>
    </dgm:pt>
    <dgm:pt modelId="{314288E3-BA58-4702-AAA9-7875A02552A8}" type="sibTrans" cxnId="{37910F75-39A6-4C94-9818-AA5F09C64368}">
      <dgm:prSet/>
      <dgm:spPr/>
      <dgm:t>
        <a:bodyPr/>
        <a:lstStyle/>
        <a:p>
          <a:pPr rtl="1"/>
          <a:endParaRPr lang="ar-SA" sz="2400"/>
        </a:p>
      </dgm:t>
    </dgm:pt>
    <dgm:pt modelId="{A4A44662-CF07-4A83-9B0F-7E1D97D29C88}">
      <dgm:prSet phldrT="[Text]" custT="1"/>
      <dgm:spPr/>
      <dgm:t>
        <a:bodyPr/>
        <a:lstStyle/>
        <a:p>
          <a:pPr rtl="1"/>
          <a:r>
            <a:rPr lang="ar-SA" sz="1800" b="1" dirty="0" smtClean="0">
              <a:solidFill>
                <a:schemeClr val="tx1"/>
              </a:solidFill>
            </a:rPr>
            <a:t>صعوبة تحديد متطلبات المستفيدين والمنظمة </a:t>
          </a:r>
        </a:p>
        <a:p>
          <a:pPr rtl="1"/>
          <a:r>
            <a:rPr lang="ar-SA" sz="1800" dirty="0" smtClean="0">
              <a:solidFill>
                <a:schemeClr val="tx1"/>
              </a:solidFill>
            </a:rPr>
            <a:t>من نظم المعلومات بشكل صحيح ودقيق.</a:t>
          </a:r>
          <a:endParaRPr lang="ar-SA" sz="1800" dirty="0">
            <a:solidFill>
              <a:schemeClr val="tx1"/>
            </a:solidFill>
          </a:endParaRPr>
        </a:p>
      </dgm:t>
    </dgm:pt>
    <dgm:pt modelId="{B15D0A2A-FDE9-4F62-9E4A-4EE09A8B2C15}" type="parTrans" cxnId="{FF685D5E-3D43-4CF0-A0C4-E9FE322F8CC1}">
      <dgm:prSet custT="1"/>
      <dgm:spPr/>
      <dgm:t>
        <a:bodyPr/>
        <a:lstStyle/>
        <a:p>
          <a:pPr rtl="1"/>
          <a:endParaRPr lang="ar-SA" sz="2800"/>
        </a:p>
      </dgm:t>
    </dgm:pt>
    <dgm:pt modelId="{5C810E6E-7F6C-4B5B-9EB9-EF8D1F1D288C}" type="sibTrans" cxnId="{FF685D5E-3D43-4CF0-A0C4-E9FE322F8CC1}">
      <dgm:prSet/>
      <dgm:spPr/>
      <dgm:t>
        <a:bodyPr/>
        <a:lstStyle/>
        <a:p>
          <a:pPr rtl="1"/>
          <a:endParaRPr lang="ar-SA" sz="2400"/>
        </a:p>
      </dgm:t>
    </dgm:pt>
    <dgm:pt modelId="{0C342B3D-A9B5-426A-954D-3F276BBDB532}">
      <dgm:prSet phldrT="[Text]" custT="1"/>
      <dgm:spPr/>
      <dgm:t>
        <a:bodyPr/>
        <a:lstStyle/>
        <a:p>
          <a:pPr rtl="1"/>
          <a:r>
            <a:rPr lang="ar-SA" sz="1400" b="1" dirty="0" smtClean="0">
              <a:solidFill>
                <a:schemeClr val="tx1"/>
              </a:solidFill>
            </a:rPr>
            <a:t>عدم القدرة على تطوير الأنظمة المطلوبة</a:t>
          </a:r>
          <a:r>
            <a:rPr lang="ar-SA" sz="1400" dirty="0" smtClean="0">
              <a:solidFill>
                <a:schemeClr val="tx1"/>
              </a:solidFill>
            </a:rPr>
            <a:t> </a:t>
          </a:r>
        </a:p>
        <a:p>
          <a:pPr rtl="1"/>
          <a:r>
            <a:rPr lang="ar-SA" sz="1400" dirty="0" smtClean="0">
              <a:solidFill>
                <a:schemeClr val="tx1"/>
              </a:solidFill>
            </a:rPr>
            <a:t>في الوقت المناسب وبالتكاليف المحددة خاصة مع الأنظمة الكبيرة.</a:t>
          </a:r>
          <a:endParaRPr lang="ar-SA" sz="1400" dirty="0">
            <a:solidFill>
              <a:schemeClr val="tx1"/>
            </a:solidFill>
          </a:endParaRPr>
        </a:p>
      </dgm:t>
    </dgm:pt>
    <dgm:pt modelId="{5B8A2BA9-E894-4600-AB11-6C95FA13C00A}" type="parTrans" cxnId="{90532E90-8FD4-440A-8629-F1365CCA0F25}">
      <dgm:prSet custT="1"/>
      <dgm:spPr/>
      <dgm:t>
        <a:bodyPr/>
        <a:lstStyle/>
        <a:p>
          <a:pPr rtl="1"/>
          <a:endParaRPr lang="ar-SA" sz="2800"/>
        </a:p>
      </dgm:t>
    </dgm:pt>
    <dgm:pt modelId="{982E4A06-B3AD-49FC-870A-9F53DB3EE63B}" type="sibTrans" cxnId="{90532E90-8FD4-440A-8629-F1365CCA0F25}">
      <dgm:prSet/>
      <dgm:spPr/>
      <dgm:t>
        <a:bodyPr/>
        <a:lstStyle/>
        <a:p>
          <a:pPr rtl="1"/>
          <a:endParaRPr lang="ar-SA" sz="2400"/>
        </a:p>
      </dgm:t>
    </dgm:pt>
    <dgm:pt modelId="{EB51FBCA-480E-4EA3-9E44-E7A90E058558}">
      <dgm:prSet phldrT="[Text]" custT="1"/>
      <dgm:spPr/>
      <dgm:t>
        <a:bodyPr/>
        <a:lstStyle/>
        <a:p>
          <a:pPr rtl="1"/>
          <a:r>
            <a:rPr lang="ar-SA" sz="1400" b="1" dirty="0" smtClean="0">
              <a:solidFill>
                <a:schemeClr val="tx1"/>
              </a:solidFill>
            </a:rPr>
            <a:t>صعوبة إدارة وتنفيذ التغيير التنظيمي المطلوب خلال عملية تطبيق نظم المعلومات</a:t>
          </a:r>
        </a:p>
        <a:p>
          <a:pPr rtl="1"/>
          <a:r>
            <a:rPr lang="ar-SA" sz="1100" b="1" dirty="0" smtClean="0">
              <a:solidFill>
                <a:schemeClr val="tx1"/>
              </a:solidFill>
            </a:rPr>
            <a:t> </a:t>
          </a:r>
          <a:r>
            <a:rPr lang="ar-SA" sz="11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dirty="0">
            <a:solidFill>
              <a:schemeClr val="tx1"/>
            </a:solidFill>
          </a:endParaRPr>
        </a:p>
      </dgm:t>
    </dgm:pt>
    <dgm:pt modelId="{118AB0C1-2EE2-4042-8EBE-08294F3A2FBD}" type="parTrans" cxnId="{47E8B020-89E1-487D-95C0-3DB434E87BCC}">
      <dgm:prSet custT="1"/>
      <dgm:spPr/>
      <dgm:t>
        <a:bodyPr/>
        <a:lstStyle/>
        <a:p>
          <a:pPr rtl="1"/>
          <a:endParaRPr lang="ar-SA" sz="2800"/>
        </a:p>
      </dgm:t>
    </dgm:pt>
    <dgm:pt modelId="{1B7E4CBF-0B43-4502-B85D-47D99ED4F050}" type="sibTrans" cxnId="{47E8B020-89E1-487D-95C0-3DB434E87BCC}">
      <dgm:prSet/>
      <dgm:spPr/>
      <dgm:t>
        <a:bodyPr/>
        <a:lstStyle/>
        <a:p>
          <a:pPr rtl="1"/>
          <a:endParaRPr lang="ar-SA" sz="2400"/>
        </a:p>
      </dgm:t>
    </dgm:pt>
    <dgm:pt modelId="{173679FD-19F7-49F0-8AE6-ED6F48ACD6F0}">
      <dgm:prSet phldrT="[Text]" custT="1"/>
      <dgm:spPr/>
      <dgm:t>
        <a:bodyPr/>
        <a:lstStyle/>
        <a:p>
          <a:pPr rtl="1"/>
          <a:r>
            <a:rPr lang="ar-SA" sz="1400" b="1" dirty="0" smtClean="0">
              <a:solidFill>
                <a:schemeClr val="tx1"/>
              </a:solidFill>
            </a:rPr>
            <a:t>صعوبة تحديد فوائد النظام عندما تكون على شكل معنوي </a:t>
          </a:r>
        </a:p>
        <a:p>
          <a:pPr rtl="1"/>
          <a:r>
            <a:rPr lang="ar-SA" sz="1400" dirty="0" smtClean="0">
              <a:solidFill>
                <a:schemeClr val="tx1"/>
              </a:solidFill>
            </a:rPr>
            <a:t>حيث لا يحقق مجرد تطبيق النظام فوائد مباشرة ملموسة وضمان لنجاح المؤسسة.</a:t>
          </a:r>
          <a:endParaRPr lang="ar-SA" sz="1400" dirty="0">
            <a:solidFill>
              <a:schemeClr val="tx1"/>
            </a:solidFill>
          </a:endParaRPr>
        </a:p>
      </dgm:t>
    </dgm:pt>
    <dgm:pt modelId="{33204786-1E6C-49F6-B908-A88BAACF6BF9}" type="parTrans" cxnId="{665214BC-8726-4B0A-842C-94D748744FEF}">
      <dgm:prSet custT="1"/>
      <dgm:spPr/>
      <dgm:t>
        <a:bodyPr/>
        <a:lstStyle/>
        <a:p>
          <a:pPr rtl="1"/>
          <a:endParaRPr lang="ar-SA" sz="2800"/>
        </a:p>
      </dgm:t>
    </dgm:pt>
    <dgm:pt modelId="{4D8414A6-A1F9-43FD-97FC-E18B61AB6340}" type="sibTrans" cxnId="{665214BC-8726-4B0A-842C-94D748744FEF}">
      <dgm:prSet/>
      <dgm:spPr/>
      <dgm:t>
        <a:bodyPr/>
        <a:lstStyle/>
        <a:p>
          <a:pPr rtl="1"/>
          <a:endParaRPr lang="ar-SA" sz="2400"/>
        </a:p>
      </dgm:t>
    </dgm:pt>
    <dgm:pt modelId="{29F06CDC-7732-4F1E-8CB2-7AB6838D2AC1}" type="pres">
      <dgm:prSet presAssocID="{618A4127-B637-498B-A429-58160B2D713E}" presName="Name0" presStyleCnt="0">
        <dgm:presLayoutVars>
          <dgm:chMax val="1"/>
          <dgm:dir/>
          <dgm:animLvl val="ctr"/>
          <dgm:resizeHandles val="exact"/>
        </dgm:presLayoutVars>
      </dgm:prSet>
      <dgm:spPr/>
      <dgm:t>
        <a:bodyPr/>
        <a:lstStyle/>
        <a:p>
          <a:pPr rtl="1"/>
          <a:endParaRPr lang="ar-SA"/>
        </a:p>
      </dgm:t>
    </dgm:pt>
    <dgm:pt modelId="{7BA9519F-D4B7-4655-BF7E-4A2AB438EB56}" type="pres">
      <dgm:prSet presAssocID="{214DBFB5-0C3A-4A32-AC36-694AA5831829}" presName="centerShape" presStyleLbl="node0" presStyleIdx="0" presStyleCnt="1" custScaleX="145935" custScaleY="117440" custLinFactNeighborX="2416"/>
      <dgm:spPr/>
      <dgm:t>
        <a:bodyPr/>
        <a:lstStyle/>
        <a:p>
          <a:pPr rtl="1"/>
          <a:endParaRPr lang="ar-SA"/>
        </a:p>
      </dgm:t>
    </dgm:pt>
    <dgm:pt modelId="{50AA0381-BF5E-455E-920A-A1A3F69A2946}" type="pres">
      <dgm:prSet presAssocID="{B15D0A2A-FDE9-4F62-9E4A-4EE09A8B2C15}" presName="parTrans" presStyleLbl="sibTrans2D1" presStyleIdx="0" presStyleCnt="4"/>
      <dgm:spPr/>
      <dgm:t>
        <a:bodyPr/>
        <a:lstStyle/>
        <a:p>
          <a:pPr rtl="1"/>
          <a:endParaRPr lang="ar-SA"/>
        </a:p>
      </dgm:t>
    </dgm:pt>
    <dgm:pt modelId="{918D319D-4889-456F-B4F3-A997700E9D4C}" type="pres">
      <dgm:prSet presAssocID="{B15D0A2A-FDE9-4F62-9E4A-4EE09A8B2C15}" presName="connectorText" presStyleLbl="sibTrans2D1" presStyleIdx="0" presStyleCnt="4"/>
      <dgm:spPr/>
      <dgm:t>
        <a:bodyPr/>
        <a:lstStyle/>
        <a:p>
          <a:pPr rtl="1"/>
          <a:endParaRPr lang="ar-SA"/>
        </a:p>
      </dgm:t>
    </dgm:pt>
    <dgm:pt modelId="{9F4D6BC9-8D24-4EB6-B3DE-38904C0E2B34}" type="pres">
      <dgm:prSet presAssocID="{A4A44662-CF07-4A83-9B0F-7E1D97D29C88}" presName="node" presStyleLbl="node1" presStyleIdx="0" presStyleCnt="4" custScaleX="217998">
        <dgm:presLayoutVars>
          <dgm:bulletEnabled val="1"/>
        </dgm:presLayoutVars>
      </dgm:prSet>
      <dgm:spPr/>
      <dgm:t>
        <a:bodyPr/>
        <a:lstStyle/>
        <a:p>
          <a:pPr rtl="1"/>
          <a:endParaRPr lang="ar-SA"/>
        </a:p>
      </dgm:t>
    </dgm:pt>
    <dgm:pt modelId="{DA1DA6DD-3C38-4220-8AEE-E47034C161D3}" type="pres">
      <dgm:prSet presAssocID="{5B8A2BA9-E894-4600-AB11-6C95FA13C00A}" presName="parTrans" presStyleLbl="sibTrans2D1" presStyleIdx="1" presStyleCnt="4"/>
      <dgm:spPr/>
      <dgm:t>
        <a:bodyPr/>
        <a:lstStyle/>
        <a:p>
          <a:pPr rtl="1"/>
          <a:endParaRPr lang="ar-SA"/>
        </a:p>
      </dgm:t>
    </dgm:pt>
    <dgm:pt modelId="{1D57ECC0-6632-414C-B6D0-1A08E3CB123E}" type="pres">
      <dgm:prSet presAssocID="{5B8A2BA9-E894-4600-AB11-6C95FA13C00A}" presName="connectorText" presStyleLbl="sibTrans2D1" presStyleIdx="1" presStyleCnt="4"/>
      <dgm:spPr/>
      <dgm:t>
        <a:bodyPr/>
        <a:lstStyle/>
        <a:p>
          <a:pPr rtl="1"/>
          <a:endParaRPr lang="ar-SA"/>
        </a:p>
      </dgm:t>
    </dgm:pt>
    <dgm:pt modelId="{4BF226E5-5E18-4B89-B8AE-0AA529B79F9B}" type="pres">
      <dgm:prSet presAssocID="{0C342B3D-A9B5-426A-954D-3F276BBDB532}" presName="node" presStyleLbl="node1" presStyleIdx="1" presStyleCnt="4" custScaleX="171537" custRadScaleRad="144937" custRadScaleInc="-2986">
        <dgm:presLayoutVars>
          <dgm:bulletEnabled val="1"/>
        </dgm:presLayoutVars>
      </dgm:prSet>
      <dgm:spPr/>
      <dgm:t>
        <a:bodyPr/>
        <a:lstStyle/>
        <a:p>
          <a:pPr rtl="1"/>
          <a:endParaRPr lang="ar-SA"/>
        </a:p>
      </dgm:t>
    </dgm:pt>
    <dgm:pt modelId="{E703DC99-652C-4AB7-93EE-225588C31FF2}" type="pres">
      <dgm:prSet presAssocID="{118AB0C1-2EE2-4042-8EBE-08294F3A2FBD}" presName="parTrans" presStyleLbl="sibTrans2D1" presStyleIdx="2" presStyleCnt="4"/>
      <dgm:spPr/>
      <dgm:t>
        <a:bodyPr/>
        <a:lstStyle/>
        <a:p>
          <a:pPr rtl="1"/>
          <a:endParaRPr lang="ar-SA"/>
        </a:p>
      </dgm:t>
    </dgm:pt>
    <dgm:pt modelId="{DA6DF01A-693E-4BA3-B425-9E366E092C8F}" type="pres">
      <dgm:prSet presAssocID="{118AB0C1-2EE2-4042-8EBE-08294F3A2FBD}" presName="connectorText" presStyleLbl="sibTrans2D1" presStyleIdx="2" presStyleCnt="4"/>
      <dgm:spPr/>
      <dgm:t>
        <a:bodyPr/>
        <a:lstStyle/>
        <a:p>
          <a:pPr rtl="1"/>
          <a:endParaRPr lang="ar-SA"/>
        </a:p>
      </dgm:t>
    </dgm:pt>
    <dgm:pt modelId="{59ABECDD-B848-4B3F-B0A7-B666B533773B}" type="pres">
      <dgm:prSet presAssocID="{EB51FBCA-480E-4EA3-9E44-E7A90E058558}" presName="node" presStyleLbl="node1" presStyleIdx="2" presStyleCnt="4" custScaleX="244956" custRadScaleRad="100115" custRadScaleInc="-6089">
        <dgm:presLayoutVars>
          <dgm:bulletEnabled val="1"/>
        </dgm:presLayoutVars>
      </dgm:prSet>
      <dgm:spPr/>
      <dgm:t>
        <a:bodyPr/>
        <a:lstStyle/>
        <a:p>
          <a:pPr rtl="1"/>
          <a:endParaRPr lang="ar-SA"/>
        </a:p>
      </dgm:t>
    </dgm:pt>
    <dgm:pt modelId="{858ADFB5-200B-43A4-A7D2-4B14E10C1FA6}" type="pres">
      <dgm:prSet presAssocID="{33204786-1E6C-49F6-B908-A88BAACF6BF9}" presName="parTrans" presStyleLbl="sibTrans2D1" presStyleIdx="3" presStyleCnt="4"/>
      <dgm:spPr/>
      <dgm:t>
        <a:bodyPr/>
        <a:lstStyle/>
        <a:p>
          <a:pPr rtl="1"/>
          <a:endParaRPr lang="ar-SA"/>
        </a:p>
      </dgm:t>
    </dgm:pt>
    <dgm:pt modelId="{3414932C-8DC3-4F17-BF2A-755D30BB8491}" type="pres">
      <dgm:prSet presAssocID="{33204786-1E6C-49F6-B908-A88BAACF6BF9}" presName="connectorText" presStyleLbl="sibTrans2D1" presStyleIdx="3" presStyleCnt="4"/>
      <dgm:spPr/>
      <dgm:t>
        <a:bodyPr/>
        <a:lstStyle/>
        <a:p>
          <a:pPr rtl="1"/>
          <a:endParaRPr lang="ar-SA"/>
        </a:p>
      </dgm:t>
    </dgm:pt>
    <dgm:pt modelId="{EF0E1A66-8A08-4078-BC46-F7D700FDB94D}" type="pres">
      <dgm:prSet presAssocID="{173679FD-19F7-49F0-8AE6-ED6F48ACD6F0}" presName="node" presStyleLbl="node1" presStyleIdx="3" presStyleCnt="4" custScaleX="198714" custRadScaleRad="163079" custRadScaleInc="23">
        <dgm:presLayoutVars>
          <dgm:bulletEnabled val="1"/>
        </dgm:presLayoutVars>
      </dgm:prSet>
      <dgm:spPr/>
      <dgm:t>
        <a:bodyPr/>
        <a:lstStyle/>
        <a:p>
          <a:pPr rtl="1"/>
          <a:endParaRPr lang="ar-SA"/>
        </a:p>
      </dgm:t>
    </dgm:pt>
  </dgm:ptLst>
  <dgm:cxnLst>
    <dgm:cxn modelId="{653DF5EE-5370-4522-A945-27C6F07A6FA7}" type="presOf" srcId="{33204786-1E6C-49F6-B908-A88BAACF6BF9}" destId="{858ADFB5-200B-43A4-A7D2-4B14E10C1FA6}" srcOrd="0" destOrd="0" presId="urn:microsoft.com/office/officeart/2005/8/layout/radial5"/>
    <dgm:cxn modelId="{5532CC74-3CC1-4B7A-8AC1-1EF49305101F}" type="presOf" srcId="{173679FD-19F7-49F0-8AE6-ED6F48ACD6F0}" destId="{EF0E1A66-8A08-4078-BC46-F7D700FDB94D}" srcOrd="0" destOrd="0" presId="urn:microsoft.com/office/officeart/2005/8/layout/radial5"/>
    <dgm:cxn modelId="{665214BC-8726-4B0A-842C-94D748744FEF}" srcId="{214DBFB5-0C3A-4A32-AC36-694AA5831829}" destId="{173679FD-19F7-49F0-8AE6-ED6F48ACD6F0}" srcOrd="3" destOrd="0" parTransId="{33204786-1E6C-49F6-B908-A88BAACF6BF9}" sibTransId="{4D8414A6-A1F9-43FD-97FC-E18B61AB6340}"/>
    <dgm:cxn modelId="{FF685D5E-3D43-4CF0-A0C4-E9FE322F8CC1}" srcId="{214DBFB5-0C3A-4A32-AC36-694AA5831829}" destId="{A4A44662-CF07-4A83-9B0F-7E1D97D29C88}" srcOrd="0" destOrd="0" parTransId="{B15D0A2A-FDE9-4F62-9E4A-4EE09A8B2C15}" sibTransId="{5C810E6E-7F6C-4B5B-9EB9-EF8D1F1D288C}"/>
    <dgm:cxn modelId="{90532E90-8FD4-440A-8629-F1365CCA0F25}" srcId="{214DBFB5-0C3A-4A32-AC36-694AA5831829}" destId="{0C342B3D-A9B5-426A-954D-3F276BBDB532}" srcOrd="1" destOrd="0" parTransId="{5B8A2BA9-E894-4600-AB11-6C95FA13C00A}" sibTransId="{982E4A06-B3AD-49FC-870A-9F53DB3EE63B}"/>
    <dgm:cxn modelId="{762DC5DB-7AA6-4886-9156-596F3A54C945}" type="presOf" srcId="{B15D0A2A-FDE9-4F62-9E4A-4EE09A8B2C15}" destId="{918D319D-4889-456F-B4F3-A997700E9D4C}" srcOrd="1" destOrd="0" presId="urn:microsoft.com/office/officeart/2005/8/layout/radial5"/>
    <dgm:cxn modelId="{8896FA5D-C07C-4FF4-BBE6-9407332A3029}" type="presOf" srcId="{0C342B3D-A9B5-426A-954D-3F276BBDB532}" destId="{4BF226E5-5E18-4B89-B8AE-0AA529B79F9B}" srcOrd="0" destOrd="0" presId="urn:microsoft.com/office/officeart/2005/8/layout/radial5"/>
    <dgm:cxn modelId="{25619684-91DE-4C66-A75C-1D7A445C7642}" type="presOf" srcId="{EB51FBCA-480E-4EA3-9E44-E7A90E058558}" destId="{59ABECDD-B848-4B3F-B0A7-B666B533773B}" srcOrd="0" destOrd="0" presId="urn:microsoft.com/office/officeart/2005/8/layout/radial5"/>
    <dgm:cxn modelId="{37910F75-39A6-4C94-9818-AA5F09C64368}" srcId="{618A4127-B637-498B-A429-58160B2D713E}" destId="{214DBFB5-0C3A-4A32-AC36-694AA5831829}" srcOrd="0" destOrd="0" parTransId="{C7F44F8C-C37A-460D-8D90-D78276E41913}" sibTransId="{314288E3-BA58-4702-AAA9-7875A02552A8}"/>
    <dgm:cxn modelId="{D2CC0198-C8CB-4A28-B89D-AE3EEFA4D69C}" type="presOf" srcId="{33204786-1E6C-49F6-B908-A88BAACF6BF9}" destId="{3414932C-8DC3-4F17-BF2A-755D30BB8491}" srcOrd="1" destOrd="0" presId="urn:microsoft.com/office/officeart/2005/8/layout/radial5"/>
    <dgm:cxn modelId="{F8BA87C4-8B20-444A-8C0F-13EE0FB24610}" type="presOf" srcId="{118AB0C1-2EE2-4042-8EBE-08294F3A2FBD}" destId="{E703DC99-652C-4AB7-93EE-225588C31FF2}" srcOrd="0" destOrd="0" presId="urn:microsoft.com/office/officeart/2005/8/layout/radial5"/>
    <dgm:cxn modelId="{3325A438-57A1-4C0E-B24D-83B8197A3DC7}" type="presOf" srcId="{214DBFB5-0C3A-4A32-AC36-694AA5831829}" destId="{7BA9519F-D4B7-4655-BF7E-4A2AB438EB56}" srcOrd="0" destOrd="0" presId="urn:microsoft.com/office/officeart/2005/8/layout/radial5"/>
    <dgm:cxn modelId="{8FAF6981-2448-480D-96A9-7FBBF708467E}" type="presOf" srcId="{B15D0A2A-FDE9-4F62-9E4A-4EE09A8B2C15}" destId="{50AA0381-BF5E-455E-920A-A1A3F69A2946}" srcOrd="0" destOrd="0" presId="urn:microsoft.com/office/officeart/2005/8/layout/radial5"/>
    <dgm:cxn modelId="{35D9C16B-38CB-4A3F-9A76-27005AEEF3C2}" type="presOf" srcId="{618A4127-B637-498B-A429-58160B2D713E}" destId="{29F06CDC-7732-4F1E-8CB2-7AB6838D2AC1}" srcOrd="0" destOrd="0" presId="urn:microsoft.com/office/officeart/2005/8/layout/radial5"/>
    <dgm:cxn modelId="{FE42DE0D-CE1C-43CB-A51C-D56A98DDA808}" type="presOf" srcId="{5B8A2BA9-E894-4600-AB11-6C95FA13C00A}" destId="{1D57ECC0-6632-414C-B6D0-1A08E3CB123E}" srcOrd="1" destOrd="0" presId="urn:microsoft.com/office/officeart/2005/8/layout/radial5"/>
    <dgm:cxn modelId="{700C87FD-BEF8-4FE4-9AD8-3813245E6D1C}" type="presOf" srcId="{5B8A2BA9-E894-4600-AB11-6C95FA13C00A}" destId="{DA1DA6DD-3C38-4220-8AEE-E47034C161D3}" srcOrd="0" destOrd="0" presId="urn:microsoft.com/office/officeart/2005/8/layout/radial5"/>
    <dgm:cxn modelId="{47E8B020-89E1-487D-95C0-3DB434E87BCC}" srcId="{214DBFB5-0C3A-4A32-AC36-694AA5831829}" destId="{EB51FBCA-480E-4EA3-9E44-E7A90E058558}" srcOrd="2" destOrd="0" parTransId="{118AB0C1-2EE2-4042-8EBE-08294F3A2FBD}" sibTransId="{1B7E4CBF-0B43-4502-B85D-47D99ED4F050}"/>
    <dgm:cxn modelId="{C586D582-0444-4226-99CF-12D618FD1E1C}" type="presOf" srcId="{118AB0C1-2EE2-4042-8EBE-08294F3A2FBD}" destId="{DA6DF01A-693E-4BA3-B425-9E366E092C8F}" srcOrd="1" destOrd="0" presId="urn:microsoft.com/office/officeart/2005/8/layout/radial5"/>
    <dgm:cxn modelId="{6D2B6ADE-DFE2-4626-9F82-4A1E62BFC319}" type="presOf" srcId="{A4A44662-CF07-4A83-9B0F-7E1D97D29C88}" destId="{9F4D6BC9-8D24-4EB6-B3DE-38904C0E2B34}" srcOrd="0" destOrd="0" presId="urn:microsoft.com/office/officeart/2005/8/layout/radial5"/>
    <dgm:cxn modelId="{BBF27FDE-B6FE-41AF-B95B-A5579CE526E5}" type="presParOf" srcId="{29F06CDC-7732-4F1E-8CB2-7AB6838D2AC1}" destId="{7BA9519F-D4B7-4655-BF7E-4A2AB438EB56}" srcOrd="0" destOrd="0" presId="urn:microsoft.com/office/officeart/2005/8/layout/radial5"/>
    <dgm:cxn modelId="{BFB19C5C-1110-4B31-A99F-5AB49D86F930}" type="presParOf" srcId="{29F06CDC-7732-4F1E-8CB2-7AB6838D2AC1}" destId="{50AA0381-BF5E-455E-920A-A1A3F69A2946}" srcOrd="1" destOrd="0" presId="urn:microsoft.com/office/officeart/2005/8/layout/radial5"/>
    <dgm:cxn modelId="{8E1F6B4F-CBFF-4EED-9056-035E46CE2AF9}" type="presParOf" srcId="{50AA0381-BF5E-455E-920A-A1A3F69A2946}" destId="{918D319D-4889-456F-B4F3-A997700E9D4C}" srcOrd="0" destOrd="0" presId="urn:microsoft.com/office/officeart/2005/8/layout/radial5"/>
    <dgm:cxn modelId="{402BA6F0-305D-43E3-A787-603FF8347B3F}" type="presParOf" srcId="{29F06CDC-7732-4F1E-8CB2-7AB6838D2AC1}" destId="{9F4D6BC9-8D24-4EB6-B3DE-38904C0E2B34}" srcOrd="2" destOrd="0" presId="urn:microsoft.com/office/officeart/2005/8/layout/radial5"/>
    <dgm:cxn modelId="{C1DF7367-E00C-4CD2-B59D-BC04A9251DFA}" type="presParOf" srcId="{29F06CDC-7732-4F1E-8CB2-7AB6838D2AC1}" destId="{DA1DA6DD-3C38-4220-8AEE-E47034C161D3}" srcOrd="3" destOrd="0" presId="urn:microsoft.com/office/officeart/2005/8/layout/radial5"/>
    <dgm:cxn modelId="{7AB6DB50-3E3B-46E6-B319-55654292EE37}" type="presParOf" srcId="{DA1DA6DD-3C38-4220-8AEE-E47034C161D3}" destId="{1D57ECC0-6632-414C-B6D0-1A08E3CB123E}" srcOrd="0" destOrd="0" presId="urn:microsoft.com/office/officeart/2005/8/layout/radial5"/>
    <dgm:cxn modelId="{CD186906-BC4A-478F-86B8-263CA354BC4E}" type="presParOf" srcId="{29F06CDC-7732-4F1E-8CB2-7AB6838D2AC1}" destId="{4BF226E5-5E18-4B89-B8AE-0AA529B79F9B}" srcOrd="4" destOrd="0" presId="urn:microsoft.com/office/officeart/2005/8/layout/radial5"/>
    <dgm:cxn modelId="{AB331C83-B4C3-40F6-9B17-D7241D8BED6C}" type="presParOf" srcId="{29F06CDC-7732-4F1E-8CB2-7AB6838D2AC1}" destId="{E703DC99-652C-4AB7-93EE-225588C31FF2}" srcOrd="5" destOrd="0" presId="urn:microsoft.com/office/officeart/2005/8/layout/radial5"/>
    <dgm:cxn modelId="{4F21F2AD-C2C0-4ED0-B9E0-5D981DCBD264}" type="presParOf" srcId="{E703DC99-652C-4AB7-93EE-225588C31FF2}" destId="{DA6DF01A-693E-4BA3-B425-9E366E092C8F}" srcOrd="0" destOrd="0" presId="urn:microsoft.com/office/officeart/2005/8/layout/radial5"/>
    <dgm:cxn modelId="{6868C248-C1D5-4B98-A3C1-97AB0B2A2604}" type="presParOf" srcId="{29F06CDC-7732-4F1E-8CB2-7AB6838D2AC1}" destId="{59ABECDD-B848-4B3F-B0A7-B666B533773B}" srcOrd="6" destOrd="0" presId="urn:microsoft.com/office/officeart/2005/8/layout/radial5"/>
    <dgm:cxn modelId="{8CE72768-3F91-4482-A6E2-984CAFCB05A0}" type="presParOf" srcId="{29F06CDC-7732-4F1E-8CB2-7AB6838D2AC1}" destId="{858ADFB5-200B-43A4-A7D2-4B14E10C1FA6}" srcOrd="7" destOrd="0" presId="urn:microsoft.com/office/officeart/2005/8/layout/radial5"/>
    <dgm:cxn modelId="{360FA98F-B2E5-44C7-9227-F7E5532684DA}" type="presParOf" srcId="{858ADFB5-200B-43A4-A7D2-4B14E10C1FA6}" destId="{3414932C-8DC3-4F17-BF2A-755D30BB8491}" srcOrd="0" destOrd="0" presId="urn:microsoft.com/office/officeart/2005/8/layout/radial5"/>
    <dgm:cxn modelId="{02D83511-F3CE-4950-B9A5-602D0366C5BE}" type="presParOf" srcId="{29F06CDC-7732-4F1E-8CB2-7AB6838D2AC1}" destId="{EF0E1A66-8A08-4078-BC46-F7D700FDB94D}"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ln>
          <a:solidFill>
            <a:schemeClr val="tx1"/>
          </a:solidFill>
        </a:ln>
      </dgm:spPr>
      <dgm:t>
        <a:bodyPr/>
        <a:lstStyle/>
        <a:p>
          <a:pPr rtl="1"/>
          <a:r>
            <a:rPr lang="ar-SA" sz="1800" smtClean="0">
              <a:solidFill>
                <a:schemeClr val="tx1"/>
              </a:solidFill>
              <a:cs typeface="FS_Bold" pitchFamily="2" charset="-78"/>
            </a:rPr>
            <a:t>الطرق التي تساهم بها تكنولوجيا المعلومات في تغيير المنظمات</a:t>
          </a:r>
          <a:endParaRPr lang="ar-SA" sz="1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b="0" u="sng" dirty="0" smtClean="0">
              <a:solidFill>
                <a:schemeClr val="tx1"/>
              </a:solidFill>
              <a:cs typeface="MCS Taybah S_U normal." pitchFamily="2" charset="-78"/>
            </a:rPr>
            <a:t>× الشبكات العالمية </a:t>
          </a:r>
          <a:r>
            <a:rPr lang="en-US" sz="1400" b="0" u="sng" dirty="0" smtClean="0">
              <a:solidFill>
                <a:schemeClr val="tx1"/>
              </a:solidFill>
              <a:cs typeface="MCS Taybah S_U normal." pitchFamily="2" charset="-78"/>
            </a:rPr>
            <a:t>Global Networks</a:t>
          </a:r>
          <a:r>
            <a:rPr lang="ar-SA" sz="1400" dirty="0" smtClean="0">
              <a:solidFill>
                <a:schemeClr val="tx1"/>
              </a:solidFill>
            </a:rPr>
            <a:t>. </a:t>
          </a:r>
        </a:p>
        <a:p>
          <a:pPr rtl="1"/>
          <a:r>
            <a:rPr lang="ar-SA" sz="1200" dirty="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dirty="0">
            <a:solidFill>
              <a:schemeClr val="tx1"/>
            </a:solidFill>
          </a:endParaRPr>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smtClean="0">
              <a:solidFill>
                <a:schemeClr val="tx1"/>
              </a:solidFill>
              <a:cs typeface="MCS Taybah S_U normal." pitchFamily="2" charset="-78"/>
            </a:rPr>
            <a:t>الحوسبة المحمولة </a:t>
          </a:r>
          <a:r>
            <a:rPr lang="en-US" sz="1100" u="sng" smtClean="0">
              <a:solidFill>
                <a:schemeClr val="tx1"/>
              </a:solidFill>
            </a:rPr>
            <a:t>(Portable Computing )</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dirty="0">
            <a:solidFill>
              <a:schemeClr val="tx1"/>
            </a:solidFill>
          </a:endParaRPr>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dgm:t>
        <a:bodyPr/>
        <a:lstStyle/>
        <a:p>
          <a:pPr rtl="1"/>
          <a:r>
            <a:rPr lang="ar-SA" sz="1400" u="sng" smtClean="0">
              <a:solidFill>
                <a:schemeClr val="tx1"/>
              </a:solidFill>
              <a:cs typeface="MCS Taybah S_U normal." pitchFamily="2" charset="-78"/>
            </a:rPr>
            <a:t>الواجهات البينية للمستخدمين </a:t>
          </a:r>
          <a:r>
            <a:rPr lang="en-US" sz="1000" b="1" u="sng" smtClean="0">
              <a:solidFill>
                <a:schemeClr val="tx1"/>
              </a:solidFill>
            </a:rPr>
            <a:t>Graphical</a:t>
          </a:r>
          <a:r>
            <a:rPr lang="en-US" sz="1000" u="sng" smtClean="0">
              <a:solidFill>
                <a:schemeClr val="tx1"/>
              </a:solidFill>
            </a:rPr>
            <a:t> </a:t>
          </a:r>
          <a:r>
            <a:rPr lang="en-US" sz="1000" b="1" u="sng" smtClean="0">
              <a:solidFill>
                <a:schemeClr val="tx1"/>
              </a:solidFill>
            </a:rPr>
            <a:t>User</a:t>
          </a:r>
          <a:r>
            <a:rPr lang="en-US" sz="1000" u="sng" smtClean="0">
              <a:solidFill>
                <a:schemeClr val="tx1"/>
              </a:solidFill>
            </a:rPr>
            <a:t> </a:t>
          </a:r>
          <a:r>
            <a:rPr lang="en-US" sz="1000" b="1" u="sng" smtClean="0">
              <a:solidFill>
                <a:schemeClr val="tx1"/>
              </a:solidFill>
            </a:rPr>
            <a:t>Interfaces</a:t>
          </a:r>
          <a:r>
            <a:rPr lang="en-US" sz="1000" u="sng" smtClean="0">
              <a:solidFill>
                <a:schemeClr val="tx1"/>
              </a:solidFill>
            </a:rPr>
            <a:t>)</a:t>
          </a:r>
          <a:r>
            <a:rPr lang="ar-SA" sz="1000" u="sng" smtClean="0">
              <a:solidFill>
                <a:schemeClr val="tx1"/>
              </a:solidFill>
            </a:rPr>
            <a:t>) : </a:t>
          </a:r>
          <a:endParaRPr lang="en-US" sz="1000" smtClean="0">
            <a:solidFill>
              <a:schemeClr val="tx1"/>
            </a:solidFill>
          </a:endParaRPr>
        </a:p>
        <a:p>
          <a:pPr rtl="1"/>
          <a:r>
            <a:rPr lang="ar-SA" sz="11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dirty="0">
            <a:solidFill>
              <a:schemeClr val="tx1"/>
            </a:solidFill>
          </a:endParaRPr>
        </a:p>
      </dgm:t>
    </dgm:pt>
    <dgm:pt modelId="{EFFC6747-F2AA-44FE-A291-AC922061F5EC}" type="parTrans" cxnId="{95197AE1-53E8-4DE6-8228-46CA371321C3}">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dgm:t>
        <a:bodyPr/>
        <a:lstStyle/>
        <a:p>
          <a:pPr rtl="1"/>
          <a:r>
            <a:rPr lang="ar-SA" sz="1100" u="sng" smtClean="0">
              <a:solidFill>
                <a:schemeClr val="tx1"/>
              </a:solidFill>
            </a:rPr>
            <a:t>× </a:t>
          </a:r>
          <a:r>
            <a:rPr lang="ar-SA" sz="1400" u="sng" smtClean="0">
              <a:solidFill>
                <a:schemeClr val="tx1"/>
              </a:solidFill>
              <a:cs typeface="MCS Taybah S_U normal." pitchFamily="2" charset="-78"/>
            </a:rPr>
            <a:t>شبكات المؤسسة </a:t>
          </a:r>
          <a:r>
            <a:rPr lang="en-US" sz="1400" u="sng" smtClean="0">
              <a:solidFill>
                <a:schemeClr val="tx1"/>
              </a:solidFill>
              <a:cs typeface="MCS Taybah S_U normal." pitchFamily="2" charset="-78"/>
            </a:rPr>
            <a:t> </a:t>
          </a:r>
          <a:r>
            <a:rPr lang="en-US" sz="1100" u="sng" smtClean="0">
              <a:solidFill>
                <a:schemeClr val="tx1"/>
              </a:solidFill>
            </a:rPr>
            <a:t>Enterprise Networks </a:t>
          </a:r>
          <a:r>
            <a:rPr lang="ar-SA" sz="1100" u="sng" smtClean="0">
              <a:solidFill>
                <a:schemeClr val="tx1"/>
              </a:solidFill>
            </a:rPr>
            <a:t>:</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smtClean="0">
              <a:solidFill>
                <a:schemeClr val="tx1"/>
              </a:solidFill>
            </a:rPr>
            <a:t>.</a:t>
          </a:r>
          <a:endParaRPr lang="ar-SA" sz="1100" dirty="0">
            <a:solidFill>
              <a:schemeClr val="tx1"/>
            </a:solidFill>
          </a:endParaRPr>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smtClean="0">
              <a:solidFill>
                <a:schemeClr val="tx1"/>
              </a:solidFill>
              <a:cs typeface="MCS Taybah S_U normal." pitchFamily="2" charset="-78"/>
            </a:rPr>
            <a:t>الحوسبة الموزعة </a:t>
          </a:r>
          <a:r>
            <a:rPr lang="en-US" sz="1100" u="sng" smtClean="0">
              <a:solidFill>
                <a:schemeClr val="tx1"/>
              </a:solidFill>
            </a:rPr>
            <a:t>(Distributed Computing)</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smtClean="0">
              <a:solidFill>
                <a:schemeClr val="tx1"/>
              </a:solidFill>
            </a:rPr>
            <a:t>.</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6"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5"/>
      <dgm:spPr/>
      <dgm:t>
        <a:bodyPr/>
        <a:lstStyle/>
        <a:p>
          <a:pPr rtl="1"/>
          <a:endParaRPr lang="ar-SA"/>
        </a:p>
      </dgm:t>
    </dgm:pt>
    <dgm:pt modelId="{F638B24E-CC95-44A4-AF7A-2625C20615AD}" type="pres">
      <dgm:prSet presAssocID="{2ACBA4F7-1A8A-4298-B9A2-F2F67F2FBCBA}" presName="text0" presStyleLbl="node1" presStyleIdx="1" presStyleCnt="6" custScaleX="176303">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5"/>
      <dgm:spPr/>
      <dgm:t>
        <a:bodyPr/>
        <a:lstStyle/>
        <a:p>
          <a:pPr rtl="1"/>
          <a:endParaRPr lang="ar-SA"/>
        </a:p>
      </dgm:t>
    </dgm:pt>
    <dgm:pt modelId="{F7E9C6FE-812E-4ACF-B980-7D06AC46BDAE}" type="pres">
      <dgm:prSet presAssocID="{F56E1198-F3AE-43D3-8C93-51F17B6F9959}" presName="text0" presStyleLbl="node1" presStyleIdx="2" presStyleCnt="6" custScaleX="203916" custRadScaleRad="110735" custRadScaleInc="6454">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5"/>
      <dgm:spPr/>
      <dgm:t>
        <a:bodyPr/>
        <a:lstStyle/>
        <a:p>
          <a:pPr rtl="1"/>
          <a:endParaRPr lang="ar-SA"/>
        </a:p>
      </dgm:t>
    </dgm:pt>
    <dgm:pt modelId="{6567DA91-1529-4BEE-A893-6438617209E8}" type="pres">
      <dgm:prSet presAssocID="{30F77D7A-6042-40AC-A091-162FD4E3C7C4}" presName="text0" presStyleLbl="node1" presStyleIdx="3" presStyleCnt="6"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5"/>
      <dgm:spPr/>
      <dgm:t>
        <a:bodyPr/>
        <a:lstStyle/>
        <a:p>
          <a:pPr rtl="1"/>
          <a:endParaRPr lang="ar-SA"/>
        </a:p>
      </dgm:t>
    </dgm:pt>
    <dgm:pt modelId="{600A9F76-8407-42BC-A5A2-83675649546D}" type="pres">
      <dgm:prSet presAssocID="{FF80B275-B4DB-4581-BEDB-D867618B5979}" presName="text0" presStyleLbl="node1" presStyleIdx="4" presStyleCnt="6" custScaleX="205781" custRadScaleRad="115419" custRadScaleInc="24449">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5"/>
      <dgm:spPr/>
      <dgm:t>
        <a:bodyPr/>
        <a:lstStyle/>
        <a:p>
          <a:pPr rtl="1"/>
          <a:endParaRPr lang="ar-SA"/>
        </a:p>
      </dgm:t>
    </dgm:pt>
    <dgm:pt modelId="{99A9C3E6-5DD6-426B-AF17-542707943700}" type="pres">
      <dgm:prSet presAssocID="{7AB976B1-B095-4ED5-AA83-32687650621D}" presName="text0" presStyleLbl="node1" presStyleIdx="5" presStyleCnt="6" custScaleX="202049" custScaleY="119305" custRadScaleRad="110922" custRadScaleInc="-2388">
        <dgm:presLayoutVars>
          <dgm:bulletEnabled val="1"/>
        </dgm:presLayoutVars>
      </dgm:prSet>
      <dgm:spPr/>
      <dgm:t>
        <a:bodyPr/>
        <a:lstStyle/>
        <a:p>
          <a:pPr rtl="1"/>
          <a:endParaRPr lang="ar-SA"/>
        </a:p>
      </dgm:t>
    </dgm:pt>
  </dgm:ptLst>
  <dgm:cxnLst>
    <dgm:cxn modelId="{709101E6-4CB9-4ABB-8B3A-4F1BDC3C51CD}" srcId="{DC7C567B-A878-4111-889D-06798A7E7646}" destId="{30F77D7A-6042-40AC-A091-162FD4E3C7C4}" srcOrd="2" destOrd="0" parTransId="{898DA9BC-169B-49D4-B483-FB1261BAC0AB}" sibTransId="{05D52560-D8C1-4618-BCBF-1F5CF16396A0}"/>
    <dgm:cxn modelId="{082C6CB4-7D0F-499A-9EDB-D06CADE6B2F0}" type="presOf" srcId="{DC7C567B-A878-4111-889D-06798A7E7646}" destId="{36F2C72F-7E6A-4BB9-B74A-E7393860FC54}"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85DF8E9D-32A9-48E2-B782-07AC42C79758}" type="presOf" srcId="{F56E1198-F3AE-43D3-8C93-51F17B6F9959}" destId="{F7E9C6FE-812E-4ACF-B980-7D06AC46BDAE}" srcOrd="0" destOrd="0" presId="urn:microsoft.com/office/officeart/2008/layout/RadialCluster"/>
    <dgm:cxn modelId="{8EC49C1A-3513-4A21-AE12-EEEB76FABB95}" type="presOf" srcId="{EFFC6747-F2AA-44FE-A291-AC922061F5EC}" destId="{652331C1-AB3E-4A2E-ACC9-443DBDE0E39F}" srcOrd="0" destOrd="0" presId="urn:microsoft.com/office/officeart/2008/layout/RadialCluster"/>
    <dgm:cxn modelId="{E11FC082-CCBB-4AA0-8D2C-0A468BA1A268}" type="presOf" srcId="{FD1629B7-9C21-4E97-A76D-7A2D0081F1E6}" destId="{C5769D5B-1BC1-49C5-A865-2FDB4CAA3528}" srcOrd="0" destOrd="0" presId="urn:microsoft.com/office/officeart/2008/layout/RadialCluster"/>
    <dgm:cxn modelId="{19241B32-F6FD-4F51-9850-C5F850A22A0B}" type="presOf" srcId="{99167165-0106-4B65-8D39-F9AB89D3E249}" destId="{3E07C236-DDE4-4ABE-BC5B-0FC0A11EE940}"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BCFD7FB8-28F1-4D7B-848C-7EC47D2522CA}" type="presOf" srcId="{2ACBA4F7-1A8A-4298-B9A2-F2F67F2FBCBA}" destId="{F638B24E-CC95-44A4-AF7A-2625C20615AD}" srcOrd="0" destOrd="0" presId="urn:microsoft.com/office/officeart/2008/layout/RadialCluster"/>
    <dgm:cxn modelId="{20919588-A3A3-4B8B-A469-6D82F7BE84C7}" type="presOf" srcId="{898DA9BC-169B-49D4-B483-FB1261BAC0AB}" destId="{D1550409-D4F5-42B6-86BC-31FB80362EBB}"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E4E6103A-C8DF-48D4-A248-5ED9F8A33DDF}" type="presOf" srcId="{AADAA841-635C-45C3-9E5A-604B00457936}" destId="{21E4A3BF-8DEE-4138-B07D-7B67EFD3E8F7}" srcOrd="0" destOrd="0" presId="urn:microsoft.com/office/officeart/2008/layout/RadialCluster"/>
    <dgm:cxn modelId="{F44E20AC-A856-4553-A2C3-07725E85DA94}" type="presOf" srcId="{28308006-8E71-4006-98AE-619561DB4657}" destId="{FD0D017D-0B1E-492F-8567-15B7695245F4}"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90311B78-9B9F-415E-B53C-C12D0A21D5C4}" type="presOf" srcId="{7AB976B1-B095-4ED5-AA83-32687650621D}" destId="{99A9C3E6-5DD6-426B-AF17-542707943700}" srcOrd="0" destOrd="0" presId="urn:microsoft.com/office/officeart/2008/layout/RadialCluster"/>
    <dgm:cxn modelId="{A17E932B-3BC1-4CB8-9908-AABAA1033077}" type="presOf" srcId="{FF80B275-B4DB-4581-BEDB-D867618B5979}" destId="{600A9F76-8407-42BC-A5A2-83675649546D}" srcOrd="0" destOrd="0" presId="urn:microsoft.com/office/officeart/2008/layout/RadialCluster"/>
    <dgm:cxn modelId="{A0BD9610-038E-4098-940E-8BC85EB688AE}" type="presOf" srcId="{30F77D7A-6042-40AC-A091-162FD4E3C7C4}" destId="{6567DA91-1529-4BEE-A893-6438617209E8}"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AF090B86-0CBC-4A77-8514-127241E4D86D}" type="presParOf" srcId="{3E07C236-DDE4-4ABE-BC5B-0FC0A11EE940}" destId="{91F61D6E-8C5F-4D1D-A167-7D8E227116E4}" srcOrd="0" destOrd="0" presId="urn:microsoft.com/office/officeart/2008/layout/RadialCluster"/>
    <dgm:cxn modelId="{E6361ABE-0E0F-449C-B041-5B7EE4452D3B}" type="presParOf" srcId="{91F61D6E-8C5F-4D1D-A167-7D8E227116E4}" destId="{36F2C72F-7E6A-4BB9-B74A-E7393860FC54}" srcOrd="0" destOrd="0" presId="urn:microsoft.com/office/officeart/2008/layout/RadialCluster"/>
    <dgm:cxn modelId="{F86C0087-15A1-4A23-81FA-E3D44BED66E2}" type="presParOf" srcId="{91F61D6E-8C5F-4D1D-A167-7D8E227116E4}" destId="{C5769D5B-1BC1-49C5-A865-2FDB4CAA3528}" srcOrd="1" destOrd="0" presId="urn:microsoft.com/office/officeart/2008/layout/RadialCluster"/>
    <dgm:cxn modelId="{49A9E628-78F3-4F70-AF73-7AACFC320A93}" type="presParOf" srcId="{91F61D6E-8C5F-4D1D-A167-7D8E227116E4}" destId="{F638B24E-CC95-44A4-AF7A-2625C20615AD}" srcOrd="2" destOrd="0" presId="urn:microsoft.com/office/officeart/2008/layout/RadialCluster"/>
    <dgm:cxn modelId="{196E97D8-0771-4795-B7F9-A31B0E5214F6}" type="presParOf" srcId="{91F61D6E-8C5F-4D1D-A167-7D8E227116E4}" destId="{21E4A3BF-8DEE-4138-B07D-7B67EFD3E8F7}" srcOrd="3" destOrd="0" presId="urn:microsoft.com/office/officeart/2008/layout/RadialCluster"/>
    <dgm:cxn modelId="{DBE8721D-958F-4729-95CC-E2CC7A095ECF}" type="presParOf" srcId="{91F61D6E-8C5F-4D1D-A167-7D8E227116E4}" destId="{F7E9C6FE-812E-4ACF-B980-7D06AC46BDAE}" srcOrd="4" destOrd="0" presId="urn:microsoft.com/office/officeart/2008/layout/RadialCluster"/>
    <dgm:cxn modelId="{D2A6C651-CA6B-422A-B326-F09D54947AEC}" type="presParOf" srcId="{91F61D6E-8C5F-4D1D-A167-7D8E227116E4}" destId="{D1550409-D4F5-42B6-86BC-31FB80362EBB}" srcOrd="5" destOrd="0" presId="urn:microsoft.com/office/officeart/2008/layout/RadialCluster"/>
    <dgm:cxn modelId="{E0C0531A-4317-419A-B823-79490A812073}" type="presParOf" srcId="{91F61D6E-8C5F-4D1D-A167-7D8E227116E4}" destId="{6567DA91-1529-4BEE-A893-6438617209E8}" srcOrd="6" destOrd="0" presId="urn:microsoft.com/office/officeart/2008/layout/RadialCluster"/>
    <dgm:cxn modelId="{467499B8-3145-4DD4-AC65-6A011ED976A3}" type="presParOf" srcId="{91F61D6E-8C5F-4D1D-A167-7D8E227116E4}" destId="{FD0D017D-0B1E-492F-8567-15B7695245F4}" srcOrd="7" destOrd="0" presId="urn:microsoft.com/office/officeart/2008/layout/RadialCluster"/>
    <dgm:cxn modelId="{314ED63B-46CD-406F-9708-7468C5907C18}" type="presParOf" srcId="{91F61D6E-8C5F-4D1D-A167-7D8E227116E4}" destId="{600A9F76-8407-42BC-A5A2-83675649546D}" srcOrd="8" destOrd="0" presId="urn:microsoft.com/office/officeart/2008/layout/RadialCluster"/>
    <dgm:cxn modelId="{0001169B-2674-452B-827E-DC454AF1B277}" type="presParOf" srcId="{91F61D6E-8C5F-4D1D-A167-7D8E227116E4}" destId="{652331C1-AB3E-4A2E-ACC9-443DBDE0E39F}" srcOrd="9" destOrd="0" presId="urn:microsoft.com/office/officeart/2008/layout/RadialCluster"/>
    <dgm:cxn modelId="{25BECD94-C150-40E5-941E-B63963E140F0}" type="presParOf" srcId="{91F61D6E-8C5F-4D1D-A167-7D8E227116E4}" destId="{99A9C3E6-5DD6-426B-AF17-542707943700}" srcOrd="10"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3" qsCatId="simple" csTypeId="urn:microsoft.com/office/officeart/2005/8/colors/colorful5" csCatId="colorful" phldr="1"/>
      <dgm:spPr/>
      <dgm:t>
        <a:bodyPr/>
        <a:lstStyle/>
        <a:p>
          <a:pPr rtl="1"/>
          <a:endParaRPr lang="ar-SA"/>
        </a:p>
      </dgm:t>
    </dgm:pt>
    <dgm:pt modelId="{DC7C567B-A878-4111-889D-06798A7E7646}">
      <dgm:prSet phldrT="[Text]" custT="1"/>
      <dgm:spPr/>
      <dgm:t>
        <a:bodyPr/>
        <a:lstStyle/>
        <a:p>
          <a:pPr rtl="1"/>
          <a:r>
            <a:rPr lang="ar-SA" sz="2000" u="sng" dirty="0" smtClean="0">
              <a:cs typeface="MCS Taybah S_U normal." pitchFamily="2" charset="-78"/>
            </a:rPr>
            <a:t>أنواع التغيير التنظيمية </a:t>
          </a:r>
          <a:r>
            <a:rPr lang="en-US" sz="1050" u="sng" dirty="0" smtClean="0">
              <a:cs typeface="MCS Taybah S_U normal." pitchFamily="2" charset="-78"/>
            </a:rPr>
            <a:t>(Spectrum of Organization Change</a:t>
          </a:r>
          <a:r>
            <a:rPr lang="en-US" sz="1200" u="sng" dirty="0" smtClean="0">
              <a:cs typeface="MCS Taybah S_U normal." pitchFamily="2" charset="-78"/>
            </a:rPr>
            <a:t>)</a:t>
          </a:r>
        </a:p>
        <a:p>
          <a:pPr rtl="1"/>
          <a:r>
            <a:rPr lang="ar-SA" sz="11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dirty="0" smtClean="0">
            <a:solidFill>
              <a:srgbClr val="C00000"/>
            </a:solidFill>
            <a:cs typeface="MCS Taybah S_U normal." pitchFamily="2" charset="-78"/>
          </a:endParaRPr>
        </a:p>
        <a:p>
          <a:pPr rtl="1"/>
          <a:r>
            <a:rPr lang="ar-SA" sz="1100" dirty="0" smtClean="0">
              <a:solidFill>
                <a:srgbClr val="C00000"/>
              </a:solidFill>
              <a:cs typeface="MCS Taybah S_U normal." pitchFamily="2" charset="-78"/>
            </a:rPr>
            <a:t>.ويمكن أن تكون التغييرات بسيطة أو تدريجية أو جذرية</a:t>
          </a:r>
          <a:endParaRPr lang="ar-SA" sz="1100" dirty="0">
            <a:solidFill>
              <a:srgbClr val="C00000"/>
            </a:solidFill>
            <a:cs typeface="MCS Taybah S_U normal."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dirty="0" smtClean="0">
              <a:cs typeface="MCS Taybah S_U normal." pitchFamily="2" charset="-78"/>
            </a:rPr>
            <a:t>. </a:t>
          </a:r>
          <a:r>
            <a:rPr lang="ar-SA" sz="1400" u="sng" dirty="0" smtClean="0">
              <a:cs typeface="MCS Taybah S_U normal." pitchFamily="2" charset="-78"/>
            </a:rPr>
            <a:t>الأتمتة </a:t>
          </a:r>
          <a:r>
            <a:rPr lang="en-US" sz="1400" b="1" u="sng" dirty="0" smtClean="0">
              <a:cs typeface="MCS Taybah S_U normal." pitchFamily="2" charset="-78"/>
            </a:rPr>
            <a:t>Automation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dirty="0"/>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dirty="0" smtClean="0">
              <a:cs typeface="MCS Taybah S_U normal." pitchFamily="2" charset="-78"/>
            </a:rPr>
            <a:t>إعادة هندسة الأعمال </a:t>
          </a:r>
          <a:r>
            <a:rPr lang="en-US" sz="1400" b="1" u="sng" dirty="0" smtClean="0">
              <a:cs typeface="MCS Taybah S_U normal." pitchFamily="2" charset="-78"/>
            </a:rPr>
            <a:t>Reengineering  Business</a:t>
          </a:r>
          <a:r>
            <a:rPr lang="ar-SA" sz="1400" u="sng" dirty="0" smtClean="0">
              <a:cs typeface="MCS Taybah S_U normal." pitchFamily="2" charset="-78"/>
            </a:rPr>
            <a:t> : </a:t>
          </a:r>
          <a:endParaRPr lang="en-US" sz="1400" dirty="0" smtClean="0">
            <a:cs typeface="MCS Taybah S_U normal." pitchFamily="2" charset="-78"/>
          </a:endParaRPr>
        </a:p>
        <a:p>
          <a:pPr rtl="1"/>
          <a:r>
            <a:rPr lang="ar-SA" sz="1100" dirty="0" smtClean="0"/>
            <a:t>. تحليل إجراءات الأعمال  </a:t>
          </a:r>
          <a:r>
            <a:rPr lang="en-US" sz="1100" b="1" dirty="0" smtClean="0"/>
            <a:t>business processes</a:t>
          </a:r>
          <a:r>
            <a:rPr lang="ar-SA" sz="1100" dirty="0" smtClean="0"/>
            <a:t> لتبسيطها وإعادة تصميمها. </a:t>
          </a:r>
          <a:endParaRPr lang="en-US" sz="1100" dirty="0" smtClean="0"/>
        </a:p>
        <a:p>
          <a:pPr rtl="1"/>
          <a:r>
            <a:rPr lang="ar-SA" sz="1100" dirty="0" smtClean="0"/>
            <a:t>. تستطيع المنظمة باستخدام تكنولوجيا المعلومات تغيير وتبسيط إجراءات الأعمال لزيادة سرعة الانجاز وتطوير الخدمة ورفع الجودة .</a:t>
          </a:r>
          <a:endParaRPr lang="en-US" sz="1100" dirty="0" smtClean="0"/>
        </a:p>
        <a:p>
          <a:pPr rtl="1"/>
          <a:r>
            <a:rPr lang="ar-SA" sz="1100" dirty="0" smtClean="0"/>
            <a:t>.إعادة ترتيب أو تنظيم تدفق الأعمال من خلال دمج بعض الخطوات لتقليل الخطوات المكررة والمهام التي تتطلب استخدام اوراق كثيرة.</a:t>
          </a:r>
          <a:endParaRPr lang="en-US" sz="1100" dirty="0" smtClean="0"/>
        </a:p>
        <a:p>
          <a:pPr rtl="1"/>
          <a:r>
            <a:rPr lang="ar-SA" sz="1100" dirty="0" smtClean="0"/>
            <a:t>. يتطلب هذه نظرة وفكر جديد لترتيب وتنظيم إجراءات الأعمال.</a:t>
          </a:r>
          <a:endParaRPr lang="en-US" sz="1100" dirty="0" smtClean="0"/>
        </a:p>
        <a:p>
          <a:pPr rtl="1"/>
          <a:r>
            <a:rPr lang="ar-SA" sz="1100" dirty="0" smtClean="0"/>
            <a:t>. </a:t>
          </a:r>
          <a:r>
            <a:rPr lang="ar-SA" sz="1100" b="1" dirty="0" smtClean="0"/>
            <a:t>مثال</a:t>
          </a:r>
          <a:r>
            <a:rPr lang="ar-SA" sz="1100" dirty="0" smtClean="0"/>
            <a:t> //  إعادة تصميم إجراءات دفع الفواتير في شركة فورد لجعلها تتم الكترونيا مما أدى إلى تخفيض عدد العمال من </a:t>
          </a:r>
          <a:r>
            <a:rPr lang="en-US" sz="1100" dirty="0" smtClean="0"/>
            <a:t>500</a:t>
          </a:r>
          <a:r>
            <a:rPr lang="ar-SA" sz="1100" dirty="0" smtClean="0"/>
            <a:t> إلى </a:t>
          </a:r>
          <a:r>
            <a:rPr lang="en-US" sz="1100" dirty="0" smtClean="0"/>
            <a:t>75</a:t>
          </a:r>
          <a:r>
            <a:rPr lang="ar-SA" sz="1100" dirty="0" smtClean="0"/>
            <a:t> عاملا . تطبيق نظام الحجز المركزي في شركة الخطوط السعودية باستخدام قواعد البيانات الموزعة.</a:t>
          </a:r>
          <a:endParaRPr lang="ar-SA" sz="1100" dirty="0"/>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F56E1198-F3AE-43D3-8C93-51F17B6F9959}">
      <dgm:prSet custT="1"/>
      <dgm:spPr/>
      <dgm:t>
        <a:bodyPr/>
        <a:lstStyle/>
        <a:p>
          <a:pPr rtl="1"/>
          <a:r>
            <a:rPr lang="ar-SA" sz="1400" u="sng" dirty="0" smtClean="0">
              <a:cs typeface="MCS Taybah S_U normal." pitchFamily="2" charset="-78"/>
            </a:rPr>
            <a:t>التحول النموذجي </a:t>
          </a:r>
          <a:r>
            <a:rPr lang="en-US" sz="1400" b="1" u="sng" dirty="0" smtClean="0">
              <a:cs typeface="MCS Taybah S_U normal." pitchFamily="2" charset="-78"/>
            </a:rPr>
            <a:t> Paradigm Shift </a:t>
          </a:r>
          <a:r>
            <a:rPr lang="ar-SA" sz="1400" b="1" u="sng" dirty="0" smtClean="0">
              <a:cs typeface="MCS Taybah S_U normal." pitchFamily="2" charset="-78"/>
            </a:rPr>
            <a:t>:</a:t>
          </a:r>
          <a:endParaRPr lang="en-US" sz="1400" dirty="0" smtClean="0">
            <a:cs typeface="MCS Taybah S_U normal." pitchFamily="2" charset="-78"/>
          </a:endParaRPr>
        </a:p>
        <a:p>
          <a:pPr rtl="1"/>
          <a:r>
            <a:rPr lang="ar-SA" sz="1100" dirty="0" smtClean="0"/>
            <a:t>يقصد به إعادة وضع المفاهيم وإعادة التصور الجذري لطبيعة الأعمال في المنظمة ولطبيعة المنظمة ككل .</a:t>
          </a:r>
          <a:endParaRPr lang="en-US" sz="1100" dirty="0" smtClean="0"/>
        </a:p>
        <a:p>
          <a:pPr rtl="1"/>
          <a:r>
            <a:rPr lang="ar-SA" sz="11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dirty="0" smtClean="0"/>
        </a:p>
        <a:p>
          <a:pPr rtl="1"/>
          <a:r>
            <a:rPr lang="ar-SA" sz="1100" b="1" u="sng" dirty="0" smtClean="0"/>
            <a:t>. مثال /</a:t>
          </a:r>
          <a:r>
            <a:rPr lang="ar-SA" sz="1100" dirty="0" smtClean="0"/>
            <a:t>  تغيّر الأهداف الاستراتيجية للشركة كتغيير النشاط الأساسي للشحن .</a:t>
          </a:r>
          <a:endParaRPr lang="en-US" sz="1100" dirty="0" smtClean="0"/>
        </a:p>
        <a:p>
          <a:pPr rtl="1"/>
          <a:r>
            <a:rPr lang="ar-SA" sz="1100" b="1" dirty="0" smtClean="0"/>
            <a:t>.</a:t>
          </a:r>
          <a:r>
            <a:rPr lang="ar-SA" sz="1100" dirty="0" smtClean="0"/>
            <a:t> </a:t>
          </a:r>
          <a:r>
            <a:rPr lang="ar-SA" sz="1100" b="1" u="sng" dirty="0" smtClean="0"/>
            <a:t>مثال  /</a:t>
          </a:r>
          <a:r>
            <a:rPr lang="ar-SA" sz="1100" dirty="0" smtClean="0"/>
            <a:t> استخدام شركة باكستر </a:t>
          </a:r>
          <a:r>
            <a:rPr lang="en-US" sz="1100" dirty="0" smtClean="0"/>
            <a:t>Baxter </a:t>
          </a:r>
          <a:r>
            <a:rPr lang="ar-SA" sz="1100" dirty="0" smtClean="0"/>
            <a:t>نظام المخازن الفارغة أدى لتغيير طبيعة عمل الشركة حيث أصبحت كشريك للمستشفيات وكمدير لتجهيزات المستخدم.</a:t>
          </a:r>
          <a:endParaRPr lang="en-US" sz="1100" dirty="0" smtClean="0"/>
        </a:p>
        <a:p>
          <a:pPr rtl="1"/>
          <a:r>
            <a:rPr lang="ar-SA" sz="11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dirty="0"/>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dirty="0" smtClean="0">
              <a:cs typeface="MCS Taybah S_U normal." pitchFamily="2" charset="-78"/>
            </a:rPr>
            <a:t>. التبرير المنطقي للإجراءات </a:t>
          </a:r>
          <a:r>
            <a:rPr lang="en-US" sz="1400" b="1" u="sng" dirty="0" smtClean="0">
              <a:cs typeface="MCS Taybah S_U normal." pitchFamily="2" charset="-78"/>
            </a:rPr>
            <a:t> of Procedures</a:t>
          </a:r>
          <a:r>
            <a:rPr lang="en-US" sz="1400" u="sng" dirty="0" smtClean="0">
              <a:cs typeface="MCS Taybah S_U normal." pitchFamily="2" charset="-78"/>
            </a:rPr>
            <a:t> </a:t>
          </a:r>
          <a:r>
            <a:rPr lang="en-US" sz="1400" b="1" u="sng" dirty="0" smtClean="0">
              <a:cs typeface="MCS Taybah S_U normal." pitchFamily="2" charset="-78"/>
            </a:rPr>
            <a:t>Rationalization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dirty="0"/>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5" custScaleX="109223" custScaleY="113636">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4"/>
      <dgm:spPr/>
      <dgm:t>
        <a:bodyPr/>
        <a:lstStyle/>
        <a:p>
          <a:pPr rtl="1"/>
          <a:endParaRPr lang="ar-SA"/>
        </a:p>
      </dgm:t>
    </dgm:pt>
    <dgm:pt modelId="{F638B24E-CC95-44A4-AF7A-2625C20615AD}" type="pres">
      <dgm:prSet presAssocID="{2ACBA4F7-1A8A-4298-B9A2-F2F67F2FBCBA}" presName="text0" presStyleLbl="node1" presStyleIdx="1" presStyleCnt="5" custScaleX="2421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4"/>
      <dgm:spPr/>
      <dgm:t>
        <a:bodyPr/>
        <a:lstStyle/>
        <a:p>
          <a:pPr rtl="1"/>
          <a:endParaRPr lang="ar-SA"/>
        </a:p>
      </dgm:t>
    </dgm:pt>
    <dgm:pt modelId="{F7E9C6FE-812E-4ACF-B980-7D06AC46BDAE}" type="pres">
      <dgm:prSet presAssocID="{F56E1198-F3AE-43D3-8C93-51F17B6F9959}" presName="text0" presStyleLbl="node1" presStyleIdx="2" presStyleCnt="5" custScaleX="203916" custScaleY="250520" custRadScaleRad="110594" custRadScaleInc="-511">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4"/>
      <dgm:spPr/>
      <dgm:t>
        <a:bodyPr/>
        <a:lstStyle/>
        <a:p>
          <a:pPr rtl="1"/>
          <a:endParaRPr lang="ar-SA"/>
        </a:p>
      </dgm:t>
    </dgm:pt>
    <dgm:pt modelId="{6567DA91-1529-4BEE-A893-6438617209E8}" type="pres">
      <dgm:prSet presAssocID="{30F77D7A-6042-40AC-A091-162FD4E3C7C4}" presName="text0" presStyleLbl="node1" presStyleIdx="3" presStyleCnt="5" custScaleX="252631" custRadScaleRad="96291" custRadScaleInc="90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4"/>
      <dgm:spPr/>
      <dgm:t>
        <a:bodyPr/>
        <a:lstStyle/>
        <a:p>
          <a:pPr rtl="1"/>
          <a:endParaRPr lang="ar-SA"/>
        </a:p>
      </dgm:t>
    </dgm:pt>
    <dgm:pt modelId="{600A9F76-8407-42BC-A5A2-83675649546D}" type="pres">
      <dgm:prSet presAssocID="{FF80B275-B4DB-4581-BEDB-D867618B5979}" presName="text0" presStyleLbl="node1" presStyleIdx="4" presStyleCnt="5" custScaleX="205781" custScaleY="261826" custRadScaleRad="114918" custRadScaleInc="2661">
        <dgm:presLayoutVars>
          <dgm:bulletEnabled val="1"/>
        </dgm:presLayoutVars>
      </dgm:prSet>
      <dgm:spPr/>
      <dgm:t>
        <a:bodyPr/>
        <a:lstStyle/>
        <a:p>
          <a:pPr rtl="1"/>
          <a:endParaRPr lang="ar-SA"/>
        </a:p>
      </dgm:t>
    </dgm:pt>
  </dgm:ptLst>
  <dgm:cxnLst>
    <dgm:cxn modelId="{F521F2A8-343E-4756-B880-4FFB17A2F342}" type="presOf" srcId="{28308006-8E71-4006-98AE-619561DB4657}" destId="{FD0D017D-0B1E-492F-8567-15B7695245F4}" srcOrd="0" destOrd="0" presId="urn:microsoft.com/office/officeart/2008/layout/RadialCluster"/>
    <dgm:cxn modelId="{A2115A80-D2F7-48A1-9A02-4EB02FDC9E70}" type="presOf" srcId="{2ACBA4F7-1A8A-4298-B9A2-F2F67F2FBCBA}" destId="{F638B24E-CC95-44A4-AF7A-2625C20615AD}" srcOrd="0" destOrd="0" presId="urn:microsoft.com/office/officeart/2008/layout/RadialCluster"/>
    <dgm:cxn modelId="{2E056051-007A-4F19-BEE6-ABDC84F091E3}" type="presOf" srcId="{FD1629B7-9C21-4E97-A76D-7A2D0081F1E6}" destId="{C5769D5B-1BC1-49C5-A865-2FDB4CAA3528}" srcOrd="0" destOrd="0" presId="urn:microsoft.com/office/officeart/2008/layout/RadialCluster"/>
    <dgm:cxn modelId="{8DDDBCA1-9EA6-44F9-9756-D029FB9FF3DD}" type="presOf" srcId="{F56E1198-F3AE-43D3-8C93-51F17B6F9959}" destId="{F7E9C6FE-812E-4ACF-B980-7D06AC46BDAE}" srcOrd="0" destOrd="0" presId="urn:microsoft.com/office/officeart/2008/layout/RadialCluster"/>
    <dgm:cxn modelId="{F5E25B88-1D8C-437B-BD27-5BD1136CB857}" type="presOf" srcId="{898DA9BC-169B-49D4-B483-FB1261BAC0AB}" destId="{D1550409-D4F5-42B6-86BC-31FB80362EBB}"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DED954C4-0A9D-4C87-A793-1B363C55EE6B}" type="presOf" srcId="{99167165-0106-4B65-8D39-F9AB89D3E249}" destId="{3E07C236-DDE4-4ABE-BC5B-0FC0A11EE940}"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328F5067-239C-4955-B47F-2182DAA4305D}" type="presOf" srcId="{30F77D7A-6042-40AC-A091-162FD4E3C7C4}" destId="{6567DA91-1529-4BEE-A893-6438617209E8}"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503D3B6-5546-4B44-828F-F3CD6BCF694E}" type="presOf" srcId="{FF80B275-B4DB-4581-BEDB-D867618B5979}" destId="{600A9F76-8407-42BC-A5A2-83675649546D}" srcOrd="0" destOrd="0" presId="urn:microsoft.com/office/officeart/2008/layout/RadialCluster"/>
    <dgm:cxn modelId="{93AA6A61-23BF-4C8B-BA9E-D91F9C2D7FBE}" type="presOf" srcId="{AADAA841-635C-45C3-9E5A-604B00457936}" destId="{21E4A3BF-8DEE-4138-B07D-7B67EFD3E8F7}"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3F0F0411-F346-4FF6-BC25-BB8AE6C6A73A}" type="presOf" srcId="{DC7C567B-A878-4111-889D-06798A7E7646}" destId="{36F2C72F-7E6A-4BB9-B74A-E7393860FC54}"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B53E89B0-3150-4A77-BF8D-57AA6DFEA07C}" type="presParOf" srcId="{3E07C236-DDE4-4ABE-BC5B-0FC0A11EE940}" destId="{91F61D6E-8C5F-4D1D-A167-7D8E227116E4}" srcOrd="0" destOrd="0" presId="urn:microsoft.com/office/officeart/2008/layout/RadialCluster"/>
    <dgm:cxn modelId="{F2F59C4E-CA12-468E-9C32-7EAA4E77FBE8}" type="presParOf" srcId="{91F61D6E-8C5F-4D1D-A167-7D8E227116E4}" destId="{36F2C72F-7E6A-4BB9-B74A-E7393860FC54}" srcOrd="0" destOrd="0" presId="urn:microsoft.com/office/officeart/2008/layout/RadialCluster"/>
    <dgm:cxn modelId="{4F6EE252-DFF3-45C0-A38E-00A5F18D3EB9}" type="presParOf" srcId="{91F61D6E-8C5F-4D1D-A167-7D8E227116E4}" destId="{C5769D5B-1BC1-49C5-A865-2FDB4CAA3528}" srcOrd="1" destOrd="0" presId="urn:microsoft.com/office/officeart/2008/layout/RadialCluster"/>
    <dgm:cxn modelId="{C3B53AFF-8584-45CB-9353-1F9D3C0578D4}" type="presParOf" srcId="{91F61D6E-8C5F-4D1D-A167-7D8E227116E4}" destId="{F638B24E-CC95-44A4-AF7A-2625C20615AD}" srcOrd="2" destOrd="0" presId="urn:microsoft.com/office/officeart/2008/layout/RadialCluster"/>
    <dgm:cxn modelId="{BBEB830D-AFB5-4991-B432-128934CD062F}" type="presParOf" srcId="{91F61D6E-8C5F-4D1D-A167-7D8E227116E4}" destId="{21E4A3BF-8DEE-4138-B07D-7B67EFD3E8F7}" srcOrd="3" destOrd="0" presId="urn:microsoft.com/office/officeart/2008/layout/RadialCluster"/>
    <dgm:cxn modelId="{5E21F570-5EE1-4008-8DFD-F127B4742AF4}" type="presParOf" srcId="{91F61D6E-8C5F-4D1D-A167-7D8E227116E4}" destId="{F7E9C6FE-812E-4ACF-B980-7D06AC46BDAE}" srcOrd="4" destOrd="0" presId="urn:microsoft.com/office/officeart/2008/layout/RadialCluster"/>
    <dgm:cxn modelId="{0EC9D65A-0013-40E3-A993-AF0299CFBCFE}" type="presParOf" srcId="{91F61D6E-8C5F-4D1D-A167-7D8E227116E4}" destId="{D1550409-D4F5-42B6-86BC-31FB80362EBB}" srcOrd="5" destOrd="0" presId="urn:microsoft.com/office/officeart/2008/layout/RadialCluster"/>
    <dgm:cxn modelId="{CBEFCA44-1DFD-4D41-87C1-7364B019A7B1}" type="presParOf" srcId="{91F61D6E-8C5F-4D1D-A167-7D8E227116E4}" destId="{6567DA91-1529-4BEE-A893-6438617209E8}" srcOrd="6" destOrd="0" presId="urn:microsoft.com/office/officeart/2008/layout/RadialCluster"/>
    <dgm:cxn modelId="{5E1E09ED-CFC9-464F-8359-9BB01800270F}" type="presParOf" srcId="{91F61D6E-8C5F-4D1D-A167-7D8E227116E4}" destId="{FD0D017D-0B1E-492F-8567-15B7695245F4}" srcOrd="7" destOrd="0" presId="urn:microsoft.com/office/officeart/2008/layout/RadialCluster"/>
    <dgm:cxn modelId="{37A34346-557F-4F1C-9BC1-1E2D7137273A}" type="presParOf" srcId="{91F61D6E-8C5F-4D1D-A167-7D8E227116E4}" destId="{600A9F76-8407-42BC-A5A2-83675649546D}" srcOrd="8"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6208D22-057E-41D5-9EDB-26B454F705FA}"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pPr rtl="1"/>
          <a:endParaRPr lang="ar-SA"/>
        </a:p>
      </dgm:t>
    </dgm:pt>
    <dgm:pt modelId="{7B7EE64F-93F7-4363-94CD-F189786B0F78}">
      <dgm:prSet phldrT="[Text]" custT="1"/>
      <dgm:spPr>
        <a:solidFill>
          <a:schemeClr val="accent5">
            <a:lumMod val="60000"/>
            <a:lumOff val="40000"/>
          </a:schemeClr>
        </a:solidFill>
        <a:ln>
          <a:solidFill>
            <a:schemeClr val="tx1"/>
          </a:solidFill>
        </a:ln>
      </dgm:spPr>
      <dgm:t>
        <a:bodyPr/>
        <a:lstStyle/>
        <a:p>
          <a:pPr rtl="1"/>
          <a:r>
            <a:rPr lang="ar-SA" sz="2000" dirty="0" smtClean="0">
              <a:solidFill>
                <a:schemeClr val="tx1"/>
              </a:solidFill>
              <a:cs typeface="MCS Taybah S_U normal." pitchFamily="2" charset="-78"/>
            </a:rPr>
            <a:t>تأثيرات تكنولوجيا المعلومات على عمل المنظمة وزيادة كفاءتها</a:t>
          </a:r>
        </a:p>
        <a:p>
          <a:pPr rtl="1"/>
          <a:r>
            <a:rPr lang="ar-SA" sz="2000" dirty="0" smtClean="0">
              <a:solidFill>
                <a:schemeClr val="tx1"/>
              </a:solidFill>
              <a:cs typeface="MCS Taybah S_U normal." pitchFamily="2" charset="-78"/>
            </a:rPr>
            <a:t>يتمثل في :</a:t>
          </a:r>
          <a:endParaRPr lang="ar-SA" sz="2000" dirty="0">
            <a:solidFill>
              <a:schemeClr val="tx1"/>
            </a:solidFill>
            <a:cs typeface="MCS Taybah S_U normal." pitchFamily="2" charset="-78"/>
          </a:endParaRPr>
        </a:p>
      </dgm:t>
    </dgm:pt>
    <dgm:pt modelId="{EE463D54-D3CB-4E10-8C71-CDD599079097}" type="parTrans" cxnId="{4B79084B-8D33-4607-AF21-3560B9C26C3C}">
      <dgm:prSet/>
      <dgm:spPr/>
      <dgm:t>
        <a:bodyPr/>
        <a:lstStyle/>
        <a:p>
          <a:pPr rtl="1"/>
          <a:endParaRPr lang="ar-SA" sz="1100">
            <a:solidFill>
              <a:schemeClr val="tx1"/>
            </a:solidFill>
            <a:cs typeface="MCS Taybah S_U normal." pitchFamily="2" charset="-78"/>
          </a:endParaRPr>
        </a:p>
      </dgm:t>
    </dgm:pt>
    <dgm:pt modelId="{E0B4F63E-C856-4807-9B5A-20536674F644}" type="sibTrans" cxnId="{4B79084B-8D33-4607-AF21-3560B9C26C3C}">
      <dgm:prSet/>
      <dgm:spPr/>
      <dgm:t>
        <a:bodyPr/>
        <a:lstStyle/>
        <a:p>
          <a:pPr rtl="1"/>
          <a:endParaRPr lang="ar-SA" sz="1100">
            <a:solidFill>
              <a:schemeClr val="tx1"/>
            </a:solidFill>
            <a:cs typeface="MCS Taybah S_U normal." pitchFamily="2" charset="-78"/>
          </a:endParaRPr>
        </a:p>
      </dgm:t>
    </dgm:pt>
    <dgm:pt modelId="{17B31840-37C9-4F0C-B5F0-68B0D89B56BA}">
      <dgm:prSet phldrT="[Text]" custT="1"/>
      <dgm:spPr/>
      <dgm:t>
        <a:bodyPr/>
        <a:lstStyle/>
        <a:p>
          <a:pPr rtl="1"/>
          <a:r>
            <a:rPr lang="ar-SA" sz="1100" u="sng" dirty="0" smtClean="0">
              <a:solidFill>
                <a:schemeClr val="tx1"/>
              </a:solidFill>
              <a:cs typeface="MCS Taybah S_U normal." pitchFamily="2" charset="-78"/>
            </a:rPr>
            <a:t>. التأثير على المعاملات </a:t>
          </a:r>
          <a:r>
            <a:rPr lang="en-US" sz="1100" u="sng" dirty="0" smtClean="0">
              <a:solidFill>
                <a:schemeClr val="tx1"/>
              </a:solidFill>
              <a:cs typeface="MCS Taybah S_U normal." pitchFamily="2" charset="-78"/>
            </a:rPr>
            <a:t> Transactional Impact </a:t>
          </a:r>
          <a:r>
            <a:rPr lang="ar-SA" sz="1100" dirty="0" smtClean="0">
              <a:solidFill>
                <a:schemeClr val="tx1"/>
              </a:solidFill>
              <a:cs typeface="MCS Taybah S_U normal." pitchFamily="2" charset="-78"/>
            </a:rPr>
            <a:t>تحويل المعاملات غير المنظمة إلى معاملات روتينية .</a:t>
          </a:r>
          <a:endParaRPr lang="ar-SA" sz="1100" dirty="0">
            <a:solidFill>
              <a:schemeClr val="tx1"/>
            </a:solidFill>
            <a:cs typeface="MCS Taybah S_U normal." pitchFamily="2" charset="-78"/>
          </a:endParaRPr>
        </a:p>
      </dgm:t>
    </dgm:pt>
    <dgm:pt modelId="{6C978F96-7B5C-4BEF-A4D6-DE3F2D9A24B2}" type="parTrans" cxnId="{5599C523-44B7-426A-82AD-AE4C72EDDA04}">
      <dgm:prSet custT="1"/>
      <dgm:spPr/>
      <dgm:t>
        <a:bodyPr/>
        <a:lstStyle/>
        <a:p>
          <a:pPr rtl="1"/>
          <a:endParaRPr lang="ar-SA" sz="1100">
            <a:solidFill>
              <a:schemeClr val="tx1"/>
            </a:solidFill>
            <a:cs typeface="MCS Taybah S_U normal." pitchFamily="2" charset="-78"/>
          </a:endParaRPr>
        </a:p>
      </dgm:t>
    </dgm:pt>
    <dgm:pt modelId="{093988FE-9165-47CD-BB62-595CE742BC13}" type="sibTrans" cxnId="{5599C523-44B7-426A-82AD-AE4C72EDDA04}">
      <dgm:prSet/>
      <dgm:spPr/>
      <dgm:t>
        <a:bodyPr/>
        <a:lstStyle/>
        <a:p>
          <a:pPr rtl="1"/>
          <a:endParaRPr lang="ar-SA" sz="1100">
            <a:solidFill>
              <a:schemeClr val="tx1"/>
            </a:solidFill>
            <a:cs typeface="MCS Taybah S_U normal." pitchFamily="2" charset="-78"/>
          </a:endParaRPr>
        </a:p>
      </dgm:t>
    </dgm:pt>
    <dgm:pt modelId="{E8F5F83B-AEAD-4887-B28E-751B6F8624B6}">
      <dgm:prSet phldrT="[Text]" custT="1"/>
      <dgm:spPr/>
      <dgm:t>
        <a:bodyPr/>
        <a:lstStyle/>
        <a:p>
          <a:pPr rtl="1"/>
          <a:r>
            <a:rPr lang="ar-SA" sz="1100" u="sng" dirty="0" smtClean="0">
              <a:solidFill>
                <a:schemeClr val="tx1"/>
              </a:solidFill>
              <a:cs typeface="MCS Taybah S_U normal." pitchFamily="2" charset="-78"/>
            </a:rPr>
            <a:t>.القدرة على ادارة المعرفة </a:t>
          </a:r>
          <a:r>
            <a:rPr lang="en-US" sz="900" u="sng" dirty="0" smtClean="0">
              <a:solidFill>
                <a:schemeClr val="tx1"/>
              </a:solidFill>
              <a:cs typeface="MCS Taybah S_U normal." pitchFamily="2" charset="-78"/>
            </a:rPr>
            <a:t>Knowledge </a:t>
          </a:r>
          <a:r>
            <a:rPr lang="en-US" sz="900" u="sng" dirty="0" err="1" smtClean="0">
              <a:solidFill>
                <a:schemeClr val="tx1"/>
              </a:solidFill>
              <a:cs typeface="MCS Taybah S_U normal." pitchFamily="2" charset="-78"/>
            </a:rPr>
            <a:t>Managemant</a:t>
          </a:r>
          <a:r>
            <a:rPr lang="en-US" sz="900" u="sng" dirty="0" smtClean="0">
              <a:solidFill>
                <a:schemeClr val="tx1"/>
              </a:solidFill>
              <a:cs typeface="MCS Taybah S_U normal." pitchFamily="2" charset="-78"/>
            </a:rPr>
            <a:t> Capability</a:t>
          </a:r>
          <a:r>
            <a:rPr lang="en-US" sz="9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تمكين الحصول على المعلومات وتوزيعها بشكل دقيق وسريع.</a:t>
          </a:r>
          <a:endParaRPr lang="ar-SA" sz="1100" dirty="0">
            <a:solidFill>
              <a:schemeClr val="tx1"/>
            </a:solidFill>
            <a:cs typeface="MCS Taybah S_U normal." pitchFamily="2" charset="-78"/>
          </a:endParaRPr>
        </a:p>
      </dgm:t>
    </dgm:pt>
    <dgm:pt modelId="{E6FB4D55-25F8-4719-A279-42AF6642E5E9}" type="parTrans" cxnId="{B6BBF6ED-1600-4B17-9C29-F17AB727F73A}">
      <dgm:prSet custT="1"/>
      <dgm:spPr/>
      <dgm:t>
        <a:bodyPr/>
        <a:lstStyle/>
        <a:p>
          <a:pPr rtl="1"/>
          <a:endParaRPr lang="ar-SA" sz="1100">
            <a:solidFill>
              <a:schemeClr val="tx1"/>
            </a:solidFill>
            <a:cs typeface="MCS Taybah S_U normal." pitchFamily="2" charset="-78"/>
          </a:endParaRPr>
        </a:p>
      </dgm:t>
    </dgm:pt>
    <dgm:pt modelId="{28BA6B89-CB0C-466C-8940-21B6B0ED0311}" type="sibTrans" cxnId="{B6BBF6ED-1600-4B17-9C29-F17AB727F73A}">
      <dgm:prSet/>
      <dgm:spPr/>
      <dgm:t>
        <a:bodyPr/>
        <a:lstStyle/>
        <a:p>
          <a:pPr rtl="1"/>
          <a:endParaRPr lang="ar-SA" sz="1100">
            <a:solidFill>
              <a:schemeClr val="tx1"/>
            </a:solidFill>
            <a:cs typeface="MCS Taybah S_U normal." pitchFamily="2" charset="-78"/>
          </a:endParaRPr>
        </a:p>
      </dgm:t>
    </dgm:pt>
    <dgm:pt modelId="{EB4A8765-5CAC-41DD-8078-77E94490A0FB}">
      <dgm:prSet phldrT="[Text]" custT="1"/>
      <dgm:spPr/>
      <dgm:t>
        <a:bodyPr/>
        <a:lstStyle/>
        <a:p>
          <a:pPr rtl="1"/>
          <a:r>
            <a:rPr lang="ar-SA" sz="1100" u="sng" dirty="0" smtClean="0">
              <a:solidFill>
                <a:schemeClr val="tx1"/>
              </a:solidFill>
              <a:cs typeface="MCS Taybah S_U normal." pitchFamily="2" charset="-78"/>
            </a:rPr>
            <a:t>.القدرة على متابعة انجاز العمل </a:t>
          </a:r>
          <a:r>
            <a:rPr lang="en-US" sz="1100" u="sng" dirty="0" smtClean="0">
              <a:solidFill>
                <a:schemeClr val="tx1"/>
              </a:solidFill>
              <a:cs typeface="MCS Taybah S_U normal." pitchFamily="2" charset="-78"/>
            </a:rPr>
            <a:t>Tasks Tracking Capability</a:t>
          </a:r>
          <a:r>
            <a:rPr lang="en-US" sz="11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dirty="0">
            <a:solidFill>
              <a:schemeClr val="tx1"/>
            </a:solidFill>
            <a:cs typeface="MCS Taybah S_U normal." pitchFamily="2" charset="-78"/>
          </a:endParaRPr>
        </a:p>
      </dgm:t>
    </dgm:pt>
    <dgm:pt modelId="{360844AD-7B08-4B38-94FC-7313D83F93E0}" type="parTrans" cxnId="{E187F279-07F6-4FA5-8D9D-1F75DCF95362}">
      <dgm:prSet custT="1"/>
      <dgm:spPr/>
      <dgm:t>
        <a:bodyPr/>
        <a:lstStyle/>
        <a:p>
          <a:pPr rtl="1"/>
          <a:endParaRPr lang="ar-SA" sz="1100">
            <a:solidFill>
              <a:schemeClr val="tx1"/>
            </a:solidFill>
            <a:cs typeface="MCS Taybah S_U normal." pitchFamily="2" charset="-78"/>
          </a:endParaRPr>
        </a:p>
      </dgm:t>
    </dgm:pt>
    <dgm:pt modelId="{E0E2A26C-EF4A-4273-AC68-655E34984F03}" type="sibTrans" cxnId="{E187F279-07F6-4FA5-8D9D-1F75DCF95362}">
      <dgm:prSet/>
      <dgm:spPr/>
      <dgm:t>
        <a:bodyPr/>
        <a:lstStyle/>
        <a:p>
          <a:pPr rtl="1"/>
          <a:endParaRPr lang="ar-SA" sz="1100">
            <a:solidFill>
              <a:schemeClr val="tx1"/>
            </a:solidFill>
            <a:cs typeface="MCS Taybah S_U normal." pitchFamily="2" charset="-78"/>
          </a:endParaRPr>
        </a:p>
      </dgm:t>
    </dgm:pt>
    <dgm:pt modelId="{9F40B895-E3DB-4E33-A727-FF1D76E78ACE}">
      <dgm:prSet phldrT="[Text]" custT="1"/>
      <dgm:spPr/>
      <dgm:t>
        <a:bodyPr/>
        <a:lstStyle/>
        <a:p>
          <a:pPr rtl="1"/>
          <a:r>
            <a:rPr lang="ar-SA" sz="1100" u="sng" dirty="0" smtClean="0">
              <a:solidFill>
                <a:schemeClr val="tx1"/>
              </a:solidFill>
              <a:cs typeface="MCS Taybah S_U normal." pitchFamily="2" charset="-78"/>
            </a:rPr>
            <a:t>.القدرة على إلغاء الوسطاء </a:t>
          </a:r>
          <a:r>
            <a:rPr lang="en-US" sz="1100" u="sng" dirty="0" smtClean="0">
              <a:solidFill>
                <a:schemeClr val="tx1"/>
              </a:solidFill>
              <a:cs typeface="MCS Taybah S_U normal." pitchFamily="2" charset="-78"/>
            </a:rPr>
            <a:t>Disintermediation </a:t>
          </a:r>
          <a:r>
            <a:rPr lang="ar-SA" sz="1100" u="sng" dirty="0" smtClean="0">
              <a:solidFill>
                <a:schemeClr val="tx1"/>
              </a:solidFill>
              <a:cs typeface="MCS Taybah S_U normal." pitchFamily="2" charset="-78"/>
            </a:rPr>
            <a:t>:</a:t>
          </a:r>
          <a:r>
            <a:rPr lang="ar-SA" sz="1100" b="1"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05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dirty="0">
            <a:solidFill>
              <a:schemeClr val="tx1"/>
            </a:solidFill>
            <a:cs typeface="MCS Taybah S_U normal." pitchFamily="2" charset="-78"/>
          </a:endParaRPr>
        </a:p>
      </dgm:t>
    </dgm:pt>
    <dgm:pt modelId="{6364C6D1-DC54-442F-A60B-B2EC26384D01}" type="parTrans" cxnId="{9D5352C0-EBA0-4EF2-AC46-57ADA458FDC1}">
      <dgm:prSet custT="1"/>
      <dgm:spPr/>
      <dgm:t>
        <a:bodyPr/>
        <a:lstStyle/>
        <a:p>
          <a:pPr rtl="1"/>
          <a:endParaRPr lang="ar-SA" sz="1100">
            <a:solidFill>
              <a:schemeClr val="tx1"/>
            </a:solidFill>
            <a:cs typeface="MCS Taybah S_U normal." pitchFamily="2" charset="-78"/>
          </a:endParaRPr>
        </a:p>
      </dgm:t>
    </dgm:pt>
    <dgm:pt modelId="{5158C0B4-5312-4AB9-9C72-D8F20D063787}" type="sibTrans" cxnId="{9D5352C0-EBA0-4EF2-AC46-57ADA458FDC1}">
      <dgm:prSet/>
      <dgm:spPr/>
      <dgm:t>
        <a:bodyPr/>
        <a:lstStyle/>
        <a:p>
          <a:pPr rtl="1"/>
          <a:endParaRPr lang="ar-SA" sz="1100">
            <a:solidFill>
              <a:schemeClr val="tx1"/>
            </a:solidFill>
            <a:cs typeface="MCS Taybah S_U normal." pitchFamily="2" charset="-78"/>
          </a:endParaRPr>
        </a:p>
      </dgm:t>
    </dgm:pt>
    <dgm:pt modelId="{821B4597-26A8-4DF1-BB04-C42E284B349F}">
      <dgm:prSet custT="1"/>
      <dgm:spPr/>
      <dgm:t>
        <a:bodyPr/>
        <a:lstStyle/>
        <a:p>
          <a:pPr rtl="1"/>
          <a:r>
            <a:rPr lang="ar-SA" sz="1100" u="sng" dirty="0" smtClean="0">
              <a:solidFill>
                <a:schemeClr val="tx1"/>
              </a:solidFill>
              <a:cs typeface="MCS Taybah S_U normal." pitchFamily="2" charset="-78"/>
            </a:rPr>
            <a:t>. التأثير على التشغيل الآلي </a:t>
          </a:r>
          <a:r>
            <a:rPr lang="en-US" sz="1100" u="sng" dirty="0" smtClean="0">
              <a:solidFill>
                <a:schemeClr val="tx1"/>
              </a:solidFill>
              <a:cs typeface="MCS Taybah S_U normal." pitchFamily="2" charset="-78"/>
            </a:rPr>
            <a:t> </a:t>
          </a:r>
          <a:r>
            <a:rPr lang="en-US" sz="1100" u="sng" dirty="0" err="1" smtClean="0">
              <a:solidFill>
                <a:schemeClr val="tx1"/>
              </a:solidFill>
              <a:cs typeface="MCS Taybah S_U normal." pitchFamily="2" charset="-78"/>
            </a:rPr>
            <a:t>Automational</a:t>
          </a:r>
          <a:r>
            <a:rPr lang="en-US" sz="1100" u="sng" dirty="0" smtClean="0">
              <a:solidFill>
                <a:schemeClr val="tx1"/>
              </a:solidFill>
              <a:cs typeface="MCS Taybah S_U normal." pitchFamily="2" charset="-78"/>
            </a:rPr>
            <a:t> Impact</a:t>
          </a:r>
          <a:r>
            <a:rPr lang="en-US" sz="1100" dirty="0" smtClean="0">
              <a:solidFill>
                <a:schemeClr val="tx1"/>
              </a:solidFill>
              <a:cs typeface="MCS Taybah S_U normal." pitchFamily="2" charset="-78"/>
            </a:rPr>
            <a:t> </a:t>
          </a:r>
          <a:endParaRPr lang="ar-SA"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تقليل التدخل البشري في العمل .</a:t>
          </a:r>
          <a:endParaRPr lang="ar-SA" sz="1100" dirty="0">
            <a:solidFill>
              <a:schemeClr val="tx1"/>
            </a:solidFill>
            <a:cs typeface="MCS Taybah S_U normal." pitchFamily="2" charset="-78"/>
          </a:endParaRPr>
        </a:p>
      </dgm:t>
    </dgm:pt>
    <dgm:pt modelId="{49A3F5FD-A235-4599-BFC6-FE8A3A099271}" type="parTrans" cxnId="{D1F1AA2D-6971-4592-8267-C1734010BC51}">
      <dgm:prSet custT="1"/>
      <dgm:spPr/>
      <dgm:t>
        <a:bodyPr/>
        <a:lstStyle/>
        <a:p>
          <a:pPr rtl="1"/>
          <a:endParaRPr lang="ar-SA" sz="1100">
            <a:solidFill>
              <a:schemeClr val="tx1"/>
            </a:solidFill>
            <a:cs typeface="MCS Taybah S_U normal." pitchFamily="2" charset="-78"/>
          </a:endParaRPr>
        </a:p>
      </dgm:t>
    </dgm:pt>
    <dgm:pt modelId="{8CE814EE-3DF5-47DF-9CBD-F98CA1567131}" type="sibTrans" cxnId="{D1F1AA2D-6971-4592-8267-C1734010BC51}">
      <dgm:prSet/>
      <dgm:spPr/>
      <dgm:t>
        <a:bodyPr/>
        <a:lstStyle/>
        <a:p>
          <a:pPr rtl="1"/>
          <a:endParaRPr lang="ar-SA" sz="1100">
            <a:solidFill>
              <a:schemeClr val="tx1"/>
            </a:solidFill>
            <a:cs typeface="MCS Taybah S_U normal." pitchFamily="2" charset="-78"/>
          </a:endParaRPr>
        </a:p>
      </dgm:t>
    </dgm:pt>
    <dgm:pt modelId="{5C803933-7035-4C51-9A69-83BF48D7B6CB}">
      <dgm:prSet custT="1"/>
      <dgm:spPr/>
      <dgm:t>
        <a:bodyPr/>
        <a:lstStyle/>
        <a:p>
          <a:pPr rtl="1"/>
          <a:r>
            <a:rPr lang="ar-SA" sz="1100" dirty="0" smtClean="0">
              <a:solidFill>
                <a:schemeClr val="tx1"/>
              </a:solidFill>
              <a:cs typeface="MCS Taybah S_U normal." pitchFamily="2" charset="-78"/>
            </a:rPr>
            <a:t>. </a:t>
          </a:r>
          <a:r>
            <a:rPr lang="ar-SA" sz="1100" u="sng" dirty="0" smtClean="0">
              <a:solidFill>
                <a:schemeClr val="tx1"/>
              </a:solidFill>
              <a:cs typeface="MCS Taybah S_U normal." pitchFamily="2" charset="-78"/>
            </a:rPr>
            <a:t>القدرة التحليلية </a:t>
          </a:r>
          <a:r>
            <a:rPr lang="en-US" sz="1100" u="sng" dirty="0" smtClean="0">
              <a:solidFill>
                <a:schemeClr val="tx1"/>
              </a:solidFill>
              <a:cs typeface="MCS Taybah S_U normal." pitchFamily="2" charset="-78"/>
            </a:rPr>
            <a:t>Analytical Capability </a:t>
          </a:r>
          <a:endParaRPr lang="ar-SA" sz="1100" u="sng"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dirty="0">
            <a:solidFill>
              <a:schemeClr val="tx1"/>
            </a:solidFill>
            <a:cs typeface="MCS Taybah S_U normal." pitchFamily="2" charset="-78"/>
          </a:endParaRPr>
        </a:p>
      </dgm:t>
    </dgm:pt>
    <dgm:pt modelId="{0AF4149C-3E3C-45FC-B19E-773491C9E08A}" type="parTrans" cxnId="{6A8D97DD-D942-496F-9316-0D29B889D270}">
      <dgm:prSet custT="1"/>
      <dgm:spPr/>
      <dgm:t>
        <a:bodyPr/>
        <a:lstStyle/>
        <a:p>
          <a:pPr rtl="1"/>
          <a:endParaRPr lang="ar-SA" sz="1100">
            <a:solidFill>
              <a:schemeClr val="tx1"/>
            </a:solidFill>
            <a:cs typeface="MCS Taybah S_U normal." pitchFamily="2" charset="-78"/>
          </a:endParaRPr>
        </a:p>
      </dgm:t>
    </dgm:pt>
    <dgm:pt modelId="{76ABE4BB-98D6-4708-AA3D-AE7C59303261}" type="sibTrans" cxnId="{6A8D97DD-D942-496F-9316-0D29B889D270}">
      <dgm:prSet/>
      <dgm:spPr/>
      <dgm:t>
        <a:bodyPr/>
        <a:lstStyle/>
        <a:p>
          <a:pPr rtl="1"/>
          <a:endParaRPr lang="ar-SA" sz="1100">
            <a:solidFill>
              <a:schemeClr val="tx1"/>
            </a:solidFill>
            <a:cs typeface="MCS Taybah S_U normal." pitchFamily="2" charset="-78"/>
          </a:endParaRPr>
        </a:p>
      </dgm:t>
    </dgm:pt>
    <dgm:pt modelId="{FDB49C9A-685B-42EC-9D11-4D3255BCCBC4}">
      <dgm:prSet custT="1"/>
      <dgm:spPr/>
      <dgm:t>
        <a:bodyPr/>
        <a:lstStyle/>
        <a:p>
          <a:pPr rtl="1"/>
          <a:r>
            <a:rPr lang="ar-SA" sz="1100" dirty="0" smtClean="0">
              <a:solidFill>
                <a:schemeClr val="tx1"/>
              </a:solidFill>
              <a:cs typeface="MCS Taybah S_U normal." pitchFamily="2" charset="-78"/>
            </a:rPr>
            <a:t>.</a:t>
          </a:r>
          <a:r>
            <a:rPr lang="ar-SA" sz="1100" u="sng" dirty="0" smtClean="0">
              <a:solidFill>
                <a:schemeClr val="tx1"/>
              </a:solidFill>
              <a:cs typeface="MCS Taybah S_U normal." pitchFamily="2" charset="-78"/>
            </a:rPr>
            <a:t>القدرة المعلوماتية </a:t>
          </a:r>
          <a:r>
            <a:rPr lang="en-US" sz="1100" u="sng" dirty="0" smtClean="0">
              <a:solidFill>
                <a:schemeClr val="tx1"/>
              </a:solidFill>
              <a:cs typeface="MCS Taybah S_U normal." pitchFamily="2" charset="-78"/>
            </a:rPr>
            <a:t> Informational Capability </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كميات كبيرة ومفصلة من المعلومات في مختلف المجالات .</a:t>
          </a:r>
          <a:endParaRPr lang="ar-SA" sz="1100" dirty="0">
            <a:solidFill>
              <a:schemeClr val="tx1"/>
            </a:solidFill>
            <a:cs typeface="MCS Taybah S_U normal." pitchFamily="2" charset="-78"/>
          </a:endParaRPr>
        </a:p>
      </dgm:t>
    </dgm:pt>
    <dgm:pt modelId="{FB126D83-74AA-4B68-B767-BEEE41CAFC12}" type="parTrans" cxnId="{581131A3-C5D8-4FF0-B37A-13E364192567}">
      <dgm:prSet custT="1"/>
      <dgm:spPr/>
      <dgm:t>
        <a:bodyPr/>
        <a:lstStyle/>
        <a:p>
          <a:pPr rtl="1"/>
          <a:endParaRPr lang="ar-SA" sz="1100">
            <a:solidFill>
              <a:schemeClr val="tx1"/>
            </a:solidFill>
            <a:cs typeface="MCS Taybah S_U normal." pitchFamily="2" charset="-78"/>
          </a:endParaRPr>
        </a:p>
      </dgm:t>
    </dgm:pt>
    <dgm:pt modelId="{A6872680-7844-49DE-B238-741DC529392A}" type="sibTrans" cxnId="{581131A3-C5D8-4FF0-B37A-13E364192567}">
      <dgm:prSet/>
      <dgm:spPr/>
      <dgm:t>
        <a:bodyPr/>
        <a:lstStyle/>
        <a:p>
          <a:pPr rtl="1"/>
          <a:endParaRPr lang="ar-SA" sz="1100">
            <a:solidFill>
              <a:schemeClr val="tx1"/>
            </a:solidFill>
            <a:cs typeface="MCS Taybah S_U normal." pitchFamily="2" charset="-78"/>
          </a:endParaRPr>
        </a:p>
      </dgm:t>
    </dgm:pt>
    <dgm:pt modelId="{1D086C24-4E46-49B1-9EE9-D61BE0D0DFD5}">
      <dgm:prSet custT="1"/>
      <dgm:spPr/>
      <dgm:t>
        <a:bodyPr/>
        <a:lstStyle/>
        <a:p>
          <a:pPr rtl="1"/>
          <a:r>
            <a:rPr lang="ar-SA" sz="1100" u="sng" dirty="0" smtClean="0">
              <a:solidFill>
                <a:schemeClr val="tx1"/>
              </a:solidFill>
              <a:cs typeface="MCS Taybah S_U normal." pitchFamily="2" charset="-78"/>
            </a:rPr>
            <a:t>.القدرة على التغيير المرحلي  التتابعي </a:t>
          </a:r>
          <a:r>
            <a:rPr lang="en-US" sz="700" u="sng" dirty="0" err="1" smtClean="0">
              <a:solidFill>
                <a:schemeClr val="tx1"/>
              </a:solidFill>
              <a:cs typeface="MCS Taybah S_U normal." pitchFamily="2" charset="-78"/>
            </a:rPr>
            <a:t>Sequental</a:t>
          </a:r>
          <a:r>
            <a:rPr lang="en-US" sz="700" u="sng" dirty="0" smtClean="0">
              <a:solidFill>
                <a:schemeClr val="tx1"/>
              </a:solidFill>
              <a:cs typeface="MCS Taybah S_U normal." pitchFamily="2" charset="-78"/>
            </a:rPr>
            <a:t> Change Capability</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dirty="0">
            <a:solidFill>
              <a:schemeClr val="tx1"/>
            </a:solidFill>
            <a:cs typeface="MCS Taybah S_U normal." pitchFamily="2" charset="-78"/>
          </a:endParaRPr>
        </a:p>
      </dgm:t>
    </dgm:pt>
    <dgm:pt modelId="{153DF3E5-1201-4BB2-A38A-4B74A612DA3A}" type="parTrans" cxnId="{E473B43A-E4F7-44D4-A564-675B7171D3BE}">
      <dgm:prSet custT="1"/>
      <dgm:spPr/>
      <dgm:t>
        <a:bodyPr/>
        <a:lstStyle/>
        <a:p>
          <a:pPr rtl="1"/>
          <a:endParaRPr lang="ar-SA" sz="1100">
            <a:solidFill>
              <a:schemeClr val="tx1"/>
            </a:solidFill>
            <a:cs typeface="MCS Taybah S_U normal." pitchFamily="2" charset="-78"/>
          </a:endParaRPr>
        </a:p>
      </dgm:t>
    </dgm:pt>
    <dgm:pt modelId="{810AE921-2316-4303-B76C-0FA010FF9265}" type="sibTrans" cxnId="{E473B43A-E4F7-44D4-A564-675B7171D3BE}">
      <dgm:prSet/>
      <dgm:spPr/>
      <dgm:t>
        <a:bodyPr/>
        <a:lstStyle/>
        <a:p>
          <a:pPr rtl="1"/>
          <a:endParaRPr lang="ar-SA" sz="1100">
            <a:solidFill>
              <a:schemeClr val="tx1"/>
            </a:solidFill>
            <a:cs typeface="MCS Taybah S_U normal." pitchFamily="2" charset="-78"/>
          </a:endParaRPr>
        </a:p>
      </dgm:t>
    </dgm:pt>
    <dgm:pt modelId="{69A3F7EE-7DBE-4A8B-9C2E-76130F01FC18}">
      <dgm:prSet custT="1"/>
      <dgm:spPr/>
      <dgm:t>
        <a:bodyPr/>
        <a:lstStyle/>
        <a:p>
          <a:pPr rtl="1"/>
          <a:r>
            <a:rPr lang="ar-SA" sz="1100" u="sng" dirty="0" smtClean="0">
              <a:solidFill>
                <a:schemeClr val="tx1"/>
              </a:solidFill>
              <a:cs typeface="MCS Taybah S_U normal." pitchFamily="2" charset="-78"/>
            </a:rPr>
            <a:t>. التأثير الجغرافي </a:t>
          </a:r>
          <a:r>
            <a:rPr lang="en-US" sz="1100" u="sng" dirty="0" smtClean="0">
              <a:solidFill>
                <a:schemeClr val="tx1"/>
              </a:solidFill>
              <a:cs typeface="MCS Taybah S_U normal." pitchFamily="2" charset="-78"/>
            </a:rPr>
            <a:t> Geographical Impact </a:t>
          </a:r>
          <a:r>
            <a:rPr lang="ar-SA" sz="11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dirty="0">
            <a:solidFill>
              <a:schemeClr val="tx1"/>
            </a:solidFill>
            <a:cs typeface="MCS Taybah S_U normal." pitchFamily="2" charset="-78"/>
          </a:endParaRPr>
        </a:p>
      </dgm:t>
    </dgm:pt>
    <dgm:pt modelId="{EFF40371-CE0F-41F5-A4AD-BB60D6B95CDB}" type="parTrans" cxnId="{1000AD20-6228-425A-97CE-21F8BEF65A00}">
      <dgm:prSet custT="1"/>
      <dgm:spPr/>
      <dgm:t>
        <a:bodyPr/>
        <a:lstStyle/>
        <a:p>
          <a:pPr rtl="1"/>
          <a:endParaRPr lang="ar-SA" sz="1100">
            <a:solidFill>
              <a:schemeClr val="tx1"/>
            </a:solidFill>
            <a:cs typeface="MCS Taybah S_U normal." pitchFamily="2" charset="-78"/>
          </a:endParaRPr>
        </a:p>
      </dgm:t>
    </dgm:pt>
    <dgm:pt modelId="{5D4C2419-1220-408A-B4C6-0F64281FCFFC}" type="sibTrans" cxnId="{1000AD20-6228-425A-97CE-21F8BEF65A00}">
      <dgm:prSet/>
      <dgm:spPr/>
      <dgm:t>
        <a:bodyPr/>
        <a:lstStyle/>
        <a:p>
          <a:pPr rtl="1"/>
          <a:endParaRPr lang="ar-SA" sz="1100">
            <a:solidFill>
              <a:schemeClr val="tx1"/>
            </a:solidFill>
            <a:cs typeface="MCS Taybah S_U normal." pitchFamily="2" charset="-78"/>
          </a:endParaRPr>
        </a:p>
      </dgm:t>
    </dgm:pt>
    <dgm:pt modelId="{FF17114F-78A5-48BE-BE32-581E863E6CF5}" type="pres">
      <dgm:prSet presAssocID="{36208D22-057E-41D5-9EDB-26B454F705FA}" presName="cycle" presStyleCnt="0">
        <dgm:presLayoutVars>
          <dgm:chMax val="1"/>
          <dgm:dir/>
          <dgm:animLvl val="ctr"/>
          <dgm:resizeHandles val="exact"/>
        </dgm:presLayoutVars>
      </dgm:prSet>
      <dgm:spPr/>
      <dgm:t>
        <a:bodyPr/>
        <a:lstStyle/>
        <a:p>
          <a:pPr rtl="1"/>
          <a:endParaRPr lang="ar-SA"/>
        </a:p>
      </dgm:t>
    </dgm:pt>
    <dgm:pt modelId="{196FD86A-4C45-4367-A9BA-485C0874835E}" type="pres">
      <dgm:prSet presAssocID="{7B7EE64F-93F7-4363-94CD-F189786B0F78}" presName="centerShape" presStyleLbl="node0" presStyleIdx="0" presStyleCnt="1" custScaleX="171419" custScaleY="133872"/>
      <dgm:spPr/>
      <dgm:t>
        <a:bodyPr/>
        <a:lstStyle/>
        <a:p>
          <a:pPr rtl="1"/>
          <a:endParaRPr lang="ar-SA"/>
        </a:p>
      </dgm:t>
    </dgm:pt>
    <dgm:pt modelId="{A485DC4C-E431-46AA-93E2-8B7459268A26}" type="pres">
      <dgm:prSet presAssocID="{6C978F96-7B5C-4BEF-A4D6-DE3F2D9A24B2}" presName="Name9" presStyleLbl="parChTrans1D2" presStyleIdx="0" presStyleCnt="9" custScaleX="2000000" custScaleY="102085"/>
      <dgm:spPr/>
      <dgm:t>
        <a:bodyPr/>
        <a:lstStyle/>
        <a:p>
          <a:pPr rtl="1"/>
          <a:endParaRPr lang="ar-SA"/>
        </a:p>
      </dgm:t>
    </dgm:pt>
    <dgm:pt modelId="{9A91606C-116C-4353-BF93-6E06579D068A}" type="pres">
      <dgm:prSet presAssocID="{6C978F96-7B5C-4BEF-A4D6-DE3F2D9A24B2}" presName="connTx" presStyleLbl="parChTrans1D2" presStyleIdx="0" presStyleCnt="9"/>
      <dgm:spPr/>
      <dgm:t>
        <a:bodyPr/>
        <a:lstStyle/>
        <a:p>
          <a:pPr rtl="1"/>
          <a:endParaRPr lang="ar-SA"/>
        </a:p>
      </dgm:t>
    </dgm:pt>
    <dgm:pt modelId="{9D449123-3D01-4871-B074-577F88681810}" type="pres">
      <dgm:prSet presAssocID="{17B31840-37C9-4F0C-B5F0-68B0D89B56BA}" presName="node" presStyleLbl="node1" presStyleIdx="0" presStyleCnt="9" custScaleX="108112" custScaleY="81380" custRadScaleRad="83472" custRadScaleInc="6139">
        <dgm:presLayoutVars>
          <dgm:bulletEnabled val="1"/>
        </dgm:presLayoutVars>
      </dgm:prSet>
      <dgm:spPr/>
      <dgm:t>
        <a:bodyPr/>
        <a:lstStyle/>
        <a:p>
          <a:pPr rtl="1"/>
          <a:endParaRPr lang="ar-SA"/>
        </a:p>
      </dgm:t>
    </dgm:pt>
    <dgm:pt modelId="{A2546E05-6535-481B-B8C8-E9E15C802816}" type="pres">
      <dgm:prSet presAssocID="{EFF40371-CE0F-41F5-A4AD-BB60D6B95CDB}" presName="Name9" presStyleLbl="parChTrans1D2" presStyleIdx="1" presStyleCnt="9" custScaleX="2000000" custScaleY="102085"/>
      <dgm:spPr/>
      <dgm:t>
        <a:bodyPr/>
        <a:lstStyle/>
        <a:p>
          <a:pPr rtl="1"/>
          <a:endParaRPr lang="ar-SA"/>
        </a:p>
      </dgm:t>
    </dgm:pt>
    <dgm:pt modelId="{2F1BD1AF-7F13-49F9-A8AE-5A2FE085A365}" type="pres">
      <dgm:prSet presAssocID="{EFF40371-CE0F-41F5-A4AD-BB60D6B95CDB}" presName="connTx" presStyleLbl="parChTrans1D2" presStyleIdx="1" presStyleCnt="9"/>
      <dgm:spPr/>
      <dgm:t>
        <a:bodyPr/>
        <a:lstStyle/>
        <a:p>
          <a:pPr rtl="1"/>
          <a:endParaRPr lang="ar-SA"/>
        </a:p>
      </dgm:t>
    </dgm:pt>
    <dgm:pt modelId="{FF69B15B-6452-497A-8F44-29B93C493BDD}" type="pres">
      <dgm:prSet presAssocID="{69A3F7EE-7DBE-4A8B-9C2E-76130F01FC18}" presName="node" presStyleLbl="node1" presStyleIdx="1" presStyleCnt="9" custScaleX="127219" custScaleY="102087" custRadScaleRad="90118" custRadScaleInc="11310">
        <dgm:presLayoutVars>
          <dgm:bulletEnabled val="1"/>
        </dgm:presLayoutVars>
      </dgm:prSet>
      <dgm:spPr/>
      <dgm:t>
        <a:bodyPr/>
        <a:lstStyle/>
        <a:p>
          <a:pPr rtl="1"/>
          <a:endParaRPr lang="ar-SA"/>
        </a:p>
      </dgm:t>
    </dgm:pt>
    <dgm:pt modelId="{EE3C924A-CF10-42FD-9DE9-908325283FEF}" type="pres">
      <dgm:prSet presAssocID="{49A3F5FD-A235-4599-BFC6-FE8A3A099271}" presName="Name9" presStyleLbl="parChTrans1D2" presStyleIdx="2" presStyleCnt="9" custScaleX="2000000" custScaleY="102085"/>
      <dgm:spPr/>
      <dgm:t>
        <a:bodyPr/>
        <a:lstStyle/>
        <a:p>
          <a:pPr rtl="1"/>
          <a:endParaRPr lang="ar-SA"/>
        </a:p>
      </dgm:t>
    </dgm:pt>
    <dgm:pt modelId="{E2503847-5887-410A-A0DD-8F7C088DCE32}" type="pres">
      <dgm:prSet presAssocID="{49A3F5FD-A235-4599-BFC6-FE8A3A099271}" presName="connTx" presStyleLbl="parChTrans1D2" presStyleIdx="2" presStyleCnt="9"/>
      <dgm:spPr/>
      <dgm:t>
        <a:bodyPr/>
        <a:lstStyle/>
        <a:p>
          <a:pPr rtl="1"/>
          <a:endParaRPr lang="ar-SA"/>
        </a:p>
      </dgm:t>
    </dgm:pt>
    <dgm:pt modelId="{E79F9CCB-1137-40DF-A77D-1843A04FFFDB}" type="pres">
      <dgm:prSet presAssocID="{821B4597-26A8-4DF1-BB04-C42E284B349F}" presName="node" presStyleLbl="node1" presStyleIdx="2" presStyleCnt="9" custScaleX="127219" custScaleY="102087" custRadScaleRad="93093" custRadScaleInc="-3752">
        <dgm:presLayoutVars>
          <dgm:bulletEnabled val="1"/>
        </dgm:presLayoutVars>
      </dgm:prSet>
      <dgm:spPr/>
      <dgm:t>
        <a:bodyPr/>
        <a:lstStyle/>
        <a:p>
          <a:pPr rtl="1"/>
          <a:endParaRPr lang="ar-SA"/>
        </a:p>
      </dgm:t>
    </dgm:pt>
    <dgm:pt modelId="{36C67D56-851F-4536-9145-2650BA7FD862}" type="pres">
      <dgm:prSet presAssocID="{0AF4149C-3E3C-45FC-B19E-773491C9E08A}" presName="Name9" presStyleLbl="parChTrans1D2" presStyleIdx="3" presStyleCnt="9" custScaleX="2000000" custScaleY="102085"/>
      <dgm:spPr/>
      <dgm:t>
        <a:bodyPr/>
        <a:lstStyle/>
        <a:p>
          <a:pPr rtl="1"/>
          <a:endParaRPr lang="ar-SA"/>
        </a:p>
      </dgm:t>
    </dgm:pt>
    <dgm:pt modelId="{B27D8984-00D5-4708-A6C9-92D809EDA427}" type="pres">
      <dgm:prSet presAssocID="{0AF4149C-3E3C-45FC-B19E-773491C9E08A}" presName="connTx" presStyleLbl="parChTrans1D2" presStyleIdx="3" presStyleCnt="9"/>
      <dgm:spPr/>
      <dgm:t>
        <a:bodyPr/>
        <a:lstStyle/>
        <a:p>
          <a:pPr rtl="1"/>
          <a:endParaRPr lang="ar-SA"/>
        </a:p>
      </dgm:t>
    </dgm:pt>
    <dgm:pt modelId="{0A2D5FC1-D885-44A3-B02B-FE06859808ED}" type="pres">
      <dgm:prSet presAssocID="{5C803933-7035-4C51-9A69-83BF48D7B6CB}" presName="node" presStyleLbl="node1" presStyleIdx="3" presStyleCnt="9" custScaleX="127219" custScaleY="102087" custRadScaleRad="95147" custRadScaleInc="-20488">
        <dgm:presLayoutVars>
          <dgm:bulletEnabled val="1"/>
        </dgm:presLayoutVars>
      </dgm:prSet>
      <dgm:spPr/>
      <dgm:t>
        <a:bodyPr/>
        <a:lstStyle/>
        <a:p>
          <a:pPr rtl="1"/>
          <a:endParaRPr lang="ar-SA"/>
        </a:p>
      </dgm:t>
    </dgm:pt>
    <dgm:pt modelId="{87A0ABC3-E3F2-4C48-9F9E-CA92D7B32D22}" type="pres">
      <dgm:prSet presAssocID="{FB126D83-74AA-4B68-B767-BEEE41CAFC12}" presName="Name9" presStyleLbl="parChTrans1D2" presStyleIdx="4" presStyleCnt="9" custScaleX="2000000" custScaleY="102085"/>
      <dgm:spPr/>
      <dgm:t>
        <a:bodyPr/>
        <a:lstStyle/>
        <a:p>
          <a:pPr rtl="1"/>
          <a:endParaRPr lang="ar-SA"/>
        </a:p>
      </dgm:t>
    </dgm:pt>
    <dgm:pt modelId="{6944C937-A19E-41BA-9664-05381A90897D}" type="pres">
      <dgm:prSet presAssocID="{FB126D83-74AA-4B68-B767-BEEE41CAFC12}" presName="connTx" presStyleLbl="parChTrans1D2" presStyleIdx="4" presStyleCnt="9"/>
      <dgm:spPr/>
      <dgm:t>
        <a:bodyPr/>
        <a:lstStyle/>
        <a:p>
          <a:pPr rtl="1"/>
          <a:endParaRPr lang="ar-SA"/>
        </a:p>
      </dgm:t>
    </dgm:pt>
    <dgm:pt modelId="{CA6ADD73-9596-4407-B097-A934CDC2465E}" type="pres">
      <dgm:prSet presAssocID="{FDB49C9A-685B-42EC-9D11-4D3255BCCBC4}" presName="node" presStyleLbl="node1" presStyleIdx="4" presStyleCnt="9" custScaleX="111501" custScaleY="102087" custRadScaleRad="86888" custRadScaleInc="-25956">
        <dgm:presLayoutVars>
          <dgm:bulletEnabled val="1"/>
        </dgm:presLayoutVars>
      </dgm:prSet>
      <dgm:spPr/>
      <dgm:t>
        <a:bodyPr/>
        <a:lstStyle/>
        <a:p>
          <a:pPr rtl="1"/>
          <a:endParaRPr lang="ar-SA"/>
        </a:p>
      </dgm:t>
    </dgm:pt>
    <dgm:pt modelId="{22D1DCA4-6D60-4AE2-AF8C-32126D285D61}" type="pres">
      <dgm:prSet presAssocID="{153DF3E5-1201-4BB2-A38A-4B74A612DA3A}" presName="Name9" presStyleLbl="parChTrans1D2" presStyleIdx="5" presStyleCnt="9" custScaleX="2000000" custScaleY="102085"/>
      <dgm:spPr/>
      <dgm:t>
        <a:bodyPr/>
        <a:lstStyle/>
        <a:p>
          <a:pPr rtl="1"/>
          <a:endParaRPr lang="ar-SA"/>
        </a:p>
      </dgm:t>
    </dgm:pt>
    <dgm:pt modelId="{EEE37015-93A8-4D20-B362-586CEEEF1437}" type="pres">
      <dgm:prSet presAssocID="{153DF3E5-1201-4BB2-A38A-4B74A612DA3A}" presName="connTx" presStyleLbl="parChTrans1D2" presStyleIdx="5" presStyleCnt="9"/>
      <dgm:spPr/>
      <dgm:t>
        <a:bodyPr/>
        <a:lstStyle/>
        <a:p>
          <a:pPr rtl="1"/>
          <a:endParaRPr lang="ar-SA"/>
        </a:p>
      </dgm:t>
    </dgm:pt>
    <dgm:pt modelId="{E8E04FBF-5716-4A3D-870A-349D17D976C8}" type="pres">
      <dgm:prSet presAssocID="{1D086C24-4E46-49B1-9EE9-D61BE0D0DFD5}" presName="node" presStyleLbl="node1" presStyleIdx="5" presStyleCnt="9" custScaleX="127219" custScaleY="128547" custRadScaleRad="87384" custRadScaleInc="-6894">
        <dgm:presLayoutVars>
          <dgm:bulletEnabled val="1"/>
        </dgm:presLayoutVars>
      </dgm:prSet>
      <dgm:spPr/>
      <dgm:t>
        <a:bodyPr/>
        <a:lstStyle/>
        <a:p>
          <a:pPr rtl="1"/>
          <a:endParaRPr lang="ar-SA"/>
        </a:p>
      </dgm:t>
    </dgm:pt>
    <dgm:pt modelId="{5E656458-A104-4D6E-85B4-4C035F62BF2C}" type="pres">
      <dgm:prSet presAssocID="{E6FB4D55-25F8-4719-A279-42AF6642E5E9}" presName="Name9" presStyleLbl="parChTrans1D2" presStyleIdx="6" presStyleCnt="9" custScaleX="2000000" custScaleY="102085"/>
      <dgm:spPr/>
      <dgm:t>
        <a:bodyPr/>
        <a:lstStyle/>
        <a:p>
          <a:pPr rtl="1"/>
          <a:endParaRPr lang="ar-SA"/>
        </a:p>
      </dgm:t>
    </dgm:pt>
    <dgm:pt modelId="{59C0D1B7-7C99-418C-8FD8-FF17119227AB}" type="pres">
      <dgm:prSet presAssocID="{E6FB4D55-25F8-4719-A279-42AF6642E5E9}" presName="connTx" presStyleLbl="parChTrans1D2" presStyleIdx="6" presStyleCnt="9"/>
      <dgm:spPr/>
      <dgm:t>
        <a:bodyPr/>
        <a:lstStyle/>
        <a:p>
          <a:pPr rtl="1"/>
          <a:endParaRPr lang="ar-SA"/>
        </a:p>
      </dgm:t>
    </dgm:pt>
    <dgm:pt modelId="{24151FF5-2C11-4075-B4E2-86F7CD60A813}" type="pres">
      <dgm:prSet presAssocID="{E8F5F83B-AEAD-4887-B28E-751B6F8624B6}" presName="node" presStyleLbl="node1" presStyleIdx="6" presStyleCnt="9" custScaleX="127219" custScaleY="102087">
        <dgm:presLayoutVars>
          <dgm:bulletEnabled val="1"/>
        </dgm:presLayoutVars>
      </dgm:prSet>
      <dgm:spPr/>
      <dgm:t>
        <a:bodyPr/>
        <a:lstStyle/>
        <a:p>
          <a:pPr rtl="1"/>
          <a:endParaRPr lang="ar-SA"/>
        </a:p>
      </dgm:t>
    </dgm:pt>
    <dgm:pt modelId="{3CC59E7B-D45D-4907-8E1A-8E5E9ACCC901}" type="pres">
      <dgm:prSet presAssocID="{360844AD-7B08-4B38-94FC-7313D83F93E0}" presName="Name9" presStyleLbl="parChTrans1D2" presStyleIdx="7" presStyleCnt="9" custScaleX="2000000" custScaleY="102085"/>
      <dgm:spPr/>
      <dgm:t>
        <a:bodyPr/>
        <a:lstStyle/>
        <a:p>
          <a:pPr rtl="1"/>
          <a:endParaRPr lang="ar-SA"/>
        </a:p>
      </dgm:t>
    </dgm:pt>
    <dgm:pt modelId="{068675A7-7779-4A44-8236-8F87BB0A96FE}" type="pres">
      <dgm:prSet presAssocID="{360844AD-7B08-4B38-94FC-7313D83F93E0}" presName="connTx" presStyleLbl="parChTrans1D2" presStyleIdx="7" presStyleCnt="9"/>
      <dgm:spPr/>
      <dgm:t>
        <a:bodyPr/>
        <a:lstStyle/>
        <a:p>
          <a:pPr rtl="1"/>
          <a:endParaRPr lang="ar-SA"/>
        </a:p>
      </dgm:t>
    </dgm:pt>
    <dgm:pt modelId="{60A37953-9527-48E8-AE65-0605B4B8DC4B}" type="pres">
      <dgm:prSet presAssocID="{EB4A8765-5CAC-41DD-8078-77E94490A0FB}" presName="node" presStyleLbl="node1" presStyleIdx="7" presStyleCnt="9" custScaleX="134725" custScaleY="114176" custRadScaleRad="91997" custRadScaleInc="-13839">
        <dgm:presLayoutVars>
          <dgm:bulletEnabled val="1"/>
        </dgm:presLayoutVars>
      </dgm:prSet>
      <dgm:spPr/>
      <dgm:t>
        <a:bodyPr/>
        <a:lstStyle/>
        <a:p>
          <a:pPr rtl="1"/>
          <a:endParaRPr lang="ar-SA"/>
        </a:p>
      </dgm:t>
    </dgm:pt>
    <dgm:pt modelId="{65117047-5169-430C-9977-95C426616A90}" type="pres">
      <dgm:prSet presAssocID="{6364C6D1-DC54-442F-A60B-B2EC26384D01}" presName="Name9" presStyleLbl="parChTrans1D2" presStyleIdx="8" presStyleCnt="9" custScaleX="2000000" custScaleY="102085"/>
      <dgm:spPr/>
      <dgm:t>
        <a:bodyPr/>
        <a:lstStyle/>
        <a:p>
          <a:pPr rtl="1"/>
          <a:endParaRPr lang="ar-SA"/>
        </a:p>
      </dgm:t>
    </dgm:pt>
    <dgm:pt modelId="{EDB82CC2-9060-4A25-8085-C8EF496AB88E}" type="pres">
      <dgm:prSet presAssocID="{6364C6D1-DC54-442F-A60B-B2EC26384D01}" presName="connTx" presStyleLbl="parChTrans1D2" presStyleIdx="8" presStyleCnt="9"/>
      <dgm:spPr/>
      <dgm:t>
        <a:bodyPr/>
        <a:lstStyle/>
        <a:p>
          <a:pPr rtl="1"/>
          <a:endParaRPr lang="ar-SA"/>
        </a:p>
      </dgm:t>
    </dgm:pt>
    <dgm:pt modelId="{F8D80F00-830B-4D37-9A1C-193A4A408E5D}" type="pres">
      <dgm:prSet presAssocID="{9F40B895-E3DB-4E33-A727-FF1D76E78ACE}" presName="node" presStyleLbl="node1" presStyleIdx="8" presStyleCnt="9" custScaleX="148666" custScaleY="102087" custRadScaleRad="92628" custRadScaleInc="-19718">
        <dgm:presLayoutVars>
          <dgm:bulletEnabled val="1"/>
        </dgm:presLayoutVars>
      </dgm:prSet>
      <dgm:spPr/>
      <dgm:t>
        <a:bodyPr/>
        <a:lstStyle/>
        <a:p>
          <a:pPr rtl="1"/>
          <a:endParaRPr lang="ar-SA"/>
        </a:p>
      </dgm:t>
    </dgm:pt>
  </dgm:ptLst>
  <dgm:cxnLst>
    <dgm:cxn modelId="{285C292D-8ECC-4294-A00F-B5FECE66C45F}" type="presOf" srcId="{6364C6D1-DC54-442F-A60B-B2EC26384D01}" destId="{65117047-5169-430C-9977-95C426616A90}" srcOrd="0" destOrd="0" presId="urn:microsoft.com/office/officeart/2005/8/layout/radial1"/>
    <dgm:cxn modelId="{91DF526B-4BEF-4908-95F1-CF1A82F43DBF}" type="presOf" srcId="{17B31840-37C9-4F0C-B5F0-68B0D89B56BA}" destId="{9D449123-3D01-4871-B074-577F88681810}" srcOrd="0" destOrd="0" presId="urn:microsoft.com/office/officeart/2005/8/layout/radial1"/>
    <dgm:cxn modelId="{DC149130-11B2-48E3-9752-76EADCA6EE48}" type="presOf" srcId="{49A3F5FD-A235-4599-BFC6-FE8A3A099271}" destId="{EE3C924A-CF10-42FD-9DE9-908325283FEF}" srcOrd="0" destOrd="0" presId="urn:microsoft.com/office/officeart/2005/8/layout/radial1"/>
    <dgm:cxn modelId="{6A8D97DD-D942-496F-9316-0D29B889D270}" srcId="{7B7EE64F-93F7-4363-94CD-F189786B0F78}" destId="{5C803933-7035-4C51-9A69-83BF48D7B6CB}" srcOrd="3" destOrd="0" parTransId="{0AF4149C-3E3C-45FC-B19E-773491C9E08A}" sibTransId="{76ABE4BB-98D6-4708-AA3D-AE7C59303261}"/>
    <dgm:cxn modelId="{9D5352C0-EBA0-4EF2-AC46-57ADA458FDC1}" srcId="{7B7EE64F-93F7-4363-94CD-F189786B0F78}" destId="{9F40B895-E3DB-4E33-A727-FF1D76E78ACE}" srcOrd="8" destOrd="0" parTransId="{6364C6D1-DC54-442F-A60B-B2EC26384D01}" sibTransId="{5158C0B4-5312-4AB9-9C72-D8F20D063787}"/>
    <dgm:cxn modelId="{2945B2D3-C6DA-4D4D-B366-C48A64720603}" type="presOf" srcId="{69A3F7EE-7DBE-4A8B-9C2E-76130F01FC18}" destId="{FF69B15B-6452-497A-8F44-29B93C493BDD}" srcOrd="0" destOrd="0" presId="urn:microsoft.com/office/officeart/2005/8/layout/radial1"/>
    <dgm:cxn modelId="{EA7AB5A1-C2F6-464A-9361-4AFCF39DAD8D}" type="presOf" srcId="{1D086C24-4E46-49B1-9EE9-D61BE0D0DFD5}" destId="{E8E04FBF-5716-4A3D-870A-349D17D976C8}" srcOrd="0" destOrd="0" presId="urn:microsoft.com/office/officeart/2005/8/layout/radial1"/>
    <dgm:cxn modelId="{6355CE8F-E5BF-4225-9DAE-EF82C819DBBB}" type="presOf" srcId="{EB4A8765-5CAC-41DD-8078-77E94490A0FB}" destId="{60A37953-9527-48E8-AE65-0605B4B8DC4B}" srcOrd="0" destOrd="0" presId="urn:microsoft.com/office/officeart/2005/8/layout/radial1"/>
    <dgm:cxn modelId="{4B79084B-8D33-4607-AF21-3560B9C26C3C}" srcId="{36208D22-057E-41D5-9EDB-26B454F705FA}" destId="{7B7EE64F-93F7-4363-94CD-F189786B0F78}" srcOrd="0" destOrd="0" parTransId="{EE463D54-D3CB-4E10-8C71-CDD599079097}" sibTransId="{E0B4F63E-C856-4807-9B5A-20536674F644}"/>
    <dgm:cxn modelId="{685E853A-0BAB-4CF7-9C0F-91E26D509576}" type="presOf" srcId="{6C978F96-7B5C-4BEF-A4D6-DE3F2D9A24B2}" destId="{9A91606C-116C-4353-BF93-6E06579D068A}" srcOrd="1" destOrd="0" presId="urn:microsoft.com/office/officeart/2005/8/layout/radial1"/>
    <dgm:cxn modelId="{1000AD20-6228-425A-97CE-21F8BEF65A00}" srcId="{7B7EE64F-93F7-4363-94CD-F189786B0F78}" destId="{69A3F7EE-7DBE-4A8B-9C2E-76130F01FC18}" srcOrd="1" destOrd="0" parTransId="{EFF40371-CE0F-41F5-A4AD-BB60D6B95CDB}" sibTransId="{5D4C2419-1220-408A-B4C6-0F64281FCFFC}"/>
    <dgm:cxn modelId="{9D69C17C-7CEE-4808-8AC3-60B35B9A758F}" type="presOf" srcId="{49A3F5FD-A235-4599-BFC6-FE8A3A099271}" destId="{E2503847-5887-410A-A0DD-8F7C088DCE32}" srcOrd="1" destOrd="0" presId="urn:microsoft.com/office/officeart/2005/8/layout/radial1"/>
    <dgm:cxn modelId="{3B83DB92-B6DA-4A8D-8047-CD2A67B7968B}" type="presOf" srcId="{FB126D83-74AA-4B68-B767-BEEE41CAFC12}" destId="{87A0ABC3-E3F2-4C48-9F9E-CA92D7B32D22}" srcOrd="0" destOrd="0" presId="urn:microsoft.com/office/officeart/2005/8/layout/radial1"/>
    <dgm:cxn modelId="{1B28C8B6-2847-4DA1-9EE9-060D65EDEF29}" type="presOf" srcId="{153DF3E5-1201-4BB2-A38A-4B74A612DA3A}" destId="{22D1DCA4-6D60-4AE2-AF8C-32126D285D61}" srcOrd="0" destOrd="0" presId="urn:microsoft.com/office/officeart/2005/8/layout/radial1"/>
    <dgm:cxn modelId="{7D86B667-EE7E-429B-A074-0F51E4DBDCC3}" type="presOf" srcId="{EFF40371-CE0F-41F5-A4AD-BB60D6B95CDB}" destId="{2F1BD1AF-7F13-49F9-A8AE-5A2FE085A365}" srcOrd="1" destOrd="0" presId="urn:microsoft.com/office/officeart/2005/8/layout/radial1"/>
    <dgm:cxn modelId="{F33F7CE3-5E4F-441C-891E-B804C2E70A27}" type="presOf" srcId="{E6FB4D55-25F8-4719-A279-42AF6642E5E9}" destId="{59C0D1B7-7C99-418C-8FD8-FF17119227AB}" srcOrd="1" destOrd="0" presId="urn:microsoft.com/office/officeart/2005/8/layout/radial1"/>
    <dgm:cxn modelId="{2AF87A38-6440-4F80-ABE5-C052ACDC5DEC}" type="presOf" srcId="{FB126D83-74AA-4B68-B767-BEEE41CAFC12}" destId="{6944C937-A19E-41BA-9664-05381A90897D}" srcOrd="1" destOrd="0" presId="urn:microsoft.com/office/officeart/2005/8/layout/radial1"/>
    <dgm:cxn modelId="{D787C1A0-60BC-4D9B-9EDB-13EE1230E4CC}" type="presOf" srcId="{EFF40371-CE0F-41F5-A4AD-BB60D6B95CDB}" destId="{A2546E05-6535-481B-B8C8-E9E15C802816}" srcOrd="0" destOrd="0" presId="urn:microsoft.com/office/officeart/2005/8/layout/radial1"/>
    <dgm:cxn modelId="{A122018A-D8B6-45D7-8985-0A0009F00A14}" type="presOf" srcId="{0AF4149C-3E3C-45FC-B19E-773491C9E08A}" destId="{B27D8984-00D5-4708-A6C9-92D809EDA427}" srcOrd="1" destOrd="0" presId="urn:microsoft.com/office/officeart/2005/8/layout/radial1"/>
    <dgm:cxn modelId="{D1F1AA2D-6971-4592-8267-C1734010BC51}" srcId="{7B7EE64F-93F7-4363-94CD-F189786B0F78}" destId="{821B4597-26A8-4DF1-BB04-C42E284B349F}" srcOrd="2" destOrd="0" parTransId="{49A3F5FD-A235-4599-BFC6-FE8A3A099271}" sibTransId="{8CE814EE-3DF5-47DF-9CBD-F98CA1567131}"/>
    <dgm:cxn modelId="{7488B82C-F881-457F-ADC5-B6860BAE3192}" type="presOf" srcId="{7B7EE64F-93F7-4363-94CD-F189786B0F78}" destId="{196FD86A-4C45-4367-A9BA-485C0874835E}" srcOrd="0" destOrd="0" presId="urn:microsoft.com/office/officeart/2005/8/layout/radial1"/>
    <dgm:cxn modelId="{581131A3-C5D8-4FF0-B37A-13E364192567}" srcId="{7B7EE64F-93F7-4363-94CD-F189786B0F78}" destId="{FDB49C9A-685B-42EC-9D11-4D3255BCCBC4}" srcOrd="4" destOrd="0" parTransId="{FB126D83-74AA-4B68-B767-BEEE41CAFC12}" sibTransId="{A6872680-7844-49DE-B238-741DC529392A}"/>
    <dgm:cxn modelId="{81D85268-D72B-4A0A-9C29-85593A628125}" type="presOf" srcId="{360844AD-7B08-4B38-94FC-7313D83F93E0}" destId="{3CC59E7B-D45D-4907-8E1A-8E5E9ACCC901}" srcOrd="0" destOrd="0" presId="urn:microsoft.com/office/officeart/2005/8/layout/radial1"/>
    <dgm:cxn modelId="{DF4625DD-AED3-499F-8817-4ECE195203E7}" type="presOf" srcId="{36208D22-057E-41D5-9EDB-26B454F705FA}" destId="{FF17114F-78A5-48BE-BE32-581E863E6CF5}" srcOrd="0" destOrd="0" presId="urn:microsoft.com/office/officeart/2005/8/layout/radial1"/>
    <dgm:cxn modelId="{4D7F931A-4085-408E-9D80-39A76DB005B5}" type="presOf" srcId="{0AF4149C-3E3C-45FC-B19E-773491C9E08A}" destId="{36C67D56-851F-4536-9145-2650BA7FD862}" srcOrd="0" destOrd="0" presId="urn:microsoft.com/office/officeart/2005/8/layout/radial1"/>
    <dgm:cxn modelId="{5599C523-44B7-426A-82AD-AE4C72EDDA04}" srcId="{7B7EE64F-93F7-4363-94CD-F189786B0F78}" destId="{17B31840-37C9-4F0C-B5F0-68B0D89B56BA}" srcOrd="0" destOrd="0" parTransId="{6C978F96-7B5C-4BEF-A4D6-DE3F2D9A24B2}" sibTransId="{093988FE-9165-47CD-BB62-595CE742BC13}"/>
    <dgm:cxn modelId="{3300A6F9-0C8E-4811-AF86-824ED52641B8}" type="presOf" srcId="{821B4597-26A8-4DF1-BB04-C42E284B349F}" destId="{E79F9CCB-1137-40DF-A77D-1843A04FFFDB}" srcOrd="0" destOrd="0" presId="urn:microsoft.com/office/officeart/2005/8/layout/radial1"/>
    <dgm:cxn modelId="{72C1EB96-AE7D-4164-AB8B-70A6674A2B00}" type="presOf" srcId="{6C978F96-7B5C-4BEF-A4D6-DE3F2D9A24B2}" destId="{A485DC4C-E431-46AA-93E2-8B7459268A26}" srcOrd="0" destOrd="0" presId="urn:microsoft.com/office/officeart/2005/8/layout/radial1"/>
    <dgm:cxn modelId="{23735EEE-B1C6-43E8-A52F-CCE71DF9B5F1}" type="presOf" srcId="{E8F5F83B-AEAD-4887-B28E-751B6F8624B6}" destId="{24151FF5-2C11-4075-B4E2-86F7CD60A813}" srcOrd="0" destOrd="0" presId="urn:microsoft.com/office/officeart/2005/8/layout/radial1"/>
    <dgm:cxn modelId="{E187F279-07F6-4FA5-8D9D-1F75DCF95362}" srcId="{7B7EE64F-93F7-4363-94CD-F189786B0F78}" destId="{EB4A8765-5CAC-41DD-8078-77E94490A0FB}" srcOrd="7" destOrd="0" parTransId="{360844AD-7B08-4B38-94FC-7313D83F93E0}" sibTransId="{E0E2A26C-EF4A-4273-AC68-655E34984F03}"/>
    <dgm:cxn modelId="{8A2CF6E4-D9D3-490C-B24C-E291D34353D9}" type="presOf" srcId="{9F40B895-E3DB-4E33-A727-FF1D76E78ACE}" destId="{F8D80F00-830B-4D37-9A1C-193A4A408E5D}" srcOrd="0" destOrd="0" presId="urn:microsoft.com/office/officeart/2005/8/layout/radial1"/>
    <dgm:cxn modelId="{7F74E2E9-4C1D-4632-8B70-2F8F2175B443}" type="presOf" srcId="{5C803933-7035-4C51-9A69-83BF48D7B6CB}" destId="{0A2D5FC1-D885-44A3-B02B-FE06859808ED}" srcOrd="0" destOrd="0" presId="urn:microsoft.com/office/officeart/2005/8/layout/radial1"/>
    <dgm:cxn modelId="{8E227A23-3A50-4776-856A-D36AB109DD5F}" type="presOf" srcId="{153DF3E5-1201-4BB2-A38A-4B74A612DA3A}" destId="{EEE37015-93A8-4D20-B362-586CEEEF1437}" srcOrd="1" destOrd="0" presId="urn:microsoft.com/office/officeart/2005/8/layout/radial1"/>
    <dgm:cxn modelId="{07FF7876-5AC3-4ECA-9D9C-E8607F57C9EF}" type="presOf" srcId="{FDB49C9A-685B-42EC-9D11-4D3255BCCBC4}" destId="{CA6ADD73-9596-4407-B097-A934CDC2465E}" srcOrd="0" destOrd="0" presId="urn:microsoft.com/office/officeart/2005/8/layout/radial1"/>
    <dgm:cxn modelId="{81631B44-84D8-4EC2-B1CE-A3769E80C7FD}" type="presOf" srcId="{360844AD-7B08-4B38-94FC-7313D83F93E0}" destId="{068675A7-7779-4A44-8236-8F87BB0A96FE}" srcOrd="1" destOrd="0" presId="urn:microsoft.com/office/officeart/2005/8/layout/radial1"/>
    <dgm:cxn modelId="{BDBFE418-6057-4369-914A-FD47063090CE}" type="presOf" srcId="{6364C6D1-DC54-442F-A60B-B2EC26384D01}" destId="{EDB82CC2-9060-4A25-8085-C8EF496AB88E}" srcOrd="1" destOrd="0" presId="urn:microsoft.com/office/officeart/2005/8/layout/radial1"/>
    <dgm:cxn modelId="{B6BBF6ED-1600-4B17-9C29-F17AB727F73A}" srcId="{7B7EE64F-93F7-4363-94CD-F189786B0F78}" destId="{E8F5F83B-AEAD-4887-B28E-751B6F8624B6}" srcOrd="6" destOrd="0" parTransId="{E6FB4D55-25F8-4719-A279-42AF6642E5E9}" sibTransId="{28BA6B89-CB0C-466C-8940-21B6B0ED0311}"/>
    <dgm:cxn modelId="{E473B43A-E4F7-44D4-A564-675B7171D3BE}" srcId="{7B7EE64F-93F7-4363-94CD-F189786B0F78}" destId="{1D086C24-4E46-49B1-9EE9-D61BE0D0DFD5}" srcOrd="5" destOrd="0" parTransId="{153DF3E5-1201-4BB2-A38A-4B74A612DA3A}" sibTransId="{810AE921-2316-4303-B76C-0FA010FF9265}"/>
    <dgm:cxn modelId="{DDFEA7B6-4E91-4053-8C5D-4C29D59B4D3B}" type="presOf" srcId="{E6FB4D55-25F8-4719-A279-42AF6642E5E9}" destId="{5E656458-A104-4D6E-85B4-4C035F62BF2C}" srcOrd="0" destOrd="0" presId="urn:microsoft.com/office/officeart/2005/8/layout/radial1"/>
    <dgm:cxn modelId="{F1F37418-4705-4C32-B935-EC02C3E5070C}" type="presParOf" srcId="{FF17114F-78A5-48BE-BE32-581E863E6CF5}" destId="{196FD86A-4C45-4367-A9BA-485C0874835E}" srcOrd="0" destOrd="0" presId="urn:microsoft.com/office/officeart/2005/8/layout/radial1"/>
    <dgm:cxn modelId="{D72CC08E-3468-41B3-97C5-508B83B3541C}" type="presParOf" srcId="{FF17114F-78A5-48BE-BE32-581E863E6CF5}" destId="{A485DC4C-E431-46AA-93E2-8B7459268A26}" srcOrd="1" destOrd="0" presId="urn:microsoft.com/office/officeart/2005/8/layout/radial1"/>
    <dgm:cxn modelId="{3B34F7C1-A295-4782-B6D7-21A9F4367C19}" type="presParOf" srcId="{A485DC4C-E431-46AA-93E2-8B7459268A26}" destId="{9A91606C-116C-4353-BF93-6E06579D068A}" srcOrd="0" destOrd="0" presId="urn:microsoft.com/office/officeart/2005/8/layout/radial1"/>
    <dgm:cxn modelId="{A2604089-D5CA-43F1-9AEB-EC902D51ECE4}" type="presParOf" srcId="{FF17114F-78A5-48BE-BE32-581E863E6CF5}" destId="{9D449123-3D01-4871-B074-577F88681810}" srcOrd="2" destOrd="0" presId="urn:microsoft.com/office/officeart/2005/8/layout/radial1"/>
    <dgm:cxn modelId="{B20E0FD2-D067-46F5-B5A1-74A5CB2F0B80}" type="presParOf" srcId="{FF17114F-78A5-48BE-BE32-581E863E6CF5}" destId="{A2546E05-6535-481B-B8C8-E9E15C802816}" srcOrd="3" destOrd="0" presId="urn:microsoft.com/office/officeart/2005/8/layout/radial1"/>
    <dgm:cxn modelId="{E014093C-D066-4D8B-AD2A-C3035CD97914}" type="presParOf" srcId="{A2546E05-6535-481B-B8C8-E9E15C802816}" destId="{2F1BD1AF-7F13-49F9-A8AE-5A2FE085A365}" srcOrd="0" destOrd="0" presId="urn:microsoft.com/office/officeart/2005/8/layout/radial1"/>
    <dgm:cxn modelId="{B59924C5-677B-4169-BAF4-51100199025F}" type="presParOf" srcId="{FF17114F-78A5-48BE-BE32-581E863E6CF5}" destId="{FF69B15B-6452-497A-8F44-29B93C493BDD}" srcOrd="4" destOrd="0" presId="urn:microsoft.com/office/officeart/2005/8/layout/radial1"/>
    <dgm:cxn modelId="{689498F0-925C-430D-AA19-7B169E6A773E}" type="presParOf" srcId="{FF17114F-78A5-48BE-BE32-581E863E6CF5}" destId="{EE3C924A-CF10-42FD-9DE9-908325283FEF}" srcOrd="5" destOrd="0" presId="urn:microsoft.com/office/officeart/2005/8/layout/radial1"/>
    <dgm:cxn modelId="{DE1B64DC-C452-4CB0-B535-BE2BC5C3FD4F}" type="presParOf" srcId="{EE3C924A-CF10-42FD-9DE9-908325283FEF}" destId="{E2503847-5887-410A-A0DD-8F7C088DCE32}" srcOrd="0" destOrd="0" presId="urn:microsoft.com/office/officeart/2005/8/layout/radial1"/>
    <dgm:cxn modelId="{93FF69D8-7873-4466-9B4C-CE8F04A8C965}" type="presParOf" srcId="{FF17114F-78A5-48BE-BE32-581E863E6CF5}" destId="{E79F9CCB-1137-40DF-A77D-1843A04FFFDB}" srcOrd="6" destOrd="0" presId="urn:microsoft.com/office/officeart/2005/8/layout/radial1"/>
    <dgm:cxn modelId="{47B52FB4-ADBE-4FA3-90BF-F8B1EA52D76B}" type="presParOf" srcId="{FF17114F-78A5-48BE-BE32-581E863E6CF5}" destId="{36C67D56-851F-4536-9145-2650BA7FD862}" srcOrd="7" destOrd="0" presId="urn:microsoft.com/office/officeart/2005/8/layout/radial1"/>
    <dgm:cxn modelId="{70BE5C5B-4835-4F63-90BA-86E99A92495A}" type="presParOf" srcId="{36C67D56-851F-4536-9145-2650BA7FD862}" destId="{B27D8984-00D5-4708-A6C9-92D809EDA427}" srcOrd="0" destOrd="0" presId="urn:microsoft.com/office/officeart/2005/8/layout/radial1"/>
    <dgm:cxn modelId="{4CB41452-2C1D-420A-AECC-069E5E2565C5}" type="presParOf" srcId="{FF17114F-78A5-48BE-BE32-581E863E6CF5}" destId="{0A2D5FC1-D885-44A3-B02B-FE06859808ED}" srcOrd="8" destOrd="0" presId="urn:microsoft.com/office/officeart/2005/8/layout/radial1"/>
    <dgm:cxn modelId="{6B44250B-9666-40C5-83EA-B0FD418F1445}" type="presParOf" srcId="{FF17114F-78A5-48BE-BE32-581E863E6CF5}" destId="{87A0ABC3-E3F2-4C48-9F9E-CA92D7B32D22}" srcOrd="9" destOrd="0" presId="urn:microsoft.com/office/officeart/2005/8/layout/radial1"/>
    <dgm:cxn modelId="{0C041929-72E4-4B34-97E6-C42C9976EC7D}" type="presParOf" srcId="{87A0ABC3-E3F2-4C48-9F9E-CA92D7B32D22}" destId="{6944C937-A19E-41BA-9664-05381A90897D}" srcOrd="0" destOrd="0" presId="urn:microsoft.com/office/officeart/2005/8/layout/radial1"/>
    <dgm:cxn modelId="{C6D327B6-3BDC-4001-AF83-CB60EACE3EB4}" type="presParOf" srcId="{FF17114F-78A5-48BE-BE32-581E863E6CF5}" destId="{CA6ADD73-9596-4407-B097-A934CDC2465E}" srcOrd="10" destOrd="0" presId="urn:microsoft.com/office/officeart/2005/8/layout/radial1"/>
    <dgm:cxn modelId="{AA10BAB4-5066-4E83-B8DC-F54664893DA3}" type="presParOf" srcId="{FF17114F-78A5-48BE-BE32-581E863E6CF5}" destId="{22D1DCA4-6D60-4AE2-AF8C-32126D285D61}" srcOrd="11" destOrd="0" presId="urn:microsoft.com/office/officeart/2005/8/layout/radial1"/>
    <dgm:cxn modelId="{457DABC1-2FCA-4A5E-BDAA-7989349C4288}" type="presParOf" srcId="{22D1DCA4-6D60-4AE2-AF8C-32126D285D61}" destId="{EEE37015-93A8-4D20-B362-586CEEEF1437}" srcOrd="0" destOrd="0" presId="urn:microsoft.com/office/officeart/2005/8/layout/radial1"/>
    <dgm:cxn modelId="{C7E1F117-00BA-4137-8E7E-EEA070371F87}" type="presParOf" srcId="{FF17114F-78A5-48BE-BE32-581E863E6CF5}" destId="{E8E04FBF-5716-4A3D-870A-349D17D976C8}" srcOrd="12" destOrd="0" presId="urn:microsoft.com/office/officeart/2005/8/layout/radial1"/>
    <dgm:cxn modelId="{A3B65556-E730-4A18-AAC2-0ACC2486825D}" type="presParOf" srcId="{FF17114F-78A5-48BE-BE32-581E863E6CF5}" destId="{5E656458-A104-4D6E-85B4-4C035F62BF2C}" srcOrd="13" destOrd="0" presId="urn:microsoft.com/office/officeart/2005/8/layout/radial1"/>
    <dgm:cxn modelId="{6A06CC75-D20F-44D6-AA52-E48B7C1955A4}" type="presParOf" srcId="{5E656458-A104-4D6E-85B4-4C035F62BF2C}" destId="{59C0D1B7-7C99-418C-8FD8-FF17119227AB}" srcOrd="0" destOrd="0" presId="urn:microsoft.com/office/officeart/2005/8/layout/radial1"/>
    <dgm:cxn modelId="{9352376D-0EEC-4A57-9980-A3FD9EA34A9B}" type="presParOf" srcId="{FF17114F-78A5-48BE-BE32-581E863E6CF5}" destId="{24151FF5-2C11-4075-B4E2-86F7CD60A813}" srcOrd="14" destOrd="0" presId="urn:microsoft.com/office/officeart/2005/8/layout/radial1"/>
    <dgm:cxn modelId="{ED0797FB-6F7B-4A1F-A3E9-309C65F892EA}" type="presParOf" srcId="{FF17114F-78A5-48BE-BE32-581E863E6CF5}" destId="{3CC59E7B-D45D-4907-8E1A-8E5E9ACCC901}" srcOrd="15" destOrd="0" presId="urn:microsoft.com/office/officeart/2005/8/layout/radial1"/>
    <dgm:cxn modelId="{2CCF2684-8EAC-41BA-81B9-3D229B36908B}" type="presParOf" srcId="{3CC59E7B-D45D-4907-8E1A-8E5E9ACCC901}" destId="{068675A7-7779-4A44-8236-8F87BB0A96FE}" srcOrd="0" destOrd="0" presId="urn:microsoft.com/office/officeart/2005/8/layout/radial1"/>
    <dgm:cxn modelId="{11104CEB-50C9-448A-AC6A-26FADC0A1A13}" type="presParOf" srcId="{FF17114F-78A5-48BE-BE32-581E863E6CF5}" destId="{60A37953-9527-48E8-AE65-0605B4B8DC4B}" srcOrd="16" destOrd="0" presId="urn:microsoft.com/office/officeart/2005/8/layout/radial1"/>
    <dgm:cxn modelId="{8876F1CC-8798-498A-BD9B-22B4ABCF2989}" type="presParOf" srcId="{FF17114F-78A5-48BE-BE32-581E863E6CF5}" destId="{65117047-5169-430C-9977-95C426616A90}" srcOrd="17" destOrd="0" presId="urn:microsoft.com/office/officeart/2005/8/layout/radial1"/>
    <dgm:cxn modelId="{E6BE275E-D8C5-4976-B27E-A56B2C5539C0}" type="presParOf" srcId="{65117047-5169-430C-9977-95C426616A90}" destId="{EDB82CC2-9060-4A25-8085-C8EF496AB88E}" srcOrd="0" destOrd="0" presId="urn:microsoft.com/office/officeart/2005/8/layout/radial1"/>
    <dgm:cxn modelId="{713DB2F5-CE66-416A-8D45-AE392EB92A4A}" type="presParOf" srcId="{FF17114F-78A5-48BE-BE32-581E863E6CF5}" destId="{F8D80F00-830B-4D37-9A1C-193A4A408E5D}"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53557" y="2050213"/>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101600">
                  <a:schemeClr val="accent3">
                    <a:satMod val="175000"/>
                    <a:alpha val="40000"/>
                  </a:schemeClr>
                </a:glow>
              </a:effectLst>
              <a:cs typeface="FS_Bold" pitchFamily="2" charset="-78"/>
            </a:rPr>
            <a:t>الدور الجديد لنظم المعلومات</a:t>
          </a:r>
          <a:endParaRPr lang="ar-SA" sz="2400" b="0" kern="1200" dirty="0">
            <a:effectLst>
              <a:glow rad="101600">
                <a:schemeClr val="accent3">
                  <a:satMod val="175000"/>
                  <a:alpha val="40000"/>
                </a:schemeClr>
              </a:glow>
            </a:effectLst>
            <a:cs typeface="FS_Bold" pitchFamily="2" charset="-78"/>
          </a:endParaRPr>
        </a:p>
      </dsp:txBody>
      <dsp:txXfrm>
        <a:off x="3529695" y="2126351"/>
        <a:ext cx="1921130" cy="1407418"/>
      </dsp:txXfrm>
    </dsp:sp>
    <dsp:sp modelId="{3EF81295-8E28-4C30-B5A6-228FE6A7F924}">
      <dsp:nvSpPr>
        <dsp:cNvPr id="0" name=""/>
        <dsp:cNvSpPr/>
      </dsp:nvSpPr>
      <dsp:spPr>
        <a:xfrm rot="16240071">
          <a:off x="4277716" y="1825980"/>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44797" y="-6217"/>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ln>
                <a:solidFill>
                  <a:schemeClr val="tx1"/>
                </a:solidFill>
              </a:ln>
              <a:solidFill>
                <a:srgbClr val="00B050"/>
              </a:solidFill>
              <a:cs typeface="MCS Taybah S_U normal." pitchFamily="2" charset="-78"/>
            </a:rPr>
            <a:t>الانترنت</a:t>
          </a:r>
        </a:p>
        <a:p>
          <a:pPr lvl="0" algn="ctr" defTabSz="800100" rtl="1">
            <a:lnSpc>
              <a:spcPct val="90000"/>
            </a:lnSpc>
            <a:spcBef>
              <a:spcPct val="0"/>
            </a:spcBef>
            <a:spcAft>
              <a:spcPct val="35000"/>
            </a:spcAft>
          </a:pPr>
          <a:r>
            <a:rPr lang="ar-SA" sz="1000" b="1" kern="1200" dirty="0" smtClean="0"/>
            <a:t>شبكة العنكبوت العالمية </a:t>
          </a:r>
          <a:r>
            <a:rPr lang="zu-ZA" sz="1000" kern="1200" dirty="0" smtClean="0"/>
            <a:t>WWW</a:t>
          </a:r>
          <a:r>
            <a:rPr lang="ar-SA" sz="1000" b="1" kern="1200" dirty="0" smtClean="0"/>
            <a:t>:</a:t>
          </a:r>
          <a:endParaRPr lang="en-US" sz="1000" kern="1200" dirty="0" smtClean="0"/>
        </a:p>
        <a:p>
          <a:pPr lvl="0" algn="ctr" defTabSz="800100" rtl="1">
            <a:lnSpc>
              <a:spcPct val="90000"/>
            </a:lnSpc>
            <a:spcBef>
              <a:spcPct val="0"/>
            </a:spcBef>
            <a:spcAft>
              <a:spcPct val="35000"/>
            </a:spcAft>
          </a:pPr>
          <a:r>
            <a:rPr lang="ar-SA" sz="1000" b="1" kern="1200" dirty="0" smtClean="0"/>
            <a:t>موقع على الانترنت </a:t>
          </a:r>
          <a:r>
            <a:rPr lang="zu-ZA" sz="1000" kern="1200" dirty="0" smtClean="0"/>
            <a:t>Wep Site</a:t>
          </a:r>
          <a:r>
            <a:rPr lang="ar-SA" sz="1000" b="1" kern="1200" dirty="0" smtClean="0"/>
            <a:t> :                                                                                                                                    </a:t>
          </a:r>
          <a:r>
            <a:rPr lang="ar-SA" sz="1000" kern="1200" dirty="0" smtClean="0"/>
            <a:t>يتألف من عدد من الصفحات المترابطة ببعضها البعض من خلال روابط تسمى ارتباطات تشعبية  </a:t>
          </a:r>
          <a:r>
            <a:rPr lang="en-US" sz="1000" kern="1200" dirty="0" smtClean="0"/>
            <a:t>hyperlinks</a:t>
          </a:r>
          <a:r>
            <a:rPr lang="ar-SA" sz="1000" kern="1200" dirty="0" smtClean="0"/>
            <a:t>  ، </a:t>
          </a:r>
        </a:p>
        <a:p>
          <a:pPr lvl="0" algn="ctr" defTabSz="800100" rtl="1">
            <a:lnSpc>
              <a:spcPct val="90000"/>
            </a:lnSpc>
            <a:spcBef>
              <a:spcPct val="0"/>
            </a:spcBef>
            <a:spcAft>
              <a:spcPct val="35000"/>
            </a:spcAft>
          </a:pPr>
          <a:r>
            <a:rPr lang="ar-SA" sz="1000" b="1" kern="1200" dirty="0" smtClean="0"/>
            <a:t>الارتباط التشعبي :</a:t>
          </a:r>
          <a:r>
            <a:rPr lang="ar-SA" sz="1000" kern="1200" dirty="0" smtClean="0"/>
            <a:t> هو رابط إلى صفحة أخرى أو مكان آخر داخل الصفحة نفسها للتنقل عبر المواقع.        </a:t>
          </a:r>
          <a:endParaRPr lang="en-US" sz="1000" kern="1200" dirty="0" smtClean="0"/>
        </a:p>
        <a:p>
          <a:pPr lvl="0" algn="ctr" defTabSz="800100" rtl="1">
            <a:lnSpc>
              <a:spcPct val="90000"/>
            </a:lnSpc>
            <a:spcBef>
              <a:spcPct val="0"/>
            </a:spcBef>
            <a:spcAft>
              <a:spcPct val="35000"/>
            </a:spcAft>
          </a:pPr>
          <a:r>
            <a:rPr lang="ar-SA" sz="1000" b="1" kern="1200" dirty="0" smtClean="0"/>
            <a:t>لغة </a:t>
          </a:r>
          <a:r>
            <a:rPr lang="zu-ZA" sz="1000" kern="1200" dirty="0" smtClean="0"/>
            <a:t>HTML</a:t>
          </a:r>
          <a:r>
            <a:rPr lang="zu-ZA" sz="1000" b="1" kern="1200" dirty="0" smtClean="0"/>
            <a:t> </a:t>
          </a:r>
          <a:r>
            <a:rPr lang="ar-SA" sz="1000" b="1" kern="1200" dirty="0" smtClean="0"/>
            <a:t>:</a:t>
          </a:r>
          <a:r>
            <a:rPr lang="ar-SA" sz="1000" kern="1200" dirty="0" smtClean="0"/>
            <a:t> هي اللغة المستخدمة لكتابة وتصميم المواقع على شبكة الانترنت</a:t>
          </a:r>
          <a:endParaRPr lang="ar-SA" sz="800" b="1" kern="1200" dirty="0"/>
        </a:p>
      </dsp:txBody>
      <dsp:txXfrm>
        <a:off x="3123291" y="72277"/>
        <a:ext cx="2781318" cy="1450976"/>
      </dsp:txXfrm>
    </dsp:sp>
    <dsp:sp modelId="{B0321977-6FE6-42FB-AC25-B0AF7C500DB6}">
      <dsp:nvSpPr>
        <dsp:cNvPr id="0" name=""/>
        <dsp:cNvSpPr/>
      </dsp:nvSpPr>
      <dsp:spPr>
        <a:xfrm rot="363592">
          <a:off x="5525003" y="2977161"/>
          <a:ext cx="701803" cy="0"/>
        </a:xfrm>
        <a:custGeom>
          <a:avLst/>
          <a:gdLst/>
          <a:ahLst/>
          <a:cxnLst/>
          <a:rect l="0" t="0" r="0" b="0"/>
          <a:pathLst>
            <a:path>
              <a:moveTo>
                <a:pt x="0" y="0"/>
              </a:moveTo>
              <a:lnTo>
                <a:pt x="70180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224846" y="436962"/>
          <a:ext cx="2272096" cy="539569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ln>
                <a:solidFill>
                  <a:schemeClr val="tx1"/>
                </a:solidFill>
              </a:ln>
              <a:solidFill>
                <a:srgbClr val="00B050"/>
              </a:solidFill>
              <a:cs typeface="MCS Taybah S_U normal." pitchFamily="2" charset="-78"/>
            </a:rPr>
            <a:t>الاختيارات الجديدة لتصميم المنظمة</a:t>
          </a:r>
        </a:p>
        <a:p>
          <a:pPr lvl="0" algn="ctr" defTabSz="622300" rtl="1">
            <a:lnSpc>
              <a:spcPct val="90000"/>
            </a:lnSpc>
            <a:spcBef>
              <a:spcPct val="0"/>
            </a:spcBef>
            <a:spcAft>
              <a:spcPct val="35000"/>
            </a:spcAft>
          </a:pPr>
          <a:r>
            <a:rPr lang="ar-SA" sz="1400" b="1" kern="1200" dirty="0" smtClean="0"/>
            <a:t>اختيارات عديدة لتصميم المنظمة منها :</a:t>
          </a:r>
        </a:p>
        <a:p>
          <a:pPr lvl="0" algn="ctr" defTabSz="622300" rtl="1">
            <a:lnSpc>
              <a:spcPct val="90000"/>
            </a:lnSpc>
            <a:spcBef>
              <a:spcPct val="0"/>
            </a:spcBef>
            <a:spcAft>
              <a:spcPct val="35000"/>
            </a:spcAft>
          </a:pPr>
          <a:r>
            <a:rPr lang="ar-SA" sz="1050" b="1" u="sng" kern="1200" dirty="0" smtClean="0">
              <a:solidFill>
                <a:schemeClr val="tx1"/>
              </a:solidFill>
            </a:rPr>
            <a:t>* التنظيم الافقي</a:t>
          </a:r>
        </a:p>
        <a:p>
          <a:pPr lvl="0" algn="ctr" defTabSz="622300" rtl="1">
            <a:lnSpc>
              <a:spcPct val="90000"/>
            </a:lnSpc>
            <a:spcBef>
              <a:spcPct val="0"/>
            </a:spcBef>
            <a:spcAft>
              <a:spcPct val="35000"/>
            </a:spcAft>
          </a:pPr>
          <a:r>
            <a:rPr lang="ar-SA" sz="1050" kern="1200" dirty="0" smtClean="0"/>
            <a:t>يسمح التنظيم الافقي للمدراء بالاشراف على عدد كبير من الموظفين ويمنح الموظفين صلاحية اكثر في اتخاذ القرار واصبح المدراء اسرع بإتخاذ القرارات لحصولهم على معلومات دقيقه بوقت قصير</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المنظمات الافتراضية</a:t>
          </a:r>
        </a:p>
        <a:p>
          <a:pPr lvl="0" algn="ctr" defTabSz="622300" rtl="1">
            <a:lnSpc>
              <a:spcPct val="90000"/>
            </a:lnSpc>
            <a:spcBef>
              <a:spcPct val="0"/>
            </a:spcBef>
            <a:spcAft>
              <a:spcPct val="35000"/>
            </a:spcAft>
          </a:pPr>
          <a:r>
            <a:rPr lang="ar-SA" sz="1050" kern="1200" dirty="0" smtClean="0"/>
            <a:t>الفصل بين القيام بالعمل والموقع الجغرافي.</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اعادة تنظيم انسياب العمل</a:t>
          </a:r>
        </a:p>
        <a:p>
          <a:pPr lvl="0" algn="ctr" defTabSz="622300" rtl="1">
            <a:lnSpc>
              <a:spcPct val="90000"/>
            </a:lnSpc>
            <a:spcBef>
              <a:spcPct val="0"/>
            </a:spcBef>
            <a:spcAft>
              <a:spcPct val="35000"/>
            </a:spcAft>
          </a:pPr>
          <a:r>
            <a:rPr lang="ar-SA" sz="1050" kern="1200" dirty="0" smtClean="0"/>
            <a:t>تحول انسياب العمل من الشكل اليدوي الى الشكل الالكتروني</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*اعادة تعريف الحدود</a:t>
          </a:r>
        </a:p>
        <a:p>
          <a:pPr lvl="0" algn="ctr" defTabSz="622300" rtl="1">
            <a:lnSpc>
              <a:spcPct val="90000"/>
            </a:lnSpc>
            <a:spcBef>
              <a:spcPct val="0"/>
            </a:spcBef>
            <a:spcAft>
              <a:spcPct val="35000"/>
            </a:spcAft>
          </a:pPr>
          <a:r>
            <a:rPr lang="ar-SA" sz="1050" kern="1200" dirty="0" smtClean="0"/>
            <a:t>وفقا لمتطلبات البيئه, حيث يمكن التفاعل المباشر بين المزودين والعملاء</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*المرونة المتزايدة</a:t>
          </a:r>
        </a:p>
        <a:p>
          <a:pPr lvl="0" algn="ctr" defTabSz="622300" rtl="1">
            <a:lnSpc>
              <a:spcPct val="90000"/>
            </a:lnSpc>
            <a:spcBef>
              <a:spcPct val="0"/>
            </a:spcBef>
            <a:spcAft>
              <a:spcPct val="35000"/>
            </a:spcAft>
          </a:pPr>
          <a:r>
            <a:rPr lang="ar-SA" sz="1050" kern="1200" dirty="0" smtClean="0"/>
            <a:t>ساعدت تكنلوجيا المعلومات المنظمات الكبيره على اكتساب مميزات المنظمات الصغيره والعكس صحيح.</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تخطيط موارد المؤسسة</a:t>
          </a:r>
        </a:p>
        <a:p>
          <a:pPr lvl="0" algn="ctr" defTabSz="622300" rtl="1">
            <a:lnSpc>
              <a:spcPct val="90000"/>
            </a:lnSpc>
            <a:spcBef>
              <a:spcPct val="0"/>
            </a:spcBef>
            <a:spcAft>
              <a:spcPct val="35000"/>
            </a:spcAft>
          </a:pPr>
          <a:r>
            <a:rPr lang="ar-SA" sz="1050" kern="1200" dirty="0" smtClean="0"/>
            <a:t>هو نظام حاسوبي متكامل يستخدم لإدارة الموارد الداخليه والخارجيه , وتهدف هيكلة هذا النظام الى تسهيل تدفق المعلومات وادارة الروابط مع العناصر الخارجيه.</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نظم الترابط بين المنظمات </a:t>
          </a:r>
        </a:p>
        <a:p>
          <a:pPr lvl="0" algn="ctr" defTabSz="622300" rtl="1">
            <a:lnSpc>
              <a:spcPct val="90000"/>
            </a:lnSpc>
            <a:spcBef>
              <a:spcPct val="0"/>
            </a:spcBef>
            <a:spcAft>
              <a:spcPct val="35000"/>
            </a:spcAft>
          </a:pPr>
          <a:r>
            <a:rPr lang="ar-SA" sz="1050" kern="1200" dirty="0" smtClean="0"/>
            <a:t>تسهل تبادل المعلومات واجراء المعاملات بين المنظمات المختلفه كما تقوم بربط المنظمه بالمتعاملين معها.</a:t>
          </a:r>
          <a:endParaRPr lang="ar-SA" sz="1050" b="1" kern="1200" dirty="0">
            <a:solidFill>
              <a:schemeClr val="tx1"/>
            </a:solidFill>
          </a:endParaRPr>
        </a:p>
      </dsp:txBody>
      <dsp:txXfrm>
        <a:off x="6335761" y="547877"/>
        <a:ext cx="2050266" cy="5173863"/>
      </dsp:txXfrm>
    </dsp:sp>
    <dsp:sp modelId="{E153EABB-30C2-4252-AD53-05AB3DF2FD41}">
      <dsp:nvSpPr>
        <dsp:cNvPr id="0" name=""/>
        <dsp:cNvSpPr/>
      </dsp:nvSpPr>
      <dsp:spPr>
        <a:xfrm rot="5377953">
          <a:off x="4302236" y="3804175"/>
          <a:ext cx="388543" cy="0"/>
        </a:xfrm>
        <a:custGeom>
          <a:avLst/>
          <a:gdLst/>
          <a:ahLst/>
          <a:cxnLst/>
          <a:rect l="0" t="0" r="0" b="0"/>
          <a:pathLst>
            <a:path>
              <a:moveTo>
                <a:pt x="0" y="0"/>
              </a:moveTo>
              <a:lnTo>
                <a:pt x="38854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5293" y="3998443"/>
          <a:ext cx="2940132" cy="2372057"/>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ln>
                <a:solidFill>
                  <a:schemeClr val="tx1"/>
                </a:solidFill>
              </a:ln>
              <a:solidFill>
                <a:srgbClr val="00B050"/>
              </a:solidFill>
              <a:cs typeface="MCS Taybah S_U normal." pitchFamily="2" charset="-78"/>
            </a:rPr>
            <a:t>التجارة الالكترونية والادارة الالكترونية</a:t>
          </a:r>
        </a:p>
        <a:p>
          <a:pPr lvl="0" algn="ctr" defTabSz="711200" rtl="1">
            <a:lnSpc>
              <a:spcPct val="90000"/>
            </a:lnSpc>
            <a:spcBef>
              <a:spcPct val="0"/>
            </a:spcBef>
            <a:spcAft>
              <a:spcPct val="35000"/>
            </a:spcAft>
          </a:pPr>
          <a:r>
            <a:rPr lang="ar-SA" sz="1200" b="1" kern="1200" dirty="0" smtClean="0"/>
            <a:t>بفضل الانترنت ظهرت مجالات جديدة للتجارة والتسوق والأعمال :</a:t>
          </a:r>
          <a:endParaRPr lang="en-US" sz="1200" kern="1200" dirty="0" smtClean="0"/>
        </a:p>
        <a:p>
          <a:pPr lvl="0" algn="ctr" defTabSz="711200" rtl="1">
            <a:lnSpc>
              <a:spcPct val="90000"/>
            </a:lnSpc>
            <a:spcBef>
              <a:spcPct val="0"/>
            </a:spcBef>
            <a:spcAft>
              <a:spcPct val="35000"/>
            </a:spcAft>
          </a:pPr>
          <a:r>
            <a:rPr lang="ar-SA" sz="1400" b="1" kern="1200" dirty="0" smtClean="0"/>
            <a:t>.</a:t>
          </a:r>
          <a:r>
            <a:rPr lang="ar-SA" sz="1400" kern="1200" dirty="0" smtClean="0"/>
            <a:t> </a:t>
          </a:r>
          <a:r>
            <a:rPr lang="ar-SA" sz="1200" kern="1200" dirty="0" smtClean="0"/>
            <a:t>الأسواق الإلكترونية </a:t>
          </a:r>
          <a:r>
            <a:rPr lang="en-US" sz="1200" kern="1200" dirty="0" smtClean="0"/>
            <a:t>(Electronic Markets)</a:t>
          </a:r>
        </a:p>
        <a:p>
          <a:pPr lvl="0" algn="ctr" defTabSz="711200" rtl="1">
            <a:lnSpc>
              <a:spcPct val="90000"/>
            </a:lnSpc>
            <a:spcBef>
              <a:spcPct val="0"/>
            </a:spcBef>
            <a:spcAft>
              <a:spcPct val="35000"/>
            </a:spcAft>
          </a:pPr>
          <a:r>
            <a:rPr lang="ar-SA" sz="1200" b="1" kern="1200" dirty="0" smtClean="0"/>
            <a:t>. </a:t>
          </a:r>
          <a:r>
            <a:rPr lang="ar-SA" sz="1200" kern="1200" dirty="0" smtClean="0"/>
            <a:t>التجارة الإلكترونية </a:t>
          </a:r>
          <a:r>
            <a:rPr lang="en-US" sz="1200" kern="1200" dirty="0" smtClean="0"/>
            <a:t>(Electronic Commerce)</a:t>
          </a:r>
        </a:p>
        <a:p>
          <a:pPr lvl="0" algn="ctr" defTabSz="711200" rtl="1">
            <a:lnSpc>
              <a:spcPct val="90000"/>
            </a:lnSpc>
            <a:spcBef>
              <a:spcPct val="0"/>
            </a:spcBef>
            <a:spcAft>
              <a:spcPct val="35000"/>
            </a:spcAft>
          </a:pPr>
          <a:r>
            <a:rPr lang="ar-SA" sz="1200" b="1" kern="1200" dirty="0" smtClean="0"/>
            <a:t>.</a:t>
          </a:r>
          <a:r>
            <a:rPr lang="ar-SA" sz="1200" kern="1200" dirty="0" smtClean="0"/>
            <a:t> المعاملات الإلكترونية </a:t>
          </a:r>
          <a:r>
            <a:rPr lang="en-US" sz="1200" kern="1200" dirty="0" smtClean="0"/>
            <a:t>(Electronic Business)</a:t>
          </a:r>
        </a:p>
        <a:p>
          <a:pPr lvl="0" algn="ctr" defTabSz="711200" rtl="1">
            <a:lnSpc>
              <a:spcPct val="90000"/>
            </a:lnSpc>
            <a:spcBef>
              <a:spcPct val="0"/>
            </a:spcBef>
            <a:spcAft>
              <a:spcPct val="35000"/>
            </a:spcAft>
          </a:pPr>
          <a:r>
            <a:rPr lang="ar-SA" sz="1200" b="1" kern="1200" dirty="0" smtClean="0"/>
            <a:t>.</a:t>
          </a:r>
          <a:r>
            <a:rPr lang="ar-SA" sz="1200" kern="1200" dirty="0" smtClean="0"/>
            <a:t> الانترانت </a:t>
          </a:r>
          <a:r>
            <a:rPr lang="en-US" sz="1200" kern="1200" dirty="0" smtClean="0"/>
            <a:t>(Intranet)</a:t>
          </a:r>
          <a:r>
            <a:rPr lang="ar-SA" sz="1200" kern="1200" dirty="0" smtClean="0"/>
            <a:t>: هي شبكة خاصة بالمنظمة مقامة على أساس مقاييس تكنولوجيا الانترنت</a:t>
          </a:r>
          <a:endParaRPr lang="ar-SA" sz="1200" b="0" kern="1200" dirty="0" smtClean="0">
            <a:ln>
              <a:solidFill>
                <a:schemeClr val="tx1"/>
              </a:solidFill>
            </a:ln>
            <a:solidFill>
              <a:srgbClr val="00B050"/>
            </a:solidFill>
            <a:cs typeface="MCS Taybah S_U normal." pitchFamily="2" charset="-78"/>
          </a:endParaRPr>
        </a:p>
      </dsp:txBody>
      <dsp:txXfrm>
        <a:off x="3151087" y="4114237"/>
        <a:ext cx="2708544" cy="2140469"/>
      </dsp:txXfrm>
    </dsp:sp>
    <dsp:sp modelId="{C296D861-43C3-4979-9E86-2004292E3076}">
      <dsp:nvSpPr>
        <dsp:cNvPr id="0" name=""/>
        <dsp:cNvSpPr/>
      </dsp:nvSpPr>
      <dsp:spPr>
        <a:xfrm rot="10759458">
          <a:off x="2823017" y="2846005"/>
          <a:ext cx="630561" cy="0"/>
        </a:xfrm>
        <a:custGeom>
          <a:avLst/>
          <a:gdLst/>
          <a:ahLst/>
          <a:cxnLst/>
          <a:rect l="0" t="0" r="0" b="0"/>
          <a:pathLst>
            <a:path>
              <a:moveTo>
                <a:pt x="0" y="0"/>
              </a:moveTo>
              <a:lnTo>
                <a:pt x="63056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1993" y="1555425"/>
          <a:ext cx="2751046" cy="262104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ln>
                <a:solidFill>
                  <a:schemeClr val="tx1"/>
                </a:solidFill>
              </a:ln>
              <a:solidFill>
                <a:srgbClr val="00B050"/>
              </a:solidFill>
              <a:cs typeface="MCS Taybah S_U normal." pitchFamily="2" charset="-78"/>
            </a:rPr>
            <a:t>نظم المعلومات والفرص الجديدة مع التكنولوجيا </a:t>
          </a:r>
        </a:p>
        <a:p>
          <a:pPr lvl="0" algn="ctr" defTabSz="622300" rtl="1">
            <a:lnSpc>
              <a:spcPct val="90000"/>
            </a:lnSpc>
            <a:spcBef>
              <a:spcPct val="0"/>
            </a:spcBef>
            <a:spcAft>
              <a:spcPct val="35000"/>
            </a:spcAft>
          </a:pPr>
          <a:r>
            <a:rPr lang="ar-SA" sz="1400" b="1" kern="1200" dirty="0" smtClean="0"/>
            <a:t>1/ تحدي إستراتيجية الأعمال</a:t>
          </a:r>
          <a:r>
            <a:rPr lang="ar-SA" sz="1400" kern="1200" dirty="0" smtClean="0"/>
            <a:t>.</a:t>
          </a:r>
          <a:endParaRPr lang="en-US" sz="1400" kern="1200" dirty="0" smtClean="0"/>
        </a:p>
        <a:p>
          <a:pPr lvl="0" algn="ctr" defTabSz="622300" rtl="1">
            <a:lnSpc>
              <a:spcPct val="90000"/>
            </a:lnSpc>
            <a:spcBef>
              <a:spcPct val="0"/>
            </a:spcBef>
            <a:spcAft>
              <a:spcPct val="35000"/>
            </a:spcAft>
          </a:pPr>
          <a:r>
            <a:rPr lang="ar-SA" sz="1400" b="1" kern="1200" dirty="0" smtClean="0"/>
            <a:t>2/ تحدي العولمة</a:t>
          </a:r>
          <a:r>
            <a:rPr lang="ar-SA" sz="1400" kern="1200" dirty="0" smtClean="0"/>
            <a:t>.</a:t>
          </a:r>
          <a:endParaRPr lang="en-US" sz="1400" kern="1200" dirty="0" smtClean="0"/>
        </a:p>
        <a:p>
          <a:pPr lvl="0" algn="ctr" defTabSz="622300" rtl="1">
            <a:lnSpc>
              <a:spcPct val="90000"/>
            </a:lnSpc>
            <a:spcBef>
              <a:spcPct val="0"/>
            </a:spcBef>
            <a:spcAft>
              <a:spcPct val="35000"/>
            </a:spcAft>
          </a:pPr>
          <a:r>
            <a:rPr lang="ar-SA" sz="1400" b="1" kern="1200" dirty="0" smtClean="0"/>
            <a:t>3/تحدي البنية التحتية لتكنولوجيا المعلومات</a:t>
          </a:r>
          <a:r>
            <a:rPr lang="ar-SA" sz="1400" kern="1200" dirty="0" smtClean="0"/>
            <a:t>  </a:t>
          </a:r>
          <a:r>
            <a:rPr lang="ar-SA" sz="1400" b="1" kern="1200" dirty="0" smtClean="0"/>
            <a:t> المسئولية والتحكم .  </a:t>
          </a:r>
        </a:p>
        <a:p>
          <a:pPr lvl="0" algn="ctr" defTabSz="622300" rtl="1">
            <a:lnSpc>
              <a:spcPct val="90000"/>
            </a:lnSpc>
            <a:spcBef>
              <a:spcPct val="0"/>
            </a:spcBef>
            <a:spcAft>
              <a:spcPct val="35000"/>
            </a:spcAft>
          </a:pPr>
          <a:r>
            <a:rPr lang="ar-SA" sz="1400" b="1" kern="1200" dirty="0" smtClean="0"/>
            <a:t>4/تحدي الاستثمار في نظم المعلومات</a:t>
          </a:r>
          <a:r>
            <a:rPr lang="en-US" sz="1400" kern="1200" dirty="0" smtClean="0"/>
            <a:t>IS </a:t>
          </a:r>
          <a:endParaRPr lang="ar-SA" sz="1400" kern="1200" dirty="0" smtClean="0"/>
        </a:p>
        <a:p>
          <a:pPr lvl="0" algn="ctr" defTabSz="622300" rtl="1">
            <a:lnSpc>
              <a:spcPct val="90000"/>
            </a:lnSpc>
            <a:spcBef>
              <a:spcPct val="0"/>
            </a:spcBef>
            <a:spcAft>
              <a:spcPct val="35000"/>
            </a:spcAft>
          </a:pPr>
          <a:r>
            <a:rPr lang="ar-SA" sz="1400" b="1" kern="1200" dirty="0" smtClean="0"/>
            <a:t>5/ الأخلاقيات والآمن :المسئولية والتحكم                                                                                                                                       </a:t>
          </a:r>
          <a:r>
            <a:rPr lang="ar-SA" sz="1400" kern="1200" dirty="0" smtClean="0"/>
            <a:t>. </a:t>
          </a:r>
          <a:endParaRPr lang="ar-SA" sz="1200" b="1" kern="1200" dirty="0" smtClean="0"/>
        </a:p>
      </dsp:txBody>
      <dsp:txXfrm>
        <a:off x="199942" y="1683374"/>
        <a:ext cx="2495148" cy="23651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40360" y="2323023"/>
          <a:ext cx="2076341" cy="1660324"/>
        </a:xfrm>
        <a:prstGeom prst="roundRect">
          <a:avLst/>
        </a:prstGeom>
        <a:solidFill>
          <a:schemeClr val="bg1"/>
        </a:solidFill>
        <a:ln w="25400" cap="flat" cmpd="sng" algn="ctr">
          <a:solidFill>
            <a:schemeClr val="tx1">
              <a:lumMod val="50000"/>
              <a:lumOff val="50000"/>
            </a:schemeClr>
          </a:solidFill>
          <a:prstDash val="solid"/>
        </a:ln>
        <a:effectLst>
          <a:glow rad="139700">
            <a:schemeClr val="accent2">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cs typeface="FS_Bold" pitchFamily="2" charset="-78"/>
            </a:rPr>
            <a:t>انواع  نظم المعلومات</a:t>
          </a:r>
          <a:endParaRPr lang="ar-SA" sz="2800" kern="1200" dirty="0">
            <a:solidFill>
              <a:schemeClr val="tx1"/>
            </a:solidFill>
            <a:cs typeface="FS_Bold" pitchFamily="2" charset="-78"/>
          </a:endParaRPr>
        </a:p>
      </dsp:txBody>
      <dsp:txXfrm>
        <a:off x="3321410" y="2404073"/>
        <a:ext cx="1914241" cy="1498224"/>
      </dsp:txXfrm>
    </dsp:sp>
    <dsp:sp modelId="{C5769D5B-1BC1-49C5-A865-2FDB4CAA3528}">
      <dsp:nvSpPr>
        <dsp:cNvPr id="0" name=""/>
        <dsp:cNvSpPr/>
      </dsp:nvSpPr>
      <dsp:spPr>
        <a:xfrm rot="16200000">
          <a:off x="3803448" y="1847941"/>
          <a:ext cx="950164" cy="0"/>
        </a:xfrm>
        <a:custGeom>
          <a:avLst/>
          <a:gdLst/>
          <a:ahLst/>
          <a:cxnLst/>
          <a:rect l="0" t="0" r="0" b="0"/>
          <a:pathLst>
            <a:path>
              <a:moveTo>
                <a:pt x="0" y="0"/>
              </a:moveTo>
              <a:lnTo>
                <a:pt x="95016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638B24E-CC95-44A4-AF7A-2625C20615AD}">
      <dsp:nvSpPr>
        <dsp:cNvPr id="0" name=""/>
        <dsp:cNvSpPr/>
      </dsp:nvSpPr>
      <dsp:spPr>
        <a:xfrm>
          <a:off x="3155765" y="-128424"/>
          <a:ext cx="2245531" cy="1501283"/>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effectLst/>
            </a:rPr>
            <a:t>1-نظم معالجة المعاملات</a:t>
          </a:r>
        </a:p>
        <a:p>
          <a:pPr lvl="0" algn="ctr" defTabSz="622300" rtl="1">
            <a:lnSpc>
              <a:spcPct val="90000"/>
            </a:lnSpc>
            <a:spcBef>
              <a:spcPct val="0"/>
            </a:spcBef>
            <a:spcAft>
              <a:spcPct val="35000"/>
            </a:spcAft>
          </a:pPr>
          <a:r>
            <a:rPr lang="ar-SA" sz="1200" kern="1200" dirty="0" smtClean="0">
              <a:solidFill>
                <a:schemeClr val="tx1"/>
              </a:solidFill>
            </a:rPr>
            <a:t>يعتمد على الحاسب ويخدم المستوى التشغيلي ويقوم بتنفيذ وتسجيل جميع المعاملات اليوميه و"هدفه" الاساسي الاجابه عن التساؤلات الروتينيه وتتبع تدفق المعاملان , ومن "مميزاته" امتداده على خارج حدود المنظمه و يقدم تقييم لأداء المنظمه.</a:t>
          </a:r>
          <a:endParaRPr lang="ar-SA" sz="1200" kern="1200" dirty="0">
            <a:solidFill>
              <a:schemeClr val="tx1"/>
            </a:solidFill>
          </a:endParaRPr>
        </a:p>
      </dsp:txBody>
      <dsp:txXfrm>
        <a:off x="3229052" y="-55137"/>
        <a:ext cx="2098957" cy="1354709"/>
      </dsp:txXfrm>
    </dsp:sp>
    <dsp:sp modelId="{21E4A3BF-8DEE-4138-B07D-7B67EFD3E8F7}">
      <dsp:nvSpPr>
        <dsp:cNvPr id="0" name=""/>
        <dsp:cNvSpPr/>
      </dsp:nvSpPr>
      <dsp:spPr>
        <a:xfrm rot="19996614">
          <a:off x="5283838" y="2492159"/>
          <a:ext cx="615355" cy="0"/>
        </a:xfrm>
        <a:custGeom>
          <a:avLst/>
          <a:gdLst/>
          <a:ahLst/>
          <a:cxnLst/>
          <a:rect l="0" t="0" r="0" b="0"/>
          <a:pathLst>
            <a:path>
              <a:moveTo>
                <a:pt x="0" y="0"/>
              </a:moveTo>
              <a:lnTo>
                <a:pt x="61535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7E9C6FE-812E-4ACF-B980-7D06AC46BDAE}">
      <dsp:nvSpPr>
        <dsp:cNvPr id="0" name=""/>
        <dsp:cNvSpPr/>
      </dsp:nvSpPr>
      <dsp:spPr>
        <a:xfrm>
          <a:off x="5832657" y="1080125"/>
          <a:ext cx="2597232" cy="1273677"/>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2-نظم العمل المعرفي</a:t>
          </a:r>
        </a:p>
        <a:p>
          <a:pPr lvl="0" algn="ctr" defTabSz="622300" rtl="1">
            <a:lnSpc>
              <a:spcPct val="90000"/>
            </a:lnSpc>
            <a:spcBef>
              <a:spcPct val="0"/>
            </a:spcBef>
            <a:spcAft>
              <a:spcPct val="35000"/>
            </a:spcAft>
          </a:pPr>
          <a:r>
            <a:rPr lang="ar-SA" sz="1400" kern="1200" dirty="0" smtClean="0">
              <a:solidFill>
                <a:schemeClr val="tx1"/>
              </a:solidFill>
            </a:rPr>
            <a:t>نظم متكامله من المعلومات تساعد على ايجاد حلول مناسبه لتطوير المنتجات و "تهدف" الى مساعدة المنظمه بدمج المعرفه والتحكم بالمعلومات لصالحها </a:t>
          </a:r>
          <a:endParaRPr lang="ar-SA" sz="1400" kern="1200" dirty="0">
            <a:solidFill>
              <a:schemeClr val="tx1"/>
            </a:solidFill>
          </a:endParaRPr>
        </a:p>
      </dsp:txBody>
      <dsp:txXfrm>
        <a:off x="5894833" y="1142301"/>
        <a:ext cx="2472880" cy="1149325"/>
      </dsp:txXfrm>
    </dsp:sp>
    <dsp:sp modelId="{D1550409-D4F5-42B6-86BC-31FB80362EBB}">
      <dsp:nvSpPr>
        <dsp:cNvPr id="0" name=""/>
        <dsp:cNvSpPr/>
      </dsp:nvSpPr>
      <dsp:spPr>
        <a:xfrm rot="1218924">
          <a:off x="5301833" y="3620520"/>
          <a:ext cx="478049" cy="0"/>
        </a:xfrm>
        <a:custGeom>
          <a:avLst/>
          <a:gdLst/>
          <a:ahLst/>
          <a:cxnLst/>
          <a:rect l="0" t="0" r="0" b="0"/>
          <a:pathLst>
            <a:path>
              <a:moveTo>
                <a:pt x="0" y="0"/>
              </a:moveTo>
              <a:lnTo>
                <a:pt x="478049"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567DA91-1529-4BEE-A893-6438617209E8}">
      <dsp:nvSpPr>
        <dsp:cNvPr id="0" name=""/>
        <dsp:cNvSpPr/>
      </dsp:nvSpPr>
      <dsp:spPr>
        <a:xfrm>
          <a:off x="5765014" y="3529002"/>
          <a:ext cx="2497643" cy="1273677"/>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3-نظم اتمة المكاتب</a:t>
          </a:r>
        </a:p>
        <a:p>
          <a:pPr lvl="0" algn="ctr" defTabSz="622300" rtl="1">
            <a:lnSpc>
              <a:spcPct val="90000"/>
            </a:lnSpc>
            <a:spcBef>
              <a:spcPct val="0"/>
            </a:spcBef>
            <a:spcAft>
              <a:spcPct val="35000"/>
            </a:spcAft>
          </a:pPr>
          <a:r>
            <a:rPr lang="ar-SA" sz="1400" kern="1200" dirty="0" smtClean="0">
              <a:solidFill>
                <a:schemeClr val="tx1"/>
              </a:solidFill>
            </a:rPr>
            <a:t>يهدف الى نقل البيانات والمعلومات الى المحتاجين لها ويعتبر هذا النظام بديلا للأداء اليدوي لأعمال المكاتب و ادى "استخدامه" الى زيادة الانتاجيه والفعاليه بالمكاتب.</a:t>
          </a:r>
          <a:endParaRPr lang="ar-SA" sz="1100" kern="1200" dirty="0">
            <a:solidFill>
              <a:schemeClr val="tx1"/>
            </a:solidFill>
          </a:endParaRPr>
        </a:p>
      </dsp:txBody>
      <dsp:txXfrm>
        <a:off x="5827190" y="3591178"/>
        <a:ext cx="2373291" cy="1149325"/>
      </dsp:txXfrm>
    </dsp:sp>
    <dsp:sp modelId="{FD0D017D-0B1E-492F-8567-15B7695245F4}">
      <dsp:nvSpPr>
        <dsp:cNvPr id="0" name=""/>
        <dsp:cNvSpPr/>
      </dsp:nvSpPr>
      <dsp:spPr>
        <a:xfrm rot="5376708">
          <a:off x="3926883" y="4343048"/>
          <a:ext cx="719418" cy="0"/>
        </a:xfrm>
        <a:custGeom>
          <a:avLst/>
          <a:gdLst/>
          <a:ahLst/>
          <a:cxnLst/>
          <a:rect l="0" t="0" r="0" b="0"/>
          <a:pathLst>
            <a:path>
              <a:moveTo>
                <a:pt x="0" y="0"/>
              </a:moveTo>
              <a:lnTo>
                <a:pt x="719418"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00A9F76-8407-42BC-A5A2-83675649546D}">
      <dsp:nvSpPr>
        <dsp:cNvPr id="0" name=""/>
        <dsp:cNvSpPr/>
      </dsp:nvSpPr>
      <dsp:spPr>
        <a:xfrm>
          <a:off x="3188043" y="4702749"/>
          <a:ext cx="2212556" cy="1561948"/>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4- نظم دعم القرار</a:t>
          </a:r>
        </a:p>
        <a:p>
          <a:pPr lvl="0" algn="ctr" defTabSz="622300" rtl="1">
            <a:lnSpc>
              <a:spcPct val="90000"/>
            </a:lnSpc>
            <a:spcBef>
              <a:spcPct val="0"/>
            </a:spcBef>
            <a:spcAft>
              <a:spcPct val="35000"/>
            </a:spcAft>
          </a:pPr>
          <a:r>
            <a:rPr lang="ar-SA" sz="1400" kern="1200" dirty="0" smtClean="0">
              <a:solidFill>
                <a:schemeClr val="tx1"/>
              </a:solidFill>
            </a:rPr>
            <a:t>نظم تزود المدراء في الاداره الوسطى بأدوات معلوماتيه لحل مشكلات واتخاذ القرارات, </a:t>
          </a:r>
          <a:r>
            <a:rPr lang="ar-SA" sz="1400" u="sng" kern="1200" dirty="0" smtClean="0">
              <a:solidFill>
                <a:srgbClr val="FF0000"/>
              </a:solidFill>
            </a:rPr>
            <a:t>وتتميز</a:t>
          </a:r>
          <a:r>
            <a:rPr lang="ar-SA" sz="1400" kern="1200" dirty="0" smtClean="0">
              <a:solidFill>
                <a:schemeClr val="tx1"/>
              </a:solidFill>
            </a:rPr>
            <a:t> بالتفاعل مع مستخدميها ومرونة الاستخدام ,امكانية تكييفها , تعمل بلا مساعده من المبرمجين.</a:t>
          </a:r>
          <a:endParaRPr lang="ar-SA" sz="1400" kern="1200" dirty="0">
            <a:solidFill>
              <a:schemeClr val="tx1"/>
            </a:solidFill>
          </a:endParaRPr>
        </a:p>
      </dsp:txBody>
      <dsp:txXfrm>
        <a:off x="3264291" y="4778997"/>
        <a:ext cx="2060060" cy="1409452"/>
      </dsp:txXfrm>
    </dsp:sp>
    <dsp:sp modelId="{652331C1-AB3E-4A2E-ACC9-443DBDE0E39F}">
      <dsp:nvSpPr>
        <dsp:cNvPr id="0" name=""/>
        <dsp:cNvSpPr/>
      </dsp:nvSpPr>
      <dsp:spPr>
        <a:xfrm rot="9068796">
          <a:off x="2603304" y="3889070"/>
          <a:ext cx="679215" cy="0"/>
        </a:xfrm>
        <a:custGeom>
          <a:avLst/>
          <a:gdLst/>
          <a:ahLst/>
          <a:cxnLst/>
          <a:rect l="0" t="0" r="0" b="0"/>
          <a:pathLst>
            <a:path>
              <a:moveTo>
                <a:pt x="0" y="0"/>
              </a:moveTo>
              <a:lnTo>
                <a:pt x="67921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99A9C3E6-5DD6-426B-AF17-542707943700}">
      <dsp:nvSpPr>
        <dsp:cNvPr id="0" name=""/>
        <dsp:cNvSpPr/>
      </dsp:nvSpPr>
      <dsp:spPr>
        <a:xfrm>
          <a:off x="72011" y="3456394"/>
          <a:ext cx="2573452" cy="2611013"/>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5-نظم معلومات اداريه</a:t>
          </a:r>
        </a:p>
        <a:p>
          <a:pPr lvl="0" algn="ctr" defTabSz="622300" rtl="1">
            <a:lnSpc>
              <a:spcPct val="90000"/>
            </a:lnSpc>
            <a:spcBef>
              <a:spcPct val="0"/>
            </a:spcBef>
            <a:spcAft>
              <a:spcPct val="35000"/>
            </a:spcAft>
          </a:pPr>
          <a:r>
            <a:rPr lang="ar-SA" sz="1200" kern="1200" dirty="0" smtClean="0">
              <a:solidFill>
                <a:schemeClr val="tx1"/>
              </a:solidFill>
            </a:rPr>
            <a:t>مصممه لتزويد الاداره الوسطى بالتقارير والوصول المباشر للمعلومات الضروريه للتخطيط والمراقبه.</a:t>
          </a:r>
        </a:p>
        <a:p>
          <a:pPr lvl="0" algn="ctr" defTabSz="622300" rtl="1">
            <a:lnSpc>
              <a:spcPct val="90000"/>
            </a:lnSpc>
            <a:spcBef>
              <a:spcPct val="0"/>
            </a:spcBef>
            <a:spcAft>
              <a:spcPct val="35000"/>
            </a:spcAft>
          </a:pPr>
          <a:r>
            <a:rPr lang="ar-SA" sz="1200" u="sng" kern="1200" dirty="0" smtClean="0">
              <a:solidFill>
                <a:srgbClr val="FF0000"/>
              </a:solidFill>
            </a:rPr>
            <a:t>ومن مميزات نظم المعلومات الاداريه:</a:t>
          </a:r>
          <a:endParaRPr lang="en-US" sz="1200" u="sng" kern="1200" dirty="0" smtClean="0">
            <a:solidFill>
              <a:srgbClr val="FF0000"/>
            </a:solidFill>
          </a:endParaRPr>
        </a:p>
        <a:p>
          <a:pPr lvl="0" algn="ctr" defTabSz="622300" rtl="1">
            <a:lnSpc>
              <a:spcPct val="90000"/>
            </a:lnSpc>
            <a:spcBef>
              <a:spcPct val="0"/>
            </a:spcBef>
            <a:spcAft>
              <a:spcPct val="35000"/>
            </a:spcAft>
          </a:pPr>
          <a:r>
            <a:rPr lang="ar-SA" sz="1200" kern="1200" dirty="0" smtClean="0">
              <a:solidFill>
                <a:schemeClr val="tx1"/>
              </a:solidFill>
            </a:rPr>
            <a:t>اعداد تقارير يوميه , تعتمد على سيولة البيانات والمعلومات الداخليه, تساعد في اتخاذ القرارات المتكرره, مساعدة المدراء العامين والتنفيذيين في عمليات التخطيط , تساعد على اتخاذ القرار بإستعمال بيانات حاليه او ماضيه.</a:t>
          </a:r>
          <a:endParaRPr lang="en-US" sz="1200" kern="1200" dirty="0" smtClean="0">
            <a:solidFill>
              <a:schemeClr val="tx1"/>
            </a:solidFill>
          </a:endParaRPr>
        </a:p>
        <a:p>
          <a:pPr lvl="0" algn="ctr" defTabSz="622300" rtl="1">
            <a:lnSpc>
              <a:spcPct val="90000"/>
            </a:lnSpc>
            <a:spcBef>
              <a:spcPct val="0"/>
            </a:spcBef>
            <a:spcAft>
              <a:spcPct val="35000"/>
            </a:spcAft>
          </a:pPr>
          <a:r>
            <a:rPr lang="ar-SA" sz="1200" u="sng" kern="1200" dirty="0" smtClean="0">
              <a:solidFill>
                <a:srgbClr val="FF0000"/>
              </a:solidFill>
            </a:rPr>
            <a:t>ومن عيوبها :</a:t>
          </a:r>
          <a:endParaRPr lang="en-US" sz="1200" u="sng" kern="1200" dirty="0" smtClean="0">
            <a:solidFill>
              <a:srgbClr val="FF0000"/>
            </a:solidFill>
          </a:endParaRPr>
        </a:p>
        <a:p>
          <a:pPr lvl="0" algn="ctr" defTabSz="622300" rtl="1">
            <a:lnSpc>
              <a:spcPct val="90000"/>
            </a:lnSpc>
            <a:spcBef>
              <a:spcPct val="0"/>
            </a:spcBef>
            <a:spcAft>
              <a:spcPct val="35000"/>
            </a:spcAft>
          </a:pPr>
          <a:r>
            <a:rPr lang="ar-SA" sz="1200" kern="1200" dirty="0" smtClean="0">
              <a:solidFill>
                <a:schemeClr val="tx1"/>
              </a:solidFill>
            </a:rPr>
            <a:t>*ليس لدى هذا النظام امكانيات تحليليه كبيره * غير مرنه * لها توجه داخلي للمنظمه "فقط"</a:t>
          </a:r>
          <a:endParaRPr lang="ar-SA" sz="1200" kern="1200" dirty="0">
            <a:solidFill>
              <a:schemeClr val="tx1"/>
            </a:solidFill>
          </a:endParaRPr>
        </a:p>
      </dsp:txBody>
      <dsp:txXfrm>
        <a:off x="197637" y="3582020"/>
        <a:ext cx="2322200" cy="2359761"/>
      </dsp:txXfrm>
    </dsp:sp>
    <dsp:sp modelId="{CFA7DF68-AEFD-4055-8699-69F4B1C8134B}">
      <dsp:nvSpPr>
        <dsp:cNvPr id="0" name=""/>
        <dsp:cNvSpPr/>
      </dsp:nvSpPr>
      <dsp:spPr>
        <a:xfrm rot="12522402">
          <a:off x="2627312" y="2427774"/>
          <a:ext cx="653189" cy="0"/>
        </a:xfrm>
        <a:custGeom>
          <a:avLst/>
          <a:gdLst/>
          <a:ahLst/>
          <a:cxnLst/>
          <a:rect l="0" t="0" r="0" b="0"/>
          <a:pathLst>
            <a:path>
              <a:moveTo>
                <a:pt x="0" y="0"/>
              </a:moveTo>
              <a:lnTo>
                <a:pt x="653189"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2DB1BE2B-A62A-496B-8B9C-99F6C79A555E}">
      <dsp:nvSpPr>
        <dsp:cNvPr id="0" name=""/>
        <dsp:cNvSpPr/>
      </dsp:nvSpPr>
      <dsp:spPr>
        <a:xfrm>
          <a:off x="216019" y="576057"/>
          <a:ext cx="2451434" cy="2047194"/>
        </a:xfrm>
        <a:prstGeom prst="roundRect">
          <a:avLst/>
        </a:prstGeom>
        <a:solidFill>
          <a:schemeClr val="bg1"/>
        </a:solid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6-نظم مساندة الاداره العليا</a:t>
          </a:r>
        </a:p>
        <a:p>
          <a:pPr lvl="0" algn="ctr" defTabSz="622300" rtl="1">
            <a:lnSpc>
              <a:spcPct val="90000"/>
            </a:lnSpc>
            <a:spcBef>
              <a:spcPct val="0"/>
            </a:spcBef>
            <a:spcAft>
              <a:spcPct val="35000"/>
            </a:spcAft>
          </a:pPr>
          <a:r>
            <a:rPr lang="ar-SA" sz="1200" kern="1200" dirty="0" smtClean="0">
              <a:solidFill>
                <a:schemeClr val="tx1"/>
              </a:solidFill>
            </a:rPr>
            <a:t>هي نظم معلوماتيه تعتمد على الحاسب حيث تم تصميمها لمواجهة الاحتياجات الخاصه من المعلومات للمدارء والتنفيذيين لإتخاذ القرار,,وهي لا توفر حلول مباشره للمشكلات بل تتعامل مع المشكلات الغير روتينيه و تساعد في اتخاذ القرارات المتعلقه بالتخطيط الاستراتيجي ,,وتعتمد على النظم الاخرى للحصول على المعلومات ولديها امكانيات تحليليه.</a:t>
          </a:r>
          <a:endParaRPr lang="ar-SA" sz="1200" kern="1200" dirty="0">
            <a:solidFill>
              <a:schemeClr val="tx1"/>
            </a:solidFill>
          </a:endParaRPr>
        </a:p>
      </dsp:txBody>
      <dsp:txXfrm>
        <a:off x="315955" y="675993"/>
        <a:ext cx="2251562" cy="1847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015943" y="2323023"/>
          <a:ext cx="2076341" cy="1660324"/>
        </a:xfrm>
        <a:prstGeom prst="roundRect">
          <a:avLst/>
        </a:prstGeom>
        <a:solidFill>
          <a:schemeClr val="bg1"/>
        </a:solidFill>
        <a:ln w="25400" cap="flat" cmpd="sng" algn="ctr">
          <a:solidFill>
            <a:schemeClr val="tx1">
              <a:lumMod val="50000"/>
              <a:lumOff val="50000"/>
            </a:schemeClr>
          </a:solidFill>
          <a:prstDash val="solid"/>
        </a:ln>
        <a:effectLst>
          <a:glow rad="2286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kern="1200" dirty="0" smtClean="0">
              <a:ln>
                <a:solidFill>
                  <a:schemeClr val="tx1"/>
                </a:solidFill>
              </a:ln>
              <a:solidFill>
                <a:schemeClr val="tx1"/>
              </a:solidFill>
            </a:rPr>
            <a:t>تستطيع المنظمه كسب الرهان بالوسائل التاليه:</a:t>
          </a:r>
          <a:endParaRPr lang="ar-SA" sz="2800" kern="1200" dirty="0">
            <a:ln>
              <a:solidFill>
                <a:schemeClr val="tx1"/>
              </a:solidFill>
            </a:ln>
            <a:solidFill>
              <a:schemeClr val="tx1"/>
            </a:solidFill>
            <a:cs typeface="FS_Bold" pitchFamily="2" charset="-78"/>
          </a:endParaRPr>
        </a:p>
      </dsp:txBody>
      <dsp:txXfrm>
        <a:off x="3096993" y="2404073"/>
        <a:ext cx="1914241" cy="1498224"/>
      </dsp:txXfrm>
    </dsp:sp>
    <dsp:sp modelId="{C5769D5B-1BC1-49C5-A865-2FDB4CAA3528}">
      <dsp:nvSpPr>
        <dsp:cNvPr id="0" name=""/>
        <dsp:cNvSpPr/>
      </dsp:nvSpPr>
      <dsp:spPr>
        <a:xfrm rot="16294709">
          <a:off x="3614820" y="1847941"/>
          <a:ext cx="950525" cy="0"/>
        </a:xfrm>
        <a:custGeom>
          <a:avLst/>
          <a:gdLst/>
          <a:ahLst/>
          <a:cxnLst/>
          <a:rect l="0" t="0" r="0" b="0"/>
          <a:pathLst>
            <a:path>
              <a:moveTo>
                <a:pt x="0" y="0"/>
              </a:moveTo>
              <a:lnTo>
                <a:pt x="95052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638B24E-CC95-44A4-AF7A-2625C20615AD}">
      <dsp:nvSpPr>
        <dsp:cNvPr id="0" name=""/>
        <dsp:cNvSpPr/>
      </dsp:nvSpPr>
      <dsp:spPr>
        <a:xfrm>
          <a:off x="3001093" y="-128424"/>
          <a:ext cx="2245531" cy="1501283"/>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1/ اختلاف (تميز) المنتجات </a:t>
          </a:r>
        </a:p>
        <a:p>
          <a:pPr lvl="0" algn="ctr" defTabSz="622300" rtl="1">
            <a:lnSpc>
              <a:spcPct val="90000"/>
            </a:lnSpc>
            <a:spcBef>
              <a:spcPct val="0"/>
            </a:spcBef>
            <a:spcAft>
              <a:spcPct val="35000"/>
            </a:spcAft>
          </a:pPr>
          <a:r>
            <a:rPr lang="ar-SA" sz="1100" kern="1200" dirty="0" smtClean="0">
              <a:solidFill>
                <a:schemeClr val="tx1"/>
              </a:solidFill>
            </a:rPr>
            <a:t>هي الإستراتيجية التنافسية التي تتيح للمنظمة إنشاء وتطوير خدمات ومنتجات جديدة وفريدة ، يصعب تقليدها من طرف المنافسين لفترة زمنية محدودة نسبيا .</a:t>
          </a:r>
        </a:p>
      </dsp:txBody>
      <dsp:txXfrm>
        <a:off x="3074380" y="-55137"/>
        <a:ext cx="2098957" cy="1354709"/>
      </dsp:txXfrm>
    </dsp:sp>
    <dsp:sp modelId="{21E4A3BF-8DEE-4138-B07D-7B67EFD3E8F7}">
      <dsp:nvSpPr>
        <dsp:cNvPr id="0" name=""/>
        <dsp:cNvSpPr/>
      </dsp:nvSpPr>
      <dsp:spPr>
        <a:xfrm rot="20052951">
          <a:off x="5057108" y="2497982"/>
          <a:ext cx="706630" cy="0"/>
        </a:xfrm>
        <a:custGeom>
          <a:avLst/>
          <a:gdLst/>
          <a:ahLst/>
          <a:cxnLst/>
          <a:rect l="0" t="0" r="0" b="0"/>
          <a:pathLst>
            <a:path>
              <a:moveTo>
                <a:pt x="0" y="0"/>
              </a:moveTo>
              <a:lnTo>
                <a:pt x="706630"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7E9C6FE-812E-4ACF-B980-7D06AC46BDAE}">
      <dsp:nvSpPr>
        <dsp:cNvPr id="0" name=""/>
        <dsp:cNvSpPr/>
      </dsp:nvSpPr>
      <dsp:spPr>
        <a:xfrm>
          <a:off x="5728562" y="1080125"/>
          <a:ext cx="2597232" cy="1273677"/>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2/ اختلاف التركيز</a:t>
          </a:r>
          <a:endParaRPr lang="en-US" sz="1400" b="1" kern="1200" dirty="0" smtClean="0">
            <a:solidFill>
              <a:srgbClr val="003399"/>
            </a:solidFill>
          </a:endParaRPr>
        </a:p>
        <a:p>
          <a:pPr lvl="0" algn="ctr" defTabSz="622300" rtl="1">
            <a:lnSpc>
              <a:spcPct val="90000"/>
            </a:lnSpc>
            <a:spcBef>
              <a:spcPct val="0"/>
            </a:spcBef>
            <a:spcAft>
              <a:spcPct val="35000"/>
            </a:spcAft>
          </a:pPr>
          <a:r>
            <a:rPr lang="ar-SA" sz="1400" kern="1200" dirty="0" smtClean="0">
              <a:solidFill>
                <a:schemeClr val="tx1"/>
              </a:solidFill>
            </a:rPr>
            <a:t>تعتمد هذه السياسة التنافسية على أساس التركيز في تطوير خدمات ومنتجات خاصة لفئة أو لطبقة معينة أو سوق محدد.</a:t>
          </a:r>
          <a:endParaRPr lang="en-US" sz="1400" kern="1200" dirty="0" smtClean="0">
            <a:solidFill>
              <a:schemeClr val="tx1"/>
            </a:solidFill>
          </a:endParaRPr>
        </a:p>
        <a:p>
          <a:pPr lvl="0" algn="ctr" defTabSz="622300" rtl="1">
            <a:lnSpc>
              <a:spcPct val="90000"/>
            </a:lnSpc>
            <a:spcBef>
              <a:spcPct val="0"/>
            </a:spcBef>
            <a:spcAft>
              <a:spcPct val="35000"/>
            </a:spcAft>
          </a:pPr>
          <a:endParaRPr lang="ar-SA" sz="1400" kern="1200" dirty="0">
            <a:solidFill>
              <a:schemeClr val="tx1"/>
            </a:solidFill>
          </a:endParaRPr>
        </a:p>
      </dsp:txBody>
      <dsp:txXfrm>
        <a:off x="5790738" y="1142301"/>
        <a:ext cx="2472880" cy="1149325"/>
      </dsp:txXfrm>
    </dsp:sp>
    <dsp:sp modelId="{D1550409-D4F5-42B6-86BC-31FB80362EBB}">
      <dsp:nvSpPr>
        <dsp:cNvPr id="0" name=""/>
        <dsp:cNvSpPr/>
      </dsp:nvSpPr>
      <dsp:spPr>
        <a:xfrm rot="1323017">
          <a:off x="5069847" y="3688857"/>
          <a:ext cx="613514" cy="0"/>
        </a:xfrm>
        <a:custGeom>
          <a:avLst/>
          <a:gdLst/>
          <a:ahLst/>
          <a:cxnLst/>
          <a:rect l="0" t="0" r="0" b="0"/>
          <a:pathLst>
            <a:path>
              <a:moveTo>
                <a:pt x="0" y="0"/>
              </a:moveTo>
              <a:lnTo>
                <a:pt x="61351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567DA91-1529-4BEE-A893-6438617209E8}">
      <dsp:nvSpPr>
        <dsp:cNvPr id="0" name=""/>
        <dsp:cNvSpPr/>
      </dsp:nvSpPr>
      <dsp:spPr>
        <a:xfrm>
          <a:off x="5660923" y="2867450"/>
          <a:ext cx="2497643" cy="2884803"/>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3/ التنقيب في البيانات </a:t>
          </a:r>
          <a:endParaRPr lang="en-US" sz="1400" b="1" kern="1200" dirty="0" smtClean="0">
            <a:solidFill>
              <a:srgbClr val="003399"/>
            </a:solidFill>
          </a:endParaRPr>
        </a:p>
        <a:p>
          <a:pPr lvl="0" algn="ctr" defTabSz="622300" rtl="1">
            <a:lnSpc>
              <a:spcPct val="90000"/>
            </a:lnSpc>
            <a:spcBef>
              <a:spcPct val="0"/>
            </a:spcBef>
            <a:spcAft>
              <a:spcPct val="35000"/>
            </a:spcAft>
          </a:pPr>
          <a:r>
            <a:rPr lang="ar-SA" sz="1050" b="1" kern="1200" dirty="0" smtClean="0">
              <a:solidFill>
                <a:schemeClr val="tx1"/>
              </a:solidFill>
            </a:rPr>
            <a:t>أسلوب يستخدم لتحليل كميات كبيرة من البيانات</a:t>
          </a:r>
          <a:r>
            <a:rPr lang="ar-SA" sz="1050" kern="1200" dirty="0" smtClean="0">
              <a:solidFill>
                <a:schemeClr val="tx1"/>
              </a:solidFill>
            </a:rPr>
            <a:t>:</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 </a:t>
          </a:r>
          <a:r>
            <a:rPr lang="ar-SA" sz="1050" kern="1200" dirty="0" smtClean="0">
              <a:solidFill>
                <a:schemeClr val="tx1"/>
              </a:solidFill>
            </a:rPr>
            <a:t>للتعرف على أنماط الشراء لدى الزبائن والمستهلكين وعلى أذواقهم وسلوكياتهم وما يحفزهم على شراء سلع معينة </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 التعرف على الخصائص المشتركة بين العملاء الذين يطلبون نفس المنتجات.</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rgbClr val="C00000"/>
              </a:solidFill>
            </a:rPr>
            <a:t>فوائد التنقيب في البيانات</a:t>
          </a:r>
          <a:r>
            <a:rPr lang="ar-SA" sz="1050" kern="1200" dirty="0" smtClean="0">
              <a:solidFill>
                <a:srgbClr val="C00000"/>
              </a:solidFill>
            </a:rPr>
            <a:t> </a:t>
          </a:r>
          <a:r>
            <a:rPr lang="ar-SA" sz="1050" kern="1200" dirty="0" smtClean="0">
              <a:solidFill>
                <a:schemeClr val="tx1"/>
              </a:solidFill>
            </a:rPr>
            <a:t>:</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الافراد أو المؤسسات للرد مباشرة على المراسلات .</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التنبؤ بالعملاء الذين يمكن أن يتحولوا إلى منافسين.</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المميزات المشتركه للعملاء من خلال ما يشتروه.</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مواقع الشبكة الدولية التي تثير اهتم</a:t>
          </a:r>
          <a:endParaRPr lang="ar-SA" sz="900" kern="1200" dirty="0">
            <a:solidFill>
              <a:schemeClr val="tx1"/>
            </a:solidFill>
          </a:endParaRPr>
        </a:p>
      </dsp:txBody>
      <dsp:txXfrm>
        <a:off x="5782848" y="2989375"/>
        <a:ext cx="2253793" cy="2640953"/>
      </dsp:txXfrm>
    </dsp:sp>
    <dsp:sp modelId="{FD0D017D-0B1E-492F-8567-15B7695245F4}">
      <dsp:nvSpPr>
        <dsp:cNvPr id="0" name=""/>
        <dsp:cNvSpPr/>
      </dsp:nvSpPr>
      <dsp:spPr>
        <a:xfrm rot="5405748">
          <a:off x="3692418" y="4343053"/>
          <a:ext cx="719413" cy="0"/>
        </a:xfrm>
        <a:custGeom>
          <a:avLst/>
          <a:gdLst/>
          <a:ahLst/>
          <a:cxnLst/>
          <a:rect l="0" t="0" r="0" b="0"/>
          <a:pathLst>
            <a:path>
              <a:moveTo>
                <a:pt x="0" y="0"/>
              </a:moveTo>
              <a:lnTo>
                <a:pt x="719413"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00A9F76-8407-42BC-A5A2-83675649546D}">
      <dsp:nvSpPr>
        <dsp:cNvPr id="0" name=""/>
        <dsp:cNvSpPr/>
      </dsp:nvSpPr>
      <dsp:spPr>
        <a:xfrm>
          <a:off x="2943939" y="4702759"/>
          <a:ext cx="2212556" cy="1561948"/>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4- سلسلة التموين :</a:t>
          </a:r>
          <a:endParaRPr lang="en-US" sz="1400" b="1" kern="1200" dirty="0" smtClean="0">
            <a:solidFill>
              <a:srgbClr val="003399"/>
            </a:solidFill>
          </a:endParaRPr>
        </a:p>
        <a:p>
          <a:pPr lvl="0" algn="ctr" defTabSz="622300" rtl="1">
            <a:lnSpc>
              <a:spcPct val="90000"/>
            </a:lnSpc>
            <a:spcBef>
              <a:spcPct val="0"/>
            </a:spcBef>
            <a:spcAft>
              <a:spcPct val="35000"/>
            </a:spcAft>
          </a:pPr>
          <a:r>
            <a:rPr lang="ar-SA" sz="1200" kern="1200" dirty="0" smtClean="0">
              <a:solidFill>
                <a:schemeClr val="tx1"/>
              </a:solidFill>
            </a:rPr>
            <a:t>مجموعة العناصر والإجراءات التي تشمل عمليات التصنيع والإنتاج والتوزيع للسلع والخدمات من المنتج إلى المستهلك .</a:t>
          </a:r>
          <a:endParaRPr lang="en-US" sz="1200" kern="1200" dirty="0" smtClean="0">
            <a:solidFill>
              <a:schemeClr val="tx1"/>
            </a:solidFill>
          </a:endParaRPr>
        </a:p>
        <a:p>
          <a:pPr lvl="0" algn="ctr" defTabSz="622300" rtl="1">
            <a:lnSpc>
              <a:spcPct val="90000"/>
            </a:lnSpc>
            <a:spcBef>
              <a:spcPct val="0"/>
            </a:spcBef>
            <a:spcAft>
              <a:spcPct val="35000"/>
            </a:spcAft>
          </a:pPr>
          <a:r>
            <a:rPr lang="ar-SA" sz="1200" kern="1200" dirty="0" smtClean="0">
              <a:solidFill>
                <a:schemeClr val="tx1"/>
              </a:solidFill>
            </a:rPr>
            <a:t>نجد في هذه المجموعة المصانع – مراكز التوزيع – مراكز البيع – الأفراد الذين يقومون بهذه العمليات – الملعومات الضرورية لتحقيق ذلك .</a:t>
          </a:r>
          <a:endParaRPr lang="ar-SA" sz="1200" b="1" kern="1200" dirty="0" smtClean="0">
            <a:solidFill>
              <a:schemeClr val="tx1"/>
            </a:solidFill>
          </a:endParaRPr>
        </a:p>
      </dsp:txBody>
      <dsp:txXfrm>
        <a:off x="3020187" y="4779007"/>
        <a:ext cx="2060060" cy="1409452"/>
      </dsp:txXfrm>
    </dsp:sp>
    <dsp:sp modelId="{652331C1-AB3E-4A2E-ACC9-443DBDE0E39F}">
      <dsp:nvSpPr>
        <dsp:cNvPr id="0" name=""/>
        <dsp:cNvSpPr/>
      </dsp:nvSpPr>
      <dsp:spPr>
        <a:xfrm rot="9399111">
          <a:off x="2338960" y="3741204"/>
          <a:ext cx="705884" cy="0"/>
        </a:xfrm>
        <a:custGeom>
          <a:avLst/>
          <a:gdLst/>
          <a:ahLst/>
          <a:cxnLst/>
          <a:rect l="0" t="0" r="0" b="0"/>
          <a:pathLst>
            <a:path>
              <a:moveTo>
                <a:pt x="0" y="0"/>
              </a:moveTo>
              <a:lnTo>
                <a:pt x="70588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99A9C3E6-5DD6-426B-AF17-542707943700}">
      <dsp:nvSpPr>
        <dsp:cNvPr id="0" name=""/>
        <dsp:cNvSpPr/>
      </dsp:nvSpPr>
      <dsp:spPr>
        <a:xfrm>
          <a:off x="288569" y="3736039"/>
          <a:ext cx="2079291" cy="1187640"/>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5/ إدارة سلسلة التموين </a:t>
          </a:r>
        </a:p>
        <a:p>
          <a:pPr lvl="0" algn="ctr" defTabSz="622300" rtl="1">
            <a:lnSpc>
              <a:spcPct val="90000"/>
            </a:lnSpc>
            <a:spcBef>
              <a:spcPct val="0"/>
            </a:spcBef>
            <a:spcAft>
              <a:spcPct val="35000"/>
            </a:spcAft>
          </a:pPr>
          <a:r>
            <a:rPr lang="ar-SA" sz="1200" kern="1200" dirty="0" smtClean="0">
              <a:solidFill>
                <a:schemeClr val="tx1"/>
              </a:solidFill>
            </a:rPr>
            <a:t>هي عملية الترابط والتكامل بين الممول والموزع والعميل. وهو ما يمكّن المنظمة من المحافظة على عملائها .</a:t>
          </a:r>
          <a:endParaRPr lang="ar-SA" sz="1100" kern="1200" dirty="0">
            <a:solidFill>
              <a:schemeClr val="tx1"/>
            </a:solidFill>
          </a:endParaRPr>
        </a:p>
      </dsp:txBody>
      <dsp:txXfrm>
        <a:off x="346545" y="3794015"/>
        <a:ext cx="1963339" cy="1071688"/>
      </dsp:txXfrm>
    </dsp:sp>
    <dsp:sp modelId="{CFA7DF68-AEFD-4055-8699-69F4B1C8134B}">
      <dsp:nvSpPr>
        <dsp:cNvPr id="0" name=""/>
        <dsp:cNvSpPr/>
      </dsp:nvSpPr>
      <dsp:spPr>
        <a:xfrm rot="12280622">
          <a:off x="2256369" y="2510035"/>
          <a:ext cx="795917" cy="0"/>
        </a:xfrm>
        <a:custGeom>
          <a:avLst/>
          <a:gdLst/>
          <a:ahLst/>
          <a:cxnLst/>
          <a:rect l="0" t="0" r="0" b="0"/>
          <a:pathLst>
            <a:path>
              <a:moveTo>
                <a:pt x="0" y="0"/>
              </a:moveTo>
              <a:lnTo>
                <a:pt x="795917"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2DB1BE2B-A62A-496B-8B9C-99F6C79A555E}">
      <dsp:nvSpPr>
        <dsp:cNvPr id="0" name=""/>
        <dsp:cNvSpPr/>
      </dsp:nvSpPr>
      <dsp:spPr>
        <a:xfrm>
          <a:off x="135638" y="999725"/>
          <a:ext cx="2157074" cy="1697226"/>
        </a:xfrm>
        <a:prstGeom prst="roundRect">
          <a:avLst/>
        </a:prstGeom>
        <a:solidFill>
          <a:schemeClr val="bg1"/>
        </a:solid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6/ تكاليف الانتقال </a:t>
          </a:r>
          <a:endParaRPr lang="en-US" sz="1400" b="1" kern="1200" dirty="0" smtClean="0">
            <a:solidFill>
              <a:srgbClr val="003399"/>
            </a:solidFill>
          </a:endParaRPr>
        </a:p>
        <a:p>
          <a:pPr lvl="0" algn="ctr" defTabSz="622300" rtl="1">
            <a:lnSpc>
              <a:spcPct val="90000"/>
            </a:lnSpc>
            <a:spcBef>
              <a:spcPct val="0"/>
            </a:spcBef>
            <a:spcAft>
              <a:spcPct val="35000"/>
            </a:spcAft>
          </a:pPr>
          <a:r>
            <a:rPr lang="ar-SA" sz="1200" kern="1200" dirty="0" smtClean="0">
              <a:solidFill>
                <a:schemeClr val="tx1"/>
              </a:solidFill>
            </a:rPr>
            <a:t>هي التكاليف التي يتحملها العميل عندما يقرر الانتقال إلى المنظمات المنافسة، ويتمثل ذلك في الوقت الذي سيستغرقه تطوير نظام اتصال جديد مع المنظمة الجديدة وتكاليف ذلك ماديا ومعنويا .</a:t>
          </a:r>
          <a:endParaRPr lang="ar-SA" sz="1100" kern="1200" dirty="0">
            <a:solidFill>
              <a:schemeClr val="tx1"/>
            </a:solidFill>
          </a:endParaRPr>
        </a:p>
      </dsp:txBody>
      <dsp:txXfrm>
        <a:off x="218490" y="1082577"/>
        <a:ext cx="1991370" cy="15315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363A9-FBD9-46EE-BA0F-4BD0C8857DDB}">
      <dsp:nvSpPr>
        <dsp:cNvPr id="0" name=""/>
        <dsp:cNvSpPr/>
      </dsp:nvSpPr>
      <dsp:spPr>
        <a:xfrm>
          <a:off x="3024334" y="2362798"/>
          <a:ext cx="2139154" cy="2241823"/>
        </a:xfrm>
        <a:prstGeom prst="ellipse">
          <a:avLst/>
        </a:prstGeom>
        <a:solidFill>
          <a:schemeClr val="accent1">
            <a:lumMod val="20000"/>
            <a:lumOff val="80000"/>
            <a:alpha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MCS Taybah S_U normal." pitchFamily="2" charset="-78"/>
            </a:rPr>
            <a:t>لتحقيق التكامل بين وحدات العمل بالمنظمه يتم اتباع السياسات التاليه :</a:t>
          </a:r>
          <a:endParaRPr lang="ar-SA" sz="2400" b="0" kern="1200" dirty="0">
            <a:solidFill>
              <a:schemeClr val="tx1"/>
            </a:solidFill>
            <a:cs typeface="MCS Taybah S_U normal." pitchFamily="2" charset="-78"/>
          </a:endParaRPr>
        </a:p>
      </dsp:txBody>
      <dsp:txXfrm>
        <a:off x="3337606" y="2691105"/>
        <a:ext cx="1512610" cy="1585209"/>
      </dsp:txXfrm>
    </dsp:sp>
    <dsp:sp modelId="{CB242F6B-1D61-4649-B15E-D7401AD68B4B}">
      <dsp:nvSpPr>
        <dsp:cNvPr id="0" name=""/>
        <dsp:cNvSpPr/>
      </dsp:nvSpPr>
      <dsp:spPr>
        <a:xfrm rot="16184461">
          <a:off x="3890991" y="2142435"/>
          <a:ext cx="393926" cy="46828"/>
        </a:xfrm>
        <a:custGeom>
          <a:avLst/>
          <a:gdLst/>
          <a:ahLst/>
          <a:cxnLst/>
          <a:rect l="0" t="0" r="0" b="0"/>
          <a:pathLst>
            <a:path>
              <a:moveTo>
                <a:pt x="0" y="23414"/>
              </a:moveTo>
              <a:lnTo>
                <a:pt x="393926"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rot="10800000">
        <a:off x="3890991" y="2153829"/>
        <a:ext cx="393926" cy="24039"/>
      </dsp:txXfrm>
    </dsp:sp>
    <dsp:sp modelId="{9E8384CC-B72A-4DD5-BBBC-80CB30B4F8E7}">
      <dsp:nvSpPr>
        <dsp:cNvPr id="0" name=""/>
        <dsp:cNvSpPr/>
      </dsp:nvSpPr>
      <dsp:spPr>
        <a:xfrm>
          <a:off x="2592286" y="-224262"/>
          <a:ext cx="2979642" cy="2193156"/>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استخدام مخرجات قسم كمدخلات لقسم آخر ويسمى هذا</a:t>
          </a:r>
          <a:r>
            <a:rPr lang="ar-SA" sz="1600" kern="1200" dirty="0" smtClean="0">
              <a:solidFill>
                <a:schemeClr val="tx1"/>
              </a:solidFill>
            </a:rPr>
            <a:t> </a:t>
          </a:r>
          <a:r>
            <a:rPr lang="ar-SA" sz="1600" u="sng" kern="1200" dirty="0" smtClean="0">
              <a:solidFill>
                <a:schemeClr val="tx1"/>
              </a:solidFill>
            </a:rPr>
            <a:t>بالمخرجات المتبادلة</a:t>
          </a:r>
          <a:r>
            <a:rPr lang="ar-SA" sz="1600" kern="1200" dirty="0" smtClean="0">
              <a:solidFill>
                <a:schemeClr val="tx1"/>
              </a:solidFill>
            </a:rPr>
            <a:t> </a:t>
          </a:r>
          <a:r>
            <a:rPr lang="en-US" sz="1600" kern="1200" dirty="0" smtClean="0">
              <a:solidFill>
                <a:schemeClr val="tx1"/>
              </a:solidFill>
            </a:rPr>
            <a:t>(Synergies Concept)</a:t>
          </a:r>
          <a:r>
            <a:rPr lang="ar-SA" sz="1600" kern="1200" dirty="0" smtClean="0">
              <a:solidFill>
                <a:schemeClr val="tx1"/>
              </a:solidFill>
            </a:rPr>
            <a:t>، وتعتمد هذه الفكرة على تكامل أقسام المنظمة ، مما يؤدي إلى خفض التكاليف .</a:t>
          </a:r>
          <a:endParaRPr lang="ar-SA" sz="1600" kern="1200" dirty="0">
            <a:solidFill>
              <a:schemeClr val="tx1"/>
            </a:solidFill>
          </a:endParaRPr>
        </a:p>
      </dsp:txBody>
      <dsp:txXfrm>
        <a:off x="3028644" y="96918"/>
        <a:ext cx="2106926" cy="1550796"/>
      </dsp:txXfrm>
    </dsp:sp>
    <dsp:sp modelId="{16824661-E996-4DF1-B5D4-49412F79AC85}">
      <dsp:nvSpPr>
        <dsp:cNvPr id="0" name=""/>
        <dsp:cNvSpPr/>
      </dsp:nvSpPr>
      <dsp:spPr>
        <a:xfrm rot="1167938">
          <a:off x="5096747" y="3880628"/>
          <a:ext cx="372825" cy="46828"/>
        </a:xfrm>
        <a:custGeom>
          <a:avLst/>
          <a:gdLst/>
          <a:ahLst/>
          <a:cxnLst/>
          <a:rect l="0" t="0" r="0" b="0"/>
          <a:pathLst>
            <a:path>
              <a:moveTo>
                <a:pt x="0" y="23414"/>
              </a:moveTo>
              <a:lnTo>
                <a:pt x="372825"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a:off x="5096747" y="3892666"/>
        <a:ext cx="372825" cy="22751"/>
      </dsp:txXfrm>
    </dsp:sp>
    <dsp:sp modelId="{BC6CD24C-7955-4D1A-86EF-F337EEE948BD}">
      <dsp:nvSpPr>
        <dsp:cNvPr id="0" name=""/>
        <dsp:cNvSpPr/>
      </dsp:nvSpPr>
      <dsp:spPr>
        <a:xfrm>
          <a:off x="5400596" y="2892051"/>
          <a:ext cx="2644349" cy="3041625"/>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يمكن استخدام  تقنية المعلومات لربط جميع أقسام المنظمة ووحداتها بنظام معلومات وإنتاج متكامل للاستفادة القصوى من إمكانية النظام ومواردها</a:t>
          </a:r>
          <a:r>
            <a:rPr lang="ar-SA" sz="1800" kern="1200" dirty="0" smtClean="0">
              <a:solidFill>
                <a:schemeClr val="tx1"/>
              </a:solidFill>
            </a:rPr>
            <a:t> . وهو ما يعني </a:t>
          </a:r>
          <a:r>
            <a:rPr lang="ar-SA" sz="1800" u="sng" kern="1200" dirty="0" smtClean="0">
              <a:solidFill>
                <a:schemeClr val="tx1"/>
              </a:solidFill>
            </a:rPr>
            <a:t>حسن تخطيط موارد المنظمة</a:t>
          </a:r>
          <a:r>
            <a:rPr lang="ar-SA" sz="1800" kern="1200" dirty="0" smtClean="0">
              <a:solidFill>
                <a:schemeClr val="tx1"/>
              </a:solidFill>
            </a:rPr>
            <a:t> </a:t>
          </a:r>
          <a:r>
            <a:rPr lang="en-US" sz="1800" kern="1200" dirty="0" smtClean="0">
              <a:solidFill>
                <a:schemeClr val="tx1"/>
              </a:solidFill>
            </a:rPr>
            <a:t>ERP</a:t>
          </a:r>
          <a:r>
            <a:rPr lang="ar-SA" sz="1800" kern="1200" dirty="0" smtClean="0">
              <a:solidFill>
                <a:schemeClr val="tx1"/>
              </a:solidFill>
            </a:rPr>
            <a:t>.</a:t>
          </a:r>
          <a:endParaRPr lang="ar-SA" sz="1800" kern="1200" dirty="0">
            <a:solidFill>
              <a:schemeClr val="tx1"/>
            </a:solidFill>
          </a:endParaRPr>
        </a:p>
      </dsp:txBody>
      <dsp:txXfrm>
        <a:off x="5787852" y="3337487"/>
        <a:ext cx="1869837" cy="2150753"/>
      </dsp:txXfrm>
    </dsp:sp>
    <dsp:sp modelId="{C66BBF32-1A88-4CE9-A1F5-DF32A83E28E5}">
      <dsp:nvSpPr>
        <dsp:cNvPr id="0" name=""/>
        <dsp:cNvSpPr/>
      </dsp:nvSpPr>
      <dsp:spPr>
        <a:xfrm rot="9650468">
          <a:off x="2567614" y="3899273"/>
          <a:ext cx="525613" cy="46828"/>
        </a:xfrm>
        <a:custGeom>
          <a:avLst/>
          <a:gdLst/>
          <a:ahLst/>
          <a:cxnLst/>
          <a:rect l="0" t="0" r="0" b="0"/>
          <a:pathLst>
            <a:path>
              <a:moveTo>
                <a:pt x="0" y="23414"/>
              </a:moveTo>
              <a:lnTo>
                <a:pt x="525613"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rot="10800000">
        <a:off x="2567614" y="3906650"/>
        <a:ext cx="525613" cy="32075"/>
      </dsp:txXfrm>
    </dsp:sp>
    <dsp:sp modelId="{EDE0D113-8DFF-469E-B548-CC1710E65560}">
      <dsp:nvSpPr>
        <dsp:cNvPr id="0" name=""/>
        <dsp:cNvSpPr/>
      </dsp:nvSpPr>
      <dsp:spPr>
        <a:xfrm>
          <a:off x="0" y="3002212"/>
          <a:ext cx="2644349" cy="2888976"/>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التطوير والاعتماد على الإمكانيات والقدرات الرئيسية التي  تتميز بها المنظمة</a:t>
          </a:r>
          <a:r>
            <a:rPr lang="ar-SA" sz="1600" kern="1200" dirty="0" smtClean="0">
              <a:solidFill>
                <a:schemeClr val="tx1"/>
              </a:solidFill>
            </a:rPr>
            <a:t> </a:t>
          </a:r>
          <a:r>
            <a:rPr lang="en-US" sz="1400" kern="1200" dirty="0" smtClean="0">
              <a:solidFill>
                <a:schemeClr val="tx1"/>
              </a:solidFill>
            </a:rPr>
            <a:t>Enhancing Core Competencies </a:t>
          </a:r>
          <a:r>
            <a:rPr lang="ar-SA" sz="1400" kern="1200" dirty="0" smtClean="0">
              <a:solidFill>
                <a:schemeClr val="tx1"/>
              </a:solidFill>
            </a:rPr>
            <a:t>.</a:t>
          </a:r>
          <a:endParaRPr lang="en-US" sz="1400" kern="1200" dirty="0" smtClean="0">
            <a:solidFill>
              <a:schemeClr val="tx1"/>
            </a:solidFill>
          </a:endParaRPr>
        </a:p>
        <a:p>
          <a:pPr lvl="0" algn="ctr" defTabSz="711200" rtl="1">
            <a:lnSpc>
              <a:spcPct val="90000"/>
            </a:lnSpc>
            <a:spcBef>
              <a:spcPct val="0"/>
            </a:spcBef>
            <a:spcAft>
              <a:spcPct val="35000"/>
            </a:spcAft>
          </a:pPr>
          <a:r>
            <a:rPr lang="ar-SA" sz="1400" b="1" kern="1200" dirty="0" smtClean="0">
              <a:solidFill>
                <a:srgbClr val="C00000"/>
              </a:solidFill>
            </a:rPr>
            <a:t>الميزة التنافسية للمنظمة </a:t>
          </a:r>
          <a:r>
            <a:rPr lang="ar-SA" sz="1400" kern="1200" dirty="0" smtClean="0">
              <a:solidFill>
                <a:schemeClr val="tx1"/>
              </a:solidFill>
            </a:rPr>
            <a:t>هي عبارة عن النشاط التي تكون فيه المنظمة الأولى على مستوى العالم مثل أفضل شركة توصيل على مستوى العالم أو أفضل شركة مصنعة للجوالات .</a:t>
          </a:r>
          <a:endParaRPr lang="ar-SA" sz="1400" kern="1200" dirty="0">
            <a:solidFill>
              <a:schemeClr val="tx1"/>
            </a:solidFill>
          </a:endParaRPr>
        </a:p>
      </dsp:txBody>
      <dsp:txXfrm>
        <a:off x="387256" y="3425293"/>
        <a:ext cx="1869837" cy="20428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314551" y="2070750"/>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101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السمات المشتركة للمنظمات</a:t>
          </a:r>
          <a:endParaRPr lang="ar-SA" sz="2400" b="0" kern="1200" dirty="0">
            <a:cs typeface="FS_Bold" pitchFamily="2" charset="-78"/>
          </a:endParaRPr>
        </a:p>
      </dsp:txBody>
      <dsp:txXfrm>
        <a:off x="3384268" y="2140467"/>
        <a:ext cx="1759106" cy="1288719"/>
      </dsp:txXfrm>
    </dsp:sp>
    <dsp:sp modelId="{3EF81295-8E28-4C30-B5A6-228FE6A7F924}">
      <dsp:nvSpPr>
        <dsp:cNvPr id="0" name=""/>
        <dsp:cNvSpPr/>
      </dsp:nvSpPr>
      <dsp:spPr>
        <a:xfrm rot="16253868">
          <a:off x="3958162" y="1748896"/>
          <a:ext cx="643786" cy="0"/>
        </a:xfrm>
        <a:custGeom>
          <a:avLst/>
          <a:gdLst/>
          <a:ahLst/>
          <a:cxnLst/>
          <a:rect l="0" t="0" r="0" b="0"/>
          <a:pathLst>
            <a:path>
              <a:moveTo>
                <a:pt x="0" y="0"/>
              </a:moveTo>
              <a:lnTo>
                <a:pt x="6437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46769" y="-263945"/>
          <a:ext cx="2703158" cy="169098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الخواص الهيكلية للمنظمات</a:t>
          </a:r>
          <a:r>
            <a:rPr lang="ar-SA" sz="1600" kern="1200" dirty="0" smtClean="0">
              <a:solidFill>
                <a:srgbClr val="C00000"/>
              </a:solidFill>
            </a:rPr>
            <a:t> :</a:t>
          </a:r>
        </a:p>
        <a:p>
          <a:pPr lvl="0" algn="ctr" defTabSz="711200" rtl="1">
            <a:lnSpc>
              <a:spcPct val="90000"/>
            </a:lnSpc>
            <a:spcBef>
              <a:spcPct val="0"/>
            </a:spcBef>
            <a:spcAft>
              <a:spcPct val="35000"/>
            </a:spcAft>
          </a:pPr>
          <a:r>
            <a:rPr lang="ar-SA" sz="1400" kern="1200" dirty="0" smtClean="0"/>
            <a:t>هيكل هرمي, التقييم الواضح للعمل,القواعد الواضحه,المؤهلات,تحقيق الفاعليه, الاحكام العادله,البيوقراطيه وهي تشمل التقسيم الواضح في هيكل الصلاحيات.</a:t>
          </a:r>
          <a:endParaRPr lang="ar-SA" sz="1200" b="1" kern="1200" dirty="0"/>
        </a:p>
      </dsp:txBody>
      <dsp:txXfrm>
        <a:off x="3029316" y="-181398"/>
        <a:ext cx="2538064" cy="1525894"/>
      </dsp:txXfrm>
    </dsp:sp>
    <dsp:sp modelId="{B0321977-6FE6-42FB-AC25-B0AF7C500DB6}">
      <dsp:nvSpPr>
        <dsp:cNvPr id="0" name=""/>
        <dsp:cNvSpPr/>
      </dsp:nvSpPr>
      <dsp:spPr>
        <a:xfrm rot="21585435">
          <a:off x="5213089" y="2779536"/>
          <a:ext cx="598923" cy="0"/>
        </a:xfrm>
        <a:custGeom>
          <a:avLst/>
          <a:gdLst/>
          <a:ahLst/>
          <a:cxnLst/>
          <a:rect l="0" t="0" r="0" b="0"/>
          <a:pathLst>
            <a:path>
              <a:moveTo>
                <a:pt x="0" y="0"/>
              </a:moveTo>
              <a:lnTo>
                <a:pt x="59892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812009" y="222330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إجراءات التشغيل النمطية</a:t>
          </a:r>
        </a:p>
        <a:p>
          <a:pPr lvl="0" algn="ctr" defTabSz="711200" rtl="1">
            <a:lnSpc>
              <a:spcPct val="90000"/>
            </a:lnSpc>
            <a:spcBef>
              <a:spcPct val="0"/>
            </a:spcBef>
            <a:spcAft>
              <a:spcPct val="35000"/>
            </a:spcAft>
          </a:pPr>
          <a:r>
            <a:rPr lang="ar-SA" sz="1200" kern="1200" dirty="0" smtClean="0"/>
            <a:t>هي القواعد المعروفة والمحددة والإجراءات والممارسات المطورة من قبل المنظمات للتصرف عمليا في كل المواقف المتوقعة . </a:t>
          </a:r>
          <a:endParaRPr lang="ar-SA" sz="1200" b="1" kern="1200" dirty="0"/>
        </a:p>
      </dsp:txBody>
      <dsp:txXfrm>
        <a:off x="5865706" y="2277001"/>
        <a:ext cx="2236803" cy="992600"/>
      </dsp:txXfrm>
    </dsp:sp>
    <dsp:sp modelId="{E153EABB-30C2-4252-AD53-05AB3DF2FD41}">
      <dsp:nvSpPr>
        <dsp:cNvPr id="0" name=""/>
        <dsp:cNvSpPr/>
      </dsp:nvSpPr>
      <dsp:spPr>
        <a:xfrm rot="5352743">
          <a:off x="3944085" y="3833017"/>
          <a:ext cx="668291" cy="0"/>
        </a:xfrm>
        <a:custGeom>
          <a:avLst/>
          <a:gdLst/>
          <a:ahLst/>
          <a:cxnLst/>
          <a:rect l="0" t="0" r="0" b="0"/>
          <a:pathLst>
            <a:path>
              <a:moveTo>
                <a:pt x="0" y="0"/>
              </a:moveTo>
              <a:lnTo>
                <a:pt x="6682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94162" y="4167132"/>
          <a:ext cx="2398911" cy="15703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الثقافة التنظيمية</a:t>
          </a:r>
          <a:r>
            <a:rPr lang="ar-SA" sz="1600" kern="1200" dirty="0" smtClean="0">
              <a:solidFill>
                <a:srgbClr val="C00000"/>
              </a:solidFill>
            </a:rPr>
            <a:t> </a:t>
          </a:r>
        </a:p>
        <a:p>
          <a:pPr lvl="0" algn="ctr" defTabSz="711200" rtl="1">
            <a:lnSpc>
              <a:spcPct val="90000"/>
            </a:lnSpc>
            <a:spcBef>
              <a:spcPct val="0"/>
            </a:spcBef>
            <a:spcAft>
              <a:spcPct val="35000"/>
            </a:spcAft>
          </a:pPr>
          <a:r>
            <a:rPr lang="ar-SA" sz="1200" kern="1200" dirty="0" smtClean="0"/>
            <a:t>هي مجموعة الفروض الأساسية التي تحدد تقريبا ما ينبغي أن تتجه إلية المنظمة وما هو الدور الذي يجب على هذا الإنتاج أن يؤديه وكيف ومتى. غير معلنة بشكل صريح. تقاوم التغيير خاصة المتعلق بالتكنولوجيا.</a:t>
          </a:r>
          <a:endParaRPr lang="en-US" sz="1200" kern="1200" dirty="0" smtClean="0"/>
        </a:p>
      </dsp:txBody>
      <dsp:txXfrm>
        <a:off x="3170820" y="4243790"/>
        <a:ext cx="2245595" cy="1417024"/>
      </dsp:txXfrm>
    </dsp:sp>
    <dsp:sp modelId="{C296D861-43C3-4979-9E86-2004292E3076}">
      <dsp:nvSpPr>
        <dsp:cNvPr id="0" name=""/>
        <dsp:cNvSpPr/>
      </dsp:nvSpPr>
      <dsp:spPr>
        <a:xfrm rot="10757936">
          <a:off x="2539479" y="2801184"/>
          <a:ext cx="775100" cy="0"/>
        </a:xfrm>
        <a:custGeom>
          <a:avLst/>
          <a:gdLst/>
          <a:ahLst/>
          <a:cxnLst/>
          <a:rect l="0" t="0" r="0" b="0"/>
          <a:pathLst>
            <a:path>
              <a:moveTo>
                <a:pt x="0" y="0"/>
              </a:moveTo>
              <a:lnTo>
                <a:pt x="77510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20478" y="2175378"/>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العوامل السياسية</a:t>
          </a:r>
          <a:r>
            <a:rPr lang="ar-SA" sz="1600" kern="1200" dirty="0" smtClean="0">
              <a:solidFill>
                <a:srgbClr val="C00000"/>
              </a:solidFill>
            </a:rPr>
            <a:t> </a:t>
          </a:r>
          <a:endParaRPr lang="en-US" sz="1600" kern="1200" dirty="0" smtClean="0">
            <a:solidFill>
              <a:srgbClr val="C00000"/>
            </a:solidFill>
          </a:endParaRPr>
        </a:p>
        <a:p>
          <a:pPr lvl="0" algn="ctr" defTabSz="711200" rtl="1">
            <a:lnSpc>
              <a:spcPct val="90000"/>
            </a:lnSpc>
            <a:spcBef>
              <a:spcPct val="0"/>
            </a:spcBef>
            <a:spcAft>
              <a:spcPct val="35000"/>
            </a:spcAft>
          </a:pPr>
          <a:r>
            <a:rPr lang="ar-SA" sz="1200" kern="1200" dirty="0" smtClean="0"/>
            <a:t>هي اختلاف وجهات النظر بين الموظفين في المنظمة بالنسبة تقسيم أو توزيع موارد المنظمة والصلاحيات والعقوبات مما ينتج عنها نزاعات سياسية على الموارد والمنافسة والاختلافات داخل المنظمة الواحدة كمقاومة التغيير.</a:t>
          </a:r>
          <a:endParaRPr lang="ar-SA" sz="1200" b="1" kern="1200" dirty="0" smtClean="0"/>
        </a:p>
      </dsp:txBody>
      <dsp:txXfrm>
        <a:off x="83544" y="2238444"/>
        <a:ext cx="2392898" cy="11657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554486" y="2709504"/>
          <a:ext cx="2245322" cy="168901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101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السمات </a:t>
          </a:r>
          <a:r>
            <a:rPr lang="ar-SA" sz="2400" b="0" u="sng" kern="1200" dirty="0" smtClean="0">
              <a:cs typeface="FS_Bold" pitchFamily="2" charset="-78"/>
            </a:rPr>
            <a:t>الفريدة</a:t>
          </a:r>
        </a:p>
        <a:p>
          <a:pPr lvl="0" algn="ctr" defTabSz="1066800" rtl="1">
            <a:lnSpc>
              <a:spcPct val="90000"/>
            </a:lnSpc>
            <a:spcBef>
              <a:spcPct val="0"/>
            </a:spcBef>
            <a:spcAft>
              <a:spcPct val="35000"/>
            </a:spcAft>
          </a:pPr>
          <a:r>
            <a:rPr lang="ar-SA" sz="2400" b="0" kern="1200" dirty="0" smtClean="0">
              <a:cs typeface="FS_Bold" pitchFamily="2" charset="-78"/>
            </a:rPr>
            <a:t>للمنظمات</a:t>
          </a:r>
          <a:endParaRPr lang="ar-SA" sz="2400" b="0" kern="1200" dirty="0">
            <a:cs typeface="FS_Bold" pitchFamily="2" charset="-78"/>
          </a:endParaRPr>
        </a:p>
      </dsp:txBody>
      <dsp:txXfrm>
        <a:off x="3636937" y="2791955"/>
        <a:ext cx="2080420" cy="1524113"/>
      </dsp:txXfrm>
    </dsp:sp>
    <dsp:sp modelId="{3EF81295-8E28-4C30-B5A6-228FE6A7F924}">
      <dsp:nvSpPr>
        <dsp:cNvPr id="0" name=""/>
        <dsp:cNvSpPr/>
      </dsp:nvSpPr>
      <dsp:spPr>
        <a:xfrm rot="16187753">
          <a:off x="4497770" y="2533763"/>
          <a:ext cx="351484" cy="0"/>
        </a:xfrm>
        <a:custGeom>
          <a:avLst/>
          <a:gdLst/>
          <a:ahLst/>
          <a:cxnLst/>
          <a:rect l="0" t="0" r="0" b="0"/>
          <a:pathLst>
            <a:path>
              <a:moveTo>
                <a:pt x="0" y="0"/>
              </a:moveTo>
              <a:lnTo>
                <a:pt x="35148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239852" y="-127650"/>
          <a:ext cx="2857213" cy="248567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الأنواع التنظيمية المختلفة</a:t>
          </a:r>
          <a:r>
            <a:rPr lang="ar-SA" sz="1600" kern="1200" dirty="0" smtClean="0">
              <a:solidFill>
                <a:srgbClr val="C00000"/>
              </a:solidFill>
            </a:rPr>
            <a:t> : </a:t>
          </a:r>
        </a:p>
        <a:p>
          <a:pPr lvl="0" algn="ctr" defTabSz="711200" rtl="1">
            <a:lnSpc>
              <a:spcPct val="90000"/>
            </a:lnSpc>
            <a:spcBef>
              <a:spcPct val="0"/>
            </a:spcBef>
            <a:spcAft>
              <a:spcPct val="35000"/>
            </a:spcAft>
          </a:pPr>
          <a:r>
            <a:rPr lang="ar-SA" sz="1400" kern="1200" dirty="0" smtClean="0"/>
            <a:t>تختلف المنظمات في هيكلتها التنظيمية وشكلها </a:t>
          </a:r>
          <a:endParaRPr lang="en-US" sz="1400" kern="1200" dirty="0" smtClean="0"/>
        </a:p>
        <a:p>
          <a:pPr lvl="0" algn="ctr" defTabSz="711200" rtl="1">
            <a:lnSpc>
              <a:spcPct val="90000"/>
            </a:lnSpc>
            <a:spcBef>
              <a:spcPct val="0"/>
            </a:spcBef>
            <a:spcAft>
              <a:spcPct val="35000"/>
            </a:spcAft>
          </a:pPr>
          <a:r>
            <a:rPr lang="ar-SA" sz="1400" kern="1200" dirty="0" smtClean="0"/>
            <a:t>هيكل رجال الأعمال .</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الآلية.</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المقسمة.</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المتخصصة.</a:t>
          </a:r>
          <a:endParaRPr lang="en-US" sz="1400" kern="1200" dirty="0" smtClean="0"/>
        </a:p>
        <a:p>
          <a:pPr lvl="0" algn="ctr" defTabSz="711200" rtl="1">
            <a:lnSpc>
              <a:spcPct val="90000"/>
            </a:lnSpc>
            <a:spcBef>
              <a:spcPct val="0"/>
            </a:spcBef>
            <a:spcAft>
              <a:spcPct val="35000"/>
            </a:spcAft>
          </a:pPr>
          <a:r>
            <a:rPr lang="ar-SA" sz="1400" kern="1200" dirty="0" smtClean="0"/>
            <a:t>لتنظيمات غير الرسمية </a:t>
          </a:r>
          <a:endParaRPr lang="ar-SA" sz="1100" b="1" kern="1200" dirty="0"/>
        </a:p>
      </dsp:txBody>
      <dsp:txXfrm>
        <a:off x="3361193" y="-6309"/>
        <a:ext cx="2614531" cy="2242990"/>
      </dsp:txXfrm>
    </dsp:sp>
    <dsp:sp modelId="{589C6744-E4F9-4688-87FC-CCEBED1D6839}">
      <dsp:nvSpPr>
        <dsp:cNvPr id="0" name=""/>
        <dsp:cNvSpPr/>
      </dsp:nvSpPr>
      <dsp:spPr>
        <a:xfrm rot="20217673">
          <a:off x="5742718" y="2796453"/>
          <a:ext cx="1431542" cy="0"/>
        </a:xfrm>
        <a:custGeom>
          <a:avLst/>
          <a:gdLst/>
          <a:ahLst/>
          <a:cxnLst/>
          <a:rect l="0" t="0" r="0" b="0"/>
          <a:pathLst>
            <a:path>
              <a:moveTo>
                <a:pt x="0" y="0"/>
              </a:moveTo>
              <a:lnTo>
                <a:pt x="1431542"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A46899-EA56-4A42-92B8-1753D7CE0CF5}">
      <dsp:nvSpPr>
        <dsp:cNvPr id="0" name=""/>
        <dsp:cNvSpPr/>
      </dsp:nvSpPr>
      <dsp:spPr>
        <a:xfrm>
          <a:off x="7117171" y="1215636"/>
          <a:ext cx="1795770" cy="183769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rgbClr val="C00000"/>
              </a:solidFill>
            </a:rPr>
            <a:t>المنظمات والبيئة</a:t>
          </a:r>
          <a:r>
            <a:rPr lang="ar-SA" sz="1800" kern="1200" dirty="0" smtClean="0">
              <a:solidFill>
                <a:srgbClr val="C00000"/>
              </a:solidFill>
            </a:rPr>
            <a:t> </a:t>
          </a:r>
          <a:r>
            <a:rPr lang="ar-SA" sz="1800" kern="1200" dirty="0" smtClean="0"/>
            <a:t>: المنظمة موجود في البيئة وتأخذ منها وتعطيها </a:t>
          </a:r>
          <a:endParaRPr lang="ar-SA" sz="1800" kern="1200" dirty="0"/>
        </a:p>
      </dsp:txBody>
      <dsp:txXfrm>
        <a:off x="7204833" y="1303298"/>
        <a:ext cx="1620446" cy="1662375"/>
      </dsp:txXfrm>
    </dsp:sp>
    <dsp:sp modelId="{CC685E1C-E623-4155-916C-44210CF92694}">
      <dsp:nvSpPr>
        <dsp:cNvPr id="0" name=""/>
        <dsp:cNvSpPr/>
      </dsp:nvSpPr>
      <dsp:spPr>
        <a:xfrm rot="1648214">
          <a:off x="5737897" y="4390984"/>
          <a:ext cx="1098197" cy="0"/>
        </a:xfrm>
        <a:custGeom>
          <a:avLst/>
          <a:gdLst/>
          <a:ahLst/>
          <a:cxnLst/>
          <a:rect l="0" t="0" r="0" b="0"/>
          <a:pathLst>
            <a:path>
              <a:moveTo>
                <a:pt x="0" y="0"/>
              </a:moveTo>
              <a:lnTo>
                <a:pt x="10981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F2B91E-03AE-4C36-BF8C-10C31BBD52E5}">
      <dsp:nvSpPr>
        <dsp:cNvPr id="0" name=""/>
        <dsp:cNvSpPr/>
      </dsp:nvSpPr>
      <dsp:spPr>
        <a:xfrm>
          <a:off x="6774184" y="4504355"/>
          <a:ext cx="2138757" cy="1391797"/>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rtl="1">
            <a:lnSpc>
              <a:spcPct val="90000"/>
            </a:lnSpc>
            <a:spcBef>
              <a:spcPct val="0"/>
            </a:spcBef>
            <a:spcAft>
              <a:spcPct val="35000"/>
            </a:spcAft>
          </a:pPr>
          <a:r>
            <a:rPr lang="ar-SA" sz="1900" b="1" kern="1200" dirty="0" smtClean="0">
              <a:solidFill>
                <a:srgbClr val="C00000"/>
              </a:solidFill>
            </a:rPr>
            <a:t>الأهداف: </a:t>
          </a:r>
        </a:p>
        <a:p>
          <a:pPr lvl="0" algn="ctr" defTabSz="844550" rtl="1">
            <a:lnSpc>
              <a:spcPct val="90000"/>
            </a:lnSpc>
            <a:spcBef>
              <a:spcPct val="0"/>
            </a:spcBef>
            <a:spcAft>
              <a:spcPct val="35000"/>
            </a:spcAft>
          </a:pPr>
          <a:r>
            <a:rPr lang="ar-SA" sz="1900" kern="1200" dirty="0" smtClean="0"/>
            <a:t>تختلف المنظمات في أهدافها والوسائل المستخدمة في تحقيقها</a:t>
          </a:r>
          <a:endParaRPr lang="ar-SA" sz="1900" kern="1200" dirty="0"/>
        </a:p>
      </dsp:txBody>
      <dsp:txXfrm>
        <a:off x="6842126" y="4572297"/>
        <a:ext cx="2002873" cy="1255913"/>
      </dsp:txXfrm>
    </dsp:sp>
    <dsp:sp modelId="{B0321977-6FE6-42FB-AC25-B0AF7C500DB6}">
      <dsp:nvSpPr>
        <dsp:cNvPr id="0" name=""/>
        <dsp:cNvSpPr/>
      </dsp:nvSpPr>
      <dsp:spPr>
        <a:xfrm rot="5259528">
          <a:off x="4338472" y="4787291"/>
          <a:ext cx="778192" cy="0"/>
        </a:xfrm>
        <a:custGeom>
          <a:avLst/>
          <a:gdLst/>
          <a:ahLst/>
          <a:cxnLst/>
          <a:rect l="0" t="0" r="0" b="0"/>
          <a:pathLst>
            <a:path>
              <a:moveTo>
                <a:pt x="0" y="0"/>
              </a:moveTo>
              <a:lnTo>
                <a:pt x="778192"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3383866" y="5176063"/>
          <a:ext cx="2772381" cy="130091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إجراءات التشغيل النمطية</a:t>
          </a:r>
        </a:p>
        <a:p>
          <a:pPr lvl="0" algn="ctr" defTabSz="711200" rtl="1">
            <a:lnSpc>
              <a:spcPct val="90000"/>
            </a:lnSpc>
            <a:spcBef>
              <a:spcPct val="0"/>
            </a:spcBef>
            <a:spcAft>
              <a:spcPct val="35000"/>
            </a:spcAft>
          </a:pPr>
          <a:r>
            <a:rPr lang="ar-SA" sz="1200" kern="1200" dirty="0" smtClean="0"/>
            <a:t>هي القواعد المعروفة والمحددة والإجراءات والممارسات المطورة من قبل المنظمات للتصرف عمليا في كل المواقف المتوقعة . </a:t>
          </a:r>
          <a:endParaRPr lang="ar-SA" sz="1200" b="1" kern="1200" dirty="0"/>
        </a:p>
      </dsp:txBody>
      <dsp:txXfrm>
        <a:off x="3447371" y="5239568"/>
        <a:ext cx="2645371" cy="1173905"/>
      </dsp:txXfrm>
    </dsp:sp>
    <dsp:sp modelId="{E153EABB-30C2-4252-AD53-05AB3DF2FD41}">
      <dsp:nvSpPr>
        <dsp:cNvPr id="0" name=""/>
        <dsp:cNvSpPr/>
      </dsp:nvSpPr>
      <dsp:spPr>
        <a:xfrm rot="9615533">
          <a:off x="2702760" y="4105091"/>
          <a:ext cx="877511" cy="0"/>
        </a:xfrm>
        <a:custGeom>
          <a:avLst/>
          <a:gdLst/>
          <a:ahLst/>
          <a:cxnLst/>
          <a:rect l="0" t="0" r="0" b="0"/>
          <a:pathLst>
            <a:path>
              <a:moveTo>
                <a:pt x="0" y="0"/>
              </a:moveTo>
              <a:lnTo>
                <a:pt x="87751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5495" y="3807919"/>
          <a:ext cx="2693051" cy="185717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العمليات التجارية</a:t>
          </a:r>
          <a:r>
            <a:rPr lang="ar-SA" sz="1600" kern="1200" dirty="0" smtClean="0">
              <a:solidFill>
                <a:srgbClr val="C00000"/>
              </a:solidFill>
            </a:rPr>
            <a:t> </a:t>
          </a:r>
          <a:r>
            <a:rPr lang="en-US" sz="1600" kern="1200" dirty="0" smtClean="0"/>
            <a:t>Business Processes</a:t>
          </a:r>
          <a:r>
            <a:rPr lang="ar-SA" sz="1600" kern="1200" dirty="0" smtClean="0"/>
            <a:t> :</a:t>
          </a:r>
          <a:endParaRPr lang="en-US" sz="1600" kern="1200" dirty="0" smtClean="0"/>
        </a:p>
        <a:p>
          <a:pPr lvl="0" algn="ctr" defTabSz="711200" rtl="1">
            <a:lnSpc>
              <a:spcPct val="90000"/>
            </a:lnSpc>
            <a:spcBef>
              <a:spcPct val="0"/>
            </a:spcBef>
            <a:spcAft>
              <a:spcPct val="35000"/>
            </a:spcAft>
          </a:pPr>
          <a:r>
            <a:rPr lang="ar-SA" sz="1600" kern="1200" dirty="0" smtClean="0"/>
            <a:t>هي الطرق الفريدة التي تعين المنظمات وتنظم أنشطة العمل والمعلومات والمعرفة لإعطاء قيمة للمنتجات والخدمات.</a:t>
          </a:r>
          <a:endParaRPr lang="en-US" sz="1200" kern="1200" dirty="0" smtClean="0"/>
        </a:p>
      </dsp:txBody>
      <dsp:txXfrm>
        <a:off x="126155" y="3898579"/>
        <a:ext cx="2511731" cy="1675854"/>
      </dsp:txXfrm>
    </dsp:sp>
    <dsp:sp modelId="{C296D861-43C3-4979-9E86-2004292E3076}">
      <dsp:nvSpPr>
        <dsp:cNvPr id="0" name=""/>
        <dsp:cNvSpPr/>
      </dsp:nvSpPr>
      <dsp:spPr>
        <a:xfrm rot="12295997">
          <a:off x="2438390" y="2785346"/>
          <a:ext cx="1170647" cy="0"/>
        </a:xfrm>
        <a:custGeom>
          <a:avLst/>
          <a:gdLst/>
          <a:ahLst/>
          <a:cxnLst/>
          <a:rect l="0" t="0" r="0" b="0"/>
          <a:pathLst>
            <a:path>
              <a:moveTo>
                <a:pt x="0" y="0"/>
              </a:moveTo>
              <a:lnTo>
                <a:pt x="117064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43502" y="855583"/>
          <a:ext cx="2349440" cy="227379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rtl="1">
            <a:lnSpc>
              <a:spcPct val="90000"/>
            </a:lnSpc>
            <a:spcBef>
              <a:spcPct val="0"/>
            </a:spcBef>
            <a:spcAft>
              <a:spcPct val="35000"/>
            </a:spcAft>
          </a:pPr>
          <a:r>
            <a:rPr lang="ar-SA" sz="1200" b="1" kern="1200" dirty="0" smtClean="0">
              <a:solidFill>
                <a:srgbClr val="C00000"/>
              </a:solidFill>
            </a:rPr>
            <a:t>اختلافات أخرى:</a:t>
          </a:r>
          <a:endParaRPr lang="en-US" sz="1200" kern="1200" dirty="0" smtClean="0">
            <a:solidFill>
              <a:srgbClr val="C00000"/>
            </a:solidFill>
          </a:endParaRPr>
        </a:p>
        <a:p>
          <a:pPr lvl="0" algn="ctr" defTabSz="533400" rtl="1">
            <a:lnSpc>
              <a:spcPct val="90000"/>
            </a:lnSpc>
            <a:spcBef>
              <a:spcPct val="0"/>
            </a:spcBef>
            <a:spcAft>
              <a:spcPct val="35000"/>
            </a:spcAft>
          </a:pPr>
          <a:r>
            <a:rPr lang="ar-SA" sz="1200" kern="1200" dirty="0" smtClean="0"/>
            <a:t>المستفيد منها كمالكي المنظمة، عملاءها، المساهمون، الشعب.</a:t>
          </a:r>
          <a:endParaRPr lang="en-US" sz="1200" kern="1200" dirty="0" smtClean="0"/>
        </a:p>
        <a:p>
          <a:pPr lvl="0" algn="ctr" defTabSz="533400" rtl="1">
            <a:lnSpc>
              <a:spcPct val="90000"/>
            </a:lnSpc>
            <a:spcBef>
              <a:spcPct val="0"/>
            </a:spcBef>
            <a:spcAft>
              <a:spcPct val="35000"/>
            </a:spcAft>
          </a:pPr>
          <a:r>
            <a:rPr lang="ar-SA" sz="1200" kern="1200" dirty="0" smtClean="0"/>
            <a:t>طبيعة القيادة ديمقراطية قصريه.</a:t>
          </a:r>
          <a:endParaRPr lang="en-US" sz="1200" kern="1200" dirty="0" smtClean="0"/>
        </a:p>
        <a:p>
          <a:pPr lvl="0" algn="ctr" defTabSz="533400" rtl="1">
            <a:lnSpc>
              <a:spcPct val="90000"/>
            </a:lnSpc>
            <a:spcBef>
              <a:spcPct val="0"/>
            </a:spcBef>
            <a:spcAft>
              <a:spcPct val="35000"/>
            </a:spcAft>
          </a:pPr>
          <a:r>
            <a:rPr lang="ar-SA" sz="1200" kern="1200" dirty="0" smtClean="0"/>
            <a:t>طبيعة المهام روتينية مثل المصانع وغير روتينية مثل الشركات الاستشارية.</a:t>
          </a:r>
          <a:endParaRPr lang="en-US" sz="1200" kern="1200" dirty="0" smtClean="0"/>
        </a:p>
        <a:p>
          <a:pPr lvl="0" algn="ctr" defTabSz="533400" rtl="1">
            <a:lnSpc>
              <a:spcPct val="90000"/>
            </a:lnSpc>
            <a:spcBef>
              <a:spcPct val="0"/>
            </a:spcBef>
            <a:spcAft>
              <a:spcPct val="35000"/>
            </a:spcAft>
          </a:pPr>
          <a:r>
            <a:rPr lang="ar-SA" sz="1200" kern="1200" dirty="0" smtClean="0"/>
            <a:t>التقنيات التي تستعملها.</a:t>
          </a:r>
          <a:endParaRPr lang="en-US" sz="1200" kern="1200" dirty="0" smtClean="0"/>
        </a:p>
        <a:p>
          <a:pPr lvl="0" algn="ctr" defTabSz="533400" rtl="1">
            <a:lnSpc>
              <a:spcPct val="90000"/>
            </a:lnSpc>
            <a:spcBef>
              <a:spcPct val="0"/>
            </a:spcBef>
            <a:spcAft>
              <a:spcPct val="35000"/>
            </a:spcAft>
          </a:pPr>
          <a:r>
            <a:rPr lang="ar-SA" sz="1200" kern="1200" dirty="0" smtClean="0"/>
            <a:t>يختلف تأثير نظم المعلومات حسب نوع المنظمة .</a:t>
          </a:r>
          <a:endParaRPr lang="en-US" sz="1200" kern="1200" dirty="0" smtClean="0"/>
        </a:p>
      </dsp:txBody>
      <dsp:txXfrm>
        <a:off x="254499" y="966580"/>
        <a:ext cx="2127446" cy="20517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A08F5-6CCC-4644-B6D6-B44CA03817C1}">
      <dsp:nvSpPr>
        <dsp:cNvPr id="0" name=""/>
        <dsp:cNvSpPr/>
      </dsp:nvSpPr>
      <dsp:spPr>
        <a:xfrm>
          <a:off x="2408885" y="1469740"/>
          <a:ext cx="1782284" cy="1392599"/>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العوامل التي تؤثر في تصميم نظم المعلومات</a:t>
          </a:r>
          <a:endParaRPr lang="ar-SA" sz="2000" b="1" kern="1200" dirty="0"/>
        </a:p>
      </dsp:txBody>
      <dsp:txXfrm>
        <a:off x="2669894" y="1673681"/>
        <a:ext cx="1260266" cy="984717"/>
      </dsp:txXfrm>
    </dsp:sp>
    <dsp:sp modelId="{D9318FB1-A329-4155-8DFF-E7886B51EFC1}">
      <dsp:nvSpPr>
        <dsp:cNvPr id="0" name=""/>
        <dsp:cNvSpPr/>
      </dsp:nvSpPr>
      <dsp:spPr>
        <a:xfrm rot="16200000">
          <a:off x="3213546" y="1117522"/>
          <a:ext cx="172962" cy="3878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239491" y="1221043"/>
        <a:ext cx="121073" cy="232730"/>
      </dsp:txXfrm>
    </dsp:sp>
    <dsp:sp modelId="{741F71C4-96AE-44D7-80E9-17ABAB89E8A4}">
      <dsp:nvSpPr>
        <dsp:cNvPr id="0" name=""/>
        <dsp:cNvSpPr/>
      </dsp:nvSpPr>
      <dsp:spPr>
        <a:xfrm>
          <a:off x="2729613" y="2566"/>
          <a:ext cx="1140829" cy="1140829"/>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البيئة</a:t>
          </a:r>
          <a:endParaRPr lang="ar-SA" sz="1800" b="1" kern="1200" dirty="0"/>
        </a:p>
      </dsp:txBody>
      <dsp:txXfrm>
        <a:off x="2896684" y="169637"/>
        <a:ext cx="806687" cy="806687"/>
      </dsp:txXfrm>
    </dsp:sp>
    <dsp:sp modelId="{961F8BE7-11F7-4015-82D5-BA7E7E092B9E}">
      <dsp:nvSpPr>
        <dsp:cNvPr id="0" name=""/>
        <dsp:cNvSpPr/>
      </dsp:nvSpPr>
      <dsp:spPr>
        <a:xfrm rot="65741">
          <a:off x="4251103" y="1991677"/>
          <a:ext cx="145086" cy="3878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4251107" y="2068837"/>
        <a:ext cx="101560" cy="232730"/>
      </dsp:txXfrm>
    </dsp:sp>
    <dsp:sp modelId="{67520791-E09A-4356-AD60-DB00374C963E}">
      <dsp:nvSpPr>
        <dsp:cNvPr id="0" name=""/>
        <dsp:cNvSpPr/>
      </dsp:nvSpPr>
      <dsp:spPr>
        <a:xfrm>
          <a:off x="4464497" y="1628806"/>
          <a:ext cx="1140829" cy="1140829"/>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الهيكلة </a:t>
          </a:r>
          <a:endParaRPr lang="ar-SA" sz="1800" b="1" kern="1200" dirty="0"/>
        </a:p>
      </dsp:txBody>
      <dsp:txXfrm>
        <a:off x="4631568" y="1795877"/>
        <a:ext cx="806687" cy="806687"/>
      </dsp:txXfrm>
    </dsp:sp>
    <dsp:sp modelId="{67DBDF8A-1396-400C-B83F-91D75E34C590}">
      <dsp:nvSpPr>
        <dsp:cNvPr id="0" name=""/>
        <dsp:cNvSpPr/>
      </dsp:nvSpPr>
      <dsp:spPr>
        <a:xfrm rot="5400000">
          <a:off x="3210564" y="2832135"/>
          <a:ext cx="178927" cy="3878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237403" y="2882872"/>
        <a:ext cx="125249" cy="232730"/>
      </dsp:txXfrm>
    </dsp:sp>
    <dsp:sp modelId="{DDC9E8D7-F8A3-46B9-A86D-AC3BA335C557}">
      <dsp:nvSpPr>
        <dsp:cNvPr id="0" name=""/>
        <dsp:cNvSpPr/>
      </dsp:nvSpPr>
      <dsp:spPr>
        <a:xfrm>
          <a:off x="2567603" y="3199939"/>
          <a:ext cx="1464848" cy="1140829"/>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الثقافة</a:t>
          </a:r>
          <a:endParaRPr lang="ar-SA" sz="1800" b="1" kern="1200" dirty="0"/>
        </a:p>
      </dsp:txBody>
      <dsp:txXfrm>
        <a:off x="2782125" y="3367010"/>
        <a:ext cx="1035804" cy="806687"/>
      </dsp:txXfrm>
    </dsp:sp>
    <dsp:sp modelId="{1D601673-C149-4739-B8F8-EDC3B7128ABF}">
      <dsp:nvSpPr>
        <dsp:cNvPr id="0" name=""/>
        <dsp:cNvSpPr/>
      </dsp:nvSpPr>
      <dsp:spPr>
        <a:xfrm rot="10790015">
          <a:off x="2051894" y="1975358"/>
          <a:ext cx="252278" cy="3878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rot="10800000">
        <a:off x="2127577" y="2052824"/>
        <a:ext cx="176595" cy="232730"/>
      </dsp:txXfrm>
    </dsp:sp>
    <dsp:sp modelId="{9AD49402-7FEE-4EBF-823D-3460C3CA2909}">
      <dsp:nvSpPr>
        <dsp:cNvPr id="0" name=""/>
        <dsp:cNvSpPr/>
      </dsp:nvSpPr>
      <dsp:spPr>
        <a:xfrm>
          <a:off x="792068" y="1601253"/>
          <a:ext cx="1140829" cy="1140829"/>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السياسة</a:t>
          </a:r>
          <a:endParaRPr lang="ar-SA" sz="1800" b="1" kern="1200" dirty="0"/>
        </a:p>
      </dsp:txBody>
      <dsp:txXfrm>
        <a:off x="959139" y="1768324"/>
        <a:ext cx="806687" cy="8066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A08F5-6CCC-4644-B6D6-B44CA03817C1}">
      <dsp:nvSpPr>
        <dsp:cNvPr id="0" name=""/>
        <dsp:cNvSpPr/>
      </dsp:nvSpPr>
      <dsp:spPr>
        <a:xfrm>
          <a:off x="2520278" y="1556778"/>
          <a:ext cx="1559498" cy="12185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عناصر المقاومه التنظيمة الاربعه </a:t>
          </a:r>
          <a:endParaRPr lang="ar-SA" sz="2000" b="1" kern="1200" dirty="0"/>
        </a:p>
      </dsp:txBody>
      <dsp:txXfrm>
        <a:off x="2748661" y="1735227"/>
        <a:ext cx="1102732" cy="861626"/>
      </dsp:txXfrm>
    </dsp:sp>
    <dsp:sp modelId="{D9318FB1-A329-4155-8DFF-E7886B51EFC1}">
      <dsp:nvSpPr>
        <dsp:cNvPr id="0" name=""/>
        <dsp:cNvSpPr/>
      </dsp:nvSpPr>
      <dsp:spPr>
        <a:xfrm rot="16200000">
          <a:off x="3190481" y="1162346"/>
          <a:ext cx="219092" cy="38788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223345" y="1272786"/>
        <a:ext cx="153364" cy="232730"/>
      </dsp:txXfrm>
    </dsp:sp>
    <dsp:sp modelId="{741F71C4-96AE-44D7-80E9-17ABAB89E8A4}">
      <dsp:nvSpPr>
        <dsp:cNvPr id="0" name=""/>
        <dsp:cNvSpPr/>
      </dsp:nvSpPr>
      <dsp:spPr>
        <a:xfrm>
          <a:off x="2729613" y="2566"/>
          <a:ext cx="1140829" cy="1140829"/>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الهيكل </a:t>
          </a:r>
          <a:endParaRPr lang="ar-SA" sz="1800" b="1" kern="1200" dirty="0"/>
        </a:p>
      </dsp:txBody>
      <dsp:txXfrm>
        <a:off x="2896684" y="169637"/>
        <a:ext cx="806687" cy="806687"/>
      </dsp:txXfrm>
    </dsp:sp>
    <dsp:sp modelId="{961F8BE7-11F7-4015-82D5-BA7E7E092B9E}">
      <dsp:nvSpPr>
        <dsp:cNvPr id="0" name=""/>
        <dsp:cNvSpPr/>
      </dsp:nvSpPr>
      <dsp:spPr>
        <a:xfrm rot="65741">
          <a:off x="4164237" y="1990580"/>
          <a:ext cx="204117" cy="38788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4164243" y="2067571"/>
        <a:ext cx="142882" cy="232730"/>
      </dsp:txXfrm>
    </dsp:sp>
    <dsp:sp modelId="{67520791-E09A-4356-AD60-DB00374C963E}">
      <dsp:nvSpPr>
        <dsp:cNvPr id="0" name=""/>
        <dsp:cNvSpPr/>
      </dsp:nvSpPr>
      <dsp:spPr>
        <a:xfrm>
          <a:off x="4464497" y="1628806"/>
          <a:ext cx="1140829" cy="1140829"/>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الافراد</a:t>
          </a:r>
          <a:endParaRPr lang="ar-SA" sz="1800" b="1" kern="1200" dirty="0"/>
        </a:p>
      </dsp:txBody>
      <dsp:txXfrm>
        <a:off x="4631568" y="1795877"/>
        <a:ext cx="806687" cy="806687"/>
      </dsp:txXfrm>
    </dsp:sp>
    <dsp:sp modelId="{67DBDF8A-1396-400C-B83F-91D75E34C590}">
      <dsp:nvSpPr>
        <dsp:cNvPr id="0" name=""/>
        <dsp:cNvSpPr/>
      </dsp:nvSpPr>
      <dsp:spPr>
        <a:xfrm rot="5188914">
          <a:off x="3244486" y="2771949"/>
          <a:ext cx="209432" cy="38788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273973" y="2818169"/>
        <a:ext cx="146602" cy="232730"/>
      </dsp:txXfrm>
    </dsp:sp>
    <dsp:sp modelId="{DDC9E8D7-F8A3-46B9-A86D-AC3BA335C557}">
      <dsp:nvSpPr>
        <dsp:cNvPr id="0" name=""/>
        <dsp:cNvSpPr/>
      </dsp:nvSpPr>
      <dsp:spPr>
        <a:xfrm>
          <a:off x="2664294" y="3168359"/>
          <a:ext cx="1464848" cy="1140829"/>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التكنولوجيا</a:t>
          </a:r>
          <a:endParaRPr lang="ar-SA" sz="1800" b="1" kern="1200" dirty="0"/>
        </a:p>
      </dsp:txBody>
      <dsp:txXfrm>
        <a:off x="2878816" y="3335430"/>
        <a:ext cx="1035804" cy="806687"/>
      </dsp:txXfrm>
    </dsp:sp>
    <dsp:sp modelId="{1D601673-C149-4739-B8F8-EDC3B7128ABF}">
      <dsp:nvSpPr>
        <dsp:cNvPr id="0" name=""/>
        <dsp:cNvSpPr/>
      </dsp:nvSpPr>
      <dsp:spPr>
        <a:xfrm rot="10790015">
          <a:off x="2079742" y="1975191"/>
          <a:ext cx="311316" cy="38788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SA" sz="1600" b="1" kern="1200"/>
        </a:p>
      </dsp:txBody>
      <dsp:txXfrm rot="10800000">
        <a:off x="2173137" y="2052631"/>
        <a:ext cx="217921" cy="232730"/>
      </dsp:txXfrm>
    </dsp:sp>
    <dsp:sp modelId="{9AD49402-7FEE-4EBF-823D-3460C3CA2909}">
      <dsp:nvSpPr>
        <dsp:cNvPr id="0" name=""/>
        <dsp:cNvSpPr/>
      </dsp:nvSpPr>
      <dsp:spPr>
        <a:xfrm>
          <a:off x="792068" y="1601253"/>
          <a:ext cx="1140829" cy="1140829"/>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المهمة او الهدف</a:t>
          </a:r>
          <a:endParaRPr lang="ar-SA" sz="1800" b="1" kern="1200" dirty="0"/>
        </a:p>
      </dsp:txBody>
      <dsp:txXfrm>
        <a:off x="959139" y="1768324"/>
        <a:ext cx="806687" cy="8066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25197" y="2140938"/>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مشاكل العمل في البيئة التقليدية</a:t>
          </a:r>
          <a:endParaRPr lang="ar-SA" sz="2400" b="0" kern="1200" dirty="0">
            <a:cs typeface="FS_Bold" pitchFamily="2" charset="-78"/>
          </a:endParaRPr>
        </a:p>
      </dsp:txBody>
      <dsp:txXfrm>
        <a:off x="3494914" y="2210655"/>
        <a:ext cx="1759106" cy="1288719"/>
      </dsp:txXfrm>
    </dsp:sp>
    <dsp:sp modelId="{3EF81295-8E28-4C30-B5A6-228FE6A7F924}">
      <dsp:nvSpPr>
        <dsp:cNvPr id="0" name=""/>
        <dsp:cNvSpPr/>
      </dsp:nvSpPr>
      <dsp:spPr>
        <a:xfrm rot="16191165">
          <a:off x="3818001" y="1587731"/>
          <a:ext cx="1106417" cy="0"/>
        </a:xfrm>
        <a:custGeom>
          <a:avLst/>
          <a:gdLst/>
          <a:ahLst/>
          <a:cxnLst/>
          <a:rect l="0" t="0" r="0" b="0"/>
          <a:pathLst>
            <a:path>
              <a:moveTo>
                <a:pt x="0" y="0"/>
              </a:moveTo>
              <a:lnTo>
                <a:pt x="110641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16982" y="79432"/>
          <a:ext cx="2703158" cy="95509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التشابه والحشو في البيانات</a:t>
          </a:r>
        </a:p>
        <a:p>
          <a:pPr lvl="0" algn="ctr" defTabSz="889000" rtl="1">
            <a:lnSpc>
              <a:spcPct val="90000"/>
            </a:lnSpc>
            <a:spcBef>
              <a:spcPct val="0"/>
            </a:spcBef>
            <a:spcAft>
              <a:spcPct val="35000"/>
            </a:spcAft>
          </a:pPr>
          <a:r>
            <a:rPr lang="ar-SA" sz="1800" b="1" kern="1200" dirty="0" smtClean="0"/>
            <a:t>نفس الملف يحفظ في ملفات مختلفه</a:t>
          </a:r>
          <a:endParaRPr lang="ar-SA" sz="1800" b="1" kern="1200" dirty="0"/>
        </a:p>
      </dsp:txBody>
      <dsp:txXfrm>
        <a:off x="3063606" y="126056"/>
        <a:ext cx="2609910" cy="861843"/>
      </dsp:txXfrm>
    </dsp:sp>
    <dsp:sp modelId="{B0321977-6FE6-42FB-AC25-B0AF7C500DB6}">
      <dsp:nvSpPr>
        <dsp:cNvPr id="0" name=""/>
        <dsp:cNvSpPr/>
      </dsp:nvSpPr>
      <dsp:spPr>
        <a:xfrm rot="20629796">
          <a:off x="5311113" y="2490894"/>
          <a:ext cx="638228" cy="0"/>
        </a:xfrm>
        <a:custGeom>
          <a:avLst/>
          <a:gdLst/>
          <a:ahLst/>
          <a:cxnLst/>
          <a:rect l="0" t="0" r="0" b="0"/>
          <a:pathLst>
            <a:path>
              <a:moveTo>
                <a:pt x="0" y="0"/>
              </a:moveTo>
              <a:lnTo>
                <a:pt x="63822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936717" y="151216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في مشاركة البيانات</a:t>
          </a:r>
        </a:p>
        <a:p>
          <a:pPr lvl="0" algn="ctr" defTabSz="889000" rtl="1">
            <a:lnSpc>
              <a:spcPct val="90000"/>
            </a:lnSpc>
            <a:spcBef>
              <a:spcPct val="0"/>
            </a:spcBef>
            <a:spcAft>
              <a:spcPct val="35000"/>
            </a:spcAft>
          </a:pPr>
          <a:r>
            <a:rPr lang="ar-SA" sz="1600" b="1" kern="1200" dirty="0" smtClean="0"/>
            <a:t>تشتت الملفات يجعل عملية تقاسم البيانات والحصول عليها صعب</a:t>
          </a:r>
          <a:endParaRPr lang="ar-SA" sz="1600" b="1" kern="1200" dirty="0"/>
        </a:p>
      </dsp:txBody>
      <dsp:txXfrm>
        <a:off x="5990414" y="1565861"/>
        <a:ext cx="2236803" cy="992600"/>
      </dsp:txXfrm>
    </dsp:sp>
    <dsp:sp modelId="{E153EABB-30C2-4252-AD53-05AB3DF2FD41}">
      <dsp:nvSpPr>
        <dsp:cNvPr id="0" name=""/>
        <dsp:cNvSpPr/>
      </dsp:nvSpPr>
      <dsp:spPr>
        <a:xfrm rot="2462247">
          <a:off x="5113503" y="3786408"/>
          <a:ext cx="661991" cy="0"/>
        </a:xfrm>
        <a:custGeom>
          <a:avLst/>
          <a:gdLst/>
          <a:ahLst/>
          <a:cxnLst/>
          <a:rect l="0" t="0" r="0" b="0"/>
          <a:pathLst>
            <a:path>
              <a:moveTo>
                <a:pt x="0" y="0"/>
              </a:moveTo>
              <a:lnTo>
                <a:pt x="6619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5202783" y="4003724"/>
          <a:ext cx="2542933" cy="135803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الامن الرديء</a:t>
          </a:r>
        </a:p>
        <a:p>
          <a:pPr lvl="0" algn="ctr" defTabSz="889000" rtl="1">
            <a:lnSpc>
              <a:spcPct val="90000"/>
            </a:lnSpc>
            <a:spcBef>
              <a:spcPct val="0"/>
            </a:spcBef>
            <a:spcAft>
              <a:spcPct val="35000"/>
            </a:spcAft>
          </a:pPr>
          <a:r>
            <a:rPr lang="ar-SA" sz="1600" b="1" kern="1200" dirty="0" smtClean="0"/>
            <a:t>بسبب تواجده على مستوى كل الاقسام يضعف السيطرة عليها وادارتها والمرقبة عليها ضعيفة ، بالتالي يزيد الوقوع في الخطأ</a:t>
          </a:r>
        </a:p>
      </dsp:txBody>
      <dsp:txXfrm>
        <a:off x="5269077" y="4070018"/>
        <a:ext cx="2410345" cy="1225442"/>
      </dsp:txXfrm>
    </dsp:sp>
    <dsp:sp modelId="{C296D861-43C3-4979-9E86-2004292E3076}">
      <dsp:nvSpPr>
        <dsp:cNvPr id="0" name=""/>
        <dsp:cNvSpPr/>
      </dsp:nvSpPr>
      <dsp:spPr>
        <a:xfrm rot="8222555">
          <a:off x="3013390" y="3802891"/>
          <a:ext cx="686177" cy="0"/>
        </a:xfrm>
        <a:custGeom>
          <a:avLst/>
          <a:gdLst/>
          <a:ahLst/>
          <a:cxnLst/>
          <a:rect l="0" t="0" r="0" b="0"/>
          <a:pathLst>
            <a:path>
              <a:moveTo>
                <a:pt x="0" y="0"/>
              </a:moveTo>
              <a:lnTo>
                <a:pt x="68617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152129" y="4036691"/>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الموازنة</a:t>
          </a:r>
        </a:p>
        <a:p>
          <a:pPr lvl="0" algn="ctr" defTabSz="889000" rtl="1">
            <a:lnSpc>
              <a:spcPct val="90000"/>
            </a:lnSpc>
            <a:spcBef>
              <a:spcPct val="0"/>
            </a:spcBef>
            <a:spcAft>
              <a:spcPct val="35000"/>
            </a:spcAft>
          </a:pPr>
          <a:r>
            <a:rPr lang="ar-SA" sz="1600" b="1" kern="1200" dirty="0" smtClean="0"/>
            <a:t>يعني اذا طلب تقرير ما يحتاج لبيانات في عدة ملفات فيحتاج وقتا طويلا للتنفيذ لتشتت الملفات بين الاقسام</a:t>
          </a:r>
        </a:p>
      </dsp:txBody>
      <dsp:txXfrm>
        <a:off x="1215195" y="4099757"/>
        <a:ext cx="2392898" cy="1165789"/>
      </dsp:txXfrm>
    </dsp:sp>
    <dsp:sp modelId="{C8701AE2-3F7B-475D-A0E6-0FF0272043E8}">
      <dsp:nvSpPr>
        <dsp:cNvPr id="0" name=""/>
        <dsp:cNvSpPr/>
      </dsp:nvSpPr>
      <dsp:spPr>
        <a:xfrm rot="11668442">
          <a:off x="2929934" y="2547084"/>
          <a:ext cx="503249" cy="0"/>
        </a:xfrm>
        <a:custGeom>
          <a:avLst/>
          <a:gdLst/>
          <a:ahLst/>
          <a:cxnLst/>
          <a:rect l="0" t="0" r="0" b="0"/>
          <a:pathLst>
            <a:path>
              <a:moveTo>
                <a:pt x="0" y="0"/>
              </a:moveTo>
              <a:lnTo>
                <a:pt x="50324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EF2666-943B-4C74-BE0C-A2CF3900998C}">
      <dsp:nvSpPr>
        <dsp:cNvPr id="0" name=""/>
        <dsp:cNvSpPr/>
      </dsp:nvSpPr>
      <dsp:spPr>
        <a:xfrm>
          <a:off x="72006" y="1564301"/>
          <a:ext cx="2865913"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عدم استقلالية البرامج والبيانات</a:t>
          </a:r>
        </a:p>
        <a:p>
          <a:pPr lvl="0" algn="ctr" defTabSz="889000" rtl="1">
            <a:lnSpc>
              <a:spcPct val="90000"/>
            </a:lnSpc>
            <a:spcBef>
              <a:spcPct val="0"/>
            </a:spcBef>
            <a:spcAft>
              <a:spcPct val="35000"/>
            </a:spcAft>
          </a:pPr>
          <a:r>
            <a:rPr lang="ar-SA" sz="1600" b="1" kern="1200" dirty="0" smtClean="0"/>
            <a:t>اي تغير في طريقة تنظيم البيانات يؤدي حتماً إلى تغير البرامج المستخدمة والتطبيقات</a:t>
          </a:r>
          <a:endParaRPr lang="ar-SA" sz="1600" b="1" kern="1200" dirty="0"/>
        </a:p>
      </dsp:txBody>
      <dsp:txXfrm>
        <a:off x="125703" y="1617998"/>
        <a:ext cx="2758519" cy="9926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C1FE4-FEC2-41B2-B00D-84D824966F0C}">
      <dsp:nvSpPr>
        <dsp:cNvPr id="0" name=""/>
        <dsp:cNvSpPr/>
      </dsp:nvSpPr>
      <dsp:spPr>
        <a:xfrm rot="5400000">
          <a:off x="-199916" y="470233"/>
          <a:ext cx="1332779" cy="93294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النموذج الهرمي</a:t>
          </a:r>
          <a:endParaRPr lang="ar-SA" sz="1800" kern="1200" dirty="0">
            <a:solidFill>
              <a:schemeClr val="tx1"/>
            </a:solidFill>
            <a:cs typeface="FS_Bold" pitchFamily="2" charset="-78"/>
          </a:endParaRPr>
        </a:p>
      </dsp:txBody>
      <dsp:txXfrm rot="-5400000">
        <a:off x="2" y="736789"/>
        <a:ext cx="932945" cy="399834"/>
      </dsp:txXfrm>
    </dsp:sp>
    <dsp:sp modelId="{E6430910-2841-444E-AD02-CA862977BCC4}">
      <dsp:nvSpPr>
        <dsp:cNvPr id="0" name=""/>
        <dsp:cNvSpPr/>
      </dsp:nvSpPr>
      <dsp:spPr>
        <a:xfrm rot="5400000">
          <a:off x="4092346" y="-3159400"/>
          <a:ext cx="1389212" cy="770801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64CEC1-112C-4FC3-9BE4-1DBB5899DBFE}">
      <dsp:nvSpPr>
        <dsp:cNvPr id="0" name=""/>
        <dsp:cNvSpPr/>
      </dsp:nvSpPr>
      <dsp:spPr>
        <a:xfrm rot="5400000">
          <a:off x="-199916" y="1864787"/>
          <a:ext cx="1332779" cy="932945"/>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الشبكي</a:t>
          </a:r>
          <a:endParaRPr lang="ar-SA" sz="1800" kern="1200" dirty="0">
            <a:solidFill>
              <a:schemeClr val="tx1"/>
            </a:solidFill>
            <a:cs typeface="FS_Bold" pitchFamily="2" charset="-78"/>
          </a:endParaRPr>
        </a:p>
      </dsp:txBody>
      <dsp:txXfrm rot="-5400000">
        <a:off x="2" y="2131343"/>
        <a:ext cx="932945" cy="399834"/>
      </dsp:txXfrm>
    </dsp:sp>
    <dsp:sp modelId="{C78CDD94-D49B-4D24-964D-CD81038F3A19}">
      <dsp:nvSpPr>
        <dsp:cNvPr id="0" name=""/>
        <dsp:cNvSpPr/>
      </dsp:nvSpPr>
      <dsp:spPr>
        <a:xfrm rot="5400000">
          <a:off x="4179533" y="-1755970"/>
          <a:ext cx="1214839" cy="7708014"/>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29CA8048-D269-4594-859B-5FB8C556A78D}">
      <dsp:nvSpPr>
        <dsp:cNvPr id="0" name=""/>
        <dsp:cNvSpPr/>
      </dsp:nvSpPr>
      <dsp:spPr>
        <a:xfrm rot="5400000">
          <a:off x="-199916" y="3530646"/>
          <a:ext cx="1332779" cy="932945"/>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العلائقي</a:t>
          </a:r>
          <a:endParaRPr lang="ar-SA" sz="1800" kern="1200" dirty="0">
            <a:solidFill>
              <a:schemeClr val="tx1"/>
            </a:solidFill>
            <a:cs typeface="FS_Bold" pitchFamily="2" charset="-78"/>
          </a:endParaRPr>
        </a:p>
      </dsp:txBody>
      <dsp:txXfrm rot="-5400000">
        <a:off x="2" y="3797202"/>
        <a:ext cx="932945" cy="399834"/>
      </dsp:txXfrm>
    </dsp:sp>
    <dsp:sp modelId="{BDEA51A0-AFA2-4C3E-B7FF-820E3686713A}">
      <dsp:nvSpPr>
        <dsp:cNvPr id="0" name=""/>
        <dsp:cNvSpPr/>
      </dsp:nvSpPr>
      <dsp:spPr>
        <a:xfrm rot="5400000">
          <a:off x="3908227" y="67495"/>
          <a:ext cx="1757450" cy="7708014"/>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C06E7CA1-6370-4192-BD72-5A61A83891F5}">
      <dsp:nvSpPr>
        <dsp:cNvPr id="0" name=""/>
        <dsp:cNvSpPr/>
      </dsp:nvSpPr>
      <dsp:spPr>
        <a:xfrm rot="5400000">
          <a:off x="-199916" y="5079993"/>
          <a:ext cx="1332779" cy="932945"/>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solidFill>
              <a:cs typeface="FS_Bold" pitchFamily="2" charset="-78"/>
            </a:rPr>
            <a:t>قواعد البيانات الموجهة </a:t>
          </a:r>
          <a:endParaRPr lang="ar-SA" sz="1400" kern="1200" dirty="0">
            <a:solidFill>
              <a:schemeClr val="tx1"/>
            </a:solidFill>
            <a:cs typeface="FS_Bold" pitchFamily="2" charset="-78"/>
          </a:endParaRPr>
        </a:p>
      </dsp:txBody>
      <dsp:txXfrm rot="-5400000">
        <a:off x="2" y="5346549"/>
        <a:ext cx="932945" cy="399834"/>
      </dsp:txXfrm>
    </dsp:sp>
    <dsp:sp modelId="{3934EFFC-5697-4C4C-904E-82FE8A64A93F}">
      <dsp:nvSpPr>
        <dsp:cNvPr id="0" name=""/>
        <dsp:cNvSpPr/>
      </dsp:nvSpPr>
      <dsp:spPr>
        <a:xfrm rot="5400000">
          <a:off x="4159629" y="1731527"/>
          <a:ext cx="1254646" cy="7708014"/>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04032" y="2784500"/>
          <a:ext cx="2223291" cy="167244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خطوات انشاء قاعدة البيانات</a:t>
          </a:r>
          <a:endParaRPr lang="ar-SA" sz="2400" b="0" kern="1200" dirty="0">
            <a:effectLst>
              <a:glow rad="63500">
                <a:schemeClr val="accent2">
                  <a:satMod val="175000"/>
                  <a:alpha val="40000"/>
                </a:schemeClr>
              </a:glow>
            </a:effectLst>
            <a:cs typeface="FS_Bold" pitchFamily="2" charset="-78"/>
          </a:endParaRPr>
        </a:p>
      </dsp:txBody>
      <dsp:txXfrm>
        <a:off x="3485674" y="2866142"/>
        <a:ext cx="2060007" cy="1509159"/>
      </dsp:txXfrm>
    </dsp:sp>
    <dsp:sp modelId="{3EF81295-8E28-4C30-B5A6-228FE6A7F924}">
      <dsp:nvSpPr>
        <dsp:cNvPr id="0" name=""/>
        <dsp:cNvSpPr/>
      </dsp:nvSpPr>
      <dsp:spPr>
        <a:xfrm rot="16130646">
          <a:off x="4115427" y="2408779"/>
          <a:ext cx="751594" cy="0"/>
        </a:xfrm>
        <a:custGeom>
          <a:avLst/>
          <a:gdLst/>
          <a:ahLst/>
          <a:cxnLst/>
          <a:rect l="0" t="0" r="0" b="0"/>
          <a:pathLst>
            <a:path>
              <a:moveTo>
                <a:pt x="0" y="0"/>
              </a:moveTo>
              <a:lnTo>
                <a:pt x="75159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641108" y="-4"/>
          <a:ext cx="3644050" cy="203306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solidFill>
                <a:srgbClr val="990033"/>
              </a:solidFill>
              <a:cs typeface="MCS Taybah S_U normal." pitchFamily="2" charset="-78"/>
            </a:rPr>
            <a:t>تحليل المتطلبات</a:t>
          </a:r>
        </a:p>
        <a:p>
          <a:pPr lvl="0" algn="r" defTabSz="711200" rtl="1">
            <a:lnSpc>
              <a:spcPct val="90000"/>
            </a:lnSpc>
            <a:spcBef>
              <a:spcPct val="0"/>
            </a:spcBef>
            <a:spcAft>
              <a:spcPct val="35000"/>
            </a:spcAft>
          </a:pPr>
          <a:r>
            <a:rPr lang="ar-SA" sz="1200" b="1" kern="1200" dirty="0" smtClean="0"/>
            <a:t>1/لإنشاء بيئة قاعدة بيانات، يجب فهم العلاقات بين البيانات، أنواع البيانات التي ستحفظ في قاعدة البيانات.</a:t>
          </a:r>
          <a:endParaRPr lang="en-US" sz="1200" b="1" kern="1200" dirty="0" smtClean="0"/>
        </a:p>
        <a:p>
          <a:pPr lvl="0" algn="r" defTabSz="711200" rtl="1">
            <a:lnSpc>
              <a:spcPct val="90000"/>
            </a:lnSpc>
            <a:spcBef>
              <a:spcPct val="0"/>
            </a:spcBef>
            <a:spcAft>
              <a:spcPct val="35000"/>
            </a:spcAft>
          </a:pPr>
          <a:r>
            <a:rPr lang="ar-SA" sz="1200" b="1" kern="1200" dirty="0" smtClean="0"/>
            <a:t>2/يجب معرفة كيفية استخدام البيانات وكيف ستقوم المنظمة بتغيير وإدارة البيانات من منظورها الواسع.</a:t>
          </a:r>
          <a:endParaRPr lang="en-US" sz="1200" b="1" kern="1200" dirty="0" smtClean="0"/>
        </a:p>
        <a:p>
          <a:pPr lvl="0" algn="r" defTabSz="711200" rtl="1">
            <a:lnSpc>
              <a:spcPct val="90000"/>
            </a:lnSpc>
            <a:spcBef>
              <a:spcPct val="0"/>
            </a:spcBef>
            <a:spcAft>
              <a:spcPct val="35000"/>
            </a:spcAft>
          </a:pPr>
          <a:r>
            <a:rPr lang="ar-SA" sz="1200" b="1" kern="1200" dirty="0" smtClean="0"/>
            <a:t>3/بالإضافة إلى تصميم قاعدة البيانات سيأخذ بالاعتبار كيف ستشارك المنظمة بياناتها مع شركائها في الأعمال.</a:t>
          </a:r>
          <a:endParaRPr lang="en-US" sz="1200" b="1" kern="1200" dirty="0" smtClean="0"/>
        </a:p>
        <a:p>
          <a:pPr lvl="0" algn="r" defTabSz="711200" rtl="1">
            <a:lnSpc>
              <a:spcPct val="90000"/>
            </a:lnSpc>
            <a:spcBef>
              <a:spcPct val="0"/>
            </a:spcBef>
            <a:spcAft>
              <a:spcPct val="35000"/>
            </a:spcAft>
          </a:pPr>
          <a:r>
            <a:rPr lang="ar-SA" sz="1200" b="1" kern="1200" dirty="0" smtClean="0"/>
            <a:t>4/وهناك مبادئ مهمة في تصميم قواعد البيانات، وإدارة ومتطلبات المنظمة لبيئة قاعدة بيانات </a:t>
          </a:r>
          <a:endParaRPr lang="ar-SA" sz="1100" b="1" kern="1200" dirty="0"/>
        </a:p>
      </dsp:txBody>
      <dsp:txXfrm>
        <a:off x="2740354" y="99242"/>
        <a:ext cx="3445558" cy="1834571"/>
      </dsp:txXfrm>
    </dsp:sp>
    <dsp:sp modelId="{B0321977-6FE6-42FB-AC25-B0AF7C500DB6}">
      <dsp:nvSpPr>
        <dsp:cNvPr id="0" name=""/>
        <dsp:cNvSpPr/>
      </dsp:nvSpPr>
      <dsp:spPr>
        <a:xfrm rot="21579397">
          <a:off x="5627318" y="3612348"/>
          <a:ext cx="570879" cy="0"/>
        </a:xfrm>
        <a:custGeom>
          <a:avLst/>
          <a:gdLst/>
          <a:ahLst/>
          <a:cxnLst/>
          <a:rect l="0" t="0" r="0" b="0"/>
          <a:pathLst>
            <a:path>
              <a:moveTo>
                <a:pt x="0" y="0"/>
              </a:moveTo>
              <a:lnTo>
                <a:pt x="57087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198193" y="1878348"/>
          <a:ext cx="2391220" cy="345024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توزيع قواعد البيانات</a:t>
          </a:r>
        </a:p>
        <a:p>
          <a:pPr lvl="0" algn="ctr" defTabSz="622300" rtl="1">
            <a:lnSpc>
              <a:spcPct val="90000"/>
            </a:lnSpc>
            <a:spcBef>
              <a:spcPct val="0"/>
            </a:spcBef>
            <a:spcAft>
              <a:spcPct val="35000"/>
            </a:spcAft>
          </a:pPr>
          <a:r>
            <a:rPr lang="ar-SA" sz="1100" b="1" kern="1200" dirty="0" smtClean="0"/>
            <a:t>تحفظ وتدار بطريقتين رئيسيتن :</a:t>
          </a:r>
          <a:endParaRPr lang="en-US" sz="1100" b="1" kern="1200" dirty="0" smtClean="0"/>
        </a:p>
        <a:p>
          <a:pPr lvl="0" algn="ctr" defTabSz="622300" rtl="1">
            <a:lnSpc>
              <a:spcPct val="90000"/>
            </a:lnSpc>
            <a:spcBef>
              <a:spcPct val="0"/>
            </a:spcBef>
            <a:spcAft>
              <a:spcPct val="35000"/>
            </a:spcAft>
          </a:pPr>
          <a:r>
            <a:rPr lang="ar-SA" sz="1100" kern="1200" dirty="0" smtClean="0">
              <a:solidFill>
                <a:srgbClr val="C00000"/>
              </a:solidFill>
            </a:rPr>
            <a:t>1/ النسخ </a:t>
          </a:r>
          <a:r>
            <a:rPr lang="en-US" sz="1100" b="1" kern="1200" dirty="0" smtClean="0">
              <a:solidFill>
                <a:srgbClr val="C00000"/>
              </a:solidFill>
            </a:rPr>
            <a:t>Duplicate</a:t>
          </a:r>
          <a:r>
            <a:rPr lang="ar-SA" sz="1100" kern="12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kern="1200" dirty="0" smtClean="0"/>
        </a:p>
        <a:p>
          <a:pPr lvl="0" algn="r" defTabSz="622300" rtl="1">
            <a:lnSpc>
              <a:spcPct val="90000"/>
            </a:lnSpc>
            <a:spcBef>
              <a:spcPct val="0"/>
            </a:spcBef>
            <a:spcAft>
              <a:spcPct val="35000"/>
            </a:spcAft>
          </a:pPr>
          <a:r>
            <a:rPr lang="ar-SA" sz="1100" kern="1200" dirty="0" smtClean="0">
              <a:solidFill>
                <a:srgbClr val="C00000"/>
              </a:solidFill>
            </a:rPr>
            <a:t>2/ تقسم قواعد البيانات </a:t>
          </a:r>
          <a:r>
            <a:rPr lang="en-US" sz="1100" b="1" kern="1200" dirty="0" smtClean="0">
              <a:solidFill>
                <a:srgbClr val="C00000"/>
              </a:solidFill>
            </a:rPr>
            <a:t>Partitioned</a:t>
          </a:r>
          <a:r>
            <a:rPr lang="ar-SA" sz="1100" kern="1200" dirty="0" smtClean="0">
              <a:solidFill>
                <a:srgbClr val="C00000"/>
              </a:solidFill>
            </a:rPr>
            <a:t> </a:t>
          </a:r>
          <a:r>
            <a:rPr lang="ar-SA" sz="1100" kern="1200" dirty="0" smtClean="0"/>
            <a:t>:                                                                                                 يتم تخزين وصيانة أقسام من قاعدة البيانات في مكان واحد. وتكون الأقسام الأخرى مخزنة ومصانة في مواقع جغرافية أخرى.</a:t>
          </a:r>
          <a:endParaRPr lang="en-US" sz="1100" kern="1200" dirty="0" smtClean="0"/>
        </a:p>
        <a:p>
          <a:pPr lvl="0" algn="ctr" defTabSz="622300" rtl="1">
            <a:lnSpc>
              <a:spcPct val="90000"/>
            </a:lnSpc>
            <a:spcBef>
              <a:spcPct val="0"/>
            </a:spcBef>
            <a:spcAft>
              <a:spcPct val="35000"/>
            </a:spcAft>
          </a:pPr>
          <a:r>
            <a:rPr lang="ar-SA" sz="1100" kern="1200" dirty="0" smtClean="0"/>
            <a:t>بحيث يكون عند كل معالج لحاسب بعيد البيانات الضرورية لخدمة منطقته الجغرافية.</a:t>
          </a:r>
          <a:endParaRPr lang="en-US" sz="1100" kern="1200" dirty="0" smtClean="0"/>
        </a:p>
        <a:p>
          <a:pPr lvl="0" algn="ctr" defTabSz="622300" rtl="1">
            <a:lnSpc>
              <a:spcPct val="90000"/>
            </a:lnSpc>
            <a:spcBef>
              <a:spcPct val="0"/>
            </a:spcBef>
            <a:spcAft>
              <a:spcPct val="35000"/>
            </a:spcAft>
          </a:pPr>
          <a:r>
            <a:rPr lang="ar-SA" sz="1100" kern="1200" dirty="0" smtClean="0"/>
            <a:t>غالبا ما يتم رفع التغيير في الملفات المحلية إلى قاعدة البيانات المركزية بأسلوب التشغيل بالدفعة خلال الليل</a:t>
          </a:r>
        </a:p>
        <a:p>
          <a:pPr lvl="0" algn="ctr" defTabSz="622300" rtl="1">
            <a:lnSpc>
              <a:spcPct val="90000"/>
            </a:lnSpc>
            <a:spcBef>
              <a:spcPct val="0"/>
            </a:spcBef>
            <a:spcAft>
              <a:spcPct val="35000"/>
            </a:spcAft>
          </a:pPr>
          <a:r>
            <a:rPr lang="ar-SA" sz="1100" b="1" kern="1200" dirty="0" smtClean="0">
              <a:solidFill>
                <a:srgbClr val="990033"/>
              </a:solidFill>
            </a:rPr>
            <a:t>رسم توضيحي ومعلومات هامه م10</a:t>
          </a:r>
          <a:endParaRPr lang="ar-SA" sz="1100" b="1" kern="1200" dirty="0">
            <a:solidFill>
              <a:srgbClr val="990033"/>
            </a:solidFill>
          </a:endParaRPr>
        </a:p>
      </dsp:txBody>
      <dsp:txXfrm>
        <a:off x="6314923" y="1995078"/>
        <a:ext cx="2157760" cy="3216788"/>
      </dsp:txXfrm>
    </dsp:sp>
    <dsp:sp modelId="{E153EABB-30C2-4252-AD53-05AB3DF2FD41}">
      <dsp:nvSpPr>
        <dsp:cNvPr id="0" name=""/>
        <dsp:cNvSpPr/>
      </dsp:nvSpPr>
      <dsp:spPr>
        <a:xfrm rot="5373203">
          <a:off x="4256427" y="4724792"/>
          <a:ext cx="535715" cy="0"/>
        </a:xfrm>
        <a:custGeom>
          <a:avLst/>
          <a:gdLst/>
          <a:ahLst/>
          <a:cxnLst/>
          <a:rect l="0" t="0" r="0" b="0"/>
          <a:pathLst>
            <a:path>
              <a:moveTo>
                <a:pt x="0" y="0"/>
              </a:moveTo>
              <a:lnTo>
                <a:pt x="535715"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42937" y="4992642"/>
          <a:ext cx="2977909" cy="14160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solidFill>
                <a:srgbClr val="990033"/>
              </a:solidFill>
              <a:cs typeface="MCS Taybah S_U normal." pitchFamily="2" charset="-78"/>
            </a:rPr>
            <a:t>تصميم قاعدة البيانات</a:t>
          </a:r>
        </a:p>
        <a:p>
          <a:pPr lvl="0" algn="r" defTabSz="800100" rtl="1">
            <a:lnSpc>
              <a:spcPct val="90000"/>
            </a:lnSpc>
            <a:spcBef>
              <a:spcPct val="0"/>
            </a:spcBef>
            <a:spcAft>
              <a:spcPct val="35000"/>
            </a:spcAft>
          </a:pPr>
          <a:r>
            <a:rPr lang="ar-SA" sz="1100" kern="1200" dirty="0" smtClean="0"/>
            <a:t>التصميم المفاهيمي أو المنطقي </a:t>
          </a:r>
          <a:r>
            <a:rPr lang="en-US" sz="1100" b="1" kern="1200" dirty="0" smtClean="0"/>
            <a:t>Conceptual or Logical Database Design</a:t>
          </a:r>
          <a:r>
            <a:rPr lang="ar-SA" sz="1100" kern="1200" dirty="0" smtClean="0"/>
            <a:t> </a:t>
          </a:r>
        </a:p>
        <a:p>
          <a:pPr lvl="0" algn="r" defTabSz="800100" rtl="1">
            <a:lnSpc>
              <a:spcPct val="90000"/>
            </a:lnSpc>
            <a:spcBef>
              <a:spcPct val="0"/>
            </a:spcBef>
            <a:spcAft>
              <a:spcPct val="35000"/>
            </a:spcAft>
          </a:pPr>
          <a:r>
            <a:rPr lang="ar-SA" sz="1100" kern="1200" dirty="0" smtClean="0"/>
            <a:t>التصميم المادي  </a:t>
          </a:r>
          <a:r>
            <a:rPr lang="en-US" sz="1100" b="1" kern="1200" dirty="0" smtClean="0"/>
            <a:t>Physical Database Design</a:t>
          </a:r>
          <a:endParaRPr lang="ar-SA" sz="1100" kern="1200" dirty="0" smtClean="0"/>
        </a:p>
        <a:p>
          <a:pPr lvl="0" algn="r" defTabSz="800100" rtl="1">
            <a:lnSpc>
              <a:spcPct val="90000"/>
            </a:lnSpc>
            <a:spcBef>
              <a:spcPct val="0"/>
            </a:spcBef>
            <a:spcAft>
              <a:spcPct val="35000"/>
            </a:spcAft>
          </a:pPr>
          <a:r>
            <a:rPr lang="ar-SA" sz="1100" kern="1200" dirty="0" smtClean="0"/>
            <a:t>التصميم الأمني </a:t>
          </a:r>
          <a:r>
            <a:rPr lang="en-US" sz="1100" b="1" kern="1200" dirty="0" smtClean="0"/>
            <a:t>Security Design</a:t>
          </a:r>
          <a:endParaRPr lang="ar-SA" sz="1100" b="1" kern="1200" dirty="0" smtClean="0"/>
        </a:p>
        <a:p>
          <a:pPr lvl="0" algn="ctr" defTabSz="800100" rtl="1">
            <a:lnSpc>
              <a:spcPct val="90000"/>
            </a:lnSpc>
            <a:spcBef>
              <a:spcPct val="0"/>
            </a:spcBef>
            <a:spcAft>
              <a:spcPct val="35000"/>
            </a:spcAft>
          </a:pPr>
          <a:r>
            <a:rPr lang="ar-SA" sz="1100" b="1" kern="1200" dirty="0" smtClean="0"/>
            <a:t>الشرح في الشريحة التاليه</a:t>
          </a:r>
          <a:endParaRPr lang="ar-SA" sz="1000" b="1" kern="1200" dirty="0" smtClean="0"/>
        </a:p>
      </dsp:txBody>
      <dsp:txXfrm>
        <a:off x="3112064" y="5061769"/>
        <a:ext cx="2839655" cy="1277810"/>
      </dsp:txXfrm>
    </dsp:sp>
    <dsp:sp modelId="{C296D861-43C3-4979-9E86-2004292E3076}">
      <dsp:nvSpPr>
        <dsp:cNvPr id="0" name=""/>
        <dsp:cNvSpPr/>
      </dsp:nvSpPr>
      <dsp:spPr>
        <a:xfrm rot="10738869">
          <a:off x="2949881" y="3644529"/>
          <a:ext cx="454186" cy="0"/>
        </a:xfrm>
        <a:custGeom>
          <a:avLst/>
          <a:gdLst/>
          <a:ahLst/>
          <a:cxnLst/>
          <a:rect l="0" t="0" r="0" b="0"/>
          <a:pathLst>
            <a:path>
              <a:moveTo>
                <a:pt x="0" y="0"/>
              </a:moveTo>
              <a:lnTo>
                <a:pt x="4541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0" y="2304256"/>
          <a:ext cx="2949917" cy="274108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ضمان نــوعية البيانات</a:t>
          </a:r>
        </a:p>
        <a:p>
          <a:pPr lvl="0" algn="ctr" defTabSz="622300" rtl="1">
            <a:lnSpc>
              <a:spcPct val="90000"/>
            </a:lnSpc>
            <a:spcBef>
              <a:spcPct val="0"/>
            </a:spcBef>
            <a:spcAft>
              <a:spcPct val="35000"/>
            </a:spcAft>
          </a:pPr>
          <a:r>
            <a:rPr lang="ar-SA" sz="1100" kern="1200" dirty="0" smtClean="0"/>
            <a:t>البيانات غير الصحيحة وغير الملائمة والمتضاربة مع مصادر معلومات أخرى يمكن أن تتسبب مشاكل مالية وتشغيلية خطيرة للأعمال..</a:t>
          </a:r>
          <a:endParaRPr lang="en-US" sz="1100" kern="1200" dirty="0" smtClean="0"/>
        </a:p>
        <a:p>
          <a:pPr lvl="0" algn="ctr" defTabSz="622300" rtl="1">
            <a:lnSpc>
              <a:spcPct val="90000"/>
            </a:lnSpc>
            <a:spcBef>
              <a:spcPct val="0"/>
            </a:spcBef>
            <a:spcAft>
              <a:spcPct val="35000"/>
            </a:spcAft>
          </a:pPr>
          <a:r>
            <a:rPr lang="ar-SA" sz="1100" kern="1200" dirty="0" smtClean="0"/>
            <a:t>ويمكن أن يسبب الحشو </a:t>
          </a:r>
          <a:r>
            <a:rPr lang="en-US" sz="1100" b="1" kern="1200" dirty="0" smtClean="0"/>
            <a:t>redundancy</a:t>
          </a:r>
          <a:r>
            <a:rPr lang="ar-SA" sz="1100" kern="1200" dirty="0" smtClean="0"/>
            <a:t> و التناقض </a:t>
          </a:r>
          <a:r>
            <a:rPr lang="en-US" sz="1100" b="1" kern="1200" dirty="0" smtClean="0"/>
            <a:t>inconsistency</a:t>
          </a:r>
          <a:r>
            <a:rPr lang="ar-SA" sz="1100" kern="1200" dirty="0" smtClean="0"/>
            <a:t> الناتج عن بيئة الملفات التقليدية من المشاكل في نوعية البيانات.</a:t>
          </a:r>
        </a:p>
        <a:p>
          <a:pPr lvl="0" algn="ctr" defTabSz="622300" rtl="1">
            <a:lnSpc>
              <a:spcPct val="90000"/>
            </a:lnSpc>
            <a:spcBef>
              <a:spcPct val="0"/>
            </a:spcBef>
            <a:spcAft>
              <a:spcPct val="35000"/>
            </a:spcAft>
          </a:pPr>
          <a:r>
            <a:rPr lang="ar-SA" sz="1100" kern="12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kern="1200" dirty="0" smtClean="0"/>
        </a:p>
        <a:p>
          <a:pPr lvl="0" algn="ctr" defTabSz="622300" rtl="1">
            <a:lnSpc>
              <a:spcPct val="90000"/>
            </a:lnSpc>
            <a:spcBef>
              <a:spcPct val="0"/>
            </a:spcBef>
            <a:spcAft>
              <a:spcPct val="35000"/>
            </a:spcAft>
          </a:pPr>
          <a:r>
            <a:rPr lang="ar-SA" sz="1100" kern="1200" dirty="0" smtClean="0"/>
            <a:t>تنظيف البيانات </a:t>
          </a:r>
          <a:r>
            <a:rPr lang="en-US" sz="1100" b="1" kern="1200" dirty="0" smtClean="0"/>
            <a:t>Data scrubbing</a:t>
          </a:r>
          <a:r>
            <a:rPr lang="ar-SA" sz="1100" kern="1200" dirty="0" smtClean="0"/>
            <a:t> هي النشاطات تنفذ للتعرف على البيانات الخطأ، الناقصة، غير المشكلة جيدا والمكررة لتصحيحها. وهي تدعم استقامة البيانات </a:t>
          </a:r>
          <a:r>
            <a:rPr lang="en-US" sz="1100" b="1" kern="1200" dirty="0" smtClean="0"/>
            <a:t>data consistency</a:t>
          </a:r>
          <a:r>
            <a:rPr lang="ar-SA" sz="1100" kern="1200" dirty="0" smtClean="0"/>
            <a:t> .</a:t>
          </a:r>
          <a:endParaRPr lang="ar-SA" sz="1100" b="0" kern="1200" dirty="0" smtClean="0">
            <a:solidFill>
              <a:srgbClr val="990033"/>
            </a:solidFill>
            <a:cs typeface="MCS Taybah S_U normal." pitchFamily="2" charset="-78"/>
          </a:endParaRPr>
        </a:p>
      </dsp:txBody>
      <dsp:txXfrm>
        <a:off x="133809" y="2438065"/>
        <a:ext cx="2682299" cy="247346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381554" y="2016207"/>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توجهــات قواعـد البيانات</a:t>
          </a:r>
          <a:endParaRPr lang="ar-SA" sz="2400" b="0" kern="1200" dirty="0">
            <a:effectLst>
              <a:glow rad="63500">
                <a:schemeClr val="accent2">
                  <a:satMod val="175000"/>
                  <a:alpha val="40000"/>
                </a:schemeClr>
              </a:glow>
            </a:effectLst>
            <a:cs typeface="FS_Bold" pitchFamily="2" charset="-78"/>
          </a:endParaRPr>
        </a:p>
      </dsp:txBody>
      <dsp:txXfrm>
        <a:off x="3457692" y="2092345"/>
        <a:ext cx="1921130" cy="1407418"/>
      </dsp:txXfrm>
    </dsp:sp>
    <dsp:sp modelId="{3EF81295-8E28-4C30-B5A6-228FE6A7F924}">
      <dsp:nvSpPr>
        <dsp:cNvPr id="0" name=""/>
        <dsp:cNvSpPr/>
      </dsp:nvSpPr>
      <dsp:spPr>
        <a:xfrm rot="16240071">
          <a:off x="4205713" y="1791974"/>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72794" y="-40223"/>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مفهم التحليل الخاص بالابعاد</a:t>
          </a:r>
        </a:p>
        <a:p>
          <a:pPr lvl="0" algn="r" defTabSz="622300" rtl="1">
            <a:lnSpc>
              <a:spcPct val="90000"/>
            </a:lnSpc>
            <a:spcBef>
              <a:spcPct val="0"/>
            </a:spcBef>
            <a:spcAft>
              <a:spcPct val="35000"/>
            </a:spcAft>
          </a:pPr>
          <a:r>
            <a:rPr lang="ar-SA" sz="1400" b="1" kern="1200" dirty="0" smtClean="0"/>
            <a:t>تحتاج المنظمات أحيانا إلى تحليل البيانات بطرق لا يمكن الحصول عليها من خلال قواعد البيانات التقليدية</a:t>
          </a:r>
        </a:p>
        <a:p>
          <a:pPr lvl="0" algn="r" defTabSz="622300" rtl="1">
            <a:lnSpc>
              <a:spcPct val="90000"/>
            </a:lnSpc>
            <a:spcBef>
              <a:spcPct val="0"/>
            </a:spcBef>
            <a:spcAft>
              <a:spcPct val="35000"/>
            </a:spcAft>
          </a:pPr>
          <a:r>
            <a:rPr lang="ar-SA" sz="1400" b="1" kern="1200" dirty="0" smtClean="0">
              <a:effectLst/>
              <a:latin typeface="Calibri"/>
              <a:ea typeface="Calibri"/>
              <a:cs typeface="Arial"/>
            </a:rPr>
            <a:t>ولهذه الطريقة إمكانية استغلال وتحليل كميات كبيرة من البيانات من منظور متعدد.</a:t>
          </a:r>
          <a:endParaRPr lang="ar-SA" sz="1400" b="1" kern="1200" dirty="0" smtClean="0"/>
        </a:p>
        <a:p>
          <a:pPr lvl="0" algn="r" defTabSz="622300" rtl="1">
            <a:lnSpc>
              <a:spcPct val="90000"/>
            </a:lnSpc>
            <a:spcBef>
              <a:spcPct val="0"/>
            </a:spcBef>
            <a:spcAft>
              <a:spcPct val="35000"/>
            </a:spcAft>
          </a:pPr>
          <a:endParaRPr lang="ar-SA" sz="1100" b="1" kern="1200" dirty="0"/>
        </a:p>
      </dsp:txBody>
      <dsp:txXfrm>
        <a:off x="3051288" y="38271"/>
        <a:ext cx="2781318" cy="1450976"/>
      </dsp:txXfrm>
    </dsp:sp>
    <dsp:sp modelId="{B0321977-6FE6-42FB-AC25-B0AF7C500DB6}">
      <dsp:nvSpPr>
        <dsp:cNvPr id="0" name=""/>
        <dsp:cNvSpPr/>
      </dsp:nvSpPr>
      <dsp:spPr>
        <a:xfrm rot="145842">
          <a:off x="5454701" y="2852252"/>
          <a:ext cx="574860" cy="0"/>
        </a:xfrm>
        <a:custGeom>
          <a:avLst/>
          <a:gdLst/>
          <a:ahLst/>
          <a:cxnLst/>
          <a:rect l="0" t="0" r="0" b="0"/>
          <a:pathLst>
            <a:path>
              <a:moveTo>
                <a:pt x="0" y="0"/>
              </a:moveTo>
              <a:lnTo>
                <a:pt x="57486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029303" y="1728191"/>
          <a:ext cx="2560110" cy="23811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مفهوم مخازن المبيعات</a:t>
          </a:r>
        </a:p>
        <a:p>
          <a:pPr lvl="0" algn="ctr" defTabSz="622300" rtl="1">
            <a:lnSpc>
              <a:spcPct val="90000"/>
            </a:lnSpc>
            <a:spcBef>
              <a:spcPct val="0"/>
            </a:spcBef>
            <a:spcAft>
              <a:spcPct val="35000"/>
            </a:spcAft>
          </a:pPr>
          <a:r>
            <a:rPr lang="ar-SA" sz="1100" kern="12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kern="1200" dirty="0" smtClean="0"/>
            <a:t>HTML </a:t>
          </a:r>
          <a:r>
            <a:rPr lang="ar-SA" sz="1100" kern="1200" dirty="0" smtClean="0"/>
            <a:t>أو وثائق </a:t>
          </a:r>
          <a:r>
            <a:rPr lang="en-US" sz="1100" kern="1200" dirty="0" smtClean="0"/>
            <a:t> XML</a:t>
          </a:r>
          <a:r>
            <a:rPr lang="ar-SA" sz="1100" kern="12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kern="1200" dirty="0" smtClean="0"/>
            <a:t>).</a:t>
          </a:r>
        </a:p>
        <a:p>
          <a:pPr lvl="0" algn="ctr" defTabSz="622300" rtl="1">
            <a:lnSpc>
              <a:spcPct val="90000"/>
            </a:lnSpc>
            <a:spcBef>
              <a:spcPct val="0"/>
            </a:spcBef>
            <a:spcAft>
              <a:spcPct val="35000"/>
            </a:spcAft>
          </a:pPr>
          <a:r>
            <a:rPr lang="ar-SA" sz="1400" b="1" kern="1200" dirty="0" smtClean="0">
              <a:solidFill>
                <a:srgbClr val="FF0000"/>
              </a:solidFill>
            </a:rPr>
            <a:t>شرح مفصل مهم جداً  م 10</a:t>
          </a:r>
          <a:endParaRPr lang="ar-SA" sz="1050" b="1" kern="1200" dirty="0">
            <a:solidFill>
              <a:srgbClr val="FF0000"/>
            </a:solidFill>
          </a:endParaRPr>
        </a:p>
      </dsp:txBody>
      <dsp:txXfrm>
        <a:off x="6145542" y="1844430"/>
        <a:ext cx="2327632" cy="2148697"/>
      </dsp:txXfrm>
    </dsp:sp>
    <dsp:sp modelId="{E153EABB-30C2-4252-AD53-05AB3DF2FD41}">
      <dsp:nvSpPr>
        <dsp:cNvPr id="0" name=""/>
        <dsp:cNvSpPr/>
      </dsp:nvSpPr>
      <dsp:spPr>
        <a:xfrm rot="5377953">
          <a:off x="4264021" y="3736163"/>
          <a:ext cx="320530" cy="0"/>
        </a:xfrm>
        <a:custGeom>
          <a:avLst/>
          <a:gdLst/>
          <a:ahLst/>
          <a:cxnLst/>
          <a:rect l="0" t="0" r="0" b="0"/>
          <a:pathLst>
            <a:path>
              <a:moveTo>
                <a:pt x="0" y="0"/>
              </a:moveTo>
              <a:lnTo>
                <a:pt x="32053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4065" y="3896425"/>
          <a:ext cx="2798582" cy="250808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الانترنت وقواعد البيانات المتعدده</a:t>
          </a:r>
        </a:p>
        <a:p>
          <a:pPr lvl="0" algn="ctr" defTabSz="622300" rtl="1">
            <a:lnSpc>
              <a:spcPct val="90000"/>
            </a:lnSpc>
            <a:spcBef>
              <a:spcPct val="0"/>
            </a:spcBef>
            <a:spcAft>
              <a:spcPct val="35000"/>
            </a:spcAft>
          </a:pPr>
          <a:r>
            <a:rPr lang="ar-SA" sz="1100" kern="12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kern="1200" dirty="0" smtClean="0"/>
            <a:t>Hypermedia Databases</a:t>
          </a:r>
          <a:r>
            <a:rPr lang="ar-SA" sz="1100" kern="1200" dirty="0" smtClean="0"/>
            <a:t> .</a:t>
          </a:r>
          <a:endParaRPr lang="en-US" sz="1100" kern="1200" dirty="0" smtClean="0"/>
        </a:p>
        <a:p>
          <a:pPr lvl="0" algn="ctr" defTabSz="622300" rtl="1">
            <a:lnSpc>
              <a:spcPct val="90000"/>
            </a:lnSpc>
            <a:spcBef>
              <a:spcPct val="0"/>
            </a:spcBef>
            <a:spcAft>
              <a:spcPct val="35000"/>
            </a:spcAft>
          </a:pPr>
          <a:r>
            <a:rPr lang="ar-SA" sz="1100" b="1" kern="1200" dirty="0" smtClean="0"/>
            <a:t>قواعد البيانات متعددة الوسائط </a:t>
          </a:r>
          <a:r>
            <a:rPr lang="ar-SA" sz="1100" kern="12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kern="1200" dirty="0" smtClean="0"/>
        </a:p>
      </dsp:txBody>
      <dsp:txXfrm>
        <a:off x="3156499" y="4018859"/>
        <a:ext cx="2553714" cy="2263213"/>
      </dsp:txXfrm>
    </dsp:sp>
    <dsp:sp modelId="{C296D861-43C3-4979-9E86-2004292E3076}">
      <dsp:nvSpPr>
        <dsp:cNvPr id="0" name=""/>
        <dsp:cNvSpPr/>
      </dsp:nvSpPr>
      <dsp:spPr>
        <a:xfrm rot="10305913">
          <a:off x="2820144" y="2986502"/>
          <a:ext cx="564318" cy="0"/>
        </a:xfrm>
        <a:custGeom>
          <a:avLst/>
          <a:gdLst/>
          <a:ahLst/>
          <a:cxnLst/>
          <a:rect l="0" t="0" r="0" b="0"/>
          <a:pathLst>
            <a:path>
              <a:moveTo>
                <a:pt x="0" y="0"/>
              </a:moveTo>
              <a:lnTo>
                <a:pt x="56431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2006" y="1512166"/>
          <a:ext cx="2751046" cy="3427636"/>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ربط قواعد البيانات في الانترنت</a:t>
          </a:r>
        </a:p>
        <a:p>
          <a:pPr lvl="0" algn="ctr" defTabSz="622300" rtl="1">
            <a:lnSpc>
              <a:spcPct val="90000"/>
            </a:lnSpc>
            <a:spcBef>
              <a:spcPct val="0"/>
            </a:spcBef>
            <a:spcAft>
              <a:spcPct val="35000"/>
            </a:spcAft>
          </a:pPr>
          <a:r>
            <a:rPr lang="ar-SA" sz="1100" kern="1200" dirty="0" smtClean="0"/>
            <a:t>يوجد مجموعة من برامج </a:t>
          </a:r>
          <a:r>
            <a:rPr lang="en-US" sz="1100" kern="1200" dirty="0" smtClean="0"/>
            <a:t>Middleware</a:t>
          </a:r>
          <a:r>
            <a:rPr lang="ar-SA" sz="1100" kern="1200" dirty="0" smtClean="0"/>
            <a:t> التي تم تطويرها لمساعدة المستخدم في الوصول إلى قاعدة بيانات المنظمة القديمة من خلال الانترنت </a:t>
          </a:r>
          <a:r>
            <a:rPr lang="en-US" sz="1100" kern="1200" dirty="0" smtClean="0"/>
            <a:t>Middleware</a:t>
          </a:r>
          <a:r>
            <a:rPr lang="ar-SA" sz="1100" kern="1200" dirty="0" smtClean="0"/>
            <a:t> هو برنامج يربط بين برنامجين منفصلين مختلفين مثل قاعدة بيانات وخادم انترنت. يستطيع العميل باستخدام متصفح انترنت </a:t>
          </a:r>
          <a:r>
            <a:rPr lang="en-US" sz="1100" kern="1200" dirty="0" smtClean="0"/>
            <a:t>Browser Web </a:t>
          </a:r>
          <a:r>
            <a:rPr lang="ar-SA" sz="1100" kern="12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kern="1200" dirty="0" smtClean="0"/>
            <a:t>HTML </a:t>
          </a:r>
          <a:r>
            <a:rPr lang="ar-SA" sz="1100" kern="1200" dirty="0" smtClean="0"/>
            <a:t>للاتصال مع خادم الانترنت للبائع. </a:t>
          </a:r>
          <a:endParaRPr lang="en-US" sz="1100" kern="1200" dirty="0" smtClean="0"/>
        </a:p>
        <a:p>
          <a:pPr lvl="0" algn="ctr" defTabSz="622300" rtl="1">
            <a:lnSpc>
              <a:spcPct val="90000"/>
            </a:lnSpc>
            <a:spcBef>
              <a:spcPct val="0"/>
            </a:spcBef>
            <a:spcAft>
              <a:spcPct val="35000"/>
            </a:spcAft>
          </a:pPr>
          <a:r>
            <a:rPr lang="ar-SA" sz="1100" kern="1200" dirty="0" smtClean="0"/>
            <a:t>بما أن برامج قواعد البيانات لا تستطيع تفسير أوامر </a:t>
          </a:r>
          <a:r>
            <a:rPr lang="en-US" sz="1100" kern="1200" dirty="0" smtClean="0"/>
            <a:t>HTML </a:t>
          </a:r>
          <a:r>
            <a:rPr lang="ar-SA" sz="1100" kern="1200" dirty="0" smtClean="0"/>
            <a:t>، يقوم خادم الانترنت بتمرير طلب البيانات إلى برنامج متخصص يقوم بتحويل أوامر </a:t>
          </a:r>
          <a:r>
            <a:rPr lang="en-US" sz="1100" kern="1200" dirty="0" smtClean="0"/>
            <a:t>HTML </a:t>
          </a:r>
          <a:r>
            <a:rPr lang="ar-SA" sz="1100" kern="1200" dirty="0" smtClean="0"/>
            <a:t>إلى تعليمات </a:t>
          </a:r>
          <a:r>
            <a:rPr lang="en-US" sz="1100" kern="1200" dirty="0" smtClean="0"/>
            <a:t>SQL </a:t>
          </a:r>
          <a:r>
            <a:rPr lang="ar-SA" sz="1100" kern="12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kern="1200" dirty="0" smtClean="0"/>
            <a:t>middleware </a:t>
          </a:r>
          <a:r>
            <a:rPr lang="ar-SA" sz="1100" kern="1200" dirty="0" smtClean="0"/>
            <a:t>بتحويل المعلومات من قاعدة بيانات المنظمة الداخلية في الخلف إلى خادم الانترنت لتوصيلها إلى المستخدم بصيغة صفحات أنترنت.</a:t>
          </a:r>
          <a:endParaRPr lang="ar-SA" sz="1200" b="1" kern="1200" dirty="0" smtClean="0"/>
        </a:p>
      </dsp:txBody>
      <dsp:txXfrm>
        <a:off x="206301" y="1646461"/>
        <a:ext cx="2482456" cy="315904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9519F-D4B7-4655-BF7E-4A2AB438EB56}">
      <dsp:nvSpPr>
        <dsp:cNvPr id="0" name=""/>
        <dsp:cNvSpPr/>
      </dsp:nvSpPr>
      <dsp:spPr>
        <a:xfrm>
          <a:off x="3347425" y="1917190"/>
          <a:ext cx="2125197" cy="1710235"/>
        </a:xfrm>
        <a:prstGeom prst="ellipse">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تحديات تواجه المنظمة عند تبنيها نظم معلومات جديدة</a:t>
          </a:r>
          <a:endParaRPr lang="ar-SA" sz="2000" kern="1200" dirty="0">
            <a:solidFill>
              <a:schemeClr val="tx1"/>
            </a:solidFill>
            <a:cs typeface="MCS Taybah S_U normal." pitchFamily="2" charset="-78"/>
          </a:endParaRPr>
        </a:p>
      </dsp:txBody>
      <dsp:txXfrm>
        <a:off x="3658653" y="2167648"/>
        <a:ext cx="1502741" cy="1209319"/>
      </dsp:txXfrm>
    </dsp:sp>
    <dsp:sp modelId="{50AA0381-BF5E-455E-920A-A1A3F69A2946}">
      <dsp:nvSpPr>
        <dsp:cNvPr id="0" name=""/>
        <dsp:cNvSpPr/>
      </dsp:nvSpPr>
      <dsp:spPr>
        <a:xfrm rot="16034017">
          <a:off x="4236367" y="1447934"/>
          <a:ext cx="243249" cy="49512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274616" y="1583405"/>
        <a:ext cx="170274" cy="297077"/>
      </dsp:txXfrm>
    </dsp:sp>
    <dsp:sp modelId="{9F4D6BC9-8D24-4EB6-B3DE-38904C0E2B34}">
      <dsp:nvSpPr>
        <dsp:cNvPr id="0" name=""/>
        <dsp:cNvSpPr/>
      </dsp:nvSpPr>
      <dsp:spPr>
        <a:xfrm>
          <a:off x="2724097" y="3324"/>
          <a:ext cx="3174624" cy="145626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صعوبة تحديد متطلبات المستفيدين والمنظمة </a:t>
          </a:r>
        </a:p>
        <a:p>
          <a:pPr lvl="0" algn="ctr" defTabSz="800100" rtl="1">
            <a:lnSpc>
              <a:spcPct val="90000"/>
            </a:lnSpc>
            <a:spcBef>
              <a:spcPct val="0"/>
            </a:spcBef>
            <a:spcAft>
              <a:spcPct val="35000"/>
            </a:spcAft>
          </a:pPr>
          <a:r>
            <a:rPr lang="ar-SA" sz="1800" kern="1200" dirty="0" smtClean="0">
              <a:solidFill>
                <a:schemeClr val="tx1"/>
              </a:solidFill>
            </a:rPr>
            <a:t>من نظم المعلومات بشكل صحيح ودقيق.</a:t>
          </a:r>
          <a:endParaRPr lang="ar-SA" sz="1800" kern="1200" dirty="0">
            <a:solidFill>
              <a:schemeClr val="tx1"/>
            </a:solidFill>
          </a:endParaRPr>
        </a:p>
      </dsp:txBody>
      <dsp:txXfrm>
        <a:off x="3189010" y="216589"/>
        <a:ext cx="2244798" cy="1029733"/>
      </dsp:txXfrm>
    </dsp:sp>
    <dsp:sp modelId="{DA1DA6DD-3C38-4220-8AEE-E47034C161D3}">
      <dsp:nvSpPr>
        <dsp:cNvPr id="0" name=""/>
        <dsp:cNvSpPr/>
      </dsp:nvSpPr>
      <dsp:spPr>
        <a:xfrm rot="21513806">
          <a:off x="5572378" y="2492562"/>
          <a:ext cx="241730" cy="495129"/>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a:off x="5572389" y="2592497"/>
        <a:ext cx="169211" cy="297077"/>
      </dsp:txXfrm>
    </dsp:sp>
    <dsp:sp modelId="{4BF226E5-5E18-4B89-B8AE-0AA529B79F9B}">
      <dsp:nvSpPr>
        <dsp:cNvPr id="0" name=""/>
        <dsp:cNvSpPr/>
      </dsp:nvSpPr>
      <dsp:spPr>
        <a:xfrm>
          <a:off x="5926905" y="1974812"/>
          <a:ext cx="2498030" cy="1456263"/>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عدم القدرة على تطوير الأنظمة المطلوبة</a:t>
          </a:r>
          <a:r>
            <a:rPr lang="ar-SA" sz="1400" kern="1200" dirty="0" smtClean="0">
              <a:solidFill>
                <a:schemeClr val="tx1"/>
              </a:solidFill>
            </a:rPr>
            <a:t> </a:t>
          </a:r>
        </a:p>
        <a:p>
          <a:pPr lvl="0" algn="ctr" defTabSz="622300" rtl="1">
            <a:lnSpc>
              <a:spcPct val="90000"/>
            </a:lnSpc>
            <a:spcBef>
              <a:spcPct val="0"/>
            </a:spcBef>
            <a:spcAft>
              <a:spcPct val="35000"/>
            </a:spcAft>
          </a:pPr>
          <a:r>
            <a:rPr lang="ar-SA" sz="1400" kern="1200" dirty="0" smtClean="0">
              <a:solidFill>
                <a:schemeClr val="tx1"/>
              </a:solidFill>
            </a:rPr>
            <a:t>في الوقت المناسب وبالتكاليف المحددة خاصة مع الأنظمة الكبيرة.</a:t>
          </a:r>
          <a:endParaRPr lang="ar-SA" sz="1400" kern="1200" dirty="0">
            <a:solidFill>
              <a:schemeClr val="tx1"/>
            </a:solidFill>
          </a:endParaRPr>
        </a:p>
      </dsp:txBody>
      <dsp:txXfrm>
        <a:off x="6292733" y="2188077"/>
        <a:ext cx="1766374" cy="1029733"/>
      </dsp:txXfrm>
    </dsp:sp>
    <dsp:sp modelId="{E703DC99-652C-4AB7-93EE-225588C31FF2}">
      <dsp:nvSpPr>
        <dsp:cNvPr id="0" name=""/>
        <dsp:cNvSpPr/>
      </dsp:nvSpPr>
      <dsp:spPr>
        <a:xfrm rot="5401583">
          <a:off x="4288260" y="3601803"/>
          <a:ext cx="242535" cy="495129"/>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324657" y="3664449"/>
        <a:ext cx="169775" cy="297077"/>
      </dsp:txXfrm>
    </dsp:sp>
    <dsp:sp modelId="{59ABECDD-B848-4B3F-B0A7-B666B533773B}">
      <dsp:nvSpPr>
        <dsp:cNvPr id="0" name=""/>
        <dsp:cNvSpPr/>
      </dsp:nvSpPr>
      <dsp:spPr>
        <a:xfrm>
          <a:off x="2625482" y="4085039"/>
          <a:ext cx="3567204" cy="1456263"/>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إدارة وتنفيذ التغيير التنظيمي المطلوب خلال عملية تطبيق نظم المعلومات</a:t>
          </a:r>
        </a:p>
        <a:p>
          <a:pPr lvl="0" algn="ctr" defTabSz="622300" rtl="1">
            <a:lnSpc>
              <a:spcPct val="90000"/>
            </a:lnSpc>
            <a:spcBef>
              <a:spcPct val="0"/>
            </a:spcBef>
            <a:spcAft>
              <a:spcPct val="35000"/>
            </a:spcAft>
          </a:pPr>
          <a:r>
            <a:rPr lang="ar-SA" sz="1100" b="1" kern="1200" dirty="0" smtClean="0">
              <a:solidFill>
                <a:schemeClr val="tx1"/>
              </a:solidFill>
            </a:rPr>
            <a:t> </a:t>
          </a:r>
          <a:r>
            <a:rPr lang="ar-SA" sz="1100" kern="12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kern="1200" dirty="0">
            <a:solidFill>
              <a:schemeClr val="tx1"/>
            </a:solidFill>
          </a:endParaRPr>
        </a:p>
      </dsp:txBody>
      <dsp:txXfrm>
        <a:off x="3147887" y="4298304"/>
        <a:ext cx="2522394" cy="1029733"/>
      </dsp:txXfrm>
    </dsp:sp>
    <dsp:sp modelId="{858ADFB5-200B-43A4-A7D2-4B14E10C1FA6}">
      <dsp:nvSpPr>
        <dsp:cNvPr id="0" name=""/>
        <dsp:cNvSpPr/>
      </dsp:nvSpPr>
      <dsp:spPr>
        <a:xfrm rot="10800698">
          <a:off x="3007205" y="2524482"/>
          <a:ext cx="240421" cy="495129"/>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3079331" y="2623515"/>
        <a:ext cx="168295" cy="297077"/>
      </dsp:txXfrm>
    </dsp:sp>
    <dsp:sp modelId="{EF0E1A66-8A08-4078-BC46-F7D700FDB94D}">
      <dsp:nvSpPr>
        <dsp:cNvPr id="0" name=""/>
        <dsp:cNvSpPr/>
      </dsp:nvSpPr>
      <dsp:spPr>
        <a:xfrm>
          <a:off x="0" y="2043575"/>
          <a:ext cx="2893799" cy="145626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تحديد فوائد النظام عندما تكون على شكل معنوي </a:t>
          </a:r>
        </a:p>
        <a:p>
          <a:pPr lvl="0" algn="ctr" defTabSz="622300" rtl="1">
            <a:lnSpc>
              <a:spcPct val="90000"/>
            </a:lnSpc>
            <a:spcBef>
              <a:spcPct val="0"/>
            </a:spcBef>
            <a:spcAft>
              <a:spcPct val="35000"/>
            </a:spcAft>
          </a:pPr>
          <a:r>
            <a:rPr lang="ar-SA" sz="1400" kern="1200" dirty="0" smtClean="0">
              <a:solidFill>
                <a:schemeClr val="tx1"/>
              </a:solidFill>
            </a:rPr>
            <a:t>حيث لا يحقق مجرد تطبيق النظام فوائد مباشرة ملموسة وضمان لنجاح المؤسسة.</a:t>
          </a:r>
          <a:endParaRPr lang="ar-SA" sz="1400" kern="1200" dirty="0">
            <a:solidFill>
              <a:schemeClr val="tx1"/>
            </a:solidFill>
          </a:endParaRPr>
        </a:p>
      </dsp:txBody>
      <dsp:txXfrm>
        <a:off x="423787" y="2256840"/>
        <a:ext cx="2046225" cy="102973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40360" y="2592285"/>
          <a:ext cx="2076341" cy="1660324"/>
        </a:xfrm>
        <a:prstGeom prst="roundRect">
          <a:avLst/>
        </a:prstGeom>
        <a:solidFill>
          <a:schemeClr val="accent5">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kern="1200" smtClean="0">
              <a:solidFill>
                <a:schemeClr val="tx1"/>
              </a:solidFill>
              <a:cs typeface="FS_Bold" pitchFamily="2" charset="-78"/>
            </a:rPr>
            <a:t>الطرق التي تساهم بها تكنولوجيا المعلومات في تغيير المنظمات</a:t>
          </a:r>
          <a:endParaRPr lang="ar-SA" sz="1800" kern="1200" dirty="0">
            <a:solidFill>
              <a:schemeClr val="tx1"/>
            </a:solidFill>
            <a:cs typeface="FS_Bold" pitchFamily="2" charset="-78"/>
          </a:endParaRPr>
        </a:p>
      </dsp:txBody>
      <dsp:txXfrm>
        <a:off x="3321410" y="2673335"/>
        <a:ext cx="1914241" cy="1498224"/>
      </dsp:txXfrm>
    </dsp:sp>
    <dsp:sp modelId="{C5769D5B-1BC1-49C5-A865-2FDB4CAA3528}">
      <dsp:nvSpPr>
        <dsp:cNvPr id="0" name=""/>
        <dsp:cNvSpPr/>
      </dsp:nvSpPr>
      <dsp:spPr>
        <a:xfrm rot="16200000">
          <a:off x="3681571" y="1995325"/>
          <a:ext cx="1193919" cy="0"/>
        </a:xfrm>
        <a:custGeom>
          <a:avLst/>
          <a:gdLst/>
          <a:ahLst/>
          <a:cxnLst/>
          <a:rect l="0" t="0" r="0" b="0"/>
          <a:pathLst>
            <a:path>
              <a:moveTo>
                <a:pt x="0" y="0"/>
              </a:moveTo>
              <a:lnTo>
                <a:pt x="11939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3155765" y="124687"/>
          <a:ext cx="2245531" cy="1273677"/>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u="sng" kern="1200" dirty="0" smtClean="0">
              <a:solidFill>
                <a:schemeClr val="tx1"/>
              </a:solidFill>
              <a:cs typeface="MCS Taybah S_U normal." pitchFamily="2" charset="-78"/>
            </a:rPr>
            <a:t>× الشبكات العالمية </a:t>
          </a:r>
          <a:r>
            <a:rPr lang="en-US" sz="1400" b="0" u="sng" kern="1200" dirty="0" smtClean="0">
              <a:solidFill>
                <a:schemeClr val="tx1"/>
              </a:solidFill>
              <a:cs typeface="MCS Taybah S_U normal." pitchFamily="2" charset="-78"/>
            </a:rPr>
            <a:t>Global Networks</a:t>
          </a:r>
          <a:r>
            <a:rPr lang="ar-SA" sz="1400" kern="1200" dirty="0" smtClean="0">
              <a:solidFill>
                <a:schemeClr val="tx1"/>
              </a:solidFill>
            </a:rPr>
            <a:t>. </a:t>
          </a:r>
        </a:p>
        <a:p>
          <a:pPr lvl="0" algn="ctr" defTabSz="622300" rtl="1">
            <a:lnSpc>
              <a:spcPct val="90000"/>
            </a:lnSpc>
            <a:spcBef>
              <a:spcPct val="0"/>
            </a:spcBef>
            <a:spcAft>
              <a:spcPct val="35000"/>
            </a:spcAft>
          </a:pPr>
          <a:r>
            <a:rPr lang="ar-SA" sz="1200" kern="1200" dirty="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kern="1200" dirty="0">
            <a:solidFill>
              <a:schemeClr val="tx1"/>
            </a:solidFill>
          </a:endParaRPr>
        </a:p>
      </dsp:txBody>
      <dsp:txXfrm>
        <a:off x="3217941" y="186863"/>
        <a:ext cx="2121179" cy="1149325"/>
      </dsp:txXfrm>
    </dsp:sp>
    <dsp:sp modelId="{21E4A3BF-8DEE-4138-B07D-7B67EFD3E8F7}">
      <dsp:nvSpPr>
        <dsp:cNvPr id="0" name=""/>
        <dsp:cNvSpPr/>
      </dsp:nvSpPr>
      <dsp:spPr>
        <a:xfrm rot="20659406">
          <a:off x="5307039" y="3060902"/>
          <a:ext cx="519502" cy="0"/>
        </a:xfrm>
        <a:custGeom>
          <a:avLst/>
          <a:gdLst/>
          <a:ahLst/>
          <a:cxnLst/>
          <a:rect l="0" t="0" r="0" b="0"/>
          <a:pathLst>
            <a:path>
              <a:moveTo>
                <a:pt x="0" y="0"/>
              </a:moveTo>
              <a:lnTo>
                <a:pt x="51950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816880" y="1989425"/>
          <a:ext cx="2597232" cy="1273677"/>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rtl="1">
            <a:lnSpc>
              <a:spcPct val="90000"/>
            </a:lnSpc>
            <a:spcBef>
              <a:spcPct val="0"/>
            </a:spcBef>
            <a:spcAft>
              <a:spcPct val="35000"/>
            </a:spcAft>
          </a:pPr>
          <a:r>
            <a:rPr lang="ar-SA" sz="1100" u="sng" kern="1200" smtClean="0">
              <a:solidFill>
                <a:schemeClr val="tx1"/>
              </a:solidFill>
            </a:rPr>
            <a:t>× </a:t>
          </a:r>
          <a:r>
            <a:rPr lang="ar-SA" sz="1400" u="sng" kern="1200" smtClean="0">
              <a:solidFill>
                <a:schemeClr val="tx1"/>
              </a:solidFill>
              <a:cs typeface="MCS Taybah S_U normal." pitchFamily="2" charset="-78"/>
            </a:rPr>
            <a:t>شبكات المؤسسة </a:t>
          </a:r>
          <a:r>
            <a:rPr lang="en-US" sz="1400" u="sng" kern="1200" smtClean="0">
              <a:solidFill>
                <a:schemeClr val="tx1"/>
              </a:solidFill>
              <a:cs typeface="MCS Taybah S_U normal." pitchFamily="2" charset="-78"/>
            </a:rPr>
            <a:t> </a:t>
          </a:r>
          <a:r>
            <a:rPr lang="en-US" sz="1100" u="sng" kern="1200" smtClean="0">
              <a:solidFill>
                <a:schemeClr val="tx1"/>
              </a:solidFill>
            </a:rPr>
            <a:t>Enterprise Networks </a:t>
          </a:r>
          <a:r>
            <a:rPr lang="ar-SA" sz="1100" u="sng" kern="1200" smtClean="0">
              <a:solidFill>
                <a:schemeClr val="tx1"/>
              </a:solidFill>
            </a:rPr>
            <a:t>:</a:t>
          </a:r>
          <a:endParaRPr lang="en-US" sz="1100" kern="1200" smtClean="0">
            <a:solidFill>
              <a:schemeClr val="tx1"/>
            </a:solidFill>
          </a:endParaRPr>
        </a:p>
        <a:p>
          <a:pPr lvl="0" algn="ctr" defTabSz="48895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kern="1200" smtClean="0">
              <a:solidFill>
                <a:schemeClr val="tx1"/>
              </a:solidFill>
            </a:rPr>
            <a:t>.</a:t>
          </a:r>
          <a:endParaRPr lang="ar-SA" sz="1100" kern="1200" dirty="0">
            <a:solidFill>
              <a:schemeClr val="tx1"/>
            </a:solidFill>
          </a:endParaRPr>
        </a:p>
      </dsp:txBody>
      <dsp:txXfrm>
        <a:off x="5879056" y="2051601"/>
        <a:ext cx="2472880" cy="1149325"/>
      </dsp:txXfrm>
    </dsp:sp>
    <dsp:sp modelId="{D1550409-D4F5-42B6-86BC-31FB80362EBB}">
      <dsp:nvSpPr>
        <dsp:cNvPr id="0" name=""/>
        <dsp:cNvSpPr/>
      </dsp:nvSpPr>
      <dsp:spPr>
        <a:xfrm rot="2542709">
          <a:off x="5072083" y="4552557"/>
          <a:ext cx="890019" cy="0"/>
        </a:xfrm>
        <a:custGeom>
          <a:avLst/>
          <a:gdLst/>
          <a:ahLst/>
          <a:cxnLst/>
          <a:rect l="0" t="0" r="0" b="0"/>
          <a:pathLst>
            <a:path>
              <a:moveTo>
                <a:pt x="0" y="0"/>
              </a:moveTo>
              <a:lnTo>
                <a:pt x="8900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5294957" y="4852504"/>
          <a:ext cx="2497643" cy="1273677"/>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الموزعة </a:t>
          </a:r>
          <a:r>
            <a:rPr lang="en-US" sz="1100" u="sng" kern="1200" smtClean="0">
              <a:solidFill>
                <a:schemeClr val="tx1"/>
              </a:solidFill>
            </a:rPr>
            <a:t>(Distributed Computing)</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kern="1200" smtClean="0">
              <a:solidFill>
                <a:schemeClr val="tx1"/>
              </a:solidFill>
            </a:rPr>
            <a:t>.</a:t>
          </a:r>
          <a:endParaRPr lang="ar-SA" sz="1100" kern="1200" dirty="0">
            <a:solidFill>
              <a:schemeClr val="tx1"/>
            </a:solidFill>
          </a:endParaRPr>
        </a:p>
      </dsp:txBody>
      <dsp:txXfrm>
        <a:off x="5357133" y="4914680"/>
        <a:ext cx="2373291" cy="1149325"/>
      </dsp:txXfrm>
    </dsp:sp>
    <dsp:sp modelId="{FD0D017D-0B1E-492F-8567-15B7695245F4}">
      <dsp:nvSpPr>
        <dsp:cNvPr id="0" name=""/>
        <dsp:cNvSpPr/>
      </dsp:nvSpPr>
      <dsp:spPr>
        <a:xfrm rot="8088098">
          <a:off x="2598615" y="4608697"/>
          <a:ext cx="1003700" cy="0"/>
        </a:xfrm>
        <a:custGeom>
          <a:avLst/>
          <a:gdLst/>
          <a:ahLst/>
          <a:cxnLst/>
          <a:rect l="0" t="0" r="0" b="0"/>
          <a:pathLst>
            <a:path>
              <a:moveTo>
                <a:pt x="0" y="0"/>
              </a:moveTo>
              <a:lnTo>
                <a:pt x="1003700"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803897" y="4964785"/>
          <a:ext cx="2620986" cy="1273677"/>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المحمولة </a:t>
          </a:r>
          <a:r>
            <a:rPr lang="en-US" sz="1100" u="sng" kern="1200" smtClean="0">
              <a:solidFill>
                <a:schemeClr val="tx1"/>
              </a:solidFill>
            </a:rPr>
            <a:t>(Portable Computing )</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kern="1200" dirty="0">
            <a:solidFill>
              <a:schemeClr val="tx1"/>
            </a:solidFill>
          </a:endParaRPr>
        </a:p>
      </dsp:txBody>
      <dsp:txXfrm>
        <a:off x="866073" y="5026961"/>
        <a:ext cx="2496634" cy="1149325"/>
      </dsp:txXfrm>
    </dsp:sp>
    <dsp:sp modelId="{652331C1-AB3E-4A2E-ACC9-443DBDE0E39F}">
      <dsp:nvSpPr>
        <dsp:cNvPr id="0" name=""/>
        <dsp:cNvSpPr/>
      </dsp:nvSpPr>
      <dsp:spPr>
        <a:xfrm rot="11828419">
          <a:off x="2733285" y="3025846"/>
          <a:ext cx="518591" cy="0"/>
        </a:xfrm>
        <a:custGeom>
          <a:avLst/>
          <a:gdLst/>
          <a:ahLst/>
          <a:cxnLst/>
          <a:rect l="0" t="0" r="0" b="0"/>
          <a:pathLst>
            <a:path>
              <a:moveTo>
                <a:pt x="0" y="0"/>
              </a:moveTo>
              <a:lnTo>
                <a:pt x="51859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A9C3E6-5DD6-426B-AF17-542707943700}">
      <dsp:nvSpPr>
        <dsp:cNvPr id="0" name=""/>
        <dsp:cNvSpPr/>
      </dsp:nvSpPr>
      <dsp:spPr>
        <a:xfrm>
          <a:off x="171348" y="1792808"/>
          <a:ext cx="2573452" cy="15195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الواجهات البينية للمستخدمين </a:t>
          </a:r>
          <a:r>
            <a:rPr lang="en-US" sz="1000" b="1" u="sng" kern="1200" smtClean="0">
              <a:solidFill>
                <a:schemeClr val="tx1"/>
              </a:solidFill>
            </a:rPr>
            <a:t>Graphical</a:t>
          </a:r>
          <a:r>
            <a:rPr lang="en-US" sz="1000" u="sng" kern="1200" smtClean="0">
              <a:solidFill>
                <a:schemeClr val="tx1"/>
              </a:solidFill>
            </a:rPr>
            <a:t> </a:t>
          </a:r>
          <a:r>
            <a:rPr lang="en-US" sz="1000" b="1" u="sng" kern="1200" smtClean="0">
              <a:solidFill>
                <a:schemeClr val="tx1"/>
              </a:solidFill>
            </a:rPr>
            <a:t>User</a:t>
          </a:r>
          <a:r>
            <a:rPr lang="en-US" sz="1000" u="sng" kern="1200" smtClean="0">
              <a:solidFill>
                <a:schemeClr val="tx1"/>
              </a:solidFill>
            </a:rPr>
            <a:t> </a:t>
          </a:r>
          <a:r>
            <a:rPr lang="en-US" sz="1000" b="1" u="sng" kern="1200" smtClean="0">
              <a:solidFill>
                <a:schemeClr val="tx1"/>
              </a:solidFill>
            </a:rPr>
            <a:t>Interfaces</a:t>
          </a:r>
          <a:r>
            <a:rPr lang="en-US" sz="1000" u="sng" kern="1200" smtClean="0">
              <a:solidFill>
                <a:schemeClr val="tx1"/>
              </a:solidFill>
            </a:rPr>
            <a:t>)</a:t>
          </a:r>
          <a:r>
            <a:rPr lang="ar-SA" sz="1000" u="sng" kern="1200" smtClean="0">
              <a:solidFill>
                <a:schemeClr val="tx1"/>
              </a:solidFill>
            </a:rPr>
            <a:t>) : </a:t>
          </a:r>
          <a:endParaRPr lang="en-US" sz="10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kern="1200" dirty="0">
            <a:solidFill>
              <a:schemeClr val="tx1"/>
            </a:solidFill>
          </a:endParaRPr>
        </a:p>
      </dsp:txBody>
      <dsp:txXfrm>
        <a:off x="245527" y="1866987"/>
        <a:ext cx="2425094" cy="13712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52243" y="2088235"/>
          <a:ext cx="2076341" cy="2160233"/>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u="sng" kern="1200" dirty="0" smtClean="0">
              <a:cs typeface="MCS Taybah S_U normal." pitchFamily="2" charset="-78"/>
            </a:rPr>
            <a:t>أنواع التغيير التنظيمية </a:t>
          </a:r>
          <a:r>
            <a:rPr lang="en-US" sz="1050" u="sng" kern="1200" dirty="0" smtClean="0">
              <a:cs typeface="MCS Taybah S_U normal." pitchFamily="2" charset="-78"/>
            </a:rPr>
            <a:t>(Spectrum of Organization Change</a:t>
          </a:r>
          <a:r>
            <a:rPr lang="en-US" sz="1200" u="sng" kern="1200" dirty="0" smtClean="0">
              <a:cs typeface="MCS Taybah S_U normal." pitchFamily="2" charset="-78"/>
            </a:rPr>
            <a:t>)</a:t>
          </a: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kern="1200" dirty="0" smtClean="0">
            <a:solidFill>
              <a:srgbClr val="C00000"/>
            </a:solidFill>
            <a:cs typeface="MCS Taybah S_U normal." pitchFamily="2" charset="-78"/>
          </a:endParaRP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.ويمكن أن تكون التغييرات بسيطة أو تدريجية أو جذرية</a:t>
          </a:r>
          <a:endParaRPr lang="ar-SA" sz="1100" kern="1200" dirty="0">
            <a:solidFill>
              <a:srgbClr val="C00000"/>
            </a:solidFill>
            <a:cs typeface="MCS Taybah S_U normal." pitchFamily="2" charset="-78"/>
          </a:endParaRPr>
        </a:p>
      </dsp:txBody>
      <dsp:txXfrm>
        <a:off x="3353602" y="2189594"/>
        <a:ext cx="1873623" cy="1957515"/>
      </dsp:txXfrm>
    </dsp:sp>
    <dsp:sp modelId="{C5769D5B-1BC1-49C5-A865-2FDB4CAA3528}">
      <dsp:nvSpPr>
        <dsp:cNvPr id="0" name=""/>
        <dsp:cNvSpPr/>
      </dsp:nvSpPr>
      <dsp:spPr>
        <a:xfrm rot="16200000">
          <a:off x="3883407" y="1681228"/>
          <a:ext cx="814013" cy="0"/>
        </a:xfrm>
        <a:custGeom>
          <a:avLst/>
          <a:gdLst/>
          <a:ahLst/>
          <a:cxnLst/>
          <a:rect l="0" t="0" r="0" b="0"/>
          <a:pathLst>
            <a:path>
              <a:moveTo>
                <a:pt x="0" y="0"/>
              </a:moveTo>
              <a:lnTo>
                <a:pt x="81401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2748182" y="544"/>
          <a:ext cx="3084464" cy="1273677"/>
        </a:xfrm>
        <a:prstGeom prst="roundRect">
          <a:avLst/>
        </a:prstGeom>
        <a:gradFill rotWithShape="0">
          <a:gsLst>
            <a:gs pos="0">
              <a:schemeClr val="accent5">
                <a:hueOff val="-2483469"/>
                <a:satOff val="9953"/>
                <a:lumOff val="2157"/>
                <a:alphaOff val="0"/>
                <a:tint val="50000"/>
                <a:satMod val="300000"/>
              </a:schemeClr>
            </a:gs>
            <a:gs pos="35000">
              <a:schemeClr val="accent5">
                <a:hueOff val="-2483469"/>
                <a:satOff val="9953"/>
                <a:lumOff val="2157"/>
                <a:alphaOff val="0"/>
                <a:tint val="37000"/>
                <a:satMod val="300000"/>
              </a:schemeClr>
            </a:gs>
            <a:gs pos="100000">
              <a:schemeClr val="accent5">
                <a:hueOff val="-2483469"/>
                <a:satOff val="9953"/>
                <a:lumOff val="215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kern="1200" dirty="0" smtClean="0">
              <a:cs typeface="MCS Taybah S_U normal." pitchFamily="2" charset="-78"/>
            </a:rPr>
            <a:t>. </a:t>
          </a:r>
          <a:r>
            <a:rPr lang="ar-SA" sz="1400" u="sng" kern="1200" dirty="0" smtClean="0">
              <a:cs typeface="MCS Taybah S_U normal." pitchFamily="2" charset="-78"/>
            </a:rPr>
            <a:t>الأتمتة </a:t>
          </a:r>
          <a:r>
            <a:rPr lang="en-US" sz="1400" b="1" u="sng" kern="1200" dirty="0" smtClean="0">
              <a:cs typeface="MCS Taybah S_U normal." pitchFamily="2" charset="-78"/>
            </a:rPr>
            <a:t>Automation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kern="1200" dirty="0"/>
        </a:p>
      </dsp:txBody>
      <dsp:txXfrm>
        <a:off x="2810358" y="62720"/>
        <a:ext cx="2960112" cy="1149325"/>
      </dsp:txXfrm>
    </dsp:sp>
    <dsp:sp modelId="{21E4A3BF-8DEE-4138-B07D-7B67EFD3E8F7}">
      <dsp:nvSpPr>
        <dsp:cNvPr id="0" name=""/>
        <dsp:cNvSpPr/>
      </dsp:nvSpPr>
      <dsp:spPr>
        <a:xfrm rot="21586203">
          <a:off x="5328583" y="3163257"/>
          <a:ext cx="462293" cy="0"/>
        </a:xfrm>
        <a:custGeom>
          <a:avLst/>
          <a:gdLst/>
          <a:ahLst/>
          <a:cxnLst/>
          <a:rect l="0" t="0" r="0" b="0"/>
          <a:pathLst>
            <a:path>
              <a:moveTo>
                <a:pt x="0" y="0"/>
              </a:moveTo>
              <a:lnTo>
                <a:pt x="46229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790875" y="1561709"/>
          <a:ext cx="2597232" cy="3190816"/>
        </a:xfrm>
        <a:prstGeom prst="round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التحول النموذجي </a:t>
          </a:r>
          <a:r>
            <a:rPr lang="en-US" sz="1400" b="1" u="sng" kern="1200" dirty="0" smtClean="0">
              <a:cs typeface="MCS Taybah S_U normal." pitchFamily="2" charset="-78"/>
            </a:rPr>
            <a:t> Paradigm Shift </a:t>
          </a:r>
          <a:r>
            <a:rPr lang="ar-SA" sz="1400" b="1" u="sng" kern="1200" dirty="0" smtClean="0">
              <a:cs typeface="MCS Taybah S_U normal." pitchFamily="2" charset="-78"/>
            </a:rPr>
            <a:t>:</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يقصد به إعادة وضع المفاهيم وإعادة التصور الجذري لطبيعة الأعمال في المنظمة ولطبيعة المنظمة ككل .</a:t>
          </a:r>
          <a:endParaRPr lang="en-US" sz="1100" kern="1200" dirty="0" smtClean="0"/>
        </a:p>
        <a:p>
          <a:pPr lvl="0" algn="ctr" defTabSz="622300" rtl="1">
            <a:lnSpc>
              <a:spcPct val="90000"/>
            </a:lnSpc>
            <a:spcBef>
              <a:spcPct val="0"/>
            </a:spcBef>
            <a:spcAft>
              <a:spcPct val="35000"/>
            </a:spcAft>
          </a:pPr>
          <a:r>
            <a:rPr lang="ar-SA" sz="1100" kern="12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kern="1200" dirty="0" smtClean="0"/>
        </a:p>
        <a:p>
          <a:pPr lvl="0" algn="ctr" defTabSz="622300" rtl="1">
            <a:lnSpc>
              <a:spcPct val="90000"/>
            </a:lnSpc>
            <a:spcBef>
              <a:spcPct val="0"/>
            </a:spcBef>
            <a:spcAft>
              <a:spcPct val="35000"/>
            </a:spcAft>
          </a:pPr>
          <a:r>
            <a:rPr lang="ar-SA" sz="1100" b="1" u="sng" kern="1200" dirty="0" smtClean="0"/>
            <a:t>. مثال /</a:t>
          </a:r>
          <a:r>
            <a:rPr lang="ar-SA" sz="1100" kern="1200" dirty="0" smtClean="0"/>
            <a:t>  تغيّر الأهداف الاستراتيجية للشركة كتغيير النشاط الأساسي للشحن .</a:t>
          </a:r>
          <a:endParaRPr lang="en-US" sz="1100" kern="1200" dirty="0" smtClean="0"/>
        </a:p>
        <a:p>
          <a:pPr lvl="0" algn="ctr" defTabSz="622300" rtl="1">
            <a:lnSpc>
              <a:spcPct val="90000"/>
            </a:lnSpc>
            <a:spcBef>
              <a:spcPct val="0"/>
            </a:spcBef>
            <a:spcAft>
              <a:spcPct val="35000"/>
            </a:spcAft>
          </a:pPr>
          <a:r>
            <a:rPr lang="ar-SA" sz="1100" b="1" kern="1200" dirty="0" smtClean="0"/>
            <a:t>.</a:t>
          </a:r>
          <a:r>
            <a:rPr lang="ar-SA" sz="1100" kern="1200" dirty="0" smtClean="0"/>
            <a:t> </a:t>
          </a:r>
          <a:r>
            <a:rPr lang="ar-SA" sz="1100" b="1" u="sng" kern="1200" dirty="0" smtClean="0"/>
            <a:t>مثال  /</a:t>
          </a:r>
          <a:r>
            <a:rPr lang="ar-SA" sz="1100" kern="1200" dirty="0" smtClean="0"/>
            <a:t> استخدام شركة باكستر </a:t>
          </a:r>
          <a:r>
            <a:rPr lang="en-US" sz="1100" kern="1200" dirty="0" smtClean="0"/>
            <a:t>Baxter </a:t>
          </a:r>
          <a:r>
            <a:rPr lang="ar-SA" sz="1100" kern="1200" dirty="0" smtClean="0"/>
            <a:t>نظام المخازن الفارغة أدى لتغيير طبيعة عمل الشركة حيث أصبحت كشريك للمستشفيات وكمدير لتجهيزات المستخدم.</a:t>
          </a:r>
          <a:endParaRPr lang="en-US" sz="1100" kern="1200" dirty="0" smtClean="0"/>
        </a:p>
        <a:p>
          <a:pPr lvl="0" algn="ctr" defTabSz="622300" rtl="1">
            <a:lnSpc>
              <a:spcPct val="90000"/>
            </a:lnSpc>
            <a:spcBef>
              <a:spcPct val="0"/>
            </a:spcBef>
            <a:spcAft>
              <a:spcPct val="35000"/>
            </a:spcAft>
          </a:pPr>
          <a:r>
            <a:rPr lang="ar-SA" sz="1100" kern="12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kern="1200" dirty="0"/>
        </a:p>
      </dsp:txBody>
      <dsp:txXfrm>
        <a:off x="5917661" y="1688495"/>
        <a:ext cx="2343660" cy="2937244"/>
      </dsp:txXfrm>
    </dsp:sp>
    <dsp:sp modelId="{D1550409-D4F5-42B6-86BC-31FB80362EBB}">
      <dsp:nvSpPr>
        <dsp:cNvPr id="0" name=""/>
        <dsp:cNvSpPr/>
      </dsp:nvSpPr>
      <dsp:spPr>
        <a:xfrm rot="5424354">
          <a:off x="3920163" y="4608507"/>
          <a:ext cx="720096" cy="0"/>
        </a:xfrm>
        <a:custGeom>
          <a:avLst/>
          <a:gdLst/>
          <a:ahLst/>
          <a:cxnLst/>
          <a:rect l="0" t="0" r="0" b="0"/>
          <a:pathLst>
            <a:path>
              <a:moveTo>
                <a:pt x="0" y="0"/>
              </a:moveTo>
              <a:lnTo>
                <a:pt x="72009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2664297" y="4968547"/>
          <a:ext cx="3217704" cy="1273677"/>
        </a:xfrm>
        <a:prstGeom prst="roundRect">
          <a:avLst/>
        </a:prstGeom>
        <a:gradFill rotWithShape="0">
          <a:gsLst>
            <a:gs pos="0">
              <a:schemeClr val="accent5">
                <a:hueOff val="-7450407"/>
                <a:satOff val="29858"/>
                <a:lumOff val="6471"/>
                <a:alphaOff val="0"/>
                <a:tint val="50000"/>
                <a:satMod val="300000"/>
              </a:schemeClr>
            </a:gs>
            <a:gs pos="35000">
              <a:schemeClr val="accent5">
                <a:hueOff val="-7450407"/>
                <a:satOff val="29858"/>
                <a:lumOff val="6471"/>
                <a:alphaOff val="0"/>
                <a:tint val="37000"/>
                <a:satMod val="300000"/>
              </a:schemeClr>
            </a:gs>
            <a:gs pos="100000">
              <a:schemeClr val="accent5">
                <a:hueOff val="-7450407"/>
                <a:satOff val="29858"/>
                <a:lumOff val="647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 التبرير المنطقي للإجراءات </a:t>
          </a:r>
          <a:r>
            <a:rPr lang="en-US" sz="1400" b="1" u="sng" kern="1200" dirty="0" smtClean="0">
              <a:cs typeface="MCS Taybah S_U normal." pitchFamily="2" charset="-78"/>
            </a:rPr>
            <a:t> of Procedures</a:t>
          </a:r>
          <a:r>
            <a:rPr lang="en-US" sz="1400" u="sng" kern="1200" dirty="0" smtClean="0">
              <a:cs typeface="MCS Taybah S_U normal." pitchFamily="2" charset="-78"/>
            </a:rPr>
            <a:t> </a:t>
          </a:r>
          <a:r>
            <a:rPr lang="en-US" sz="1400" b="1" u="sng" kern="1200" dirty="0" smtClean="0">
              <a:cs typeface="MCS Taybah S_U normal." pitchFamily="2" charset="-78"/>
            </a:rPr>
            <a:t>Rationalization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kern="1200" dirty="0"/>
        </a:p>
      </dsp:txBody>
      <dsp:txXfrm>
        <a:off x="2726473" y="5030723"/>
        <a:ext cx="3093352" cy="1149325"/>
      </dsp:txXfrm>
    </dsp:sp>
    <dsp:sp modelId="{FD0D017D-0B1E-492F-8567-15B7695245F4}">
      <dsp:nvSpPr>
        <dsp:cNvPr id="0" name=""/>
        <dsp:cNvSpPr/>
      </dsp:nvSpPr>
      <dsp:spPr>
        <a:xfrm rot="10871847">
          <a:off x="2692943" y="3140806"/>
          <a:ext cx="559361" cy="0"/>
        </a:xfrm>
        <a:custGeom>
          <a:avLst/>
          <a:gdLst/>
          <a:ahLst/>
          <a:cxnLst/>
          <a:rect l="0" t="0" r="0" b="0"/>
          <a:pathLst>
            <a:path>
              <a:moveTo>
                <a:pt x="0" y="0"/>
              </a:moveTo>
              <a:lnTo>
                <a:pt x="55936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72017" y="1440160"/>
          <a:ext cx="2620986" cy="3334818"/>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إعادة هندسة الأعمال </a:t>
          </a:r>
          <a:r>
            <a:rPr lang="en-US" sz="1400" b="1" u="sng" kern="1200" dirty="0" smtClean="0">
              <a:cs typeface="MCS Taybah S_U normal." pitchFamily="2" charset="-78"/>
            </a:rPr>
            <a:t>Reengineering  Business</a:t>
          </a:r>
          <a:r>
            <a:rPr lang="ar-SA" sz="1400" u="sng" kern="1200" dirty="0" smtClean="0">
              <a:cs typeface="MCS Taybah S_U normal." pitchFamily="2" charset="-78"/>
            </a:rPr>
            <a:t> :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 تحليل إجراءات الأعمال  </a:t>
          </a:r>
          <a:r>
            <a:rPr lang="en-US" sz="1100" b="1" kern="1200" dirty="0" smtClean="0"/>
            <a:t>business processes</a:t>
          </a:r>
          <a:r>
            <a:rPr lang="ar-SA" sz="1100" kern="1200" dirty="0" smtClean="0"/>
            <a:t> لتبسيطها وإعادة تصميمها. </a:t>
          </a:r>
          <a:endParaRPr lang="en-US" sz="1100" kern="1200" dirty="0" smtClean="0"/>
        </a:p>
        <a:p>
          <a:pPr lvl="0" algn="ctr" defTabSz="622300" rtl="1">
            <a:lnSpc>
              <a:spcPct val="90000"/>
            </a:lnSpc>
            <a:spcBef>
              <a:spcPct val="0"/>
            </a:spcBef>
            <a:spcAft>
              <a:spcPct val="35000"/>
            </a:spcAft>
          </a:pPr>
          <a:r>
            <a:rPr lang="ar-SA" sz="1100" kern="1200" dirty="0" smtClean="0"/>
            <a:t>. تستطيع المنظمة باستخدام تكنولوجيا المعلومات تغيير وتبسيط إجراءات الأعمال لزيادة سرعة الانجاز وتطوير الخدمة ورفع الجودة .</a:t>
          </a:r>
          <a:endParaRPr lang="en-US" sz="1100" kern="1200" dirty="0" smtClean="0"/>
        </a:p>
        <a:p>
          <a:pPr lvl="0" algn="ctr" defTabSz="622300" rtl="1">
            <a:lnSpc>
              <a:spcPct val="90000"/>
            </a:lnSpc>
            <a:spcBef>
              <a:spcPct val="0"/>
            </a:spcBef>
            <a:spcAft>
              <a:spcPct val="35000"/>
            </a:spcAft>
          </a:pPr>
          <a:r>
            <a:rPr lang="ar-SA" sz="1100" kern="1200" dirty="0" smtClean="0"/>
            <a:t>.إعادة ترتيب أو تنظيم تدفق الأعمال من خلال دمج بعض الخطوات لتقليل الخطوات المكررة والمهام التي تتطلب استخدام اوراق كثيرة.</a:t>
          </a:r>
          <a:endParaRPr lang="en-US" sz="1100" kern="1200" dirty="0" smtClean="0"/>
        </a:p>
        <a:p>
          <a:pPr lvl="0" algn="ctr" defTabSz="622300" rtl="1">
            <a:lnSpc>
              <a:spcPct val="90000"/>
            </a:lnSpc>
            <a:spcBef>
              <a:spcPct val="0"/>
            </a:spcBef>
            <a:spcAft>
              <a:spcPct val="35000"/>
            </a:spcAft>
          </a:pPr>
          <a:r>
            <a:rPr lang="ar-SA" sz="1100" kern="1200" dirty="0" smtClean="0"/>
            <a:t>. يتطلب هذه نظرة وفكر جديد لترتيب وتنظيم إجراءات الأعمال.</a:t>
          </a:r>
          <a:endParaRPr lang="en-US" sz="1100" kern="1200" dirty="0" smtClean="0"/>
        </a:p>
        <a:p>
          <a:pPr lvl="0" algn="ctr" defTabSz="622300" rtl="1">
            <a:lnSpc>
              <a:spcPct val="90000"/>
            </a:lnSpc>
            <a:spcBef>
              <a:spcPct val="0"/>
            </a:spcBef>
            <a:spcAft>
              <a:spcPct val="35000"/>
            </a:spcAft>
          </a:pPr>
          <a:r>
            <a:rPr lang="ar-SA" sz="1100" kern="1200" dirty="0" smtClean="0"/>
            <a:t>. </a:t>
          </a:r>
          <a:r>
            <a:rPr lang="ar-SA" sz="1100" b="1" kern="1200" dirty="0" smtClean="0"/>
            <a:t>مثال</a:t>
          </a:r>
          <a:r>
            <a:rPr lang="ar-SA" sz="1100" kern="1200" dirty="0" smtClean="0"/>
            <a:t> //  إعادة تصميم إجراءات دفع الفواتير في شركة فورد لجعلها تتم الكترونيا مما أدى إلى تخفيض عدد العمال من </a:t>
          </a:r>
          <a:r>
            <a:rPr lang="en-US" sz="1100" kern="1200" dirty="0" smtClean="0"/>
            <a:t>500</a:t>
          </a:r>
          <a:r>
            <a:rPr lang="ar-SA" sz="1100" kern="1200" dirty="0" smtClean="0"/>
            <a:t> إلى </a:t>
          </a:r>
          <a:r>
            <a:rPr lang="en-US" sz="1100" kern="1200" dirty="0" smtClean="0"/>
            <a:t>75</a:t>
          </a:r>
          <a:r>
            <a:rPr lang="ar-SA" sz="1100" kern="1200" dirty="0" smtClean="0"/>
            <a:t> عاملا . تطبيق نظام الحجز المركزي في شركة الخطوط السعودية باستخدام قواعد البيانات الموزعة.</a:t>
          </a:r>
          <a:endParaRPr lang="ar-SA" sz="1100" kern="1200" dirty="0"/>
        </a:p>
      </dsp:txBody>
      <dsp:txXfrm>
        <a:off x="199963" y="1568106"/>
        <a:ext cx="2365094" cy="307892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FD86A-4C45-4367-A9BA-485C0874835E}">
      <dsp:nvSpPr>
        <dsp:cNvPr id="0" name=""/>
        <dsp:cNvSpPr/>
      </dsp:nvSpPr>
      <dsp:spPr>
        <a:xfrm>
          <a:off x="3626012" y="2207996"/>
          <a:ext cx="2339753" cy="1827262"/>
        </a:xfrm>
        <a:prstGeom prst="ellipse">
          <a:avLst/>
        </a:prstGeom>
        <a:solidFill>
          <a:schemeClr val="accent5">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تأثيرات تكنولوجيا المعلومات على عمل المنظمة وزيادة كفاءتها</a:t>
          </a:r>
        </a:p>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يتمثل في :</a:t>
          </a:r>
          <a:endParaRPr lang="ar-SA" sz="2000" kern="1200" dirty="0">
            <a:solidFill>
              <a:schemeClr val="tx1"/>
            </a:solidFill>
            <a:cs typeface="MCS Taybah S_U normal." pitchFamily="2" charset="-78"/>
          </a:endParaRPr>
        </a:p>
      </dsp:txBody>
      <dsp:txXfrm>
        <a:off x="3968661" y="2475592"/>
        <a:ext cx="1654455" cy="1292070"/>
      </dsp:txXfrm>
    </dsp:sp>
    <dsp:sp modelId="{A485DC4C-E431-46AA-93E2-8B7459268A26}">
      <dsp:nvSpPr>
        <dsp:cNvPr id="0" name=""/>
        <dsp:cNvSpPr/>
      </dsp:nvSpPr>
      <dsp:spPr>
        <a:xfrm rot="16273668">
          <a:off x="4474838" y="1847240"/>
          <a:ext cx="696175" cy="25751"/>
        </a:xfrm>
        <a:custGeom>
          <a:avLst/>
          <a:gdLst/>
          <a:ahLst/>
          <a:cxnLst/>
          <a:rect l="0" t="0" r="0" b="0"/>
          <a:pathLst>
            <a:path>
              <a:moveTo>
                <a:pt x="0" y="12875"/>
              </a:moveTo>
              <a:lnTo>
                <a:pt x="69617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4474838" y="1842349"/>
        <a:ext cx="696175" cy="35534"/>
      </dsp:txXfrm>
    </dsp:sp>
    <dsp:sp modelId="{9D449123-3D01-4871-B074-577F88681810}">
      <dsp:nvSpPr>
        <dsp:cNvPr id="0" name=""/>
        <dsp:cNvSpPr/>
      </dsp:nvSpPr>
      <dsp:spPr>
        <a:xfrm>
          <a:off x="4104458" y="401398"/>
          <a:ext cx="1475655" cy="111078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المعاملات </a:t>
          </a:r>
          <a:r>
            <a:rPr lang="en-US" sz="1100" u="sng" kern="1200" dirty="0" smtClean="0">
              <a:solidFill>
                <a:schemeClr val="tx1"/>
              </a:solidFill>
              <a:cs typeface="MCS Taybah S_U normal." pitchFamily="2" charset="-78"/>
            </a:rPr>
            <a:t> Transactional Impact </a:t>
          </a:r>
          <a:r>
            <a:rPr lang="ar-SA" sz="1100" kern="1200" dirty="0" smtClean="0">
              <a:solidFill>
                <a:schemeClr val="tx1"/>
              </a:solidFill>
              <a:cs typeface="MCS Taybah S_U normal." pitchFamily="2" charset="-78"/>
            </a:rPr>
            <a:t>تحويل المعاملات غير المنظمة إلى معاملات روتينية .</a:t>
          </a:r>
          <a:endParaRPr lang="ar-SA" sz="1100" kern="1200" dirty="0">
            <a:solidFill>
              <a:schemeClr val="tx1"/>
            </a:solidFill>
            <a:cs typeface="MCS Taybah S_U normal." pitchFamily="2" charset="-78"/>
          </a:endParaRPr>
        </a:p>
      </dsp:txBody>
      <dsp:txXfrm>
        <a:off x="4320563" y="564068"/>
        <a:ext cx="1043445" cy="785442"/>
      </dsp:txXfrm>
    </dsp:sp>
    <dsp:sp modelId="{A2546E05-6535-481B-B8C8-E9E15C802816}">
      <dsp:nvSpPr>
        <dsp:cNvPr id="0" name=""/>
        <dsp:cNvSpPr/>
      </dsp:nvSpPr>
      <dsp:spPr>
        <a:xfrm rot="18735720">
          <a:off x="5379563" y="2152630"/>
          <a:ext cx="570341" cy="25751"/>
        </a:xfrm>
        <a:custGeom>
          <a:avLst/>
          <a:gdLst/>
          <a:ahLst/>
          <a:cxnLst/>
          <a:rect l="0" t="0" r="0" b="0"/>
          <a:pathLst>
            <a:path>
              <a:moveTo>
                <a:pt x="0" y="12875"/>
              </a:moveTo>
              <a:lnTo>
                <a:pt x="57034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379563" y="2150950"/>
        <a:ext cx="570341" cy="29111"/>
      </dsp:txXfrm>
    </dsp:sp>
    <dsp:sp modelId="{FF69B15B-6452-497A-8F44-29B93C493BDD}">
      <dsp:nvSpPr>
        <dsp:cNvPr id="0" name=""/>
        <dsp:cNvSpPr/>
      </dsp:nvSpPr>
      <dsp:spPr>
        <a:xfrm>
          <a:off x="5499842" y="694811"/>
          <a:ext cx="1736453" cy="1393418"/>
        </a:xfrm>
        <a:prstGeom prst="ellipse">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الجغرافي </a:t>
          </a:r>
          <a:r>
            <a:rPr lang="en-US" sz="1100" u="sng" kern="1200" dirty="0" smtClean="0">
              <a:solidFill>
                <a:schemeClr val="tx1"/>
              </a:solidFill>
              <a:cs typeface="MCS Taybah S_U normal." pitchFamily="2" charset="-78"/>
            </a:rPr>
            <a:t> Geographical Impact </a:t>
          </a:r>
          <a:r>
            <a:rPr lang="ar-SA" sz="1100" kern="12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kern="1200" dirty="0">
            <a:solidFill>
              <a:schemeClr val="tx1"/>
            </a:solidFill>
            <a:cs typeface="MCS Taybah S_U normal." pitchFamily="2" charset="-78"/>
          </a:endParaRPr>
        </a:p>
      </dsp:txBody>
      <dsp:txXfrm>
        <a:off x="5754140" y="898872"/>
        <a:ext cx="1227857" cy="985296"/>
      </dsp:txXfrm>
    </dsp:sp>
    <dsp:sp modelId="{EE3C924A-CF10-42FD-9DE9-908325283FEF}">
      <dsp:nvSpPr>
        <dsp:cNvPr id="0" name=""/>
        <dsp:cNvSpPr/>
      </dsp:nvSpPr>
      <dsp:spPr>
        <a:xfrm rot="20954976">
          <a:off x="5929162" y="2855816"/>
          <a:ext cx="397846" cy="25751"/>
        </a:xfrm>
        <a:custGeom>
          <a:avLst/>
          <a:gdLst/>
          <a:ahLst/>
          <a:cxnLst/>
          <a:rect l="0" t="0" r="0" b="0"/>
          <a:pathLst>
            <a:path>
              <a:moveTo>
                <a:pt x="0" y="12875"/>
              </a:moveTo>
              <a:lnTo>
                <a:pt x="39784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929162" y="2858539"/>
        <a:ext cx="397846" cy="20307"/>
      </dsp:txXfrm>
    </dsp:sp>
    <dsp:sp modelId="{E79F9CCB-1137-40DF-A77D-1843A04FFFDB}">
      <dsp:nvSpPr>
        <dsp:cNvPr id="0" name=""/>
        <dsp:cNvSpPr/>
      </dsp:nvSpPr>
      <dsp:spPr>
        <a:xfrm>
          <a:off x="6300190" y="1974462"/>
          <a:ext cx="1736453" cy="1393418"/>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التشغيل الآلي </a:t>
          </a:r>
          <a:r>
            <a:rPr lang="en-US" sz="1100" u="sng" kern="1200" dirty="0" smtClean="0">
              <a:solidFill>
                <a:schemeClr val="tx1"/>
              </a:solidFill>
              <a:cs typeface="MCS Taybah S_U normal." pitchFamily="2" charset="-78"/>
            </a:rPr>
            <a:t> </a:t>
          </a:r>
          <a:r>
            <a:rPr lang="en-US" sz="1100" u="sng" kern="1200" dirty="0" err="1" smtClean="0">
              <a:solidFill>
                <a:schemeClr val="tx1"/>
              </a:solidFill>
              <a:cs typeface="MCS Taybah S_U normal." pitchFamily="2" charset="-78"/>
            </a:rPr>
            <a:t>Automational</a:t>
          </a:r>
          <a:r>
            <a:rPr lang="en-US" sz="1100" u="sng" kern="1200" dirty="0" smtClean="0">
              <a:solidFill>
                <a:schemeClr val="tx1"/>
              </a:solidFill>
              <a:cs typeface="MCS Taybah S_U normal." pitchFamily="2" charset="-78"/>
            </a:rPr>
            <a:t> Impact</a:t>
          </a:r>
          <a:r>
            <a:rPr lang="en-US" sz="1100" kern="1200" dirty="0" smtClean="0">
              <a:solidFill>
                <a:schemeClr val="tx1"/>
              </a:solidFill>
              <a:cs typeface="MCS Taybah S_U normal." pitchFamily="2" charset="-78"/>
            </a:rPr>
            <a:t> </a:t>
          </a:r>
          <a:endParaRPr lang="ar-SA"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تقليل التدخل البشري في العمل .</a:t>
          </a:r>
          <a:endParaRPr lang="ar-SA" sz="1100" kern="1200" dirty="0">
            <a:solidFill>
              <a:schemeClr val="tx1"/>
            </a:solidFill>
            <a:cs typeface="MCS Taybah S_U normal." pitchFamily="2" charset="-78"/>
          </a:endParaRPr>
        </a:p>
      </dsp:txBody>
      <dsp:txXfrm>
        <a:off x="6554488" y="2178523"/>
        <a:ext cx="1227857" cy="985296"/>
      </dsp:txXfrm>
    </dsp:sp>
    <dsp:sp modelId="{36C67D56-851F-4536-9145-2650BA7FD862}">
      <dsp:nvSpPr>
        <dsp:cNvPr id="0" name=""/>
        <dsp:cNvSpPr/>
      </dsp:nvSpPr>
      <dsp:spPr>
        <a:xfrm rot="1554144">
          <a:off x="5762330" y="3708720"/>
          <a:ext cx="538026" cy="25751"/>
        </a:xfrm>
        <a:custGeom>
          <a:avLst/>
          <a:gdLst/>
          <a:ahLst/>
          <a:cxnLst/>
          <a:rect l="0" t="0" r="0" b="0"/>
          <a:pathLst>
            <a:path>
              <a:moveTo>
                <a:pt x="0" y="12875"/>
              </a:moveTo>
              <a:lnTo>
                <a:pt x="53802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762330" y="3707865"/>
        <a:ext cx="538026" cy="27462"/>
      </dsp:txXfrm>
    </dsp:sp>
    <dsp:sp modelId="{0A2D5FC1-D885-44A3-B02B-FE06859808ED}">
      <dsp:nvSpPr>
        <dsp:cNvPr id="0" name=""/>
        <dsp:cNvSpPr/>
      </dsp:nvSpPr>
      <dsp:spPr>
        <a:xfrm>
          <a:off x="6147900" y="3503123"/>
          <a:ext cx="1736453" cy="1393418"/>
        </a:xfrm>
        <a:prstGeom prst="ellipse">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 </a:t>
          </a:r>
          <a:r>
            <a:rPr lang="ar-SA" sz="1100" u="sng" kern="1200" dirty="0" smtClean="0">
              <a:solidFill>
                <a:schemeClr val="tx1"/>
              </a:solidFill>
              <a:cs typeface="MCS Taybah S_U normal." pitchFamily="2" charset="-78"/>
            </a:rPr>
            <a:t>القدرة التحليلية </a:t>
          </a:r>
          <a:r>
            <a:rPr lang="en-US" sz="1100" u="sng" kern="1200" dirty="0" smtClean="0">
              <a:solidFill>
                <a:schemeClr val="tx1"/>
              </a:solidFill>
              <a:cs typeface="MCS Taybah S_U normal." pitchFamily="2" charset="-78"/>
            </a:rPr>
            <a:t>Analytical Capability </a:t>
          </a:r>
          <a:endParaRPr lang="ar-SA" sz="1100" u="sng"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kern="1200" dirty="0">
            <a:solidFill>
              <a:schemeClr val="tx1"/>
            </a:solidFill>
            <a:cs typeface="MCS Taybah S_U normal." pitchFamily="2" charset="-78"/>
          </a:endParaRPr>
        </a:p>
      </dsp:txBody>
      <dsp:txXfrm>
        <a:off x="6402198" y="3707184"/>
        <a:ext cx="1227857" cy="985296"/>
      </dsp:txXfrm>
    </dsp:sp>
    <dsp:sp modelId="{87A0ABC3-E3F2-4C48-9F9E-CA92D7B32D22}">
      <dsp:nvSpPr>
        <dsp:cNvPr id="0" name=""/>
        <dsp:cNvSpPr/>
      </dsp:nvSpPr>
      <dsp:spPr>
        <a:xfrm rot="3888528">
          <a:off x="5027242" y="4237395"/>
          <a:ext cx="599068" cy="25751"/>
        </a:xfrm>
        <a:custGeom>
          <a:avLst/>
          <a:gdLst/>
          <a:ahLst/>
          <a:cxnLst/>
          <a:rect l="0" t="0" r="0" b="0"/>
          <a:pathLst>
            <a:path>
              <a:moveTo>
                <a:pt x="0" y="12875"/>
              </a:moveTo>
              <a:lnTo>
                <a:pt x="599068"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027242" y="4234982"/>
        <a:ext cx="599068" cy="30577"/>
      </dsp:txXfrm>
    </dsp:sp>
    <dsp:sp modelId="{CA6ADD73-9596-4407-B097-A934CDC2465E}">
      <dsp:nvSpPr>
        <dsp:cNvPr id="0" name=""/>
        <dsp:cNvSpPr/>
      </dsp:nvSpPr>
      <dsp:spPr>
        <a:xfrm>
          <a:off x="4994303" y="4464500"/>
          <a:ext cx="1521913" cy="1393418"/>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a:t>
          </a:r>
          <a:r>
            <a:rPr lang="ar-SA" sz="1100" u="sng" kern="1200" dirty="0" smtClean="0">
              <a:solidFill>
                <a:schemeClr val="tx1"/>
              </a:solidFill>
              <a:cs typeface="MCS Taybah S_U normal." pitchFamily="2" charset="-78"/>
            </a:rPr>
            <a:t>القدرة المعلوماتية </a:t>
          </a:r>
          <a:r>
            <a:rPr lang="en-US" sz="1100" u="sng" kern="1200" dirty="0" smtClean="0">
              <a:solidFill>
                <a:schemeClr val="tx1"/>
              </a:solidFill>
              <a:cs typeface="MCS Taybah S_U normal." pitchFamily="2" charset="-78"/>
            </a:rPr>
            <a:t> Informational Capability </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كميات كبيرة ومفصلة من المعلومات في مختلف المجالات .</a:t>
          </a:r>
          <a:endParaRPr lang="ar-SA" sz="1100" kern="1200" dirty="0">
            <a:solidFill>
              <a:schemeClr val="tx1"/>
            </a:solidFill>
            <a:cs typeface="MCS Taybah S_U normal." pitchFamily="2" charset="-78"/>
          </a:endParaRPr>
        </a:p>
      </dsp:txBody>
      <dsp:txXfrm>
        <a:off x="5217182" y="4668561"/>
        <a:ext cx="1076155" cy="985296"/>
      </dsp:txXfrm>
    </dsp:sp>
    <dsp:sp modelId="{22D1DCA4-6D60-4AE2-AF8C-32126D285D61}">
      <dsp:nvSpPr>
        <dsp:cNvPr id="0" name=""/>
        <dsp:cNvSpPr/>
      </dsp:nvSpPr>
      <dsp:spPr>
        <a:xfrm rot="6517272">
          <a:off x="4195987" y="4209364"/>
          <a:ext cx="458102" cy="25751"/>
        </a:xfrm>
        <a:custGeom>
          <a:avLst/>
          <a:gdLst/>
          <a:ahLst/>
          <a:cxnLst/>
          <a:rect l="0" t="0" r="0" b="0"/>
          <a:pathLst>
            <a:path>
              <a:moveTo>
                <a:pt x="0" y="12875"/>
              </a:moveTo>
              <a:lnTo>
                <a:pt x="458102"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4195987" y="4210549"/>
        <a:ext cx="458102" cy="23382"/>
      </dsp:txXfrm>
    </dsp:sp>
    <dsp:sp modelId="{E8E04FBF-5716-4A3D-870A-349D17D976C8}">
      <dsp:nvSpPr>
        <dsp:cNvPr id="0" name=""/>
        <dsp:cNvSpPr/>
      </dsp:nvSpPr>
      <dsp:spPr>
        <a:xfrm>
          <a:off x="3203845" y="4392486"/>
          <a:ext cx="1736453" cy="1754579"/>
        </a:xfrm>
        <a:prstGeom prst="ellipse">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التغيير المرحلي  التتابعي </a:t>
          </a:r>
          <a:r>
            <a:rPr lang="en-US" sz="700" u="sng" kern="1200" dirty="0" err="1" smtClean="0">
              <a:solidFill>
                <a:schemeClr val="tx1"/>
              </a:solidFill>
              <a:cs typeface="MCS Taybah S_U normal." pitchFamily="2" charset="-78"/>
            </a:rPr>
            <a:t>Sequental</a:t>
          </a:r>
          <a:r>
            <a:rPr lang="en-US" sz="700" u="sng" kern="1200" dirty="0" smtClean="0">
              <a:solidFill>
                <a:schemeClr val="tx1"/>
              </a:solidFill>
              <a:cs typeface="MCS Taybah S_U normal." pitchFamily="2" charset="-78"/>
            </a:rPr>
            <a:t> Change Capability</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kern="1200" dirty="0">
            <a:solidFill>
              <a:schemeClr val="tx1"/>
            </a:solidFill>
            <a:cs typeface="MCS Taybah S_U normal." pitchFamily="2" charset="-78"/>
          </a:endParaRPr>
        </a:p>
      </dsp:txBody>
      <dsp:txXfrm>
        <a:off x="3458143" y="4649438"/>
        <a:ext cx="1227857" cy="1240675"/>
      </dsp:txXfrm>
    </dsp:sp>
    <dsp:sp modelId="{5E656458-A104-4D6E-85B4-4C035F62BF2C}">
      <dsp:nvSpPr>
        <dsp:cNvPr id="0" name=""/>
        <dsp:cNvSpPr/>
      </dsp:nvSpPr>
      <dsp:spPr>
        <a:xfrm rot="9000000">
          <a:off x="3207621" y="3825386"/>
          <a:ext cx="694039" cy="25751"/>
        </a:xfrm>
        <a:custGeom>
          <a:avLst/>
          <a:gdLst/>
          <a:ahLst/>
          <a:cxnLst/>
          <a:rect l="0" t="0" r="0" b="0"/>
          <a:pathLst>
            <a:path>
              <a:moveTo>
                <a:pt x="0" y="12875"/>
              </a:moveTo>
              <a:lnTo>
                <a:pt x="694039"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207621" y="3820549"/>
        <a:ext cx="694039" cy="35425"/>
      </dsp:txXfrm>
    </dsp:sp>
    <dsp:sp modelId="{24151FF5-2C11-4075-B4E2-86F7CD60A813}">
      <dsp:nvSpPr>
        <dsp:cNvPr id="0" name=""/>
        <dsp:cNvSpPr/>
      </dsp:nvSpPr>
      <dsp:spPr>
        <a:xfrm>
          <a:off x="1681118" y="3721961"/>
          <a:ext cx="1736453" cy="1393418"/>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ادارة المعرفة </a:t>
          </a:r>
          <a:r>
            <a:rPr lang="en-US" sz="900" u="sng" kern="1200" dirty="0" smtClean="0">
              <a:solidFill>
                <a:schemeClr val="tx1"/>
              </a:solidFill>
              <a:cs typeface="MCS Taybah S_U normal." pitchFamily="2" charset="-78"/>
            </a:rPr>
            <a:t>Knowledge </a:t>
          </a:r>
          <a:r>
            <a:rPr lang="en-US" sz="900" u="sng" kern="1200" dirty="0" err="1" smtClean="0">
              <a:solidFill>
                <a:schemeClr val="tx1"/>
              </a:solidFill>
              <a:cs typeface="MCS Taybah S_U normal." pitchFamily="2" charset="-78"/>
            </a:rPr>
            <a:t>Managemant</a:t>
          </a:r>
          <a:r>
            <a:rPr lang="en-US" sz="900" u="sng" kern="1200" dirty="0" smtClean="0">
              <a:solidFill>
                <a:schemeClr val="tx1"/>
              </a:solidFill>
              <a:cs typeface="MCS Taybah S_U normal." pitchFamily="2" charset="-78"/>
            </a:rPr>
            <a:t> Capability</a:t>
          </a:r>
          <a:r>
            <a:rPr lang="en-US" sz="9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تمكين الحصول على المعلومات وتوزيعها بشكل دقيق وسريع.</a:t>
          </a:r>
          <a:endParaRPr lang="ar-SA" sz="1100" kern="1200" dirty="0">
            <a:solidFill>
              <a:schemeClr val="tx1"/>
            </a:solidFill>
            <a:cs typeface="MCS Taybah S_U normal." pitchFamily="2" charset="-78"/>
          </a:endParaRPr>
        </a:p>
      </dsp:txBody>
      <dsp:txXfrm>
        <a:off x="1935416" y="3926022"/>
        <a:ext cx="1227857" cy="985296"/>
      </dsp:txXfrm>
    </dsp:sp>
    <dsp:sp modelId="{3CC59E7B-D45D-4907-8E1A-8E5E9ACCC901}">
      <dsp:nvSpPr>
        <dsp:cNvPr id="0" name=""/>
        <dsp:cNvSpPr/>
      </dsp:nvSpPr>
      <dsp:spPr>
        <a:xfrm rot="11233932">
          <a:off x="3336492" y="2942962"/>
          <a:ext cx="305881" cy="25751"/>
        </a:xfrm>
        <a:custGeom>
          <a:avLst/>
          <a:gdLst/>
          <a:ahLst/>
          <a:cxnLst/>
          <a:rect l="0" t="0" r="0" b="0"/>
          <a:pathLst>
            <a:path>
              <a:moveTo>
                <a:pt x="0" y="12875"/>
              </a:moveTo>
              <a:lnTo>
                <a:pt x="30588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336492" y="2948031"/>
        <a:ext cx="305881" cy="15612"/>
      </dsp:txXfrm>
    </dsp:sp>
    <dsp:sp modelId="{60A37953-9527-48E8-AE65-0605B4B8DC4B}">
      <dsp:nvSpPr>
        <dsp:cNvPr id="0" name=""/>
        <dsp:cNvSpPr/>
      </dsp:nvSpPr>
      <dsp:spPr>
        <a:xfrm>
          <a:off x="1508941" y="2041979"/>
          <a:ext cx="1838905" cy="1558425"/>
        </a:xfrm>
        <a:prstGeom prst="ellipse">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متابعة انجاز العمل </a:t>
          </a:r>
          <a:r>
            <a:rPr lang="en-US" sz="1100" u="sng" kern="1200" dirty="0" smtClean="0">
              <a:solidFill>
                <a:schemeClr val="tx1"/>
              </a:solidFill>
              <a:cs typeface="MCS Taybah S_U normal." pitchFamily="2" charset="-78"/>
            </a:rPr>
            <a:t>Tasks Tracking Capability</a:t>
          </a:r>
          <a:r>
            <a:rPr lang="en-US" sz="11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kern="1200" dirty="0">
            <a:solidFill>
              <a:schemeClr val="tx1"/>
            </a:solidFill>
            <a:cs typeface="MCS Taybah S_U normal." pitchFamily="2" charset="-78"/>
          </a:endParaRPr>
        </a:p>
      </dsp:txBody>
      <dsp:txXfrm>
        <a:off x="1778242" y="2270205"/>
        <a:ext cx="1300303" cy="1101973"/>
      </dsp:txXfrm>
    </dsp:sp>
    <dsp:sp modelId="{65117047-5169-430C-9977-95C426616A90}">
      <dsp:nvSpPr>
        <dsp:cNvPr id="0" name=""/>
        <dsp:cNvSpPr/>
      </dsp:nvSpPr>
      <dsp:spPr>
        <a:xfrm rot="13563384">
          <a:off x="3599304" y="2169212"/>
          <a:ext cx="582135" cy="25751"/>
        </a:xfrm>
        <a:custGeom>
          <a:avLst/>
          <a:gdLst/>
          <a:ahLst/>
          <a:cxnLst/>
          <a:rect l="0" t="0" r="0" b="0"/>
          <a:pathLst>
            <a:path>
              <a:moveTo>
                <a:pt x="0" y="12875"/>
              </a:moveTo>
              <a:lnTo>
                <a:pt x="58213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599304" y="2167232"/>
        <a:ext cx="582135" cy="29713"/>
      </dsp:txXfrm>
    </dsp:sp>
    <dsp:sp modelId="{F8D80F00-830B-4D37-9A1C-193A4A408E5D}">
      <dsp:nvSpPr>
        <dsp:cNvPr id="0" name=""/>
        <dsp:cNvSpPr/>
      </dsp:nvSpPr>
      <dsp:spPr>
        <a:xfrm>
          <a:off x="2113836" y="694810"/>
          <a:ext cx="2029190" cy="1393418"/>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إلغاء الوسطاء </a:t>
          </a:r>
          <a:r>
            <a:rPr lang="en-US" sz="1100" u="sng" kern="1200" dirty="0" smtClean="0">
              <a:solidFill>
                <a:schemeClr val="tx1"/>
              </a:solidFill>
              <a:cs typeface="MCS Taybah S_U normal." pitchFamily="2" charset="-78"/>
            </a:rPr>
            <a:t>Disintermediation </a:t>
          </a:r>
          <a:r>
            <a:rPr lang="ar-SA" sz="1100" u="sng" kern="1200" dirty="0" smtClean="0">
              <a:solidFill>
                <a:schemeClr val="tx1"/>
              </a:solidFill>
              <a:cs typeface="MCS Taybah S_U normal." pitchFamily="2" charset="-78"/>
            </a:rPr>
            <a:t>:</a:t>
          </a:r>
          <a:r>
            <a:rPr lang="ar-SA" sz="1100" b="1"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050" kern="120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kern="1200" dirty="0">
            <a:solidFill>
              <a:schemeClr val="tx1"/>
            </a:solidFill>
            <a:cs typeface="MCS Taybah S_U normal." pitchFamily="2" charset="-78"/>
          </a:endParaRPr>
        </a:p>
      </dsp:txBody>
      <dsp:txXfrm>
        <a:off x="2411004" y="898871"/>
        <a:ext cx="1434854" cy="98529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066BD0-6AA9-4244-AE25-754DC426F957}" type="datetimeFigureOut">
              <a:rPr lang="ar-SA" smtClean="0"/>
              <a:t>2/18/1434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6DCDB24-22FB-445B-8E9B-71389CD3A016}" type="slidenum">
              <a:rPr lang="ar-SA" smtClean="0"/>
              <a:t>‹#›</a:t>
            </a:fld>
            <a:endParaRPr lang="ar-SA"/>
          </a:p>
        </p:txBody>
      </p:sp>
    </p:spTree>
    <p:extLst>
      <p:ext uri="{BB962C8B-B14F-4D97-AF65-F5344CB8AC3E}">
        <p14:creationId xmlns:p14="http://schemas.microsoft.com/office/powerpoint/2010/main" val="118213402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7</a:t>
            </a:fld>
            <a:endParaRPr lang="ar-SA"/>
          </a:p>
        </p:txBody>
      </p:sp>
    </p:spTree>
    <p:extLst>
      <p:ext uri="{BB962C8B-B14F-4D97-AF65-F5344CB8AC3E}">
        <p14:creationId xmlns:p14="http://schemas.microsoft.com/office/powerpoint/2010/main" val="74317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8</a:t>
            </a:fld>
            <a:endParaRPr lang="ar-SA"/>
          </a:p>
        </p:txBody>
      </p:sp>
    </p:spTree>
    <p:extLst>
      <p:ext uri="{BB962C8B-B14F-4D97-AF65-F5344CB8AC3E}">
        <p14:creationId xmlns:p14="http://schemas.microsoft.com/office/powerpoint/2010/main" val="743175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9</a:t>
            </a:fld>
            <a:endParaRPr lang="ar-SA"/>
          </a:p>
        </p:txBody>
      </p:sp>
    </p:spTree>
    <p:extLst>
      <p:ext uri="{BB962C8B-B14F-4D97-AF65-F5344CB8AC3E}">
        <p14:creationId xmlns:p14="http://schemas.microsoft.com/office/powerpoint/2010/main" val="74317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2/18/1434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6488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2/18/1434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6671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F3F4C7-3205-4E52-BFBA-4B69AC2A1C05}" type="datetimeFigureOut">
              <a:rPr lang="ar-SA" smtClean="0"/>
              <a:t>2/18/1434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418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CBF3F4C7-3205-4E52-BFBA-4B69AC2A1C05}" type="datetimeFigureOut">
              <a:rPr lang="ar-SA" smtClean="0"/>
              <a:t>2/18/1434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8408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CBF3F4C7-3205-4E52-BFBA-4B69AC2A1C05}" type="datetimeFigureOut">
              <a:rPr lang="ar-SA" smtClean="0"/>
              <a:t>2/18/1434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87232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BF3F4C7-3205-4E52-BFBA-4B69AC2A1C05}" type="datetimeFigureOut">
              <a:rPr lang="ar-SA" smtClean="0"/>
              <a:t>2/18/1434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3785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3F4C7-3205-4E52-BFBA-4B69AC2A1C05}" type="datetimeFigureOut">
              <a:rPr lang="ar-SA" smtClean="0"/>
              <a:t>2/18/1434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03978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2/18/1434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420973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2/18/1434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1443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2/18/1434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77329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2/18/1434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1638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F3F4C7-3205-4E52-BFBA-4B69AC2A1C05}" type="datetimeFigureOut">
              <a:rPr lang="ar-SA" smtClean="0"/>
              <a:t>2/18/1434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1CC4B9-1C4E-4E7B-93BE-D3FF3020F2D2}" type="slidenum">
              <a:rPr lang="ar-SA" smtClean="0"/>
              <a:t>‹#›</a:t>
            </a:fld>
            <a:endParaRPr lang="ar-SA"/>
          </a:p>
        </p:txBody>
      </p:sp>
    </p:spTree>
    <p:extLst>
      <p:ext uri="{BB962C8B-B14F-4D97-AF65-F5344CB8AC3E}">
        <p14:creationId xmlns:p14="http://schemas.microsoft.com/office/powerpoint/2010/main" val="130443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png"/><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  ج 2-2</a:t>
            </a:r>
            <a:endParaRPr lang="ar-SA" sz="1400" b="1" dirty="0">
              <a:latin typeface="Andalus" pitchFamily="18" charset="-78"/>
              <a:cs typeface="Andalus" pitchFamily="18" charset="-78"/>
            </a:endParaRPr>
          </a:p>
        </p:txBody>
      </p:sp>
      <p:cxnSp>
        <p:nvCxnSpPr>
          <p:cNvPr id="27" name="Straight Connector 26"/>
          <p:cNvCxnSpPr/>
          <p:nvPr/>
        </p:nvCxnSpPr>
        <p:spPr>
          <a:xfrm>
            <a:off x="4499992"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8" name="Straight Connector 27"/>
          <p:cNvCxnSpPr/>
          <p:nvPr/>
        </p:nvCxnSpPr>
        <p:spPr>
          <a:xfrm>
            <a:off x="8316416"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9" name="Straight Connector 28"/>
          <p:cNvCxnSpPr/>
          <p:nvPr/>
        </p:nvCxnSpPr>
        <p:spPr>
          <a:xfrm>
            <a:off x="683568"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30" name="TextBox 29"/>
          <p:cNvSpPr txBox="1"/>
          <p:nvPr/>
        </p:nvSpPr>
        <p:spPr>
          <a:xfrm>
            <a:off x="914965" y="503000"/>
            <a:ext cx="7056784" cy="523220"/>
          </a:xfrm>
          <a:prstGeom prst="rect">
            <a:avLst/>
          </a:prstGeom>
          <a:ln/>
          <a:effectLst>
            <a:glow rad="228600">
              <a:schemeClr val="accent5">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b="1" dirty="0"/>
              <a:t>التحولات التي سببتها ثورة المعلومات </a:t>
            </a:r>
            <a:endParaRPr lang="ar-SA" sz="4800" dirty="0" smtClean="0">
              <a:ln>
                <a:solidFill>
                  <a:schemeClr val="tx1"/>
                </a:solidFill>
              </a:ln>
              <a:effectLst>
                <a:glow rad="63500">
                  <a:schemeClr val="accent5">
                    <a:satMod val="175000"/>
                    <a:alpha val="40000"/>
                  </a:schemeClr>
                </a:glow>
              </a:effectLst>
              <a:cs typeface="FS_Bold" pitchFamily="2" charset="-78"/>
            </a:endParaRPr>
          </a:p>
        </p:txBody>
      </p:sp>
      <p:sp>
        <p:nvSpPr>
          <p:cNvPr id="31" name="Left Brace 30"/>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37" name="TextBox 36"/>
          <p:cNvSpPr txBox="1"/>
          <p:nvPr/>
        </p:nvSpPr>
        <p:spPr>
          <a:xfrm>
            <a:off x="7616570" y="1817687"/>
            <a:ext cx="1275910" cy="40011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b="1" dirty="0" smtClean="0"/>
              <a:t>العولمة</a:t>
            </a:r>
            <a:endParaRPr lang="ar-SA" sz="4000" b="1" dirty="0" smtClean="0">
              <a:ln>
                <a:solidFill>
                  <a:schemeClr val="tx1"/>
                </a:solidFill>
              </a:ln>
              <a:effectLst/>
              <a:cs typeface="MCS Taybah S_U normal." pitchFamily="2" charset="-78"/>
            </a:endParaRPr>
          </a:p>
        </p:txBody>
      </p:sp>
      <p:sp>
        <p:nvSpPr>
          <p:cNvPr id="38" name="TextBox 37"/>
          <p:cNvSpPr txBox="1"/>
          <p:nvPr/>
        </p:nvSpPr>
        <p:spPr>
          <a:xfrm>
            <a:off x="179512" y="1758295"/>
            <a:ext cx="1512168"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t>التحولات على مستوى المؤسسات </a:t>
            </a:r>
            <a:endParaRPr lang="ar-SA" sz="1400" b="1" dirty="0" smtClean="0">
              <a:ln>
                <a:solidFill>
                  <a:schemeClr val="tx1"/>
                </a:solidFill>
              </a:ln>
              <a:effectLst/>
              <a:cs typeface="MCS Taybah S_U normal." pitchFamily="2" charset="-78"/>
            </a:endParaRPr>
          </a:p>
        </p:txBody>
      </p:sp>
      <p:cxnSp>
        <p:nvCxnSpPr>
          <p:cNvPr id="40" name="Straight Connector 39"/>
          <p:cNvCxnSpPr/>
          <p:nvPr/>
        </p:nvCxnSpPr>
        <p:spPr>
          <a:xfrm>
            <a:off x="4499992" y="134076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42" name="TextBox 41"/>
          <p:cNvSpPr txBox="1"/>
          <p:nvPr/>
        </p:nvSpPr>
        <p:spPr>
          <a:xfrm>
            <a:off x="3635896" y="1758295"/>
            <a:ext cx="1728192"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t>التحولات على مستوى الاقتصاد الصناعي </a:t>
            </a:r>
            <a:endParaRPr lang="ar-SA" sz="1400" b="1" dirty="0" smtClean="0">
              <a:ln>
                <a:solidFill>
                  <a:schemeClr val="tx1"/>
                </a:solidFill>
              </a:ln>
              <a:effectLst/>
              <a:cs typeface="MCS Taybah S_U normal." pitchFamily="2" charset="-78"/>
            </a:endParaRPr>
          </a:p>
        </p:txBody>
      </p:sp>
      <p:sp>
        <p:nvSpPr>
          <p:cNvPr id="47" name="TextBox 46"/>
          <p:cNvSpPr txBox="1"/>
          <p:nvPr/>
        </p:nvSpPr>
        <p:spPr>
          <a:xfrm>
            <a:off x="6948264" y="2564904"/>
            <a:ext cx="2088232" cy="3985706"/>
          </a:xfrm>
          <a:prstGeom prst="rect">
            <a:avLst/>
          </a:prstGeom>
          <a:noFill/>
          <a:ln>
            <a:solidFill>
              <a:schemeClr val="tx1"/>
            </a:solidFill>
            <a:prstDash val="sysDot"/>
          </a:ln>
        </p:spPr>
        <p:txBody>
          <a:bodyPr wrap="square" rtlCol="1">
            <a:spAutoFit/>
          </a:bodyPr>
          <a:lstStyle/>
          <a:p>
            <a:r>
              <a:rPr lang="ar-SA" sz="1100" dirty="0"/>
              <a:t>تصف العولمة العملية المستمرة التي جعلت المجتمعات والحضارات والاقتصاديات المحلية والإقليمية تندمج من خلال شبكة اتصالات </a:t>
            </a:r>
            <a:r>
              <a:rPr lang="ar-SA" sz="1100" dirty="0" smtClean="0"/>
              <a:t> </a:t>
            </a:r>
            <a:r>
              <a:rPr lang="ar-SA" sz="1100" dirty="0"/>
              <a:t>وأعمال  عالمية واسعة . </a:t>
            </a:r>
            <a:r>
              <a:rPr lang="ar-SA" sz="1100" dirty="0" smtClean="0"/>
              <a:t>والمتعارف </a:t>
            </a:r>
            <a:r>
              <a:rPr lang="ar-SA" sz="1100" dirty="0"/>
              <a:t>علية حاليا أن العولمة هي مزيج من العوامل الاقتصادية ، التكنولوجية ، الثقافة الاجتماعية ، السياسية والبيولوجية .</a:t>
            </a:r>
            <a:endParaRPr lang="en-US" sz="1100" dirty="0"/>
          </a:p>
          <a:p>
            <a:pPr lvl="0"/>
            <a:r>
              <a:rPr lang="ar-SA" sz="1100" b="1" dirty="0">
                <a:solidFill>
                  <a:srgbClr val="FF0000"/>
                </a:solidFill>
              </a:rPr>
              <a:t>عولمة الاقتصاد </a:t>
            </a:r>
            <a:r>
              <a:rPr lang="ar-SA" sz="1100" dirty="0" smtClean="0"/>
              <a:t>هناك </a:t>
            </a:r>
            <a:r>
              <a:rPr lang="ar-SA" sz="1100" dirty="0"/>
              <a:t>نسبة زيادة باعتماد اقتصاد الدول المتقدمة ، مثل أمريكا والدول المتقدمة صناعيا في أوربا والصين ، على الاستيراد والتصدير . </a:t>
            </a:r>
            <a:r>
              <a:rPr lang="ar-SA" sz="1100" b="1" dirty="0"/>
              <a:t> </a:t>
            </a:r>
            <a:endParaRPr lang="en-US" sz="1100" dirty="0"/>
          </a:p>
          <a:p>
            <a:r>
              <a:rPr lang="ar-SA" sz="1100" dirty="0" smtClean="0"/>
              <a:t>هنا </a:t>
            </a:r>
            <a:r>
              <a:rPr lang="ar-SA" sz="1100" dirty="0"/>
              <a:t>تظهر أهمية نظم المعلومات المعتمدة على أنظمة الاتصالات للشركات كي يصبح بإمكانها تحقيق إدارة أقوى ومنافسة أعظم في الأسواق العالمية .      </a:t>
            </a:r>
            <a:endParaRPr lang="en-US" sz="1100" dirty="0"/>
          </a:p>
          <a:p>
            <a:pPr algn="ctr"/>
            <a:r>
              <a:rPr lang="ar-SA" sz="1100" dirty="0"/>
              <a:t>   وقد </a:t>
            </a:r>
            <a:r>
              <a:rPr lang="ar-SA" sz="1100" b="1" dirty="0">
                <a:solidFill>
                  <a:srgbClr val="C00000"/>
                </a:solidFill>
              </a:rPr>
              <a:t>أدى التوجه نحو عولمة الاقتصاد</a:t>
            </a:r>
            <a:r>
              <a:rPr lang="ar-SA" sz="1100" dirty="0">
                <a:solidFill>
                  <a:srgbClr val="C00000"/>
                </a:solidFill>
              </a:rPr>
              <a:t> إلى </a:t>
            </a:r>
            <a:r>
              <a:rPr lang="ar-SA" sz="1100" b="1" dirty="0">
                <a:solidFill>
                  <a:srgbClr val="C00000"/>
                </a:solidFill>
              </a:rPr>
              <a:t> تحولات</a:t>
            </a:r>
            <a:r>
              <a:rPr lang="ar-SA" sz="1100" dirty="0">
                <a:solidFill>
                  <a:srgbClr val="C00000"/>
                </a:solidFill>
              </a:rPr>
              <a:t> </a:t>
            </a:r>
            <a:r>
              <a:rPr lang="ar-SA" sz="1100" b="1" dirty="0">
                <a:solidFill>
                  <a:srgbClr val="C00000"/>
                </a:solidFill>
              </a:rPr>
              <a:t>في كثير من المجالات الحياتية</a:t>
            </a:r>
            <a:r>
              <a:rPr lang="ar-SA" sz="1100" dirty="0">
                <a:solidFill>
                  <a:srgbClr val="C00000"/>
                </a:solidFill>
              </a:rPr>
              <a:t> من أهمها تلك التي حدثت على المستوى الاقتصادي :</a:t>
            </a:r>
            <a:endParaRPr lang="en-US" sz="1100" dirty="0">
              <a:solidFill>
                <a:srgbClr val="C00000"/>
              </a:solidFill>
            </a:endParaRPr>
          </a:p>
          <a:p>
            <a:pPr marL="228600" lvl="0" indent="-228600">
              <a:buFont typeface="+mj-lt"/>
              <a:buAutoNum type="arabicPeriod"/>
            </a:pPr>
            <a:r>
              <a:rPr lang="ar-SA" sz="1100" b="1" dirty="0"/>
              <a:t>الإدارة والتحكم في السوق العالمية .</a:t>
            </a:r>
            <a:endParaRPr lang="en-US" sz="1100" b="1" dirty="0"/>
          </a:p>
          <a:p>
            <a:pPr marL="228600" lvl="0" indent="-228600">
              <a:buFont typeface="+mj-lt"/>
              <a:buAutoNum type="arabicPeriod"/>
            </a:pPr>
            <a:r>
              <a:rPr lang="ar-SA" sz="1100" b="1" dirty="0"/>
              <a:t>المنافسة في الأسواق العالمية.</a:t>
            </a:r>
            <a:endParaRPr lang="en-US" sz="1100" b="1" dirty="0"/>
          </a:p>
          <a:p>
            <a:pPr marL="228600" lvl="0" indent="-228600">
              <a:buFont typeface="+mj-lt"/>
              <a:buAutoNum type="arabicPeriod"/>
            </a:pPr>
            <a:r>
              <a:rPr lang="ar-SA" sz="1100" b="1" dirty="0"/>
              <a:t>نظم التوزيع العالمية .</a:t>
            </a:r>
            <a:endParaRPr lang="en-US" sz="1100" b="1" dirty="0"/>
          </a:p>
          <a:p>
            <a:pPr algn="ctr"/>
            <a:endParaRPr lang="en-US" sz="1100" b="1" dirty="0" smtClean="0"/>
          </a:p>
        </p:txBody>
      </p:sp>
      <p:sp>
        <p:nvSpPr>
          <p:cNvPr id="53" name="TextBox 52"/>
          <p:cNvSpPr txBox="1"/>
          <p:nvPr/>
        </p:nvSpPr>
        <p:spPr>
          <a:xfrm>
            <a:off x="7971749" y="1484784"/>
            <a:ext cx="282776" cy="369332"/>
          </a:xfrm>
          <a:prstGeom prst="rect">
            <a:avLst/>
          </a:prstGeom>
          <a:noFill/>
        </p:spPr>
        <p:txBody>
          <a:bodyPr wrap="square" rtlCol="1">
            <a:spAutoFit/>
          </a:bodyPr>
          <a:lstStyle/>
          <a:p>
            <a:r>
              <a:rPr lang="ar-SA" dirty="0" smtClean="0"/>
              <a:t>1</a:t>
            </a:r>
            <a:endParaRPr lang="ar-SA" dirty="0"/>
          </a:p>
        </p:txBody>
      </p:sp>
      <p:sp>
        <p:nvSpPr>
          <p:cNvPr id="54" name="TextBox 53"/>
          <p:cNvSpPr txBox="1"/>
          <p:nvPr/>
        </p:nvSpPr>
        <p:spPr>
          <a:xfrm>
            <a:off x="4211960" y="1475492"/>
            <a:ext cx="282776" cy="369332"/>
          </a:xfrm>
          <a:prstGeom prst="rect">
            <a:avLst/>
          </a:prstGeom>
          <a:noFill/>
        </p:spPr>
        <p:txBody>
          <a:bodyPr wrap="square" rtlCol="1">
            <a:spAutoFit/>
          </a:bodyPr>
          <a:lstStyle/>
          <a:p>
            <a:r>
              <a:rPr lang="ar-SA" dirty="0" smtClean="0"/>
              <a:t>2</a:t>
            </a:r>
            <a:endParaRPr lang="ar-SA" dirty="0"/>
          </a:p>
        </p:txBody>
      </p:sp>
      <p:sp>
        <p:nvSpPr>
          <p:cNvPr id="56" name="TextBox 55"/>
          <p:cNvSpPr txBox="1"/>
          <p:nvPr/>
        </p:nvSpPr>
        <p:spPr>
          <a:xfrm>
            <a:off x="400792" y="1484784"/>
            <a:ext cx="282776" cy="369332"/>
          </a:xfrm>
          <a:prstGeom prst="rect">
            <a:avLst/>
          </a:prstGeom>
          <a:noFill/>
        </p:spPr>
        <p:txBody>
          <a:bodyPr wrap="square" rtlCol="1">
            <a:spAutoFit/>
          </a:bodyPr>
          <a:lstStyle/>
          <a:p>
            <a:r>
              <a:rPr lang="ar-SA" dirty="0"/>
              <a:t>3</a:t>
            </a:r>
          </a:p>
        </p:txBody>
      </p:sp>
      <p:sp>
        <p:nvSpPr>
          <p:cNvPr id="58" name="TextBox 57"/>
          <p:cNvSpPr txBox="1"/>
          <p:nvPr/>
        </p:nvSpPr>
        <p:spPr>
          <a:xfrm>
            <a:off x="3131840" y="2569488"/>
            <a:ext cx="3528392" cy="4124206"/>
          </a:xfrm>
          <a:prstGeom prst="rect">
            <a:avLst/>
          </a:prstGeom>
          <a:noFill/>
          <a:ln>
            <a:solidFill>
              <a:schemeClr val="tx1"/>
            </a:solidFill>
            <a:prstDash val="sysDot"/>
          </a:ln>
        </p:spPr>
        <p:txBody>
          <a:bodyPr wrap="square" rtlCol="1">
            <a:spAutoFit/>
          </a:bodyPr>
          <a:lstStyle/>
          <a:p>
            <a:r>
              <a:rPr lang="ar-SA" sz="1050" dirty="0"/>
              <a:t>تحولت الدول المتقدمة و القوى الصناعية الكبرى من التركيز على الاقتصاد الصناعي إلى الاقتصاد المعتمد على خدمات المعلومات والمعرفة </a:t>
            </a:r>
            <a:r>
              <a:rPr lang="ar-SA" sz="1050" dirty="0" smtClean="0"/>
              <a:t>. </a:t>
            </a:r>
            <a:r>
              <a:rPr lang="ar-SA" sz="1050" dirty="0"/>
              <a:t>أصبحت المعلومات </a:t>
            </a:r>
            <a:r>
              <a:rPr lang="ar-SA" sz="1050" dirty="0" smtClean="0"/>
              <a:t>تمتل </a:t>
            </a:r>
            <a:r>
              <a:rPr lang="ar-SA" sz="1050" dirty="0"/>
              <a:t>الأساس لكثير من المنتجات والخدمات</a:t>
            </a:r>
            <a:r>
              <a:rPr lang="ar-SA" sz="1000" b="1" dirty="0"/>
              <a:t> مثل صناعة برمجيات الحاسب الآلي ، الخدمات المصرفية ، التعليم </a:t>
            </a:r>
            <a:r>
              <a:rPr lang="ar-SA" sz="1000" b="1" dirty="0" smtClean="0"/>
              <a:t>،الظمان </a:t>
            </a:r>
            <a:r>
              <a:rPr lang="ar-SA" sz="1000" b="1" dirty="0"/>
              <a:t>، الحقوق والإعلام </a:t>
            </a:r>
            <a:r>
              <a:rPr lang="ar-SA" sz="1050" dirty="0" smtClean="0"/>
              <a:t>.</a:t>
            </a:r>
          </a:p>
          <a:p>
            <a:r>
              <a:rPr lang="ar-SA" sz="1050" dirty="0" smtClean="0"/>
              <a:t>. </a:t>
            </a:r>
            <a:r>
              <a:rPr lang="ar-SA" sz="1050" dirty="0"/>
              <a:t>أدت ثورة المعلومات والمعرفة إلى التغيير في نوع العمالة المطلوبة ، التي تحولت من المجال الزراعي والصناعي إلى مجالي المعلومات والمعرفة </a:t>
            </a:r>
            <a:r>
              <a:rPr lang="ar-SA" sz="1050" dirty="0" smtClean="0"/>
              <a:t>.</a:t>
            </a:r>
            <a:r>
              <a:rPr lang="ar-SA" sz="1050" b="1" dirty="0" smtClean="0">
                <a:solidFill>
                  <a:srgbClr val="003399"/>
                </a:solidFill>
              </a:rPr>
              <a:t>. </a:t>
            </a:r>
            <a:r>
              <a:rPr lang="ar-SA" sz="1050" b="1" dirty="0">
                <a:solidFill>
                  <a:srgbClr val="003399"/>
                </a:solidFill>
              </a:rPr>
              <a:t>ظهرت بذلك وظائف جديدة تتطلب متخصصين في المعلومات والمعرفة مثل :</a:t>
            </a:r>
            <a:r>
              <a:rPr lang="ar-SA" sz="1050" dirty="0">
                <a:solidFill>
                  <a:srgbClr val="003399"/>
                </a:solidFill>
              </a:rPr>
              <a:t>                                                                                                         </a:t>
            </a:r>
            <a:r>
              <a:rPr lang="ar-SA" sz="1050" b="1" dirty="0"/>
              <a:t>×</a:t>
            </a:r>
            <a:r>
              <a:rPr lang="ar-SA" sz="1050" dirty="0"/>
              <a:t> </a:t>
            </a:r>
            <a:r>
              <a:rPr lang="ar-SA" sz="1050" b="1" dirty="0"/>
              <a:t>المبيعات .</a:t>
            </a:r>
            <a:r>
              <a:rPr lang="ar-SA" sz="1050" dirty="0"/>
              <a:t>   </a:t>
            </a:r>
            <a:r>
              <a:rPr lang="ar-SA" sz="1050" b="1" dirty="0"/>
              <a:t>×</a:t>
            </a:r>
            <a:r>
              <a:rPr lang="ar-SA" sz="1050" dirty="0"/>
              <a:t> </a:t>
            </a:r>
            <a:r>
              <a:rPr lang="ar-SA" sz="1050" b="1" dirty="0"/>
              <a:t>المؤسسات التعليمية .</a:t>
            </a:r>
            <a:r>
              <a:rPr lang="ar-SA" sz="1050" dirty="0"/>
              <a:t>    </a:t>
            </a:r>
            <a:r>
              <a:rPr lang="ar-SA" sz="1050" b="1" dirty="0"/>
              <a:t>×</a:t>
            </a:r>
            <a:r>
              <a:rPr lang="ar-SA" sz="1050" dirty="0"/>
              <a:t> </a:t>
            </a:r>
            <a:r>
              <a:rPr lang="ar-SA" sz="1050" b="1" dirty="0"/>
              <a:t>المراكز الصحية</a:t>
            </a:r>
            <a:r>
              <a:rPr lang="ar-SA" sz="1050" dirty="0"/>
              <a:t> .                                                                                                                                                                                                                                         </a:t>
            </a:r>
            <a:r>
              <a:rPr lang="ar-SA" sz="1050" b="1" dirty="0"/>
              <a:t>×</a:t>
            </a:r>
            <a:r>
              <a:rPr lang="ar-SA" sz="1050" dirty="0"/>
              <a:t> </a:t>
            </a:r>
            <a:r>
              <a:rPr lang="ar-SA" sz="1050" b="1" dirty="0"/>
              <a:t>البنوك .</a:t>
            </a:r>
            <a:r>
              <a:rPr lang="ar-SA" sz="1050" dirty="0"/>
              <a:t>     </a:t>
            </a:r>
            <a:r>
              <a:rPr lang="ar-SA" sz="1050" b="1" dirty="0"/>
              <a:t>×</a:t>
            </a:r>
            <a:r>
              <a:rPr lang="ar-SA" sz="1050" dirty="0"/>
              <a:t> </a:t>
            </a:r>
            <a:r>
              <a:rPr lang="ar-SA" sz="1050" b="1" dirty="0"/>
              <a:t>التأمين والضمان .</a:t>
            </a:r>
            <a:r>
              <a:rPr lang="ar-SA" sz="1050" dirty="0"/>
              <a:t>       </a:t>
            </a:r>
            <a:r>
              <a:rPr lang="ar-SA" sz="1050" b="1" dirty="0"/>
              <a:t>× المؤسسات الحقوقية</a:t>
            </a:r>
            <a:r>
              <a:rPr lang="ar-SA" sz="1050" dirty="0"/>
              <a:t> .                                                                                                       .  وهذه الوظائف توفر أعمال خدماتية مثل تحليل النظم والمبرمجين والناسخين والموزعين.   </a:t>
            </a:r>
            <a:r>
              <a:rPr lang="ar-SA" sz="1050" dirty="0" smtClean="0"/>
              <a:t>                             </a:t>
            </a:r>
            <a:endParaRPr lang="en-US" sz="1050" dirty="0"/>
          </a:p>
          <a:p>
            <a:r>
              <a:rPr lang="ar-SA" sz="1050" dirty="0"/>
              <a:t>   . </a:t>
            </a:r>
            <a:r>
              <a:rPr lang="ar-SA" sz="1050" b="1" dirty="0">
                <a:solidFill>
                  <a:srgbClr val="C00000"/>
                </a:solidFill>
              </a:rPr>
              <a:t>وقد أدت هذه التحولات إلى</a:t>
            </a:r>
            <a:r>
              <a:rPr lang="ar-SA" sz="1050" dirty="0">
                <a:solidFill>
                  <a:srgbClr val="C00000"/>
                </a:solidFill>
              </a:rPr>
              <a:t> : </a:t>
            </a:r>
            <a:endParaRPr lang="en-US" sz="1050" dirty="0">
              <a:solidFill>
                <a:srgbClr val="C00000"/>
              </a:solidFill>
            </a:endParaRPr>
          </a:p>
          <a:p>
            <a:r>
              <a:rPr lang="ar-SA" sz="1050" dirty="0" smtClean="0"/>
              <a:t>1/ </a:t>
            </a:r>
            <a:r>
              <a:rPr lang="ar-SA" sz="1050" b="1" dirty="0"/>
              <a:t>تحسن في الإنتاجية</a:t>
            </a:r>
            <a:r>
              <a:rPr lang="ar-SA" sz="1050" dirty="0"/>
              <a:t> </a:t>
            </a:r>
            <a:r>
              <a:rPr lang="en-US" sz="1050" b="1" dirty="0"/>
              <a:t>(</a:t>
            </a:r>
            <a:r>
              <a:rPr lang="en-US" sz="1050" dirty="0"/>
              <a:t>Productivity</a:t>
            </a:r>
            <a:r>
              <a:rPr lang="en-US" sz="1050" b="1" dirty="0"/>
              <a:t>)</a:t>
            </a:r>
            <a:r>
              <a:rPr lang="ar-SA" sz="1050" dirty="0"/>
              <a:t> :                                                                                                                                  </a:t>
            </a:r>
            <a:r>
              <a:rPr lang="ar-SA" sz="1000" dirty="0"/>
              <a:t>من خلال استعمال عمال خبراء وتقنية المعلومات وذلك للقدرة على المنافسة عالميا </a:t>
            </a:r>
            <a:r>
              <a:rPr lang="ar-SA" sz="1000" dirty="0" smtClean="0"/>
              <a:t>،                                                                                                                                 </a:t>
            </a:r>
            <a:r>
              <a:rPr lang="ar-SA" sz="1050" dirty="0" smtClean="0"/>
              <a:t>2/ </a:t>
            </a:r>
            <a:r>
              <a:rPr lang="ar-SA" sz="1050" b="1" dirty="0" smtClean="0"/>
              <a:t>ظهور </a:t>
            </a:r>
            <a:r>
              <a:rPr lang="ar-SA" sz="1050" b="1" dirty="0"/>
              <a:t>منتجات وخدمات جديدة</a:t>
            </a:r>
            <a:r>
              <a:rPr lang="ar-SA" sz="1050" dirty="0"/>
              <a:t> </a:t>
            </a:r>
            <a:r>
              <a:rPr lang="en-US" sz="1000" b="1" dirty="0"/>
              <a:t>(</a:t>
            </a:r>
            <a:r>
              <a:rPr lang="en-US" sz="900" dirty="0"/>
              <a:t>New Products </a:t>
            </a:r>
            <a:r>
              <a:rPr lang="en-US" sz="900" dirty="0" smtClean="0"/>
              <a:t>and </a:t>
            </a:r>
            <a:r>
              <a:rPr lang="en-US" sz="800" dirty="0"/>
              <a:t>Services</a:t>
            </a:r>
            <a:r>
              <a:rPr lang="en-US" sz="900" b="1" dirty="0"/>
              <a:t>)</a:t>
            </a:r>
            <a:r>
              <a:rPr lang="ar-SA" sz="900" b="1" dirty="0"/>
              <a:t> </a:t>
            </a:r>
            <a:r>
              <a:rPr lang="ar-SA" sz="1050" dirty="0" smtClean="0"/>
              <a:t>مثل </a:t>
            </a:r>
            <a:r>
              <a:rPr lang="ar-SA" sz="1050" dirty="0"/>
              <a:t>الأجهزة الالكترونية والرقمية ، البرمجيات التطبيقية والألعاب ، بطاقات الإعتماد والتوصيل الليلي ، وأنظمة الحجوزات العالمية </a:t>
            </a:r>
            <a:endParaRPr lang="ar-SA" sz="1050" dirty="0" smtClean="0"/>
          </a:p>
          <a:p>
            <a:r>
              <a:rPr lang="ar-SA" sz="1050" dirty="0" smtClean="0"/>
              <a:t>3/. </a:t>
            </a:r>
            <a:r>
              <a:rPr lang="ar-SA" sz="1050" b="1" dirty="0"/>
              <a:t>منافسة مبنية على الوقت </a:t>
            </a:r>
            <a:r>
              <a:rPr lang="en-US" sz="1050" b="1" dirty="0"/>
              <a:t>(</a:t>
            </a:r>
            <a:r>
              <a:rPr lang="en-US" sz="1050" dirty="0"/>
              <a:t>Time based Competition</a:t>
            </a:r>
            <a:r>
              <a:rPr lang="en-US" sz="1050" b="1" dirty="0"/>
              <a:t>)</a:t>
            </a:r>
            <a:r>
              <a:rPr lang="ar-SA" sz="1050" b="1" dirty="0"/>
              <a:t> :                                                                                                                       </a:t>
            </a:r>
            <a:r>
              <a:rPr lang="ar-SA" sz="1050" dirty="0"/>
              <a:t>مواكبة التطور السريع في التكنولوجيا لتقديم منتجات وخدمات جديدة ذات مواصفات وميزات تنافسية قبل المنافسين لكسب عملاء جدد والاستفادة من طرحها بأسعار مربحة حيث سيتم إنتاج مثيلات لها من قبل المنافسين .                                                                                                                      </a:t>
            </a:r>
            <a:r>
              <a:rPr lang="ar-SA" sz="1050" dirty="0" smtClean="0"/>
              <a:t>.4/  </a:t>
            </a:r>
            <a:r>
              <a:rPr lang="ar-SA" sz="1050" b="1" dirty="0"/>
              <a:t>دورة إنتاج أقصر </a:t>
            </a:r>
            <a:r>
              <a:rPr lang="zu-ZA" sz="1050" b="1" dirty="0"/>
              <a:t> :</a:t>
            </a:r>
            <a:r>
              <a:rPr lang="en-US" sz="1050" b="1" dirty="0"/>
              <a:t>(</a:t>
            </a:r>
            <a:r>
              <a:rPr lang="en-US" sz="1050" dirty="0"/>
              <a:t>Shorter Product life</a:t>
            </a:r>
            <a:r>
              <a:rPr lang="en-US" sz="1050" b="1" dirty="0"/>
              <a:t>)</a:t>
            </a:r>
            <a:r>
              <a:rPr lang="ar-SA" sz="1050" dirty="0"/>
              <a:t>                                                                                                                                                 أصبحت دورة الانتاج أقصر بفضل استعمال تقنية وأنظمة  المعلومات والمعدات الآلية المتطورة المتحكم بها بواسة أنظمة التحكم،وذلك نظرا للتحولات في بيئة الشركات ومتطلبات السوق السريعة التغير . </a:t>
            </a:r>
            <a:endParaRPr lang="en-US" sz="1050" b="1" dirty="0" smtClean="0"/>
          </a:p>
        </p:txBody>
      </p:sp>
      <p:sp>
        <p:nvSpPr>
          <p:cNvPr id="59" name="TextBox 58"/>
          <p:cNvSpPr txBox="1"/>
          <p:nvPr/>
        </p:nvSpPr>
        <p:spPr>
          <a:xfrm>
            <a:off x="107504" y="2564904"/>
            <a:ext cx="2808312" cy="4108817"/>
          </a:xfrm>
          <a:prstGeom prst="rect">
            <a:avLst/>
          </a:prstGeom>
          <a:noFill/>
          <a:ln>
            <a:solidFill>
              <a:schemeClr val="tx1"/>
            </a:solidFill>
            <a:prstDash val="sysDot"/>
          </a:ln>
        </p:spPr>
        <p:txBody>
          <a:bodyPr wrap="square" rtlCol="1">
            <a:spAutoFit/>
          </a:bodyPr>
          <a:lstStyle/>
          <a:p>
            <a:r>
              <a:rPr lang="ar-SA" sz="900" dirty="0"/>
              <a:t>تتميز المنظمات التقليدية بأنها </a:t>
            </a:r>
            <a:r>
              <a:rPr lang="ar-SA" sz="900" b="1" dirty="0"/>
              <a:t>تنظيم هرمي ومركزي </a:t>
            </a:r>
            <a:r>
              <a:rPr lang="ar-SA" sz="900" dirty="0"/>
              <a:t>حيث يعتمد على مجموعة ثابتة من إجراءات العمل لإنتاج المنتجات والخدمات النمطية على نطاق واسع . وبسبب ثورة نظم المعلومات ، </a:t>
            </a:r>
            <a:endParaRPr lang="ar-SA" sz="900" dirty="0" smtClean="0"/>
          </a:p>
          <a:p>
            <a:r>
              <a:rPr lang="ar-SA" sz="900" b="1" dirty="0" smtClean="0">
                <a:solidFill>
                  <a:srgbClr val="C00000"/>
                </a:solidFill>
              </a:rPr>
              <a:t>طرأت </a:t>
            </a:r>
            <a:r>
              <a:rPr lang="ar-SA" sz="900" b="1" dirty="0">
                <a:solidFill>
                  <a:srgbClr val="C00000"/>
                </a:solidFill>
              </a:rPr>
              <a:t>عدة تغيرات وتحويلات على مستوى المؤسسات تتمحور حول </a:t>
            </a:r>
            <a:r>
              <a:rPr lang="ar-SA" sz="900" b="1" dirty="0" smtClean="0">
                <a:solidFill>
                  <a:srgbClr val="C00000"/>
                </a:solidFill>
              </a:rPr>
              <a:t>التالي:</a:t>
            </a:r>
          </a:p>
          <a:p>
            <a:r>
              <a:rPr lang="ar-SA" sz="900" b="1" dirty="0" smtClean="0"/>
              <a:t>الأفقية</a:t>
            </a:r>
            <a:r>
              <a:rPr lang="ar-SA" sz="900" dirty="0" smtClean="0"/>
              <a:t> </a:t>
            </a:r>
            <a:r>
              <a:rPr lang="en-US" sz="900" dirty="0"/>
              <a:t>Flattering)</a:t>
            </a:r>
            <a:r>
              <a:rPr lang="ar-SA" sz="900" dirty="0"/>
              <a:t>) :                                                                                                                                                  حيث تميزت هيكلية المؤسسات بوجود عدد أقل من المستويات الإدارية فيها وأصبحت منبسطة </a:t>
            </a:r>
            <a:r>
              <a:rPr lang="en-US" sz="900" dirty="0"/>
              <a:t>\</a:t>
            </a:r>
            <a:r>
              <a:rPr lang="ar-SA" sz="900" dirty="0"/>
              <a:t>أفقية أكثر لتقليل من حدة عمودية هيكليتها .                       </a:t>
            </a:r>
            <a:endParaRPr lang="ar-SA" sz="900" dirty="0" smtClean="0"/>
          </a:p>
          <a:p>
            <a:r>
              <a:rPr lang="ar-SA" sz="900" b="1" dirty="0" smtClean="0"/>
              <a:t>اللامركزية</a:t>
            </a:r>
            <a:r>
              <a:rPr lang="ar-SA" sz="900" dirty="0" smtClean="0"/>
              <a:t> </a:t>
            </a:r>
            <a:r>
              <a:rPr lang="en-US" sz="900" dirty="0"/>
              <a:t>(Decentralization</a:t>
            </a:r>
            <a:r>
              <a:rPr lang="en-US" sz="900" b="1" dirty="0"/>
              <a:t>)</a:t>
            </a:r>
            <a:r>
              <a:rPr lang="ar-SA" sz="900" dirty="0"/>
              <a:t> :                                                                                                                                              إعطاء المدراء في المستوى الأدنى صلاحيات أكبر لاتخاذ القرارات </a:t>
            </a:r>
          </a:p>
          <a:p>
            <a:r>
              <a:rPr lang="ar-SA" sz="900" b="1" dirty="0" smtClean="0"/>
              <a:t>* المرونة </a:t>
            </a:r>
            <a:r>
              <a:rPr lang="ar-SA" sz="900" dirty="0"/>
              <a:t>(</a:t>
            </a:r>
            <a:r>
              <a:rPr lang="en-US" sz="900" dirty="0"/>
              <a:t>(Flexibility</a:t>
            </a:r>
            <a:r>
              <a:rPr lang="ar-SA" sz="900" dirty="0"/>
              <a:t>  : أصبح بإمكان المؤسسات تحسن متطلبات بيئتها والاستجابة لها بشكل سريع مما يعطيها مرونة أكبر لللإستمرارية في التنافس والحياة ، وأصبح بإمكانها التأقلم مع متطلبات العملاء وتغيير شبكة مزوديها لتوفير منتجات غير نمطية . وحيث يتوفر لها أدوات لتحليل البيانات والاتصال بقواعد البيانات التجارية لدراسة السوق ومعرفة احتياجات العملاء </a:t>
            </a:r>
            <a:r>
              <a:rPr lang="ar-SA" sz="900" dirty="0" smtClean="0"/>
              <a:t>.                                                                                                                                                                              </a:t>
            </a:r>
            <a:r>
              <a:rPr lang="ar-SA" sz="900" b="1" dirty="0"/>
              <a:t>*</a:t>
            </a:r>
            <a:r>
              <a:rPr lang="ar-SA" sz="900" dirty="0"/>
              <a:t> </a:t>
            </a:r>
            <a:r>
              <a:rPr lang="ar-SA" sz="900" b="1" dirty="0"/>
              <a:t>استقلالية الموقع</a:t>
            </a:r>
            <a:r>
              <a:rPr lang="ar-SA" sz="900" dirty="0"/>
              <a:t> </a:t>
            </a:r>
            <a:r>
              <a:rPr lang="en-US" sz="900" dirty="0"/>
              <a:t>(Location Independence)</a:t>
            </a:r>
            <a:r>
              <a:rPr lang="ar-SA" sz="900" dirty="0"/>
              <a:t>  : توفر نظم المعلومات إمكانيات للمدراء تسمح لهم بالقيام بوظائف التخطيط والتنظيم والقيادة والرقابة بشكل مستقل عن الموقع الجغرافي للمؤسسة ، وأصبح موجد أعمال ووظائف كثيرة تدار من المنازل .                                                                </a:t>
            </a:r>
            <a:r>
              <a:rPr lang="ar-SA" sz="900" b="1" dirty="0"/>
              <a:t>*</a:t>
            </a:r>
            <a:r>
              <a:rPr lang="ar-SA" sz="900" dirty="0"/>
              <a:t> </a:t>
            </a:r>
            <a:r>
              <a:rPr lang="ar-SA" sz="900" b="1" dirty="0"/>
              <a:t>انخفاض كلفة المعاملات</a:t>
            </a:r>
            <a:r>
              <a:rPr lang="ar-SA" sz="900" dirty="0"/>
              <a:t> </a:t>
            </a:r>
            <a:r>
              <a:rPr lang="en-US" sz="900" dirty="0"/>
              <a:t> (Low transaction and Coordination cost)</a:t>
            </a:r>
            <a:r>
              <a:rPr lang="ar-SA" sz="900" dirty="0"/>
              <a:t> : ساعدت نظم المعلومات على إحلال الإجراءات الآلية مكان الإجراءات اليدوية ، مما أدى إلى تخفيض تكلفة العمليات بتوفير الموارد ووقت الموظفين وزيادة جودة كفاءة تأدية المهام والمعاملات ، مثل استعمال البريد الإلكتروني في المراسلات والمعاملات الإلكترونية .  </a:t>
            </a:r>
            <a:r>
              <a:rPr lang="en-US" sz="900" dirty="0"/>
              <a:t>                                                                                     </a:t>
            </a:r>
            <a:endParaRPr lang="ar-SA" sz="900" dirty="0" smtClean="0"/>
          </a:p>
          <a:p>
            <a:r>
              <a:rPr lang="ar-SA" sz="900" b="1" dirty="0" smtClean="0"/>
              <a:t>*</a:t>
            </a:r>
            <a:r>
              <a:rPr lang="ar-SA" sz="900" dirty="0" smtClean="0"/>
              <a:t> </a:t>
            </a:r>
            <a:r>
              <a:rPr lang="ar-SA" sz="900" b="1" dirty="0"/>
              <a:t>العمل الجماعي والتعاوني</a:t>
            </a:r>
            <a:r>
              <a:rPr lang="en-US" sz="900" dirty="0"/>
              <a:t>(Team Work) </a:t>
            </a:r>
            <a:r>
              <a:rPr lang="ar-SA" sz="900" dirty="0"/>
              <a:t>:  سهلت شبكات الاتصالات التنسيق بين فرق العمل المنتشرة جغرافيا والتواصل فيما بينها وعقد الاجتماعات المرئية عن بعد والعمل على تقارير مشتركة .</a:t>
            </a:r>
            <a:r>
              <a:rPr lang="en-US" sz="900" dirty="0"/>
              <a:t> </a:t>
            </a:r>
            <a:endParaRPr lang="en-US" sz="900" b="1" dirty="0" smtClean="0"/>
          </a:p>
        </p:txBody>
      </p:sp>
    </p:spTree>
    <p:extLst>
      <p:ext uri="{BB962C8B-B14F-4D97-AF65-F5344CB8AC3E}">
        <p14:creationId xmlns:p14="http://schemas.microsoft.com/office/powerpoint/2010/main" val="418771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  ج  1-2</a:t>
            </a:r>
            <a:endParaRPr lang="ar-SA" sz="1400" b="1" dirty="0">
              <a:latin typeface="Andalus" pitchFamily="18" charset="-78"/>
              <a:cs typeface="Andalus" pitchFamily="18"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2833625631"/>
              </p:ext>
            </p:extLst>
          </p:nvPr>
        </p:nvGraphicFramePr>
        <p:xfrm>
          <a:off x="395536" y="620688"/>
          <a:ext cx="8496944" cy="493776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chemeClr val="accent1">
                                <a:satMod val="175000"/>
                                <a:alpha val="40000"/>
                              </a:schemeClr>
                            </a:glow>
                          </a:effectLst>
                          <a:cs typeface="FS_Bold" pitchFamily="2" charset="-78"/>
                        </a:rPr>
                        <a:t>تعريفات</a:t>
                      </a:r>
                      <a:r>
                        <a:rPr lang="ar-SA" sz="2000" b="0" baseline="0" dirty="0" smtClean="0">
                          <a:effectLst>
                            <a:glow rad="63500">
                              <a:schemeClr val="accent1">
                                <a:satMod val="175000"/>
                                <a:alpha val="40000"/>
                              </a:schemeClr>
                            </a:glow>
                          </a:effectLst>
                          <a:cs typeface="FS_Bold" pitchFamily="2" charset="-78"/>
                        </a:rPr>
                        <a:t>  مهمة</a:t>
                      </a:r>
                      <a:endParaRPr lang="ar-SA" sz="2000" b="0" dirty="0">
                        <a:effectLst>
                          <a:glow rad="63500">
                            <a:schemeClr val="accent1">
                              <a:satMod val="175000"/>
                              <a:alpha val="40000"/>
                            </a:scheme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0" indent="0" algn="r" rtl="1">
                        <a:buFont typeface="Arial" pitchFamily="34" charset="0"/>
                        <a:buNone/>
                      </a:pPr>
                      <a:r>
                        <a:rPr lang="ar-SA" sz="1400" b="1" dirty="0" smtClean="0">
                          <a:solidFill>
                            <a:srgbClr val="C00000"/>
                          </a:solidFill>
                        </a:rPr>
                        <a:t>البيانات هي المواد الخام التي تشتق منها المعلومات </a:t>
                      </a:r>
                      <a:r>
                        <a:rPr lang="ar-SA" sz="1400" b="1" dirty="0" smtClean="0"/>
                        <a:t>.                                                                                                                        . تمثل البيانات الأشياء والأفكار والحقائق والآراء والأحداث والعمليات التي تعبر عن مواقف وأفعال أو تصف هدفا أو ظاهرة أو واقعا معينا , سواء كان ماضيا أو حاضرا أو مستقبلا ، دون إجراء أي تعديل أو تفسير أو مقارنة عليها .                                                                                      . ويشار لها كمجموعة أرقام ، ورموز ، صور أو أصوات يتم جمعها من أجهزة رصد ، والبيانات بحد ذاتها لا تقدم لنا أية إفادة حيث يجب وضعها ضمن مضمون محدد للاستفادة منها .                                                                                                                                                         . وينظر لها على أنها المستوى لأدنى في التجرد حيث تشتق منها المعلومات .                                                                                        . ويمكن تسميتها بالمعطيات حيث تدخل إلى أنظمة المعلومات التي تقوم بتخزينها ومعالجتها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rtl="1"/>
                      <a:r>
                        <a:rPr lang="ar-SA" sz="2400" dirty="0" smtClean="0">
                          <a:cs typeface="MCS Taybah S_U normal." pitchFamily="2" charset="-78"/>
                        </a:rPr>
                        <a:t>البيانات</a:t>
                      </a:r>
                    </a:p>
                    <a:p>
                      <a:pPr algn="ctr" rtl="1"/>
                      <a:r>
                        <a:rPr lang="en-US" sz="2400" b="1" dirty="0" smtClean="0">
                          <a:cs typeface="MCS Taybah S_U normal." pitchFamily="2" charset="-78"/>
                        </a:rPr>
                        <a:t>Data</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rtl="1"/>
                      <a:r>
                        <a:rPr lang="ar-SA" sz="1400" b="1" smtClean="0"/>
                        <a:t> </a:t>
                      </a:r>
                      <a:r>
                        <a:rPr lang="ar-SA" sz="1400" b="1" smtClean="0">
                          <a:solidFill>
                            <a:srgbClr val="C00000"/>
                          </a:solidFill>
                        </a:rPr>
                        <a:t>المعلومات </a:t>
                      </a:r>
                      <a:r>
                        <a:rPr lang="ar-SA" sz="1400" b="1" dirty="0" smtClean="0">
                          <a:solidFill>
                            <a:srgbClr val="C00000"/>
                          </a:solidFill>
                        </a:rPr>
                        <a:t>هي المواد المصنعة الجاهزة للاستخدام والتي تقدم لنا إفادة ما </a:t>
                      </a:r>
                      <a:r>
                        <a:rPr lang="ar-SA" sz="1400" b="1" smtClean="0">
                          <a:solidFill>
                            <a:srgbClr val="C00000"/>
                          </a:solidFill>
                        </a:rPr>
                        <a:t>.                                                                                                      </a:t>
                      </a:r>
                    </a:p>
                    <a:p>
                      <a:pPr rtl="1"/>
                      <a:r>
                        <a:rPr lang="ar-SA" sz="1400" b="1" smtClean="0"/>
                        <a:t>. </a:t>
                      </a:r>
                      <a:r>
                        <a:rPr lang="ar-SA" sz="1400" b="1" dirty="0" smtClean="0"/>
                        <a:t>ويمكن اعتبار بأنها البيانات التي خضعت للمعالجة ، التحليل أو التفسير ـ بهدف استخراج مقارنات ، مؤشرات وعلاقات منها .                                          </a:t>
                      </a:r>
                    </a:p>
                    <a:p>
                      <a:pPr rtl="1"/>
                      <a:r>
                        <a:rPr lang="ar-SA" sz="1400" b="1" dirty="0" smtClean="0"/>
                        <a:t>. تلك العلاقات تربط الحقائق الأفكار والظواهر بعضها مع بعض .                                                                                                                    . وعند وضع البيانات في مضمون معين تعطينا المعلومات .                                                                                                                . والمعلومات هي أهم مقومات اتخاذ القرار حيث تتوقف نوعية القرار على طبيعة ما يتوفر للمسؤول عن اتخاذه من معلومات .. </a:t>
                      </a:r>
                      <a:r>
                        <a:rPr lang="ar-SA" sz="1400" b="1" dirty="0" smtClean="0">
                          <a:solidFill>
                            <a:srgbClr val="C00000"/>
                          </a:solidFill>
                        </a:rPr>
                        <a:t>مثال : </a:t>
                      </a:r>
                      <a:r>
                        <a:rPr lang="ar-SA" sz="1400" b="1" dirty="0" smtClean="0"/>
                        <a:t>الرسومات التي نراها على لوحات المرور </a:t>
                      </a:r>
                      <a:r>
                        <a:rPr lang="ar-SA" sz="1400" b="1" dirty="0" smtClean="0">
                          <a:solidFill>
                            <a:srgbClr val="FF0000"/>
                          </a:solidFill>
                        </a:rPr>
                        <a:t>هي بيانات </a:t>
                      </a:r>
                      <a:r>
                        <a:rPr lang="ar-SA" sz="1400" b="1" dirty="0" smtClean="0">
                          <a:solidFill>
                            <a:srgbClr val="00B0F0"/>
                          </a:solidFill>
                        </a:rPr>
                        <a:t>ولكن</a:t>
                      </a:r>
                      <a:r>
                        <a:rPr lang="ar-SA" sz="1400" b="1" dirty="0" smtClean="0"/>
                        <a:t> عندما نضعها في مضمون استعمالها في قواعد المرور </a:t>
                      </a:r>
                      <a:r>
                        <a:rPr lang="ar-SA" sz="1400" b="1" dirty="0" smtClean="0">
                          <a:solidFill>
                            <a:srgbClr val="FF0000"/>
                          </a:solidFill>
                        </a:rPr>
                        <a:t>فتصبح تعطينا معلومة </a:t>
                      </a:r>
                      <a:r>
                        <a:rPr lang="ar-SA" sz="1400" b="1" dirty="0" smtClean="0"/>
                        <a:t>، مثل ممنوع التجاوز أو ممنوع الوقوف .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cs typeface="MCS Taybah S_U normal." pitchFamily="2" charset="-78"/>
                        </a:rPr>
                        <a:t>المعلومات</a:t>
                      </a:r>
                      <a:r>
                        <a:rPr lang="en-US" sz="2000" b="1" dirty="0" smtClean="0">
                          <a:cs typeface="MCS Taybah S_U normal." pitchFamily="2" charset="-78"/>
                        </a:rPr>
                        <a:t>Information</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400" b="1" dirty="0" smtClean="0">
                          <a:solidFill>
                            <a:srgbClr val="C00000"/>
                          </a:solidFill>
                        </a:rPr>
                        <a:t>المعرفة هي المواد المصنعة المستخرجة من المعلومات .                                                                                                                    </a:t>
                      </a:r>
                      <a:r>
                        <a:rPr lang="ar-SA" sz="1400" b="1" dirty="0" smtClean="0"/>
                        <a:t>. فالمعرفة هي حصيلة ما يمتلكه الفرد أو المنظمة أو المجتمع من معلومات وعلم وثقافة في وقت معين                            </a:t>
                      </a:r>
                    </a:p>
                    <a:p>
                      <a:pPr rtl="1"/>
                      <a:r>
                        <a:rPr lang="ar-SA" sz="1400" b="1" dirty="0" smtClean="0"/>
                        <a:t>. هي الخبرات والمهارات المكتسبة من قبل شخص </a:t>
                      </a:r>
                      <a:r>
                        <a:rPr lang="ar-SA" sz="1400" b="1" u="sng" dirty="0" smtClean="0"/>
                        <a:t>ما من خلال تجاربه وخبراته ودراسته </a:t>
                      </a:r>
                      <a:r>
                        <a:rPr lang="ar-SA" sz="1400" b="1" dirty="0" smtClean="0"/>
                        <a:t>.                                                                         . هي المواضيع النظرية والتطبيقية والحقائق والمعلومات والوعي والإلمام المكتسب بالتجربة .                                                                                          . مثل حساب الموسط الحسابي ، أو نتيجة لمس جسم شديد الحرارة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a:r>
                        <a:rPr lang="ar-SA" sz="2400" dirty="0" smtClean="0">
                          <a:cs typeface="MCS Taybah S_U normal." pitchFamily="2" charset="-78"/>
                        </a:rPr>
                        <a:t>المعرفــة</a:t>
                      </a:r>
                    </a:p>
                    <a:p>
                      <a:pPr algn="ctr"/>
                      <a:r>
                        <a:rPr lang="en-US" sz="2000" b="1" kern="1200" dirty="0" smtClean="0">
                          <a:solidFill>
                            <a:schemeClr val="tx1"/>
                          </a:solidFill>
                          <a:effectLst/>
                          <a:latin typeface="+mn-lt"/>
                          <a:ea typeface="+mn-ea"/>
                          <a:cs typeface="+mn-cs"/>
                        </a:rPr>
                        <a:t>Knowledge</a:t>
                      </a:r>
                      <a:endParaRPr lang="ar-SA" sz="2400"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3654056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1- 4</a:t>
            </a:r>
            <a:endParaRPr lang="ar-SA" sz="1400" b="1" dirty="0">
              <a:latin typeface="Andalus" pitchFamily="18" charset="-78"/>
              <a:cs typeface="Andalus" pitchFamily="18" charset="-78"/>
            </a:endParaRPr>
          </a:p>
        </p:txBody>
      </p:sp>
      <p:cxnSp>
        <p:nvCxnSpPr>
          <p:cNvPr id="5" name="Straight Connector 4"/>
          <p:cNvCxnSpPr/>
          <p:nvPr/>
        </p:nvCxnSpPr>
        <p:spPr>
          <a:xfrm>
            <a:off x="3419872"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a:off x="5796136"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8424"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83568" y="2132856"/>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914965" y="548680"/>
            <a:ext cx="7056784" cy="523220"/>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solidFill>
                  <a:schemeClr val="tx1"/>
                </a:solidFill>
                <a:effectLst/>
                <a:cs typeface="FS_Bold" pitchFamily="2" charset="-78"/>
              </a:rPr>
              <a:t>النظـــام </a:t>
            </a:r>
            <a:endParaRPr lang="ar-SA" sz="4800"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4067943" y="-2312476"/>
            <a:ext cx="864096" cy="7632848"/>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616570" y="1923955"/>
            <a:ext cx="1275910"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تعريفة </a:t>
            </a:r>
          </a:p>
        </p:txBody>
      </p:sp>
      <p:sp>
        <p:nvSpPr>
          <p:cNvPr id="12" name="TextBox 11"/>
          <p:cNvSpPr txBox="1"/>
          <p:nvPr/>
        </p:nvSpPr>
        <p:spPr>
          <a:xfrm>
            <a:off x="251520" y="1916832"/>
            <a:ext cx="1512168"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smtClean="0">
                <a:cs typeface="MCS Taybah S_U normal." pitchFamily="2" charset="-78"/>
              </a:rPr>
              <a:t>معايير تصنيف النظم</a:t>
            </a:r>
            <a:endParaRPr lang="ar-SA" sz="3200" b="1" dirty="0" smtClean="0">
              <a:ln>
                <a:solidFill>
                  <a:schemeClr val="tx1"/>
                </a:solidFill>
              </a:ln>
              <a:effectLst/>
              <a:cs typeface="MCS Taybah S_U normal." pitchFamily="2" charset="-78"/>
            </a:endParaRPr>
          </a:p>
        </p:txBody>
      </p:sp>
      <p:cxnSp>
        <p:nvCxnSpPr>
          <p:cNvPr id="13" name="Straight Connector 12"/>
          <p:cNvCxnSpPr/>
          <p:nvPr/>
        </p:nvCxnSpPr>
        <p:spPr>
          <a:xfrm>
            <a:off x="3419872" y="150394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5788694" y="1532404"/>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860032" y="1921475"/>
            <a:ext cx="1800200"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solidFill>
                  <a:srgbClr val="C00000"/>
                </a:solidFill>
                <a:cs typeface="MCS Taybah S_U normal." pitchFamily="2" charset="-78"/>
              </a:rPr>
              <a:t>خمسة أمور أساسية </a:t>
            </a:r>
            <a:r>
              <a:rPr lang="ar-SA" sz="1400" dirty="0">
                <a:cs typeface="MCS Taybah S_U normal." pitchFamily="2" charset="-78"/>
              </a:rPr>
              <a:t>يجب أن تتوفر في النظام</a:t>
            </a:r>
            <a:endParaRPr lang="ar-SA" sz="1400" dirty="0" smtClean="0">
              <a:ln>
                <a:solidFill>
                  <a:schemeClr val="tx1"/>
                </a:solidFill>
              </a:ln>
              <a:effectLst/>
              <a:cs typeface="MCS Taybah S_U normal." pitchFamily="2" charset="-78"/>
            </a:endParaRPr>
          </a:p>
        </p:txBody>
      </p:sp>
      <p:sp>
        <p:nvSpPr>
          <p:cNvPr id="16" name="TextBox 15"/>
          <p:cNvSpPr txBox="1"/>
          <p:nvPr/>
        </p:nvSpPr>
        <p:spPr>
          <a:xfrm>
            <a:off x="2483768" y="1866890"/>
            <a:ext cx="2016224"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500" dirty="0" smtClean="0">
                <a:ln>
                  <a:solidFill>
                    <a:schemeClr val="tx1"/>
                  </a:solidFill>
                </a:ln>
                <a:effectLst/>
                <a:cs typeface="MCS Taybah S_U normal." pitchFamily="2" charset="-78"/>
              </a:rPr>
              <a:t>النموذج العام لنظام المنظمة يتكون من :  </a:t>
            </a:r>
          </a:p>
        </p:txBody>
      </p:sp>
      <p:sp>
        <p:nvSpPr>
          <p:cNvPr id="17" name="TextBox 16"/>
          <p:cNvSpPr txBox="1"/>
          <p:nvPr/>
        </p:nvSpPr>
        <p:spPr>
          <a:xfrm>
            <a:off x="6876256" y="2636912"/>
            <a:ext cx="2160240" cy="4093428"/>
          </a:xfrm>
          <a:prstGeom prst="rect">
            <a:avLst/>
          </a:prstGeom>
          <a:noFill/>
          <a:ln>
            <a:solidFill>
              <a:schemeClr val="tx1"/>
            </a:solidFill>
            <a:prstDash val="sysDot"/>
          </a:ln>
        </p:spPr>
        <p:txBody>
          <a:bodyPr wrap="square" rtlCol="1">
            <a:spAutoFit/>
          </a:bodyPr>
          <a:lstStyle/>
          <a:p>
            <a:pPr algn="ctr"/>
            <a:r>
              <a:rPr lang="ar-SA" sz="1300" b="1" dirty="0">
                <a:solidFill>
                  <a:srgbClr val="C00000"/>
                </a:solidFill>
              </a:rPr>
              <a:t>تعريف النظام </a:t>
            </a:r>
            <a:r>
              <a:rPr lang="ar-SA" sz="1300" dirty="0"/>
              <a:t>على أنة مجموعة من العناصر أو الأجزاء  و المستلزمات المتكاملة مع بعضها البعض حيث تحكمها علاقات وآليات عمل معينة وفي نطاق محدد وذلك بقصد تحقيق هدف معين في زمن محدد من خلال معالجة البيانات المدخلة لها</a:t>
            </a:r>
            <a:endParaRPr lang="ar-SA" sz="1300" dirty="0" smtClean="0"/>
          </a:p>
          <a:p>
            <a:pPr marL="285750" indent="-285750">
              <a:buFont typeface="Arial" pitchFamily="34" charset="0"/>
              <a:buChar char="•"/>
            </a:pPr>
            <a:r>
              <a:rPr lang="ar-SA" sz="1300" dirty="0" smtClean="0"/>
              <a:t>تبلور </a:t>
            </a:r>
            <a:r>
              <a:rPr lang="ar-SA" sz="1300" dirty="0"/>
              <a:t>مفهوم النظام في نهاية الأربعينات من القرن الماضي </a:t>
            </a:r>
            <a:endParaRPr lang="ar-SA" sz="1300" dirty="0" smtClean="0"/>
          </a:p>
          <a:p>
            <a:pPr marL="285750" indent="-285750">
              <a:buFont typeface="Arial" pitchFamily="34" charset="0"/>
              <a:buChar char="•"/>
            </a:pPr>
            <a:r>
              <a:rPr lang="ar-SA" sz="1300" dirty="0" smtClean="0"/>
              <a:t>اصطلاح </a:t>
            </a:r>
            <a:r>
              <a:rPr lang="ar-SA" sz="1300" dirty="0"/>
              <a:t>مشتق من الكلمة اليونانية </a:t>
            </a:r>
            <a:r>
              <a:rPr lang="zu-ZA" sz="1300" dirty="0"/>
              <a:t>Systema </a:t>
            </a:r>
            <a:r>
              <a:rPr lang="ar-SA" sz="1300" dirty="0"/>
              <a:t> التي تدل إلى الكل الذي يرتكب من عدد من الأجزاء </a:t>
            </a:r>
            <a:endParaRPr lang="ar-SA" sz="1300" dirty="0" smtClean="0"/>
          </a:p>
          <a:p>
            <a:pPr marL="285750" indent="-285750">
              <a:buFont typeface="Arial" pitchFamily="34" charset="0"/>
              <a:buChar char="•"/>
            </a:pPr>
            <a:r>
              <a:rPr lang="ar-SA" sz="1300" dirty="0" smtClean="0"/>
              <a:t>.</a:t>
            </a:r>
            <a:r>
              <a:rPr lang="ar-SA" sz="1300" dirty="0"/>
              <a:t> يمكن للنظام أن يتجزأ إلى عدة أنظمة فرعية متكاملة ومنسجمة ، ويمكن أيضا تجزئة الأنظمة الفرعية إلى أنظمة فرعية أصغر لنحصل على هيكل هرمي يتكون من تجزئة النظام إلى أنظمة فرعية </a:t>
            </a:r>
            <a:r>
              <a:rPr lang="ar-SA" sz="1300" dirty="0" smtClean="0"/>
              <a:t>.</a:t>
            </a:r>
            <a:endParaRPr lang="en-US" sz="1300" dirty="0"/>
          </a:p>
        </p:txBody>
      </p:sp>
      <p:sp>
        <p:nvSpPr>
          <p:cNvPr id="20" name="TextBox 19"/>
          <p:cNvSpPr txBox="1"/>
          <p:nvPr/>
        </p:nvSpPr>
        <p:spPr>
          <a:xfrm>
            <a:off x="7971749" y="1591052"/>
            <a:ext cx="282776" cy="307777"/>
          </a:xfrm>
          <a:prstGeom prst="rect">
            <a:avLst/>
          </a:prstGeom>
          <a:noFill/>
        </p:spPr>
        <p:txBody>
          <a:bodyPr wrap="square" rtlCol="1">
            <a:spAutoFit/>
          </a:bodyPr>
          <a:lstStyle/>
          <a:p>
            <a:r>
              <a:rPr lang="ar-SA" sz="1400" dirty="0" smtClean="0">
                <a:cs typeface="MCS Taybah S_U normal." pitchFamily="2" charset="-78"/>
              </a:rPr>
              <a:t>1</a:t>
            </a:r>
            <a:endParaRPr lang="ar-SA" sz="1400" dirty="0">
              <a:cs typeface="MCS Taybah S_U normal." pitchFamily="2" charset="-78"/>
            </a:endParaRPr>
          </a:p>
        </p:txBody>
      </p:sp>
      <p:sp>
        <p:nvSpPr>
          <p:cNvPr id="21" name="TextBox 20"/>
          <p:cNvSpPr txBox="1"/>
          <p:nvPr/>
        </p:nvSpPr>
        <p:spPr>
          <a:xfrm>
            <a:off x="5513360" y="1587242"/>
            <a:ext cx="282776" cy="307777"/>
          </a:xfrm>
          <a:prstGeom prst="rect">
            <a:avLst/>
          </a:prstGeom>
          <a:noFill/>
        </p:spPr>
        <p:txBody>
          <a:bodyPr wrap="square" rtlCol="1">
            <a:spAutoFit/>
          </a:bodyPr>
          <a:lstStyle/>
          <a:p>
            <a:r>
              <a:rPr lang="ar-SA" sz="1400" dirty="0" smtClean="0">
                <a:cs typeface="MCS Taybah S_U normal." pitchFamily="2" charset="-78"/>
              </a:rPr>
              <a:t>2</a:t>
            </a:r>
            <a:endParaRPr lang="ar-SA" sz="1400" dirty="0">
              <a:cs typeface="MCS Taybah S_U normal." pitchFamily="2" charset="-78"/>
            </a:endParaRPr>
          </a:p>
        </p:txBody>
      </p:sp>
      <p:sp>
        <p:nvSpPr>
          <p:cNvPr id="22" name="TextBox 21"/>
          <p:cNvSpPr txBox="1"/>
          <p:nvPr/>
        </p:nvSpPr>
        <p:spPr>
          <a:xfrm>
            <a:off x="3137096" y="1604154"/>
            <a:ext cx="282776" cy="307777"/>
          </a:xfrm>
          <a:prstGeom prst="rect">
            <a:avLst/>
          </a:prstGeom>
          <a:noFill/>
        </p:spPr>
        <p:txBody>
          <a:bodyPr wrap="square" rtlCol="1">
            <a:spAutoFit/>
          </a:bodyPr>
          <a:lstStyle/>
          <a:p>
            <a:r>
              <a:rPr lang="ar-SA" sz="1400" dirty="0" smtClean="0">
                <a:cs typeface="MCS Taybah S_U normal." pitchFamily="2" charset="-78"/>
              </a:rPr>
              <a:t>3</a:t>
            </a:r>
            <a:endParaRPr lang="ar-SA" sz="1400" dirty="0">
              <a:cs typeface="MCS Taybah S_U normal." pitchFamily="2" charset="-78"/>
            </a:endParaRPr>
          </a:p>
        </p:txBody>
      </p:sp>
      <p:sp>
        <p:nvSpPr>
          <p:cNvPr id="23" name="TextBox 22"/>
          <p:cNvSpPr txBox="1"/>
          <p:nvPr/>
        </p:nvSpPr>
        <p:spPr>
          <a:xfrm>
            <a:off x="400792" y="1600344"/>
            <a:ext cx="282776" cy="369332"/>
          </a:xfrm>
          <a:prstGeom prst="rect">
            <a:avLst/>
          </a:prstGeom>
          <a:noFill/>
        </p:spPr>
        <p:txBody>
          <a:bodyPr wrap="square" rtlCol="1">
            <a:spAutoFit/>
          </a:bodyPr>
          <a:lstStyle/>
          <a:p>
            <a:r>
              <a:rPr lang="ar-SA" dirty="0" smtClean="0"/>
              <a:t>4</a:t>
            </a:r>
            <a:endParaRPr lang="ar-SA" dirty="0"/>
          </a:p>
        </p:txBody>
      </p:sp>
      <p:sp>
        <p:nvSpPr>
          <p:cNvPr id="30" name="TextBox 29"/>
          <p:cNvSpPr txBox="1"/>
          <p:nvPr/>
        </p:nvSpPr>
        <p:spPr>
          <a:xfrm>
            <a:off x="4860032" y="2623829"/>
            <a:ext cx="1728192" cy="1585049"/>
          </a:xfrm>
          <a:prstGeom prst="rect">
            <a:avLst/>
          </a:prstGeom>
          <a:noFill/>
          <a:ln>
            <a:solidFill>
              <a:schemeClr val="tx1"/>
            </a:solidFill>
            <a:prstDash val="sysDot"/>
          </a:ln>
        </p:spPr>
        <p:txBody>
          <a:bodyPr wrap="square" rtlCol="1">
            <a:spAutoFit/>
          </a:bodyPr>
          <a:lstStyle/>
          <a:p>
            <a:pPr marL="342900" lvl="0" indent="-342900">
              <a:buFont typeface="+mj-lt"/>
              <a:buAutoNum type="arabicPeriod"/>
            </a:pPr>
            <a:r>
              <a:rPr lang="ar-SA" sz="1400" b="1" dirty="0"/>
              <a:t>العناصر</a:t>
            </a:r>
            <a:r>
              <a:rPr lang="ar-SA" sz="1400" dirty="0"/>
              <a:t> </a:t>
            </a:r>
            <a:r>
              <a:rPr lang="zu-ZA" sz="1400" dirty="0"/>
              <a:t>Items</a:t>
            </a:r>
            <a:r>
              <a:rPr lang="ar-SA" sz="1400" dirty="0"/>
              <a:t> .</a:t>
            </a:r>
            <a:endParaRPr lang="en-US" sz="1400" dirty="0"/>
          </a:p>
          <a:p>
            <a:pPr marL="342900" lvl="0" indent="-342900">
              <a:buFont typeface="+mj-lt"/>
              <a:buAutoNum type="arabicPeriod"/>
            </a:pPr>
            <a:r>
              <a:rPr lang="ar-SA" sz="1400" b="1" dirty="0"/>
              <a:t>العلاقات</a:t>
            </a:r>
            <a:r>
              <a:rPr lang="ar-SA" sz="1400" dirty="0"/>
              <a:t> </a:t>
            </a:r>
            <a:r>
              <a:rPr lang="en-US" sz="1400" dirty="0"/>
              <a:t>Relations</a:t>
            </a:r>
            <a:r>
              <a:rPr lang="ar-SA" sz="1400" dirty="0"/>
              <a:t>  </a:t>
            </a:r>
            <a:endParaRPr lang="en-US" sz="1400" dirty="0"/>
          </a:p>
          <a:p>
            <a:pPr marL="342900" lvl="0" indent="-342900">
              <a:buFont typeface="+mj-lt"/>
              <a:buAutoNum type="arabicPeriod"/>
            </a:pPr>
            <a:r>
              <a:rPr lang="ar-SA" sz="1400" b="1" dirty="0"/>
              <a:t>آليات العمل</a:t>
            </a:r>
            <a:r>
              <a:rPr lang="ar-SA" sz="1400" dirty="0"/>
              <a:t>  </a:t>
            </a:r>
            <a:r>
              <a:rPr lang="en-US" sz="1400" dirty="0"/>
              <a:t>Work Mechanisms</a:t>
            </a:r>
            <a:r>
              <a:rPr lang="ar-SA" sz="1400" dirty="0"/>
              <a:t> .</a:t>
            </a:r>
            <a:endParaRPr lang="en-US" sz="1400" dirty="0"/>
          </a:p>
          <a:p>
            <a:pPr marL="342900" lvl="0" indent="-342900">
              <a:buFont typeface="+mj-lt"/>
              <a:buAutoNum type="arabicPeriod"/>
            </a:pPr>
            <a:r>
              <a:rPr lang="ar-SA" sz="1400" b="1" dirty="0"/>
              <a:t>الحدود </a:t>
            </a:r>
            <a:r>
              <a:rPr lang="en-US" sz="1400" dirty="0"/>
              <a:t>Boarders</a:t>
            </a:r>
            <a:r>
              <a:rPr lang="ar-SA" sz="1400" dirty="0"/>
              <a:t> .</a:t>
            </a:r>
            <a:endParaRPr lang="en-US" sz="1400" dirty="0"/>
          </a:p>
          <a:p>
            <a:pPr marL="342900" lvl="0" indent="-342900">
              <a:buFont typeface="+mj-lt"/>
              <a:buAutoNum type="arabicPeriod"/>
            </a:pPr>
            <a:r>
              <a:rPr lang="ar-SA" sz="1400" b="1" dirty="0"/>
              <a:t>الأهداف</a:t>
            </a:r>
            <a:r>
              <a:rPr lang="ar-SA" sz="1400" dirty="0"/>
              <a:t> </a:t>
            </a:r>
            <a:r>
              <a:rPr lang="en-US" sz="1400" dirty="0"/>
              <a:t>Targets</a:t>
            </a:r>
            <a:r>
              <a:rPr lang="ar-SA" sz="1400" dirty="0"/>
              <a:t> .</a:t>
            </a:r>
            <a:endParaRPr lang="en-US" sz="1400" dirty="0"/>
          </a:p>
          <a:p>
            <a:pPr algn="ctr"/>
            <a:endParaRPr lang="en-US" sz="1300" dirty="0"/>
          </a:p>
        </p:txBody>
      </p:sp>
      <p:sp>
        <p:nvSpPr>
          <p:cNvPr id="31" name="TextBox 30"/>
          <p:cNvSpPr txBox="1"/>
          <p:nvPr/>
        </p:nvSpPr>
        <p:spPr>
          <a:xfrm>
            <a:off x="2483768" y="2636912"/>
            <a:ext cx="2088232" cy="3985706"/>
          </a:xfrm>
          <a:prstGeom prst="rect">
            <a:avLst/>
          </a:prstGeom>
          <a:noFill/>
          <a:ln>
            <a:solidFill>
              <a:schemeClr val="tx1"/>
            </a:solidFill>
            <a:prstDash val="sysDot"/>
          </a:ln>
        </p:spPr>
        <p:txBody>
          <a:bodyPr wrap="square" rtlCol="1">
            <a:spAutoFit/>
          </a:bodyPr>
          <a:lstStyle/>
          <a:p>
            <a:r>
              <a:rPr lang="ar-SA" sz="1100" b="1" dirty="0"/>
              <a:t>1_المدخلات</a:t>
            </a:r>
            <a:r>
              <a:rPr lang="ar-SA" sz="1100" dirty="0"/>
              <a:t> </a:t>
            </a:r>
            <a:r>
              <a:rPr lang="en-US" sz="1100" b="1" dirty="0"/>
              <a:t>Inputs</a:t>
            </a:r>
            <a:r>
              <a:rPr lang="ar-SA" sz="1100" dirty="0"/>
              <a:t>:  يعتمد عليها النظام حيث تكون مادة أو بيانات أو الاثنين معا وتأتي من مصادر مختلفة من بيئة النظام وقد تكون جزء من مخرجات النظام نفسه كتغذية مرتدة .</a:t>
            </a:r>
            <a:endParaRPr lang="en-US" sz="1100" dirty="0"/>
          </a:p>
          <a:p>
            <a:r>
              <a:rPr lang="ar-SA" sz="1100" b="1" dirty="0"/>
              <a:t>2_العمليات </a:t>
            </a:r>
            <a:r>
              <a:rPr lang="en-US" sz="1100" b="1" dirty="0"/>
              <a:t>Processes</a:t>
            </a:r>
            <a:r>
              <a:rPr lang="ar-SA" sz="1100" dirty="0"/>
              <a:t> : هي الأنشطة التي يمارسها النظام  على مدخلاتة  باعتماد المستلزمات الضرورية من قوى بشرية ومادية </a:t>
            </a:r>
            <a:endParaRPr lang="ar-SA" sz="1100" dirty="0" smtClean="0"/>
          </a:p>
          <a:p>
            <a:r>
              <a:rPr lang="ar-SA" sz="1100" b="1" dirty="0" smtClean="0"/>
              <a:t>3_المخرجات</a:t>
            </a:r>
            <a:r>
              <a:rPr lang="en-US" sz="1100" b="1" dirty="0"/>
              <a:t>Outputs </a:t>
            </a:r>
            <a:r>
              <a:rPr lang="ar-SA" sz="1100" dirty="0"/>
              <a:t> :  هي النتائج التي يزودنا بها النظام بعد تنفيذ العمليات التي قام بها ، ويمكن أن تستخدم كمدخلات للنظام كتغذية مرتدة ، وتأتي على شكل مادة فقط أو معلومات فقط أو الاثنين معا </a:t>
            </a:r>
            <a:r>
              <a:rPr lang="ar-SA" sz="1100" dirty="0" smtClean="0"/>
              <a:t>..</a:t>
            </a:r>
            <a:endParaRPr lang="en-US" sz="1100" dirty="0"/>
          </a:p>
          <a:p>
            <a:r>
              <a:rPr lang="ar-SA" sz="1100" b="1" dirty="0"/>
              <a:t>4_التغذية المرتدة</a:t>
            </a:r>
            <a:r>
              <a:rPr lang="ar-SA" sz="1100" dirty="0"/>
              <a:t>  </a:t>
            </a:r>
            <a:r>
              <a:rPr lang="en-US" sz="1100" b="1" dirty="0"/>
              <a:t>Feedback</a:t>
            </a:r>
            <a:r>
              <a:rPr lang="ar-SA" sz="1100" dirty="0"/>
              <a:t>:  لأجل تحقيق انتظام في فعاليات النظام والرقابة عليها فلا بد من وجود عنصر التغذية المرتدة التي تأخذ جزء من مخرجات النظام وتستعمله  كمدخلات له ، وذلك بهدف مقارنة المخرجات الحالية مع المخرجات المخطط الحصول عليها مسبقا ، ومما يستدعي استخدام مدخلات إضافية أو تعديل بالعمليات </a:t>
            </a:r>
            <a:r>
              <a:rPr lang="ar-SA" sz="1100" dirty="0" smtClean="0"/>
              <a:t>.</a:t>
            </a:r>
            <a:endParaRPr lang="en-US" sz="1100" dirty="0"/>
          </a:p>
        </p:txBody>
      </p:sp>
      <p:sp>
        <p:nvSpPr>
          <p:cNvPr id="32" name="TextBox 31"/>
          <p:cNvSpPr txBox="1"/>
          <p:nvPr/>
        </p:nvSpPr>
        <p:spPr>
          <a:xfrm>
            <a:off x="107504" y="2582609"/>
            <a:ext cx="2232248" cy="4154984"/>
          </a:xfrm>
          <a:prstGeom prst="rect">
            <a:avLst/>
          </a:prstGeom>
          <a:noFill/>
          <a:ln>
            <a:solidFill>
              <a:schemeClr val="tx1"/>
            </a:solidFill>
            <a:prstDash val="sysDot"/>
          </a:ln>
        </p:spPr>
        <p:txBody>
          <a:bodyPr wrap="square" rtlCol="1">
            <a:spAutoFit/>
          </a:bodyPr>
          <a:lstStyle/>
          <a:p>
            <a:r>
              <a:rPr lang="ar-SA" sz="1100" b="1" dirty="0" smtClean="0">
                <a:solidFill>
                  <a:srgbClr val="C00000"/>
                </a:solidFill>
              </a:rPr>
              <a:t>حسب طبيعة </a:t>
            </a:r>
            <a:r>
              <a:rPr lang="ar-SA" sz="1100" b="1" dirty="0">
                <a:solidFill>
                  <a:srgbClr val="C00000"/>
                </a:solidFill>
              </a:rPr>
              <a:t>النظام</a:t>
            </a:r>
            <a:r>
              <a:rPr lang="ar-SA" sz="1100" dirty="0">
                <a:solidFill>
                  <a:srgbClr val="C00000"/>
                </a:solidFill>
              </a:rPr>
              <a:t> ( أصل النظام ) :      </a:t>
            </a:r>
            <a:r>
              <a:rPr lang="ar-SA" sz="1100" dirty="0"/>
              <a:t>                                                                                                                                                   - </a:t>
            </a:r>
            <a:r>
              <a:rPr lang="ar-SA" sz="1100" b="1" dirty="0"/>
              <a:t>النظم الطبيعية</a:t>
            </a:r>
            <a:r>
              <a:rPr lang="ar-SA" sz="1100" dirty="0"/>
              <a:t>: كل الأنظمة التي خلقها الله سبحانه وتعالى  مثل نظام الكون والنظام الشمسي ونظام الليل والنهار ودورة الماء.                                             - </a:t>
            </a:r>
            <a:r>
              <a:rPr lang="ar-SA" sz="1100" b="1" dirty="0"/>
              <a:t>النظم  الاصطناعية</a:t>
            </a:r>
            <a:r>
              <a:rPr lang="ar-SA" sz="1100" dirty="0"/>
              <a:t>: كل الأنظمة التي صنعها الإنسان مثل نظام السيارة </a:t>
            </a:r>
            <a:r>
              <a:rPr lang="ar-SA" sz="1100" dirty="0" smtClean="0"/>
              <a:t>ونظام </a:t>
            </a:r>
            <a:r>
              <a:rPr lang="ar-SA" sz="1100" dirty="0"/>
              <a:t>تكرير المياه.          </a:t>
            </a:r>
            <a:endParaRPr lang="en-US" sz="1100" dirty="0"/>
          </a:p>
          <a:p>
            <a:r>
              <a:rPr lang="ar-SA" sz="1100" dirty="0"/>
              <a:t>. </a:t>
            </a:r>
            <a:r>
              <a:rPr lang="ar-SA" sz="1100" b="1" dirty="0">
                <a:solidFill>
                  <a:srgbClr val="C00000"/>
                </a:solidFill>
              </a:rPr>
              <a:t>تجريد النظام </a:t>
            </a:r>
            <a:r>
              <a:rPr lang="ar-SA" sz="1100" b="1" dirty="0" smtClean="0">
                <a:solidFill>
                  <a:srgbClr val="C00000"/>
                </a:solidFill>
              </a:rPr>
              <a:t> حسب علاقة </a:t>
            </a:r>
            <a:r>
              <a:rPr lang="ar-SA" sz="1100" b="1" dirty="0">
                <a:solidFill>
                  <a:srgbClr val="C00000"/>
                </a:solidFill>
              </a:rPr>
              <a:t>النظام بالبيئة</a:t>
            </a:r>
            <a:r>
              <a:rPr lang="ar-SA" sz="1100" dirty="0">
                <a:solidFill>
                  <a:srgbClr val="C00000"/>
                </a:solidFill>
              </a:rPr>
              <a:t>:</a:t>
            </a:r>
            <a:r>
              <a:rPr lang="ar-SA" sz="1100" dirty="0"/>
              <a:t>                                                                                                                                                       </a:t>
            </a:r>
            <a:r>
              <a:rPr lang="ar-SA" sz="1100" b="1" dirty="0"/>
              <a:t>- النظم المحسوسة أو الملموسة:</a:t>
            </a:r>
            <a:r>
              <a:rPr lang="ar-SA" sz="1100" dirty="0"/>
              <a:t> مثل نظام السيارة والأجهزة الإلكترونية .                                                                                                                   </a:t>
            </a:r>
            <a:r>
              <a:rPr lang="ar-SA" sz="1100" b="1" dirty="0"/>
              <a:t>- النظم الافتراضية أو الغير  محسوسة:</a:t>
            </a:r>
            <a:r>
              <a:rPr lang="ar-SA" sz="1100" dirty="0"/>
              <a:t> وهي تكون مكونة من  عناصر افتراضية ومنطقية لا يمكن تحسسها والتعرف عليها حسيا ، مثل علم </a:t>
            </a:r>
            <a:r>
              <a:rPr lang="ar-SA" sz="1100" dirty="0" smtClean="0"/>
              <a:t>الجيولوجيا.</a:t>
            </a:r>
            <a:endParaRPr lang="en-US" sz="1100" dirty="0"/>
          </a:p>
          <a:p>
            <a:r>
              <a:rPr lang="ar-SA" sz="1100" b="1" dirty="0" smtClean="0"/>
              <a:t>.</a:t>
            </a:r>
            <a:r>
              <a:rPr lang="ar-SA" sz="1100" b="1" dirty="0" smtClean="0">
                <a:solidFill>
                  <a:srgbClr val="C00000"/>
                </a:solidFill>
              </a:rPr>
              <a:t>حسب  </a:t>
            </a:r>
            <a:r>
              <a:rPr lang="ar-SA" sz="1100" b="1" dirty="0">
                <a:solidFill>
                  <a:srgbClr val="C00000"/>
                </a:solidFill>
              </a:rPr>
              <a:t>درجة انفتاح النظام :</a:t>
            </a:r>
            <a:endParaRPr lang="en-US" sz="1100" dirty="0">
              <a:solidFill>
                <a:srgbClr val="C00000"/>
              </a:solidFill>
            </a:endParaRPr>
          </a:p>
          <a:p>
            <a:r>
              <a:rPr lang="ar-SA" sz="1100" dirty="0" smtClean="0"/>
              <a:t>.ا</a:t>
            </a:r>
            <a:r>
              <a:rPr lang="ar-SA" sz="1100" b="1" dirty="0" smtClean="0"/>
              <a:t>لنظام </a:t>
            </a:r>
            <a:r>
              <a:rPr lang="ar-SA" sz="1100" b="1" dirty="0"/>
              <a:t>المفتوح :</a:t>
            </a:r>
            <a:r>
              <a:rPr lang="ar-SA" sz="1100" dirty="0"/>
              <a:t>هو النظام الذي يتفاعل مع بيئته فيؤثر فيها وتؤثر فيه مثل الإنسان والدولة والحاسب الآلي وأنظمة القيادة غير الآلية .</a:t>
            </a:r>
            <a:endParaRPr lang="en-US" sz="1100" dirty="0"/>
          </a:p>
          <a:p>
            <a:r>
              <a:rPr lang="ar-SA" sz="1100" b="1" dirty="0"/>
              <a:t>.النظام المغلق :</a:t>
            </a:r>
            <a:r>
              <a:rPr lang="ar-SA" sz="1100" dirty="0"/>
              <a:t> هو النظام الذي لا يتفاعل مع بيئته ويعمل باستقلالية عنها وهو نادر الوجود .                                                     </a:t>
            </a:r>
            <a:endParaRPr lang="en-US" sz="1100" dirty="0"/>
          </a:p>
          <a:p>
            <a:r>
              <a:rPr lang="ar-SA" sz="1100" b="1" dirty="0"/>
              <a:t>.النظام المغلق نسبيا :</a:t>
            </a:r>
            <a:r>
              <a:rPr lang="ar-SA" sz="1100" dirty="0"/>
              <a:t> هي الأنظمة التي تحتاج إلى قدر بسيط من التدخل البشري والعلاقة مع بيئتها ، مثل الساعة التي تعمل بالبطارية التي تحتاج إلى تغيير البطارية عند استهلاكها كليا .</a:t>
            </a:r>
            <a:endParaRPr lang="en-US" sz="1100" dirty="0"/>
          </a:p>
          <a:p>
            <a:endParaRPr lang="en-US" sz="1100" dirty="0"/>
          </a:p>
        </p:txBody>
      </p:sp>
    </p:spTree>
    <p:extLst>
      <p:ext uri="{BB962C8B-B14F-4D97-AF65-F5344CB8AC3E}">
        <p14:creationId xmlns:p14="http://schemas.microsoft.com/office/powerpoint/2010/main" val="1048728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2- 4 </a:t>
            </a:r>
            <a:endParaRPr lang="ar-SA" sz="1400" b="1" dirty="0">
              <a:latin typeface="Andalus" pitchFamily="18" charset="-78"/>
              <a:cs typeface="Andalus" pitchFamily="18" charset="-78"/>
            </a:endParaRPr>
          </a:p>
        </p:txBody>
      </p:sp>
      <p:cxnSp>
        <p:nvCxnSpPr>
          <p:cNvPr id="6" name="Straight Connector 5"/>
          <p:cNvCxnSpPr/>
          <p:nvPr/>
        </p:nvCxnSpPr>
        <p:spPr>
          <a:xfrm>
            <a:off x="1331640" y="2231350"/>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7452320"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914965" y="548680"/>
            <a:ext cx="7056784" cy="523220"/>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solidFill>
                  <a:schemeClr val="tx1"/>
                </a:solidFill>
                <a:effectLst/>
                <a:cs typeface="FS_Bold" pitchFamily="2" charset="-78"/>
              </a:rPr>
              <a:t>المنظمة </a:t>
            </a:r>
            <a:endParaRPr lang="ar-SA" sz="4800"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3973235" y="-1569696"/>
            <a:ext cx="864096" cy="614728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6300192" y="1923955"/>
            <a:ext cx="1656184"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تعريفها  </a:t>
            </a:r>
          </a:p>
        </p:txBody>
      </p:sp>
      <p:sp>
        <p:nvSpPr>
          <p:cNvPr id="15" name="TextBox 14"/>
          <p:cNvSpPr txBox="1"/>
          <p:nvPr/>
        </p:nvSpPr>
        <p:spPr>
          <a:xfrm>
            <a:off x="395536" y="1947961"/>
            <a:ext cx="1800200"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smtClean="0">
                <a:solidFill>
                  <a:schemeClr val="tx1"/>
                </a:solidFill>
                <a:cs typeface="MCS Taybah S_U normal." pitchFamily="2" charset="-78"/>
              </a:rPr>
              <a:t>مفاهيم مهمة تتعلق بالمنظمة </a:t>
            </a:r>
            <a:endParaRPr lang="ar-SA" sz="1600" dirty="0" smtClean="0">
              <a:ln>
                <a:solidFill>
                  <a:schemeClr val="tx1"/>
                </a:solidFill>
              </a:ln>
              <a:solidFill>
                <a:schemeClr val="tx1"/>
              </a:solidFill>
              <a:effectLst/>
              <a:cs typeface="MCS Taybah S_U normal." pitchFamily="2" charset="-78"/>
            </a:endParaRPr>
          </a:p>
        </p:txBody>
      </p:sp>
      <p:sp>
        <p:nvSpPr>
          <p:cNvPr id="17" name="TextBox 16"/>
          <p:cNvSpPr txBox="1"/>
          <p:nvPr/>
        </p:nvSpPr>
        <p:spPr>
          <a:xfrm>
            <a:off x="5886939" y="2625670"/>
            <a:ext cx="2933533" cy="3108543"/>
          </a:xfrm>
          <a:prstGeom prst="rect">
            <a:avLst/>
          </a:prstGeom>
          <a:noFill/>
          <a:ln>
            <a:solidFill>
              <a:schemeClr val="tx1"/>
            </a:solidFill>
            <a:prstDash val="sysDot"/>
          </a:ln>
        </p:spPr>
        <p:txBody>
          <a:bodyPr wrap="square" rtlCol="1">
            <a:spAutoFit/>
          </a:bodyPr>
          <a:lstStyle/>
          <a:p>
            <a:pPr marL="285750" indent="-285750">
              <a:buFont typeface="Wingdings" pitchFamily="2" charset="2"/>
              <a:buChar char="§"/>
            </a:pPr>
            <a:r>
              <a:rPr lang="ar-SA" sz="1400" dirty="0"/>
              <a:t>يطلق اصطلاح  </a:t>
            </a:r>
            <a:r>
              <a:rPr lang="ar-SA" sz="1400" b="1" dirty="0">
                <a:solidFill>
                  <a:srgbClr val="C00000"/>
                </a:solidFill>
              </a:rPr>
              <a:t>" منظمة "  </a:t>
            </a:r>
            <a:r>
              <a:rPr lang="ar-SA" sz="1400" dirty="0"/>
              <a:t>على أي نظام إداري يقوم بأداء الوظائف الإدارية الأساسية من تخطيط ، وتنظيم ، وتنفيذ ورقابة .  </a:t>
            </a:r>
            <a:endParaRPr lang="ar-SA" sz="1400" dirty="0" smtClean="0"/>
          </a:p>
          <a:p>
            <a:pPr marL="285750" indent="-285750">
              <a:buFont typeface="Arial" pitchFamily="34" charset="0"/>
              <a:buChar char="•"/>
            </a:pPr>
            <a:r>
              <a:rPr lang="ar-SA" sz="1400" dirty="0" smtClean="0"/>
              <a:t>. </a:t>
            </a:r>
            <a:r>
              <a:rPr lang="ar-SA" sz="1400" dirty="0"/>
              <a:t>المنظمة هي نظام ديناميكي ، مفتوح ، وموجة ذاتيا ، وهو من تصميم الإنسان </a:t>
            </a:r>
            <a:endParaRPr lang="ar-SA" sz="1400" dirty="0" smtClean="0"/>
          </a:p>
          <a:p>
            <a:pPr marL="285750" indent="-285750">
              <a:buFont typeface="Arial" pitchFamily="34" charset="0"/>
              <a:buChar char="•"/>
            </a:pPr>
            <a:r>
              <a:rPr lang="ar-SA" sz="1400" dirty="0" smtClean="0"/>
              <a:t>. </a:t>
            </a:r>
            <a:r>
              <a:rPr lang="ar-SA" sz="1400" dirty="0"/>
              <a:t>تتشكل عناصر المنظمة من مجموعة مواردها </a:t>
            </a:r>
            <a:r>
              <a:rPr lang="ar-SA" sz="1400" b="1" dirty="0" smtClean="0"/>
              <a:t>( المدخلات </a:t>
            </a:r>
            <a:r>
              <a:rPr lang="ar-SA" sz="1400" b="1" dirty="0"/>
              <a:t>) </a:t>
            </a:r>
            <a:r>
              <a:rPr lang="ar-SA" sz="1400" dirty="0"/>
              <a:t>وآليات عملها في نظام التشغيل والإدارة </a:t>
            </a:r>
            <a:r>
              <a:rPr lang="ar-SA" sz="1400" b="1" dirty="0"/>
              <a:t>( العمليات ) </a:t>
            </a:r>
            <a:r>
              <a:rPr lang="ar-SA" sz="1400" dirty="0"/>
              <a:t>وذلك من أجل تحقيق أهداف معينة </a:t>
            </a:r>
            <a:r>
              <a:rPr lang="ar-SA" sz="1400" b="1" dirty="0"/>
              <a:t>( المخرجات ) </a:t>
            </a:r>
            <a:r>
              <a:rPr lang="ar-SA" sz="1400" dirty="0"/>
              <a:t>، ويجري ذلك من خلال وضع القواعد والتعليمات لمراقبة مستوى الأداء وجودته  </a:t>
            </a:r>
            <a:endParaRPr lang="ar-SA" sz="1400" dirty="0" smtClean="0"/>
          </a:p>
          <a:p>
            <a:pPr marL="285750" indent="-285750">
              <a:buFont typeface="Arial" pitchFamily="34" charset="0"/>
              <a:buChar char="•"/>
            </a:pPr>
            <a:r>
              <a:rPr lang="ar-SA" sz="1400" dirty="0" smtClean="0"/>
              <a:t>لتحقيق </a:t>
            </a:r>
            <a:r>
              <a:rPr lang="ar-SA" sz="1400" dirty="0"/>
              <a:t>حالة التوازن الديناميكي للنظام والضبط الذاتي لنفسة فهو يحتاج إلى التغذية المرتدة . </a:t>
            </a:r>
            <a:endParaRPr lang="en-US" sz="1300" dirty="0"/>
          </a:p>
        </p:txBody>
      </p:sp>
      <p:sp>
        <p:nvSpPr>
          <p:cNvPr id="30" name="TextBox 29"/>
          <p:cNvSpPr txBox="1"/>
          <p:nvPr/>
        </p:nvSpPr>
        <p:spPr>
          <a:xfrm>
            <a:off x="251520" y="2650315"/>
            <a:ext cx="3312368" cy="2893100"/>
          </a:xfrm>
          <a:prstGeom prst="rect">
            <a:avLst/>
          </a:prstGeom>
          <a:noFill/>
          <a:ln>
            <a:solidFill>
              <a:schemeClr val="tx1"/>
            </a:solidFill>
            <a:prstDash val="sysDot"/>
          </a:ln>
        </p:spPr>
        <p:txBody>
          <a:bodyPr wrap="square" rtlCol="1">
            <a:spAutoFit/>
          </a:bodyPr>
          <a:lstStyle/>
          <a:p>
            <a:r>
              <a:rPr lang="ar-SA" sz="1400" b="1" dirty="0"/>
              <a:t>. </a:t>
            </a:r>
            <a:r>
              <a:rPr lang="ar-SA" sz="1400" b="1" dirty="0">
                <a:solidFill>
                  <a:srgbClr val="C00000"/>
                </a:solidFill>
              </a:rPr>
              <a:t>النظام الديناميكي :</a:t>
            </a:r>
            <a:r>
              <a:rPr lang="ar-SA" sz="1400" dirty="0">
                <a:solidFill>
                  <a:srgbClr val="C00000"/>
                </a:solidFill>
              </a:rPr>
              <a:t> </a:t>
            </a:r>
            <a:r>
              <a:rPr lang="ar-SA" sz="1400" dirty="0"/>
              <a:t>هو النظام النشيط والمتغير في آن واحد ، مثل المصعد .                                                                                           </a:t>
            </a:r>
            <a:r>
              <a:rPr lang="ar-SA" sz="1400" b="1" dirty="0">
                <a:solidFill>
                  <a:srgbClr val="C00000"/>
                </a:solidFill>
              </a:rPr>
              <a:t>. النظام المفتوح :</a:t>
            </a:r>
            <a:r>
              <a:rPr lang="ar-SA" sz="1400" dirty="0">
                <a:solidFill>
                  <a:srgbClr val="C00000"/>
                </a:solidFill>
              </a:rPr>
              <a:t> </a:t>
            </a:r>
            <a:r>
              <a:rPr lang="ar-SA" sz="1400" dirty="0"/>
              <a:t>هو النظام الذي يتفاعل مع متغيرات البيئة الخارجية وذلك من خلال حركة المدخلات والمخرجات التي تأتي من البيئة وتصب فيها .                 </a:t>
            </a:r>
            <a:endParaRPr lang="en-US" sz="1400" dirty="0"/>
          </a:p>
          <a:p>
            <a:r>
              <a:rPr lang="ar-SA" sz="1400" dirty="0">
                <a:solidFill>
                  <a:srgbClr val="C00000"/>
                </a:solidFill>
              </a:rPr>
              <a:t> </a:t>
            </a:r>
            <a:r>
              <a:rPr lang="ar-SA" sz="1400" b="1" dirty="0">
                <a:solidFill>
                  <a:srgbClr val="C00000"/>
                </a:solidFill>
              </a:rPr>
              <a:t>. النظام الموجة ذاتيا</a:t>
            </a:r>
            <a:r>
              <a:rPr lang="ar-SA" sz="1400" dirty="0">
                <a:solidFill>
                  <a:srgbClr val="C00000"/>
                </a:solidFill>
              </a:rPr>
              <a:t> : </a:t>
            </a:r>
            <a:r>
              <a:rPr lang="ar-SA" sz="1400" dirty="0"/>
              <a:t>هو النظام يقوم بعملية الرقابة والضبط الذاتي لنوع تدفق المدخلات وعمليات التشغيل والمخرجات ومعدل هذا التدفق .                                 </a:t>
            </a:r>
            <a:r>
              <a:rPr lang="ar-SA" sz="1400" b="1" dirty="0"/>
              <a:t>. </a:t>
            </a:r>
            <a:r>
              <a:rPr lang="ar-SA" sz="1400" b="1" dirty="0">
                <a:solidFill>
                  <a:srgbClr val="C00000"/>
                </a:solidFill>
              </a:rPr>
              <a:t>التغذية المرتدة</a:t>
            </a:r>
            <a:r>
              <a:rPr lang="ar-SA" sz="1400" dirty="0">
                <a:solidFill>
                  <a:srgbClr val="C00000"/>
                </a:solidFill>
              </a:rPr>
              <a:t>  </a:t>
            </a:r>
            <a:r>
              <a:rPr lang="en-US" sz="1400" dirty="0">
                <a:solidFill>
                  <a:srgbClr val="C00000"/>
                </a:solidFill>
              </a:rPr>
              <a:t>Feedback</a:t>
            </a:r>
            <a:r>
              <a:rPr lang="ar-SA" sz="1400" dirty="0">
                <a:solidFill>
                  <a:srgbClr val="C00000"/>
                </a:solidFill>
              </a:rPr>
              <a:t> </a:t>
            </a:r>
            <a:r>
              <a:rPr lang="ar-SA" sz="1400" dirty="0"/>
              <a:t>: هي معلومات حول أداء النظام لتحديد ما اذا كان النظام يتحرك لتحقيق أهدافة أم يحتاج إلى تصويب عملة من تغيير المدخلات أو العمليات الحالية حتى يتمكن من تحقيق الأداء المحدد له وإعطاء المخرجات المطلوبة </a:t>
            </a:r>
            <a:endParaRPr lang="en-US" sz="1300" dirty="0"/>
          </a:p>
        </p:txBody>
      </p:sp>
    </p:spTree>
    <p:extLst>
      <p:ext uri="{BB962C8B-B14F-4D97-AF65-F5344CB8AC3E}">
        <p14:creationId xmlns:p14="http://schemas.microsoft.com/office/powerpoint/2010/main" val="3191765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3_4</a:t>
            </a:r>
            <a:endParaRPr lang="ar-SA" sz="1400" b="1" dirty="0">
              <a:latin typeface="Andalus" pitchFamily="18" charset="-78"/>
              <a:cs typeface="Andalus" pitchFamily="18" charset="-78"/>
            </a:endParaRPr>
          </a:p>
        </p:txBody>
      </p:sp>
      <p:cxnSp>
        <p:nvCxnSpPr>
          <p:cNvPr id="6" name="Straight Connector 5"/>
          <p:cNvCxnSpPr/>
          <p:nvPr/>
        </p:nvCxnSpPr>
        <p:spPr>
          <a:xfrm>
            <a:off x="4752021" y="1340768"/>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0040"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1115616" y="548680"/>
            <a:ext cx="7056784" cy="461665"/>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b="1" dirty="0">
                <a:cs typeface="MCS Taybah S_U normal." pitchFamily="2" charset="-78"/>
              </a:rPr>
              <a:t>نظام المعلومات </a:t>
            </a:r>
            <a:r>
              <a:rPr lang="en-US" sz="2400" dirty="0">
                <a:cs typeface="MCS Taybah S_U normal." pitchFamily="2" charset="-78"/>
              </a:rPr>
              <a:t>(Information System)</a:t>
            </a:r>
            <a:r>
              <a:rPr lang="ar-SA" sz="2400" dirty="0">
                <a:cs typeface="MCS Taybah S_U normal." pitchFamily="2" charset="-78"/>
              </a:rPr>
              <a:t> :</a:t>
            </a:r>
            <a:endParaRPr lang="ar-SA" sz="4400" dirty="0" smtClean="0">
              <a:ln>
                <a:solidFill>
                  <a:schemeClr val="tx1"/>
                </a:solidFill>
              </a:ln>
              <a:solidFill>
                <a:schemeClr val="tx1"/>
              </a:solidFill>
              <a:effectLst/>
              <a:cs typeface="MCS Taybah S_U normal." pitchFamily="2" charset="-78"/>
            </a:endParaRPr>
          </a:p>
        </p:txBody>
      </p:sp>
      <p:sp>
        <p:nvSpPr>
          <p:cNvPr id="10" name="Left Brace 9"/>
          <p:cNvSpPr/>
          <p:nvPr/>
        </p:nvSpPr>
        <p:spPr>
          <a:xfrm rot="5400000">
            <a:off x="4319973" y="-2132457"/>
            <a:ext cx="864096" cy="7272810"/>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812360" y="1923955"/>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تعريفها  </a:t>
            </a:r>
          </a:p>
        </p:txBody>
      </p:sp>
      <p:sp>
        <p:nvSpPr>
          <p:cNvPr id="15" name="TextBox 14"/>
          <p:cNvSpPr txBox="1"/>
          <p:nvPr/>
        </p:nvSpPr>
        <p:spPr>
          <a:xfrm>
            <a:off x="3779912" y="1866310"/>
            <a:ext cx="2592288"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r>
              <a:rPr lang="ar-SA" sz="1600" dirty="0">
                <a:cs typeface="MCS Taybah S_U normal." pitchFamily="2" charset="-78"/>
              </a:rPr>
              <a:t>أصناف نظام المعلومات وفقا لطريقة عملها :</a:t>
            </a:r>
            <a:endParaRPr lang="en-US" sz="1600" dirty="0">
              <a:cs typeface="MCS Taybah S_U normal." pitchFamily="2" charset="-78"/>
            </a:endParaRPr>
          </a:p>
        </p:txBody>
      </p:sp>
      <p:sp>
        <p:nvSpPr>
          <p:cNvPr id="17" name="TextBox 16"/>
          <p:cNvSpPr txBox="1"/>
          <p:nvPr/>
        </p:nvSpPr>
        <p:spPr>
          <a:xfrm>
            <a:off x="7380312" y="2420888"/>
            <a:ext cx="1656184" cy="3323987"/>
          </a:xfrm>
          <a:prstGeom prst="rect">
            <a:avLst/>
          </a:prstGeom>
          <a:solidFill>
            <a:schemeClr val="bg1"/>
          </a:solidFill>
          <a:ln>
            <a:solidFill>
              <a:schemeClr val="tx1"/>
            </a:solidFill>
            <a:prstDash val="sysDot"/>
          </a:ln>
        </p:spPr>
        <p:txBody>
          <a:bodyPr wrap="square" rtlCol="1">
            <a:spAutoFit/>
          </a:bodyPr>
          <a:lstStyle/>
          <a:p>
            <a:pPr algn="ctr"/>
            <a:r>
              <a:rPr lang="ar-SA" sz="1400" dirty="0"/>
              <a:t>يمكن تعريف نظام المعلومات بأنه </a:t>
            </a:r>
            <a:r>
              <a:rPr lang="ar-SA" sz="1400" b="1" dirty="0"/>
              <a:t>مجموعة </a:t>
            </a:r>
            <a:r>
              <a:rPr lang="ar-SA" sz="1400" dirty="0"/>
              <a:t>من الأفراد </a:t>
            </a:r>
            <a:r>
              <a:rPr lang="ar-SA" sz="1400" dirty="0">
                <a:solidFill>
                  <a:srgbClr val="C00000"/>
                </a:solidFill>
              </a:rPr>
              <a:t>و</a:t>
            </a:r>
            <a:r>
              <a:rPr lang="ar-SA" sz="1400" dirty="0"/>
              <a:t>التجهيزات </a:t>
            </a:r>
            <a:r>
              <a:rPr lang="ar-SA" sz="1400" dirty="0">
                <a:solidFill>
                  <a:srgbClr val="C00000"/>
                </a:solidFill>
              </a:rPr>
              <a:t>و</a:t>
            </a:r>
            <a:r>
              <a:rPr lang="ar-SA" sz="1400" dirty="0"/>
              <a:t>الإجراءات </a:t>
            </a:r>
            <a:r>
              <a:rPr lang="ar-SA" sz="1400" dirty="0">
                <a:solidFill>
                  <a:srgbClr val="C00000"/>
                </a:solidFill>
              </a:rPr>
              <a:t>و</a:t>
            </a:r>
            <a:r>
              <a:rPr lang="ar-SA" sz="1400" dirty="0"/>
              <a:t>قواعد البيانات حيث قد يعمل النظام بشكل يدوي أو ميكانيكي أو آلي بالاعتماد على الحاسب الآلي ، </a:t>
            </a:r>
            <a:r>
              <a:rPr lang="ar-SA" sz="1400" u="sng" dirty="0">
                <a:solidFill>
                  <a:srgbClr val="C00000"/>
                </a:solidFill>
              </a:rPr>
              <a:t>وذلك من أجل جمع البيانات وتخزينها ومعالجتها </a:t>
            </a:r>
            <a:r>
              <a:rPr lang="ar-SA" sz="1400" dirty="0"/>
              <a:t>ومن ثم تزويد المدراء والمستفيد بالمعلومات بالوقت والمكان والصيغة المناسبة التي ستساعدهم في اتخاذ القرارات .</a:t>
            </a:r>
            <a:endParaRPr lang="en-US" sz="1400" dirty="0"/>
          </a:p>
        </p:txBody>
      </p:sp>
      <p:cxnSp>
        <p:nvCxnSpPr>
          <p:cNvPr id="12" name="Straight Connector 11"/>
          <p:cNvCxnSpPr/>
          <p:nvPr/>
        </p:nvCxnSpPr>
        <p:spPr>
          <a:xfrm>
            <a:off x="4716016"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419872" y="2420888"/>
            <a:ext cx="3672408" cy="3924151"/>
          </a:xfrm>
          <a:prstGeom prst="rect">
            <a:avLst/>
          </a:prstGeom>
          <a:solidFill>
            <a:schemeClr val="bg1"/>
          </a:solidFill>
          <a:ln>
            <a:solidFill>
              <a:schemeClr val="tx1"/>
            </a:solidFill>
            <a:prstDash val="sysDot"/>
          </a:ln>
        </p:spPr>
        <p:txBody>
          <a:bodyPr wrap="square" rtlCol="1">
            <a:spAutoFit/>
          </a:bodyPr>
          <a:lstStyle/>
          <a:p>
            <a:r>
              <a:rPr lang="ar-SA" sz="1400" b="1" dirty="0"/>
              <a:t>نظم المعلومات الرسمية</a:t>
            </a:r>
            <a:r>
              <a:rPr lang="ar-SA" sz="1400" dirty="0"/>
              <a:t>  </a:t>
            </a:r>
            <a:r>
              <a:rPr lang="en-US" sz="1400" dirty="0"/>
              <a:t>(</a:t>
            </a:r>
            <a:r>
              <a:rPr lang="en-US" sz="1200" dirty="0"/>
              <a:t>Formal Information Systems)</a:t>
            </a:r>
            <a:r>
              <a:rPr lang="ar-SA" sz="1200" dirty="0"/>
              <a:t> :    </a:t>
            </a:r>
            <a:r>
              <a:rPr lang="ar-SA" sz="1400" dirty="0"/>
              <a:t>                                                                                                                                              - هي النظم التي تستند على تعريفات ثابتة ومقبولة للبيانات والإجراءات من أجل تجميع ، فرز ، تخزين ، معالجة ، توزيع واستخدام هذه البيانات .   تعمل بشكل يدوي وآلي وحسب قواعد معرفة مسبقا وثابتة نسبيا ولا تتغير بسهولة ، مثل الخطط الدراسية للبرامج المبنية على مستويات تضم مقررات مكودة بشكل فريد .                                                                                                                                                                                          </a:t>
            </a:r>
            <a:r>
              <a:rPr lang="ar-SA" sz="1400" b="1" dirty="0"/>
              <a:t>.   نظام المعلومات  المعتمد على الكمبيوتر</a:t>
            </a:r>
            <a:r>
              <a:rPr lang="ar-SA" sz="1400" dirty="0"/>
              <a:t>  </a:t>
            </a:r>
            <a:r>
              <a:rPr lang="en-US" sz="1200" dirty="0"/>
              <a:t>Computer </a:t>
            </a:r>
            <a:endParaRPr lang="en-US" sz="1200" dirty="0" smtClean="0"/>
          </a:p>
          <a:p>
            <a:r>
              <a:rPr lang="en-US" sz="1200" dirty="0" smtClean="0"/>
              <a:t>Based </a:t>
            </a:r>
            <a:r>
              <a:rPr lang="en-US" sz="1200" dirty="0"/>
              <a:t>Information System(CBIS)</a:t>
            </a:r>
            <a:r>
              <a:rPr lang="ar-SA" sz="1200" dirty="0"/>
              <a:t>  </a:t>
            </a:r>
            <a:endParaRPr lang="ar-SA" sz="1200" dirty="0" smtClean="0"/>
          </a:p>
          <a:p>
            <a:r>
              <a:rPr lang="ar-SA" sz="1400" dirty="0" smtClean="0"/>
              <a:t> </a:t>
            </a:r>
            <a:r>
              <a:rPr lang="ar-SA" sz="1400" dirty="0"/>
              <a:t>: هو نظام معلومات رسمي يعتمد على أجهزة وبرمجيات الحاسب لمعالجة البيانات وتوزيع المعلومات ، وهذه النظم التي تهمنا هنا وسنسميها نظم المعلومات .                                                                                                                                           </a:t>
            </a:r>
            <a:r>
              <a:rPr lang="ar-SA" sz="1400" b="1" dirty="0"/>
              <a:t>. نظم المعلومات غير الرسمية</a:t>
            </a:r>
            <a:r>
              <a:rPr lang="ar-SA" sz="1400" dirty="0"/>
              <a:t> </a:t>
            </a:r>
            <a:r>
              <a:rPr lang="en-US" sz="1400" dirty="0"/>
              <a:t>(</a:t>
            </a:r>
            <a:r>
              <a:rPr lang="en-US" sz="900" dirty="0"/>
              <a:t>Non-Formal Information Systems)</a:t>
            </a:r>
            <a:r>
              <a:rPr lang="ar-SA" sz="900" dirty="0"/>
              <a:t>  :                                                                                                                                                          </a:t>
            </a:r>
            <a:r>
              <a:rPr lang="ar-SA" sz="1400" dirty="0"/>
              <a:t>- لا تعتمد هذه النم على قواعد أو سلوكيات محددة ، مثل الإشاعات والنميمة داخل المنظمات ، وليس هناك اتفاق على ماهية هذه المعلومات وكيفية تخزينها ولكنها مهمة بالنسبة لحياة المنظمة .</a:t>
            </a:r>
            <a:endParaRPr lang="en-US" sz="1400" dirty="0"/>
          </a:p>
          <a:p>
            <a:r>
              <a:rPr lang="ar-SA" sz="1300" dirty="0" smtClean="0"/>
              <a:t>00</a:t>
            </a:r>
            <a:endParaRPr lang="en-US" sz="1300" dirty="0"/>
          </a:p>
        </p:txBody>
      </p:sp>
      <p:sp>
        <p:nvSpPr>
          <p:cNvPr id="13" name="TextBox 12"/>
          <p:cNvSpPr txBox="1"/>
          <p:nvPr/>
        </p:nvSpPr>
        <p:spPr>
          <a:xfrm>
            <a:off x="143511" y="1935996"/>
            <a:ext cx="2304254"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r>
              <a:rPr lang="ar-SA" sz="1600" dirty="0"/>
              <a:t>ينعكس دور نظم المعلومات </a:t>
            </a:r>
            <a:r>
              <a:rPr lang="ar-SA" sz="1600" dirty="0" smtClean="0"/>
              <a:t>على:</a:t>
            </a:r>
            <a:endParaRPr lang="en-US" sz="1600" dirty="0">
              <a:cs typeface="MCS Taybah S_U normal." pitchFamily="2" charset="-78"/>
            </a:endParaRPr>
          </a:p>
        </p:txBody>
      </p:sp>
      <p:sp>
        <p:nvSpPr>
          <p:cNvPr id="14" name="TextBox 13"/>
          <p:cNvSpPr txBox="1"/>
          <p:nvPr/>
        </p:nvSpPr>
        <p:spPr>
          <a:xfrm>
            <a:off x="2015719" y="2617167"/>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داخل المنظمة </a:t>
            </a:r>
          </a:p>
        </p:txBody>
      </p:sp>
      <p:sp>
        <p:nvSpPr>
          <p:cNvPr id="16" name="TextBox 15"/>
          <p:cNvSpPr txBox="1"/>
          <p:nvPr/>
        </p:nvSpPr>
        <p:spPr>
          <a:xfrm>
            <a:off x="143511" y="2617167"/>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البيئة المحيطة به </a:t>
            </a:r>
          </a:p>
        </p:txBody>
      </p:sp>
      <p:cxnSp>
        <p:nvCxnSpPr>
          <p:cNvPr id="3" name="Straight Arrow Connector 2"/>
          <p:cNvCxnSpPr/>
          <p:nvPr/>
        </p:nvCxnSpPr>
        <p:spPr>
          <a:xfrm>
            <a:off x="1439654" y="2276872"/>
            <a:ext cx="792089" cy="27060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p:cNvCxnSpPr/>
          <p:nvPr/>
        </p:nvCxnSpPr>
        <p:spPr>
          <a:xfrm flipH="1">
            <a:off x="732614" y="2284422"/>
            <a:ext cx="707040" cy="2508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2582781" y="292494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47567" y="292494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2447765" y="3007985"/>
            <a:ext cx="702079" cy="276999"/>
          </a:xfrm>
          <a:prstGeom prst="rect">
            <a:avLst/>
          </a:prstGeom>
          <a:noFill/>
        </p:spPr>
        <p:txBody>
          <a:bodyPr wrap="square" rtlCol="1">
            <a:spAutoFit/>
          </a:bodyPr>
          <a:lstStyle/>
          <a:p>
            <a:r>
              <a:rPr lang="ar-SA" sz="1200" b="1" dirty="0" smtClean="0">
                <a:solidFill>
                  <a:srgbClr val="FF0000"/>
                </a:solidFill>
              </a:rPr>
              <a:t>من خلال</a:t>
            </a:r>
            <a:endParaRPr lang="ar-SA" sz="1200" b="1" dirty="0">
              <a:solidFill>
                <a:srgbClr val="FF0000"/>
              </a:solidFill>
            </a:endParaRPr>
          </a:p>
        </p:txBody>
      </p:sp>
      <p:sp>
        <p:nvSpPr>
          <p:cNvPr id="23" name="TextBox 22"/>
          <p:cNvSpPr txBox="1"/>
          <p:nvPr/>
        </p:nvSpPr>
        <p:spPr>
          <a:xfrm>
            <a:off x="521552" y="3007985"/>
            <a:ext cx="702079" cy="276999"/>
          </a:xfrm>
          <a:prstGeom prst="rect">
            <a:avLst/>
          </a:prstGeom>
          <a:noFill/>
        </p:spPr>
        <p:txBody>
          <a:bodyPr wrap="square" rtlCol="1">
            <a:spAutoFit/>
          </a:bodyPr>
          <a:lstStyle/>
          <a:p>
            <a:r>
              <a:rPr lang="ar-SA" sz="1200" b="1" dirty="0" smtClean="0">
                <a:solidFill>
                  <a:srgbClr val="FF0000"/>
                </a:solidFill>
              </a:rPr>
              <a:t>من خلال</a:t>
            </a:r>
            <a:endParaRPr lang="ar-SA" sz="1200" b="1" dirty="0">
              <a:solidFill>
                <a:srgbClr val="FF0000"/>
              </a:solidFill>
            </a:endParaRPr>
          </a:p>
        </p:txBody>
      </p:sp>
      <p:sp>
        <p:nvSpPr>
          <p:cNvPr id="24" name="TextBox 23"/>
          <p:cNvSpPr txBox="1"/>
          <p:nvPr/>
        </p:nvSpPr>
        <p:spPr>
          <a:xfrm>
            <a:off x="1835697" y="3356992"/>
            <a:ext cx="1440159" cy="738664"/>
          </a:xfrm>
          <a:prstGeom prst="rect">
            <a:avLst/>
          </a:prstGeom>
          <a:solidFill>
            <a:schemeClr val="bg1"/>
          </a:solidFill>
          <a:ln>
            <a:solidFill>
              <a:schemeClr val="tx1"/>
            </a:solidFill>
            <a:prstDash val="sysDot"/>
          </a:ln>
        </p:spPr>
        <p:txBody>
          <a:bodyPr wrap="square" rtlCol="1">
            <a:spAutoFit/>
          </a:bodyPr>
          <a:lstStyle/>
          <a:p>
            <a:pPr algn="ctr"/>
            <a:r>
              <a:rPr lang="ar-SA" sz="1400" dirty="0"/>
              <a:t>المدخلات – العمليات – المخرجات – التغذية المرتدّة</a:t>
            </a:r>
            <a:endParaRPr lang="en-US" sz="1400" dirty="0"/>
          </a:p>
        </p:txBody>
      </p:sp>
      <p:sp>
        <p:nvSpPr>
          <p:cNvPr id="25" name="TextBox 24"/>
          <p:cNvSpPr txBox="1"/>
          <p:nvPr/>
        </p:nvSpPr>
        <p:spPr>
          <a:xfrm>
            <a:off x="152511" y="3356992"/>
            <a:ext cx="1440159" cy="2154436"/>
          </a:xfrm>
          <a:prstGeom prst="rect">
            <a:avLst/>
          </a:prstGeom>
          <a:solidFill>
            <a:schemeClr val="bg1"/>
          </a:solidFill>
          <a:ln>
            <a:solidFill>
              <a:schemeClr val="tx1"/>
            </a:solidFill>
            <a:prstDash val="sysDot"/>
          </a:ln>
        </p:spPr>
        <p:txBody>
          <a:bodyPr wrap="square" rtlCol="1">
            <a:spAutoFit/>
          </a:bodyPr>
          <a:lstStyle/>
          <a:p>
            <a:pPr algn="ctr"/>
            <a:r>
              <a:rPr lang="ar-SA" sz="1400" dirty="0"/>
              <a:t>المساهمون (</a:t>
            </a:r>
            <a:r>
              <a:rPr lang="en-US" sz="1100" b="1" dirty="0"/>
              <a:t>Stockholders</a:t>
            </a:r>
            <a:r>
              <a:rPr lang="ar-SA" sz="1400" dirty="0"/>
              <a:t>) ، الموردون </a:t>
            </a:r>
            <a:endParaRPr lang="ar-SA" sz="1400" dirty="0" smtClean="0"/>
          </a:p>
          <a:p>
            <a:pPr algn="ctr"/>
            <a:r>
              <a:rPr lang="en-US" sz="1100" b="1" dirty="0" smtClean="0"/>
              <a:t>Suppliers</a:t>
            </a:r>
            <a:r>
              <a:rPr lang="ar-SA" sz="1400" dirty="0" smtClean="0"/>
              <a:t>                                                                                         </a:t>
            </a:r>
            <a:r>
              <a:rPr lang="ar-SA" sz="1400" dirty="0"/>
              <a:t>- العملاء </a:t>
            </a:r>
          </a:p>
          <a:p>
            <a:pPr algn="ctr"/>
            <a:r>
              <a:rPr lang="ar-SA" sz="1400" dirty="0" smtClean="0"/>
              <a:t> </a:t>
            </a:r>
            <a:r>
              <a:rPr lang="en-US" sz="1200" b="1" dirty="0" smtClean="0"/>
              <a:t>Customers</a:t>
            </a:r>
            <a:endParaRPr lang="ar-SA" sz="1200" b="1" dirty="0" smtClean="0"/>
          </a:p>
          <a:p>
            <a:pPr algn="ctr"/>
            <a:r>
              <a:rPr lang="ar-SA" sz="1400" dirty="0" smtClean="0"/>
              <a:t>المنافسون </a:t>
            </a:r>
            <a:r>
              <a:rPr lang="en-US" sz="1100" b="1" dirty="0" smtClean="0"/>
              <a:t>Competitors</a:t>
            </a:r>
            <a:r>
              <a:rPr lang="en-US" sz="1100" dirty="0" smtClean="0"/>
              <a:t> </a:t>
            </a:r>
            <a:endParaRPr lang="ar-SA" sz="1100" dirty="0" smtClean="0"/>
          </a:p>
          <a:p>
            <a:pPr algn="ctr"/>
            <a:r>
              <a:rPr lang="ar-SA" sz="1400" dirty="0" smtClean="0"/>
              <a:t>الوكالات </a:t>
            </a:r>
            <a:r>
              <a:rPr lang="ar-SA" sz="1400" dirty="0"/>
              <a:t>التنظيمية </a:t>
            </a:r>
            <a:r>
              <a:rPr lang="en-US" sz="1100" b="1" dirty="0" smtClean="0"/>
              <a:t>Regularity </a:t>
            </a:r>
            <a:r>
              <a:rPr lang="en-US" sz="1100" b="1" dirty="0"/>
              <a:t>Agencies </a:t>
            </a:r>
            <a:endParaRPr lang="en-US" sz="1400" dirty="0"/>
          </a:p>
        </p:txBody>
      </p:sp>
    </p:spTree>
    <p:extLst>
      <p:ext uri="{BB962C8B-B14F-4D97-AF65-F5344CB8AC3E}">
        <p14:creationId xmlns:p14="http://schemas.microsoft.com/office/powerpoint/2010/main" val="2403081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a:off x="1115616" y="184482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a:off x="4788024" y="1628800"/>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4-4</a:t>
            </a:r>
            <a:endParaRPr lang="ar-SA" sz="1400" b="1" dirty="0">
              <a:latin typeface="Andalus" pitchFamily="18" charset="-78"/>
              <a:cs typeface="Andalus" pitchFamily="18" charset="-78"/>
            </a:endParaRPr>
          </a:p>
        </p:txBody>
      </p:sp>
      <p:cxnSp>
        <p:nvCxnSpPr>
          <p:cNvPr id="6" name="Straight Connector 5"/>
          <p:cNvCxnSpPr/>
          <p:nvPr/>
        </p:nvCxnSpPr>
        <p:spPr>
          <a:xfrm>
            <a:off x="4752021" y="1105580"/>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0040" y="1952253"/>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10" name="Left Brace 9"/>
          <p:cNvSpPr/>
          <p:nvPr/>
        </p:nvSpPr>
        <p:spPr>
          <a:xfrm rot="5400000">
            <a:off x="4319973" y="-2367645"/>
            <a:ext cx="864096" cy="7272810"/>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380312" y="1465620"/>
            <a:ext cx="1566173"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a:t>المنظمة </a:t>
            </a:r>
            <a:r>
              <a:rPr lang="en-US" sz="1400" dirty="0" smtClean="0"/>
              <a:t>(Organization</a:t>
            </a:r>
            <a:r>
              <a:rPr lang="en-US" sz="1400" dirty="0"/>
              <a:t>) </a:t>
            </a:r>
          </a:p>
        </p:txBody>
      </p:sp>
      <p:sp>
        <p:nvSpPr>
          <p:cNvPr id="15" name="TextBox 14"/>
          <p:cNvSpPr txBox="1"/>
          <p:nvPr/>
        </p:nvSpPr>
        <p:spPr>
          <a:xfrm>
            <a:off x="3563888" y="1465620"/>
            <a:ext cx="2592288" cy="369332"/>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a:t>الإدارة</a:t>
            </a:r>
            <a:r>
              <a:rPr lang="en-US" sz="1600" dirty="0"/>
              <a:t>( Management) .</a:t>
            </a:r>
            <a:endParaRPr lang="en-US" sz="1600" dirty="0">
              <a:cs typeface="MCS Taybah S_U normal." pitchFamily="2" charset="-78"/>
            </a:endParaRPr>
          </a:p>
        </p:txBody>
      </p:sp>
      <p:sp>
        <p:nvSpPr>
          <p:cNvPr id="17" name="TextBox 16"/>
          <p:cNvSpPr txBox="1"/>
          <p:nvPr/>
        </p:nvSpPr>
        <p:spPr>
          <a:xfrm>
            <a:off x="6948264" y="2420888"/>
            <a:ext cx="2088232" cy="4339650"/>
          </a:xfrm>
          <a:prstGeom prst="rect">
            <a:avLst/>
          </a:prstGeom>
          <a:solidFill>
            <a:schemeClr val="bg1"/>
          </a:solidFill>
          <a:ln>
            <a:solidFill>
              <a:schemeClr val="tx1"/>
            </a:solidFill>
            <a:prstDash val="sysDot"/>
          </a:ln>
        </p:spPr>
        <p:txBody>
          <a:bodyPr wrap="square" rtlCol="1">
            <a:spAutoFit/>
          </a:bodyPr>
          <a:lstStyle/>
          <a:p>
            <a:r>
              <a:rPr lang="ar-SA" sz="1200" dirty="0"/>
              <a:t>تعتبر نظم المعلومات جزء تام من المنظمات ، وبالنسبة لبعض </a:t>
            </a:r>
            <a:r>
              <a:rPr lang="ar-SA" sz="1200" dirty="0" smtClean="0"/>
              <a:t>المنظمات.                                                                                                                                                      </a:t>
            </a:r>
            <a:r>
              <a:rPr lang="ar-SA" sz="1200" dirty="0" smtClean="0">
                <a:solidFill>
                  <a:srgbClr val="990033"/>
                </a:solidFill>
              </a:rPr>
              <a:t>تعريف إجراءات </a:t>
            </a:r>
            <a:r>
              <a:rPr lang="ar-SA" sz="1200" dirty="0">
                <a:solidFill>
                  <a:srgbClr val="990033"/>
                </a:solidFill>
              </a:rPr>
              <a:t>الأعمال </a:t>
            </a:r>
            <a:r>
              <a:rPr lang="ar-SA" sz="1200" dirty="0" smtClean="0"/>
              <a:t>هي  </a:t>
            </a:r>
            <a:r>
              <a:rPr lang="ar-SA" sz="1200" dirty="0"/>
              <a:t>القوانين والقواعد الرسمية التي تم تصميمها لاستخدامها في إنجاز المهام </a:t>
            </a:r>
            <a:r>
              <a:rPr lang="ar-SA" sz="1200" dirty="0" smtClean="0"/>
              <a:t>والمعاملات</a:t>
            </a:r>
          </a:p>
          <a:p>
            <a:r>
              <a:rPr lang="ar-SA" sz="1200" u="sng" dirty="0" smtClean="0"/>
              <a:t>. </a:t>
            </a:r>
            <a:r>
              <a:rPr lang="ar-SA" sz="1200" u="sng" dirty="0">
                <a:solidFill>
                  <a:srgbClr val="990033"/>
                </a:solidFill>
              </a:rPr>
              <a:t>المهام الرئيسية للمنظمة التجارية :</a:t>
            </a:r>
            <a:endParaRPr lang="en-US" sz="1200" dirty="0">
              <a:solidFill>
                <a:srgbClr val="990033"/>
              </a:solidFill>
            </a:endParaRPr>
          </a:p>
          <a:p>
            <a:r>
              <a:rPr lang="ar-SA" sz="1200" dirty="0"/>
              <a:t>-</a:t>
            </a:r>
            <a:r>
              <a:rPr lang="ar-SA" sz="1200" b="1" dirty="0"/>
              <a:t> المبيعات والتسوق </a:t>
            </a:r>
            <a:r>
              <a:rPr lang="en-US" sz="1200" b="1" dirty="0"/>
              <a:t>(</a:t>
            </a:r>
            <a:r>
              <a:rPr lang="en-US" sz="1200" dirty="0"/>
              <a:t>Sales and Marketing</a:t>
            </a:r>
            <a:r>
              <a:rPr lang="en-US" sz="1200" b="1" dirty="0"/>
              <a:t>) </a:t>
            </a:r>
            <a:r>
              <a:rPr lang="ar-SA" sz="1200" dirty="0"/>
              <a:t>: التي تعني بيع منتجات وخدمات المنظمة ، والتسوق لها لإعطائها قيمة وترغيب العملاء بها .                                                                                                                                                    - </a:t>
            </a:r>
            <a:r>
              <a:rPr lang="ar-SA" sz="1200" b="1" dirty="0"/>
              <a:t>التصنيع والإنتاج </a:t>
            </a:r>
            <a:r>
              <a:rPr lang="en-US" sz="1200" b="1" dirty="0"/>
              <a:t>(</a:t>
            </a:r>
            <a:r>
              <a:rPr lang="en-US" sz="1200" dirty="0"/>
              <a:t>Manufacturing and Production</a:t>
            </a:r>
            <a:r>
              <a:rPr lang="en-US" sz="1200" b="1" dirty="0"/>
              <a:t>)</a:t>
            </a:r>
            <a:r>
              <a:rPr lang="ar-SA" sz="1200" dirty="0"/>
              <a:t> : التي تعني بالقيام بتصنيع المنتجات والخدمات .</a:t>
            </a:r>
            <a:endParaRPr lang="en-US" sz="1200" dirty="0"/>
          </a:p>
          <a:p>
            <a:r>
              <a:rPr lang="ar-SA" sz="1200" b="1" dirty="0"/>
              <a:t>- المالية والمحاسبة </a:t>
            </a:r>
            <a:r>
              <a:rPr lang="en-US" sz="1200" b="1" dirty="0"/>
              <a:t>(</a:t>
            </a:r>
            <a:r>
              <a:rPr lang="en-US" sz="1200" dirty="0"/>
              <a:t>Finance and Accounting</a:t>
            </a:r>
            <a:r>
              <a:rPr lang="en-US" sz="1200" b="1" dirty="0"/>
              <a:t>) </a:t>
            </a:r>
            <a:r>
              <a:rPr lang="ar-SA" sz="1200" dirty="0"/>
              <a:t>: التي تعنى بإدارة الأصول المالية للمنظمة والاحتفاظ بالسجلات والعمليات المالية .</a:t>
            </a:r>
            <a:endParaRPr lang="en-US" sz="1200" dirty="0"/>
          </a:p>
          <a:p>
            <a:r>
              <a:rPr lang="ar-SA" sz="1200" b="1" dirty="0"/>
              <a:t>- الموارد البشرية </a:t>
            </a:r>
            <a:r>
              <a:rPr lang="en-US" sz="1200" b="1" dirty="0"/>
              <a:t>(</a:t>
            </a:r>
            <a:r>
              <a:rPr lang="en-US" sz="1200" dirty="0"/>
              <a:t>Human Resources</a:t>
            </a:r>
            <a:r>
              <a:rPr lang="en-US" sz="1200" b="1" dirty="0"/>
              <a:t>)</a:t>
            </a:r>
            <a:r>
              <a:rPr lang="ar-SA" sz="1200" b="1" dirty="0"/>
              <a:t> :</a:t>
            </a:r>
            <a:r>
              <a:rPr lang="ar-SA" sz="1200" dirty="0"/>
              <a:t> التي تعني بجذب وتطوير والإبقاء على الأيدي العاملة ، والاحتفاظ بسجلاتها ورواتبها وإجزاتها وترقيتها .</a:t>
            </a:r>
            <a:endParaRPr lang="en-US" sz="1200" dirty="0"/>
          </a:p>
          <a:p>
            <a:pPr algn="ctr"/>
            <a:endParaRPr lang="en-US" sz="1200" dirty="0"/>
          </a:p>
        </p:txBody>
      </p:sp>
      <p:sp>
        <p:nvSpPr>
          <p:cNvPr id="13" name="TextBox 12"/>
          <p:cNvSpPr txBox="1"/>
          <p:nvPr/>
        </p:nvSpPr>
        <p:spPr>
          <a:xfrm>
            <a:off x="35496" y="1456909"/>
            <a:ext cx="2255358"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a:t>تكنولوجيا المعلومات </a:t>
            </a:r>
            <a:endParaRPr lang="en-US" b="1" dirty="0" smtClean="0"/>
          </a:p>
          <a:p>
            <a:pPr algn="ctr"/>
            <a:r>
              <a:rPr lang="en-US" sz="1200" dirty="0" smtClean="0"/>
              <a:t>Information Technology</a:t>
            </a:r>
            <a:endParaRPr lang="en-US" sz="1200" dirty="0">
              <a:cs typeface="MCS Taybah S_U normal." pitchFamily="2" charset="-78"/>
            </a:endParaRPr>
          </a:p>
        </p:txBody>
      </p:sp>
      <p:sp>
        <p:nvSpPr>
          <p:cNvPr id="2" name="Rectangle 1"/>
          <p:cNvSpPr/>
          <p:nvPr/>
        </p:nvSpPr>
        <p:spPr>
          <a:xfrm>
            <a:off x="323528" y="0"/>
            <a:ext cx="7598070" cy="369332"/>
          </a:xfrm>
          <a:prstGeom prst="rect">
            <a:avLst/>
          </a:prstGeom>
        </p:spPr>
        <p:txBody>
          <a:bodyPr wrap="square">
            <a:spAutoFit/>
          </a:bodyPr>
          <a:lstStyle/>
          <a:p>
            <a:r>
              <a:rPr lang="ar-SA" dirty="0">
                <a:solidFill>
                  <a:srgbClr val="990033"/>
                </a:solidFill>
                <a:cs typeface="AL-Mohanad" pitchFamily="2" charset="-78"/>
              </a:rPr>
              <a:t> تعتبر نظام المعلومات بأنها حلول تنظيمية للتحديات التي تواجه المنظمة والمرفوعة من قبل بيئتها .</a:t>
            </a:r>
            <a:endParaRPr lang="en-US" dirty="0">
              <a:solidFill>
                <a:srgbClr val="990033"/>
              </a:solidFill>
              <a:effectLst/>
              <a:cs typeface="AL-Mohanad" pitchFamily="2" charset="-78"/>
            </a:endParaRPr>
          </a:p>
        </p:txBody>
      </p:sp>
      <p:sp>
        <p:nvSpPr>
          <p:cNvPr id="9" name="TextBox 8"/>
          <p:cNvSpPr txBox="1"/>
          <p:nvPr/>
        </p:nvSpPr>
        <p:spPr>
          <a:xfrm>
            <a:off x="1115616" y="422087"/>
            <a:ext cx="7056784" cy="461665"/>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b="1" dirty="0"/>
              <a:t>أبعاد نظم المعلومات </a:t>
            </a:r>
            <a:r>
              <a:rPr lang="ar-SA" sz="2400" b="1" dirty="0" smtClean="0"/>
              <a:t>مـــكونــــة مـــن :</a:t>
            </a:r>
            <a:endParaRPr lang="ar-SA" sz="4400" dirty="0" smtClean="0">
              <a:ln>
                <a:solidFill>
                  <a:schemeClr val="tx1"/>
                </a:solidFill>
              </a:ln>
              <a:solidFill>
                <a:schemeClr val="tx1"/>
              </a:solidFill>
              <a:effectLst/>
              <a:cs typeface="MCS Taybah S_U normal." pitchFamily="2" charset="-78"/>
            </a:endParaRPr>
          </a:p>
        </p:txBody>
      </p:sp>
      <p:sp>
        <p:nvSpPr>
          <p:cNvPr id="26" name="TextBox 25"/>
          <p:cNvSpPr txBox="1"/>
          <p:nvPr/>
        </p:nvSpPr>
        <p:spPr>
          <a:xfrm>
            <a:off x="3347864" y="2041684"/>
            <a:ext cx="3240360" cy="4708981"/>
          </a:xfrm>
          <a:prstGeom prst="rect">
            <a:avLst/>
          </a:prstGeom>
          <a:solidFill>
            <a:schemeClr val="bg1"/>
          </a:solidFill>
          <a:ln>
            <a:solidFill>
              <a:schemeClr val="tx1"/>
            </a:solidFill>
            <a:prstDash val="sysDot"/>
          </a:ln>
        </p:spPr>
        <p:txBody>
          <a:bodyPr wrap="square" rtlCol="1">
            <a:spAutoFit/>
          </a:bodyPr>
          <a:lstStyle/>
          <a:p>
            <a:r>
              <a:rPr lang="ar-SA" sz="1200" b="1" dirty="0">
                <a:solidFill>
                  <a:srgbClr val="990033"/>
                </a:solidFill>
              </a:rPr>
              <a:t>تضم الإدارة عدد من المدراء في درجات وظيفية مختلفة ولكل منهم دور محدد </a:t>
            </a:r>
            <a:r>
              <a:rPr lang="ar-SA" sz="1200" b="1" dirty="0"/>
              <a:t>:</a:t>
            </a:r>
            <a:endParaRPr lang="en-US" sz="1200" dirty="0"/>
          </a:p>
          <a:p>
            <a:r>
              <a:rPr lang="ar-SA" sz="1200" b="1" dirty="0"/>
              <a:t>- المدير العام </a:t>
            </a:r>
            <a:r>
              <a:rPr lang="en-US" sz="1200" b="1" dirty="0"/>
              <a:t>(Senior Manager</a:t>
            </a:r>
            <a:r>
              <a:rPr lang="en-US" sz="1200" dirty="0"/>
              <a:t>)</a:t>
            </a:r>
            <a:r>
              <a:rPr lang="ar-SA" sz="1200" dirty="0"/>
              <a:t> : هو الذي يشغل أعلى هرم الإدارة العليا وله حق اتخاذ القرارات بإنشاء مشروعات وخطط مستقبلية طويلة المدى </a:t>
            </a:r>
            <a:endParaRPr lang="en-US" sz="1200" dirty="0"/>
          </a:p>
          <a:p>
            <a:r>
              <a:rPr lang="ar-SA" sz="1200" b="1" dirty="0"/>
              <a:t>- ( التخطيط الاستراتيجي </a:t>
            </a:r>
            <a:r>
              <a:rPr lang="en-US" sz="1200" b="1" dirty="0"/>
              <a:t>Strategic Planning</a:t>
            </a:r>
            <a:r>
              <a:rPr lang="ar-SA" sz="1200" dirty="0"/>
              <a:t>) لتحديد المنتجات والخدمات التي توفرها المنظمة حيث يجب إنشاء منتجات وخدمات جديدة والقيام بعمل إبداعي يرتكز على المعلومات والمعرفة .</a:t>
            </a:r>
            <a:endParaRPr lang="en-US" sz="1200" dirty="0"/>
          </a:p>
          <a:p>
            <a:r>
              <a:rPr lang="ar-SA" sz="1200" dirty="0"/>
              <a:t>-</a:t>
            </a:r>
            <a:r>
              <a:rPr lang="ar-SA" sz="1200" b="1" dirty="0"/>
              <a:t>المدير في الإدارة الوسطى </a:t>
            </a:r>
            <a:r>
              <a:rPr lang="en-US" sz="1200" b="1" dirty="0"/>
              <a:t>(Middle Manager</a:t>
            </a:r>
            <a:r>
              <a:rPr lang="en-US" sz="1200" dirty="0"/>
              <a:t>) </a:t>
            </a:r>
            <a:r>
              <a:rPr lang="ar-SA" sz="1200" dirty="0"/>
              <a:t> : هو الذي يوجد في وسط الهرم الإداري ويقوم بتنفيذ قرارات الإدارة العليا من خطط وبرامج .</a:t>
            </a:r>
            <a:endParaRPr lang="en-US" sz="1200" dirty="0"/>
          </a:p>
          <a:p>
            <a:r>
              <a:rPr lang="ar-SA" sz="1200" dirty="0"/>
              <a:t>-</a:t>
            </a:r>
            <a:r>
              <a:rPr lang="ar-SA" sz="1200" b="1" dirty="0"/>
              <a:t>مدراء التشغيل </a:t>
            </a:r>
            <a:r>
              <a:rPr lang="en-US" sz="1200" b="1" dirty="0"/>
              <a:t>Managers )  Operation</a:t>
            </a:r>
            <a:r>
              <a:rPr lang="ar-SA" sz="1200" dirty="0"/>
              <a:t>): هم الذين يقومون بمراقبة النشاطات اليومية لأفراد المنظمة.      </a:t>
            </a:r>
            <a:endParaRPr lang="en-US" sz="1200" dirty="0"/>
          </a:p>
          <a:p>
            <a:r>
              <a:rPr lang="ar-SA" sz="1200" dirty="0"/>
              <a:t> من المتوقع أن يكون المدراء مبدعون ويقومون بتطوير حلول جديدة للمشاكل .</a:t>
            </a:r>
            <a:endParaRPr lang="en-US" sz="1200" dirty="0"/>
          </a:p>
          <a:p>
            <a:r>
              <a:rPr lang="ar-SA" sz="1200" dirty="0"/>
              <a:t>_ </a:t>
            </a:r>
            <a:r>
              <a:rPr lang="ar-SA" sz="1200" b="1" dirty="0"/>
              <a:t>عمال المعرفة </a:t>
            </a:r>
            <a:r>
              <a:rPr lang="en-US" sz="1200" b="1" dirty="0"/>
              <a:t>(Knowledge Workers</a:t>
            </a:r>
            <a:r>
              <a:rPr lang="en-US" sz="1200" dirty="0"/>
              <a:t>)</a:t>
            </a:r>
            <a:r>
              <a:rPr lang="ar-SA" sz="1200" dirty="0"/>
              <a:t> : هم المهندسون والمعماريون والمحاسبون وغيرهم ممن يستخدمون المعرفة لتصميم المنتجات والخدمات.</a:t>
            </a:r>
            <a:endParaRPr lang="en-US" sz="1200" dirty="0"/>
          </a:p>
          <a:p>
            <a:r>
              <a:rPr lang="ar-SA" sz="1200" dirty="0"/>
              <a:t>_ </a:t>
            </a:r>
            <a:r>
              <a:rPr lang="ar-SA" sz="1200" b="1" dirty="0"/>
              <a:t>عمال البيانات  </a:t>
            </a:r>
            <a:r>
              <a:rPr lang="en-US" sz="1200" b="1" dirty="0"/>
              <a:t>(Data Workers</a:t>
            </a:r>
            <a:r>
              <a:rPr lang="en-US" sz="1200" dirty="0"/>
              <a:t>)</a:t>
            </a:r>
            <a:r>
              <a:rPr lang="ar-SA" sz="1200" dirty="0"/>
              <a:t>: هم الكتبة الذين يقومون بالإجراءات والأعمال المكتبية للمنظمة .</a:t>
            </a:r>
            <a:endParaRPr lang="en-US" sz="1200" dirty="0"/>
          </a:p>
          <a:p>
            <a:r>
              <a:rPr lang="ar-SA" sz="1200" dirty="0"/>
              <a:t>_ </a:t>
            </a:r>
            <a:r>
              <a:rPr lang="ar-SA" sz="1200" b="1" dirty="0"/>
              <a:t>المنتجون / عمال الخدمات </a:t>
            </a:r>
            <a:r>
              <a:rPr lang="en-US" sz="1200" b="1" dirty="0"/>
              <a:t>(Production or </a:t>
            </a:r>
            <a:r>
              <a:rPr lang="en-US" sz="1200" dirty="0"/>
              <a:t>Service Workers)</a:t>
            </a:r>
            <a:r>
              <a:rPr lang="ar-SA" sz="1200" dirty="0"/>
              <a:t>: هم العمال الذين يقومون بالإنتاج وتقديم الخدمات في المنظمة .</a:t>
            </a:r>
            <a:endParaRPr lang="en-US" sz="1200" dirty="0"/>
          </a:p>
          <a:p>
            <a:pPr algn="ctr"/>
            <a:endParaRPr lang="en-US" sz="1200" dirty="0"/>
          </a:p>
        </p:txBody>
      </p:sp>
      <p:sp>
        <p:nvSpPr>
          <p:cNvPr id="28" name="TextBox 27"/>
          <p:cNvSpPr txBox="1"/>
          <p:nvPr/>
        </p:nvSpPr>
        <p:spPr>
          <a:xfrm>
            <a:off x="179512" y="2204864"/>
            <a:ext cx="2880320" cy="4339650"/>
          </a:xfrm>
          <a:prstGeom prst="rect">
            <a:avLst/>
          </a:prstGeom>
          <a:solidFill>
            <a:schemeClr val="bg1"/>
          </a:solidFill>
          <a:ln>
            <a:solidFill>
              <a:schemeClr val="tx1"/>
            </a:solidFill>
            <a:prstDash val="sysDot"/>
          </a:ln>
        </p:spPr>
        <p:txBody>
          <a:bodyPr wrap="square" rtlCol="1">
            <a:spAutoFit/>
          </a:bodyPr>
          <a:lstStyle/>
          <a:p>
            <a:r>
              <a:rPr lang="ar-SA" sz="1200" dirty="0"/>
              <a:t>هي إحدى الأدوات الكثيرة التي يستعملها المدراء لمواجهة المتغيرات ، يقصد بتكنولوجيا المعلومات القيام باستخدام الحاسبات ووسائل الاتصال الحديثة للحصول على البيانات لتخزينها ومعالجتها ونقلها بشكل الكتروني </a:t>
            </a:r>
            <a:endParaRPr lang="en-US" sz="1200" dirty="0"/>
          </a:p>
          <a:p>
            <a:r>
              <a:rPr lang="ar-SA" sz="1200" b="1" dirty="0" smtClean="0">
                <a:solidFill>
                  <a:srgbClr val="990033"/>
                </a:solidFill>
              </a:rPr>
              <a:t>تستخدم </a:t>
            </a:r>
            <a:r>
              <a:rPr lang="ar-SA" sz="1200" b="1" dirty="0">
                <a:solidFill>
                  <a:srgbClr val="990033"/>
                </a:solidFill>
              </a:rPr>
              <a:t>نظم المعلومات الوسائل التقنية التالية :</a:t>
            </a:r>
            <a:endParaRPr lang="en-US" sz="1200" b="1" dirty="0">
              <a:solidFill>
                <a:srgbClr val="990033"/>
              </a:solidFill>
            </a:endParaRPr>
          </a:p>
          <a:p>
            <a:r>
              <a:rPr lang="ar-SA" sz="1200" dirty="0"/>
              <a:t>. </a:t>
            </a:r>
            <a:r>
              <a:rPr lang="ar-SA" sz="1200" b="1" dirty="0">
                <a:solidFill>
                  <a:srgbClr val="003399"/>
                </a:solidFill>
              </a:rPr>
              <a:t>الأجهزة </a:t>
            </a:r>
            <a:r>
              <a:rPr lang="en-US" sz="1200" b="1" dirty="0">
                <a:solidFill>
                  <a:srgbClr val="003399"/>
                </a:solidFill>
              </a:rPr>
              <a:t>(Hardware)</a:t>
            </a:r>
            <a:r>
              <a:rPr lang="ar-SA" sz="1200" b="1" dirty="0">
                <a:solidFill>
                  <a:srgbClr val="003399"/>
                </a:solidFill>
              </a:rPr>
              <a:t> :</a:t>
            </a:r>
            <a:endParaRPr lang="en-US" sz="1200" b="1" dirty="0">
              <a:solidFill>
                <a:srgbClr val="003399"/>
              </a:solidFill>
            </a:endParaRPr>
          </a:p>
          <a:p>
            <a:r>
              <a:rPr lang="ar-SA" sz="1200" dirty="0"/>
              <a:t>هي المعدات المادية المستخدمة في أنشطة إدخال البيانات ومعالجة وتخزين ونقل المعلومات في نظم المعلومات .</a:t>
            </a:r>
            <a:endParaRPr lang="en-US" sz="1200" dirty="0"/>
          </a:p>
          <a:p>
            <a:r>
              <a:rPr lang="ar-SA" sz="1200" dirty="0"/>
              <a:t>. </a:t>
            </a:r>
            <a:r>
              <a:rPr lang="ar-SA" sz="1200" b="1" dirty="0">
                <a:solidFill>
                  <a:srgbClr val="003399"/>
                </a:solidFill>
              </a:rPr>
              <a:t>البرمجيات </a:t>
            </a:r>
            <a:r>
              <a:rPr lang="en-US" sz="1200" b="1" dirty="0">
                <a:solidFill>
                  <a:srgbClr val="003399"/>
                </a:solidFill>
              </a:rPr>
              <a:t>( Software) </a:t>
            </a:r>
            <a:r>
              <a:rPr lang="ar-SA" sz="1200" b="1" dirty="0">
                <a:solidFill>
                  <a:srgbClr val="003399"/>
                </a:solidFill>
              </a:rPr>
              <a:t> :  </a:t>
            </a:r>
            <a:r>
              <a:rPr lang="ar-SA" sz="1200" dirty="0"/>
              <a:t>هي البرمجيات ، ومجموعة أوامر لتنفيذ مهمة على الحاسب ، التي تنسق وتتحكم في مكونات الحاسب المادية في نظم المعلومات .</a:t>
            </a:r>
            <a:endParaRPr lang="en-US" sz="1200" dirty="0"/>
          </a:p>
          <a:p>
            <a:r>
              <a:rPr lang="ar-SA" sz="1200" b="1" dirty="0">
                <a:solidFill>
                  <a:srgbClr val="003399"/>
                </a:solidFill>
              </a:rPr>
              <a:t>. تكنولوجيا التخزين </a:t>
            </a:r>
            <a:r>
              <a:rPr lang="en-US" sz="1200" b="1" dirty="0">
                <a:solidFill>
                  <a:srgbClr val="003399"/>
                </a:solidFill>
              </a:rPr>
              <a:t>(Storage Technology)</a:t>
            </a:r>
            <a:r>
              <a:rPr lang="ar-SA" sz="1200" b="1" dirty="0">
                <a:solidFill>
                  <a:srgbClr val="003399"/>
                </a:solidFill>
              </a:rPr>
              <a:t> : </a:t>
            </a:r>
            <a:endParaRPr lang="ar-SA" sz="1200" b="1" dirty="0" smtClean="0">
              <a:solidFill>
                <a:srgbClr val="003399"/>
              </a:solidFill>
            </a:endParaRPr>
          </a:p>
          <a:p>
            <a:r>
              <a:rPr lang="ar-SA" sz="1200" dirty="0" smtClean="0"/>
              <a:t>تظم </a:t>
            </a:r>
            <a:r>
              <a:rPr lang="ar-SA" sz="1200" dirty="0"/>
              <a:t>الوسط المادي الذي ستخزن علية البيانات ، مثل الأقراص والأشرطة الممغنطة والأقراص الضوئية، وطريقة تنظيم تخزين البيانات فيها والوصول إليها .</a:t>
            </a:r>
            <a:endParaRPr lang="en-US" sz="1200" dirty="0"/>
          </a:p>
          <a:p>
            <a:r>
              <a:rPr lang="ar-SA" sz="1200" b="1" dirty="0">
                <a:solidFill>
                  <a:srgbClr val="003399"/>
                </a:solidFill>
              </a:rPr>
              <a:t>. تكنولوجيا الاتصال </a:t>
            </a:r>
            <a:r>
              <a:rPr lang="en-US" sz="1200" b="1" dirty="0">
                <a:solidFill>
                  <a:srgbClr val="003399"/>
                </a:solidFill>
              </a:rPr>
              <a:t>(Communication Technology)</a:t>
            </a:r>
            <a:r>
              <a:rPr lang="ar-SA" sz="1200" b="1" dirty="0">
                <a:solidFill>
                  <a:srgbClr val="003399"/>
                </a:solidFill>
              </a:rPr>
              <a:t>:</a:t>
            </a:r>
            <a:r>
              <a:rPr lang="ar-SA" sz="1200" dirty="0"/>
              <a:t>  تشمل الأجهزة والبرمجيات المستعملة في نقل البيانات والمعلومات من مكان جغرافي إلى آخر، حيث يمكن ربط الحاسبات والأجهزة لتكوين شبكات من أجل مشاركة البيانات والصوتيات والصور والأفلام ، وكذلك مشاركة المصدر من طابعات وماسحات.</a:t>
            </a:r>
            <a:endParaRPr lang="en-US" sz="1200" dirty="0"/>
          </a:p>
          <a:p>
            <a:r>
              <a:rPr lang="ar-SA" sz="1200" dirty="0"/>
              <a:t>. </a:t>
            </a:r>
            <a:r>
              <a:rPr lang="ar-SA" sz="1200" b="1" dirty="0">
                <a:solidFill>
                  <a:srgbClr val="003399"/>
                </a:solidFill>
              </a:rPr>
              <a:t>الشبكات </a:t>
            </a:r>
            <a:r>
              <a:rPr lang="en-US" sz="1200" b="1" dirty="0">
                <a:solidFill>
                  <a:srgbClr val="003399"/>
                </a:solidFill>
              </a:rPr>
              <a:t>(Networks</a:t>
            </a:r>
            <a:r>
              <a:rPr lang="en-US" sz="1200" dirty="0"/>
              <a:t>)</a:t>
            </a:r>
            <a:r>
              <a:rPr lang="ar-SA" sz="1200" dirty="0"/>
              <a:t>: </a:t>
            </a:r>
            <a:endParaRPr lang="ar-SA" sz="1200" dirty="0" smtClean="0"/>
          </a:p>
          <a:p>
            <a:r>
              <a:rPr lang="ar-SA" sz="1200" dirty="0" smtClean="0"/>
              <a:t>مثل </a:t>
            </a:r>
            <a:r>
              <a:rPr lang="ar-SA" sz="1200" dirty="0"/>
              <a:t>الانترنت </a:t>
            </a:r>
            <a:r>
              <a:rPr lang="en-US" sz="1200" dirty="0"/>
              <a:t>Internet </a:t>
            </a:r>
            <a:r>
              <a:rPr lang="ar-SA" sz="1200" dirty="0"/>
              <a:t>  والانترانت </a:t>
            </a:r>
            <a:r>
              <a:rPr lang="en-US" sz="1200" dirty="0"/>
              <a:t>Intranet</a:t>
            </a:r>
            <a:r>
              <a:rPr lang="ar-SA" sz="1200" dirty="0"/>
              <a:t>.</a:t>
            </a:r>
            <a:endParaRPr lang="en-US" sz="1200" dirty="0"/>
          </a:p>
        </p:txBody>
      </p:sp>
    </p:spTree>
    <p:extLst>
      <p:ext uri="{BB962C8B-B14F-4D97-AF65-F5344CB8AC3E}">
        <p14:creationId xmlns:p14="http://schemas.microsoft.com/office/powerpoint/2010/main" val="3347954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flipH="1">
            <a:off x="4067944" y="2924944"/>
            <a:ext cx="5076056"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3 ج 1-2</a:t>
            </a:r>
            <a:endParaRPr lang="ar-SA" sz="1400" b="1" dirty="0">
              <a:latin typeface="Andalus" pitchFamily="18" charset="-78"/>
              <a:cs typeface="Andalus" pitchFamily="18" charset="-78"/>
            </a:endParaRPr>
          </a:p>
        </p:txBody>
      </p:sp>
      <p:sp>
        <p:nvSpPr>
          <p:cNvPr id="16" name="TextBox 15"/>
          <p:cNvSpPr txBox="1"/>
          <p:nvPr/>
        </p:nvSpPr>
        <p:spPr>
          <a:xfrm>
            <a:off x="1331640" y="36164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cxnSp>
        <p:nvCxnSpPr>
          <p:cNvPr id="18" name="Straight Connector 17"/>
          <p:cNvCxnSpPr/>
          <p:nvPr/>
        </p:nvCxnSpPr>
        <p:spPr>
          <a:xfrm flipH="1">
            <a:off x="2915816" y="2130935"/>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1410690" y="996809"/>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06259" y="2536361"/>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3359278" y="1321517"/>
            <a:ext cx="1644770" cy="157488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اللاعبين الذين انتجوا نظم المعلومات الادارية </a:t>
            </a:r>
            <a:r>
              <a:rPr lang="en-US" dirty="0" smtClean="0">
                <a:solidFill>
                  <a:schemeClr val="tx1"/>
                </a:solidFill>
                <a:cs typeface="MCS Taybah S_U normal." pitchFamily="2" charset="-78"/>
              </a:rPr>
              <a:t>MIS</a:t>
            </a:r>
            <a:endParaRPr lang="ar-SA" dirty="0">
              <a:solidFill>
                <a:schemeClr val="tx1"/>
              </a:solidFill>
              <a:cs typeface="MCS Taybah S_U normal." pitchFamily="2" charset="-78"/>
            </a:endParaRPr>
          </a:p>
        </p:txBody>
      </p:sp>
      <p:sp>
        <p:nvSpPr>
          <p:cNvPr id="22" name="Rounded Rectangle 21"/>
          <p:cNvSpPr/>
          <p:nvPr/>
        </p:nvSpPr>
        <p:spPr>
          <a:xfrm>
            <a:off x="762620" y="132713"/>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نظم المعلومات</a:t>
            </a:r>
            <a:endParaRPr lang="ar-SA" dirty="0">
              <a:solidFill>
                <a:schemeClr val="tx1"/>
              </a:solidFill>
              <a:cs typeface="AL-Mohanad Bold" pitchFamily="2" charset="-78"/>
            </a:endParaRPr>
          </a:p>
        </p:txBody>
      </p:sp>
      <p:cxnSp>
        <p:nvCxnSpPr>
          <p:cNvPr id="23" name="Straight Connector 22"/>
          <p:cNvCxnSpPr/>
          <p:nvPr/>
        </p:nvCxnSpPr>
        <p:spPr>
          <a:xfrm>
            <a:off x="1403648" y="3544473"/>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24" name="Table 23"/>
          <p:cNvGraphicFramePr>
            <a:graphicFrameLocks noGrp="1"/>
          </p:cNvGraphicFramePr>
          <p:nvPr>
            <p:extLst>
              <p:ext uri="{D42A27DB-BD31-4B8C-83A1-F6EECF244321}">
                <p14:modId xmlns:p14="http://schemas.microsoft.com/office/powerpoint/2010/main" val="2366518527"/>
              </p:ext>
            </p:extLst>
          </p:nvPr>
        </p:nvGraphicFramePr>
        <p:xfrm>
          <a:off x="114546" y="3987120"/>
          <a:ext cx="8057854" cy="2682240"/>
        </p:xfrm>
        <a:graphic>
          <a:graphicData uri="http://schemas.openxmlformats.org/drawingml/2006/table">
            <a:tbl>
              <a:tblPr rtl="1" firstRow="1" bandRow="1">
                <a:tableStyleId>{69C7853C-536D-4A76-A0AE-DD22124D55A5}</a:tableStyleId>
              </a:tblPr>
              <a:tblGrid>
                <a:gridCol w="4028927"/>
                <a:gridCol w="4028927"/>
              </a:tblGrid>
              <a:tr h="205425">
                <a:tc>
                  <a:txBody>
                    <a:bodyPr/>
                    <a:lstStyle/>
                    <a:p>
                      <a:pPr algn="ctr" rtl="1"/>
                      <a:r>
                        <a:rPr lang="ar-SA" sz="1600" b="1" dirty="0" smtClean="0">
                          <a:solidFill>
                            <a:schemeClr val="tx1"/>
                          </a:solidFill>
                          <a:cs typeface="MCS Taybah S_U normal." pitchFamily="2" charset="-78"/>
                        </a:rPr>
                        <a:t>تقنية</a:t>
                      </a:r>
                      <a:endParaRPr lang="ar-SA" sz="1600" b="1" dirty="0">
                        <a:solidFill>
                          <a:schemeClr val="tx1"/>
                        </a:solidFill>
                        <a:cs typeface="MCS Taybah S_U normal." pitchFamily="2" charset="-78"/>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400" b="1" dirty="0" smtClean="0">
                          <a:solidFill>
                            <a:schemeClr val="tx1"/>
                          </a:solidFill>
                          <a:cs typeface="MCS Taybah S_U normal." pitchFamily="2" charset="-78"/>
                        </a:rPr>
                        <a:t>سلوكية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r>
                        <a:rPr lang="ar-SA" sz="1200" b="1" dirty="0" smtClean="0"/>
                        <a:t>يركز الجانب التقني لنظم المعلومات على دراسة النماذج الرياضية والإمكانات التكنولوجية المادية لهذه النظم .</a:t>
                      </a:r>
                      <a:endParaRPr lang="en-US" sz="1200" dirty="0" smtClean="0"/>
                    </a:p>
                    <a:p>
                      <a:r>
                        <a:rPr lang="ar-SA" sz="1200" b="1" dirty="0" smtClean="0"/>
                        <a:t>    </a:t>
                      </a:r>
                      <a:r>
                        <a:rPr lang="ar-SA" sz="1200" b="1" dirty="0" smtClean="0">
                          <a:solidFill>
                            <a:srgbClr val="002060"/>
                          </a:solidFill>
                        </a:rPr>
                        <a:t>من العلوم التي تساهم في الجانب التقني نجد :  </a:t>
                      </a:r>
                    </a:p>
                    <a:p>
                      <a:pPr lvl="0"/>
                      <a:r>
                        <a:rPr lang="ar-SA" sz="1200" b="1" dirty="0" smtClean="0"/>
                        <a:t>علوم الكمبيوتر </a:t>
                      </a:r>
                      <a:r>
                        <a:rPr lang="en-US" sz="1200" dirty="0" smtClean="0"/>
                        <a:t>Computer Sciences</a:t>
                      </a:r>
                      <a:r>
                        <a:rPr lang="ar-SA" sz="1200" dirty="0" smtClean="0"/>
                        <a:t> :                                                                                                                           تركز على بناء نظريات قابلية العد</a:t>
                      </a:r>
                      <a:endParaRPr lang="en-US" sz="1200" dirty="0" smtClean="0"/>
                    </a:p>
                    <a:p>
                      <a:pPr lvl="0"/>
                      <a:r>
                        <a:rPr lang="ar-SA" sz="1200" b="1" dirty="0" smtClean="0"/>
                        <a:t>علوم الإدارة </a:t>
                      </a:r>
                      <a:r>
                        <a:rPr lang="en-US" sz="1200" dirty="0" smtClean="0"/>
                        <a:t>Management Sciences</a:t>
                      </a:r>
                      <a:r>
                        <a:rPr lang="ar-SA" sz="1200" dirty="0" smtClean="0"/>
                        <a:t>  :                                                                                                                           تركز على تطوير النماذج لاتخاذ القرارات وعلى الممارسة الإدارية .</a:t>
                      </a:r>
                      <a:endParaRPr lang="en-US" sz="1200" dirty="0" smtClean="0"/>
                    </a:p>
                    <a:p>
                      <a:pPr lvl="0"/>
                      <a:r>
                        <a:rPr lang="ar-SA" sz="1200" b="1" dirty="0" smtClean="0"/>
                        <a:t>بحوث العمليات </a:t>
                      </a:r>
                      <a:r>
                        <a:rPr lang="en-US" sz="1200" dirty="0" smtClean="0"/>
                        <a:t>Operations Research</a:t>
                      </a:r>
                      <a:r>
                        <a:rPr lang="en-US" sz="1200" b="1" dirty="0" smtClean="0"/>
                        <a:t> </a:t>
                      </a:r>
                      <a:r>
                        <a:rPr lang="ar-SA" sz="1200" dirty="0" smtClean="0"/>
                        <a:t>:                                                                                                                        تركز على التقنيات الرياضية لزيادة فاعلية المنظمات في مجالات النقل والتحكم في المخزون وتكاليف الصفقات </a:t>
                      </a:r>
                      <a:endParaRPr lang="en-US" sz="12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rtl="1"/>
                      <a:r>
                        <a:rPr lang="ar-SA" sz="1200" kern="1200" dirty="0" smtClean="0">
                          <a:solidFill>
                            <a:schemeClr val="dk1"/>
                          </a:solidFill>
                          <a:effectLst/>
                          <a:latin typeface="+mn-lt"/>
                          <a:ea typeface="+mn-ea"/>
                          <a:cs typeface="+mn-cs"/>
                        </a:rPr>
                        <a:t>هناك جزء كبير من حقل نظم المعلومات معني بالقضايا السلوكية التي تبرز خلال تطوير نظم المعلومات وفترة  صيانتها الطويلة الأجل . من هذه </a:t>
                      </a:r>
                      <a:r>
                        <a:rPr lang="ar-SA" sz="1200" b="1" u="sng" kern="1200" dirty="0" smtClean="0">
                          <a:solidFill>
                            <a:schemeClr val="dk1"/>
                          </a:solidFill>
                          <a:effectLst/>
                          <a:latin typeface="+mn-lt"/>
                          <a:ea typeface="+mn-ea"/>
                          <a:cs typeface="+mn-cs"/>
                        </a:rPr>
                        <a:t>القضايا التكامل الاستراتيجي للأعمال ، التصميم ، التنفيذ ، الاستخدام ، والإدارة </a:t>
                      </a:r>
                      <a:r>
                        <a:rPr lang="ar-SA" sz="1200" kern="1200" dirty="0" smtClean="0">
                          <a:solidFill>
                            <a:schemeClr val="dk1"/>
                          </a:solidFill>
                          <a:effectLst/>
                          <a:latin typeface="+mn-lt"/>
                          <a:ea typeface="+mn-ea"/>
                          <a:cs typeface="+mn-cs"/>
                        </a:rPr>
                        <a:t>، حيث لا يمكن استكشافها عمليا مع النماذج المستعملة في الجانب التقني</a:t>
                      </a:r>
                      <a:r>
                        <a:rPr lang="ar-SA" sz="1200" b="1" kern="1200" dirty="0" smtClean="0">
                          <a:solidFill>
                            <a:schemeClr val="dk1"/>
                          </a:solidFill>
                          <a:effectLst/>
                          <a:latin typeface="+mn-lt"/>
                          <a:ea typeface="+mn-ea"/>
                          <a:cs typeface="+mn-cs"/>
                        </a:rPr>
                        <a:t> </a:t>
                      </a:r>
                      <a:r>
                        <a:rPr lang="ar-SA" sz="1200" b="1" kern="1200" dirty="0" smtClean="0">
                          <a:solidFill>
                            <a:srgbClr val="002060"/>
                          </a:solidFill>
                          <a:effectLst/>
                          <a:latin typeface="+mn-lt"/>
                          <a:ea typeface="+mn-ea"/>
                          <a:cs typeface="+mn-cs"/>
                        </a:rPr>
                        <a:t>وتتعلق هذه القضايا بالعلوم التالية :</a:t>
                      </a:r>
                      <a:r>
                        <a:rPr lang="ar-SA" sz="1200" kern="1200" dirty="0" smtClean="0">
                          <a:solidFill>
                            <a:srgbClr val="002060"/>
                          </a:solidFill>
                          <a:effectLst/>
                          <a:latin typeface="+mn-lt"/>
                          <a:ea typeface="+mn-ea"/>
                          <a:cs typeface="+mn-cs"/>
                        </a:rPr>
                        <a:t>   </a:t>
                      </a:r>
                    </a:p>
                    <a:p>
                      <a:pPr rtl="1"/>
                      <a:r>
                        <a:rPr lang="ar-SA" sz="1400" b="1" kern="1200" dirty="0" smtClean="0">
                          <a:solidFill>
                            <a:schemeClr val="dk1"/>
                          </a:solidFill>
                          <a:effectLst/>
                          <a:latin typeface="+mn-lt"/>
                          <a:ea typeface="+mn-ea"/>
                          <a:cs typeface="+mn-cs"/>
                        </a:rPr>
                        <a:t>×</a:t>
                      </a:r>
                      <a:r>
                        <a:rPr lang="ar-SA" sz="1400" kern="1200" dirty="0" smtClean="0">
                          <a:solidFill>
                            <a:schemeClr val="dk1"/>
                          </a:solidFill>
                          <a:effectLst/>
                          <a:latin typeface="+mn-lt"/>
                          <a:ea typeface="+mn-ea"/>
                          <a:cs typeface="+mn-cs"/>
                        </a:rPr>
                        <a:t> </a:t>
                      </a:r>
                      <a:r>
                        <a:rPr lang="ar-SA" sz="1200" b="1" kern="1200" dirty="0" smtClean="0">
                          <a:solidFill>
                            <a:schemeClr val="dk1"/>
                          </a:solidFill>
                          <a:effectLst/>
                          <a:latin typeface="+mn-lt"/>
                          <a:ea typeface="+mn-ea"/>
                          <a:cs typeface="+mn-cs"/>
                        </a:rPr>
                        <a:t>علم الاجتماع</a:t>
                      </a:r>
                      <a:r>
                        <a:rPr lang="ar-SA" sz="1200" kern="1200" dirty="0" smtClean="0">
                          <a:solidFill>
                            <a:schemeClr val="dk1"/>
                          </a:solidFill>
                          <a:effectLst/>
                          <a:latin typeface="+mn-lt"/>
                          <a:ea typeface="+mn-ea"/>
                          <a:cs typeface="+mn-cs"/>
                        </a:rPr>
                        <a:t>  </a:t>
                      </a:r>
                      <a:r>
                        <a:rPr lang="en-US" sz="1200" kern="1200" dirty="0" smtClean="0">
                          <a:solidFill>
                            <a:schemeClr val="dk1"/>
                          </a:solidFill>
                          <a:effectLst/>
                          <a:latin typeface="+mn-lt"/>
                          <a:ea typeface="+mn-ea"/>
                          <a:cs typeface="+mn-cs"/>
                        </a:rPr>
                        <a:t>Sociology</a:t>
                      </a:r>
                      <a:r>
                        <a:rPr lang="ar-SA" sz="1200" kern="1200" dirty="0" smtClean="0">
                          <a:solidFill>
                            <a:schemeClr val="dk1"/>
                          </a:solidFill>
                          <a:effectLst/>
                          <a:latin typeface="+mn-lt"/>
                          <a:ea typeface="+mn-ea"/>
                          <a:cs typeface="+mn-cs"/>
                        </a:rPr>
                        <a:t>: دراسة كيفية مساهمة المجموعات والمنظمات في نمو وتطوير النظم ، بالإضافة إلى تأثير النظم على الأفراد والمجموعات والمنظمات .</a:t>
                      </a:r>
                      <a:endParaRPr lang="en-US" sz="1200" kern="1200" dirty="0" smtClean="0">
                        <a:solidFill>
                          <a:schemeClr val="dk1"/>
                        </a:solidFill>
                        <a:effectLst/>
                        <a:latin typeface="+mn-lt"/>
                        <a:ea typeface="+mn-ea"/>
                        <a:cs typeface="+mn-cs"/>
                      </a:endParaRPr>
                    </a:p>
                    <a:p>
                      <a:pPr rtl="1"/>
                      <a:r>
                        <a:rPr lang="ar-SA" sz="1200" b="1" kern="1200" dirty="0" smtClean="0">
                          <a:solidFill>
                            <a:schemeClr val="dk1"/>
                          </a:solidFill>
                          <a:effectLst/>
                          <a:latin typeface="+mn-lt"/>
                          <a:ea typeface="+mn-ea"/>
                          <a:cs typeface="+mn-cs"/>
                        </a:rPr>
                        <a:t>× علم النفس</a:t>
                      </a:r>
                      <a:r>
                        <a:rPr lang="en-US" sz="1200" kern="1200" dirty="0" smtClean="0">
                          <a:solidFill>
                            <a:schemeClr val="dk1"/>
                          </a:solidFill>
                          <a:effectLst/>
                          <a:latin typeface="+mn-lt"/>
                          <a:ea typeface="+mn-ea"/>
                          <a:cs typeface="+mn-cs"/>
                        </a:rPr>
                        <a:t>Psychology</a:t>
                      </a:r>
                      <a:r>
                        <a:rPr lang="ar-SA" sz="1200" kern="1200" dirty="0" smtClean="0">
                          <a:solidFill>
                            <a:schemeClr val="dk1"/>
                          </a:solidFill>
                          <a:effectLst/>
                          <a:latin typeface="+mn-lt"/>
                          <a:ea typeface="+mn-ea"/>
                          <a:cs typeface="+mn-cs"/>
                        </a:rPr>
                        <a:t> : الاهتمام بكيفية فهم واستخدام المعلومات الرسمية من قبل متخذي القرارات .</a:t>
                      </a:r>
                      <a:endParaRPr lang="en-US" sz="1200" kern="1200" dirty="0" smtClean="0">
                        <a:solidFill>
                          <a:schemeClr val="dk1"/>
                        </a:solidFill>
                        <a:effectLst/>
                        <a:latin typeface="+mn-lt"/>
                        <a:ea typeface="+mn-ea"/>
                        <a:cs typeface="+mn-cs"/>
                      </a:endParaRPr>
                    </a:p>
                    <a:p>
                      <a:pPr rtl="1"/>
                      <a:r>
                        <a:rPr lang="ar-SA" sz="1200" b="1" kern="1200" dirty="0" smtClean="0">
                          <a:solidFill>
                            <a:schemeClr val="dk1"/>
                          </a:solidFill>
                          <a:effectLst/>
                          <a:latin typeface="+mn-lt"/>
                          <a:ea typeface="+mn-ea"/>
                          <a:cs typeface="+mn-cs"/>
                        </a:rPr>
                        <a:t>× علم الاقتصاد</a:t>
                      </a:r>
                      <a:r>
                        <a:rPr lang="ar-SA" sz="1200" kern="1200" dirty="0" smtClean="0">
                          <a:solidFill>
                            <a:schemeClr val="dk1"/>
                          </a:solidFill>
                          <a:effectLst/>
                          <a:latin typeface="+mn-lt"/>
                          <a:ea typeface="+mn-ea"/>
                          <a:cs typeface="+mn-cs"/>
                        </a:rPr>
                        <a:t> </a:t>
                      </a:r>
                      <a:r>
                        <a:rPr lang="en-US" sz="1200" kern="1200" dirty="0" smtClean="0">
                          <a:solidFill>
                            <a:schemeClr val="dk1"/>
                          </a:solidFill>
                          <a:effectLst/>
                          <a:latin typeface="+mn-lt"/>
                          <a:ea typeface="+mn-ea"/>
                          <a:cs typeface="+mn-cs"/>
                        </a:rPr>
                        <a:t>Economy</a:t>
                      </a:r>
                      <a:r>
                        <a:rPr lang="ar-SA" sz="1200" kern="1200" dirty="0" smtClean="0">
                          <a:solidFill>
                            <a:schemeClr val="dk1"/>
                          </a:solidFill>
                          <a:effectLst/>
                          <a:latin typeface="+mn-lt"/>
                          <a:ea typeface="+mn-ea"/>
                          <a:cs typeface="+mn-cs"/>
                        </a:rPr>
                        <a:t> : الاهتمام بمعرفة تأثير الأنظمة على هياكل التحكم والنفقات داخل الشركات التجارية والأسواق </a:t>
                      </a:r>
                      <a:r>
                        <a:rPr lang="ar-SA" sz="1400" kern="1200" dirty="0" smtClean="0">
                          <a:solidFill>
                            <a:schemeClr val="dk1"/>
                          </a:solidFill>
                          <a:effectLst/>
                          <a:latin typeface="+mn-lt"/>
                          <a:ea typeface="+mn-ea"/>
                          <a:cs typeface="+mn-cs"/>
                        </a:rPr>
                        <a:t>.</a:t>
                      </a:r>
                      <a:endParaRPr lang="en-US" sz="1400" kern="1200" dirty="0" smtClean="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25" name="Straight Connector 24"/>
          <p:cNvCxnSpPr/>
          <p:nvPr/>
        </p:nvCxnSpPr>
        <p:spPr>
          <a:xfrm flipH="1">
            <a:off x="2058764" y="616122"/>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9" name="TextBox 28"/>
          <p:cNvSpPr txBox="1"/>
          <p:nvPr/>
        </p:nvSpPr>
        <p:spPr>
          <a:xfrm>
            <a:off x="2051720" y="616122"/>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30" name="TextBox 29"/>
          <p:cNvSpPr txBox="1"/>
          <p:nvPr/>
        </p:nvSpPr>
        <p:spPr>
          <a:xfrm>
            <a:off x="2218565" y="140933"/>
            <a:ext cx="5881827" cy="523220"/>
          </a:xfrm>
          <a:prstGeom prst="rect">
            <a:avLst/>
          </a:prstGeom>
          <a:noFill/>
        </p:spPr>
        <p:txBody>
          <a:bodyPr wrap="square" rtlCol="1">
            <a:spAutoFit/>
          </a:bodyPr>
          <a:lstStyle/>
          <a:p>
            <a:r>
              <a:rPr lang="ar-SA" sz="1400" b="1" dirty="0" smtClean="0"/>
              <a:t>نظم </a:t>
            </a:r>
            <a:r>
              <a:rPr lang="ar-SA" sz="1400" b="1" dirty="0"/>
              <a:t>المعلومات هي نظم تقني اجتماعية ، ومع ذلك فهي مكونة من آلات ، أجهزة وتكنولوجيا مادية ، لذلك فهي تتطلب استثمارات اجتماعية ، تنظيمية وفكرية لكي تعمل بشكل سليم .</a:t>
            </a:r>
            <a:endParaRPr lang="ar-SA" sz="1400" b="1" dirty="0">
              <a:cs typeface="MCS Taybah S_U normal." pitchFamily="2" charset="-78"/>
            </a:endParaRPr>
          </a:p>
        </p:txBody>
      </p:sp>
      <p:sp>
        <p:nvSpPr>
          <p:cNvPr id="37" name="Rounded Rectangle 36"/>
          <p:cNvSpPr/>
          <p:nvPr/>
        </p:nvSpPr>
        <p:spPr>
          <a:xfrm>
            <a:off x="290135" y="2896401"/>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جوانبها </a:t>
            </a:r>
            <a:endParaRPr lang="ar-SA" dirty="0">
              <a:solidFill>
                <a:schemeClr val="tx1"/>
              </a:solidFill>
              <a:cs typeface="AL-Mohanad Bold" pitchFamily="2" charset="-78"/>
            </a:endParaRPr>
          </a:p>
        </p:txBody>
      </p:sp>
      <p:sp>
        <p:nvSpPr>
          <p:cNvPr id="38" name="Rectangle 37"/>
          <p:cNvSpPr/>
          <p:nvPr/>
        </p:nvSpPr>
        <p:spPr>
          <a:xfrm>
            <a:off x="107504" y="1312225"/>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المفاهيم الحديثة لنظم المعلومات</a:t>
            </a:r>
            <a:endParaRPr lang="ar-SA" sz="2400" b="1" dirty="0">
              <a:solidFill>
                <a:schemeClr val="tx1"/>
              </a:solidFill>
              <a:latin typeface="Arno Pro Smbd Caption" pitchFamily="18" charset="0"/>
              <a:cs typeface="FS_Bold" pitchFamily="2" charset="-78"/>
            </a:endParaRPr>
          </a:p>
        </p:txBody>
      </p:sp>
      <p:sp>
        <p:nvSpPr>
          <p:cNvPr id="39" name="TextBox 38"/>
          <p:cNvSpPr txBox="1"/>
          <p:nvPr/>
        </p:nvSpPr>
        <p:spPr>
          <a:xfrm>
            <a:off x="1403648" y="952185"/>
            <a:ext cx="288032" cy="369332"/>
          </a:xfrm>
          <a:prstGeom prst="rect">
            <a:avLst/>
          </a:prstGeom>
          <a:noFill/>
        </p:spPr>
        <p:txBody>
          <a:bodyPr wrap="square" rtlCol="1">
            <a:spAutoFit/>
          </a:bodyPr>
          <a:lstStyle/>
          <a:p>
            <a:r>
              <a:rPr lang="ar-SA" dirty="0" smtClean="0"/>
              <a:t>1</a:t>
            </a:r>
            <a:endParaRPr lang="ar-SA" dirty="0"/>
          </a:p>
        </p:txBody>
      </p:sp>
      <p:sp>
        <p:nvSpPr>
          <p:cNvPr id="40" name="TextBox 39"/>
          <p:cNvSpPr txBox="1"/>
          <p:nvPr/>
        </p:nvSpPr>
        <p:spPr>
          <a:xfrm>
            <a:off x="3059832" y="1734981"/>
            <a:ext cx="288032" cy="369332"/>
          </a:xfrm>
          <a:prstGeom prst="rect">
            <a:avLst/>
          </a:prstGeom>
          <a:noFill/>
        </p:spPr>
        <p:txBody>
          <a:bodyPr wrap="square" rtlCol="1">
            <a:spAutoFit/>
          </a:bodyPr>
          <a:lstStyle/>
          <a:p>
            <a:r>
              <a:rPr lang="ar-SA" dirty="0" smtClean="0"/>
              <a:t>3</a:t>
            </a:r>
            <a:endParaRPr lang="ar-SA" dirty="0"/>
          </a:p>
        </p:txBody>
      </p:sp>
      <p:sp>
        <p:nvSpPr>
          <p:cNvPr id="41" name="TextBox 40"/>
          <p:cNvSpPr txBox="1"/>
          <p:nvPr/>
        </p:nvSpPr>
        <p:spPr>
          <a:xfrm>
            <a:off x="1403648" y="2599077"/>
            <a:ext cx="288032" cy="369332"/>
          </a:xfrm>
          <a:prstGeom prst="rect">
            <a:avLst/>
          </a:prstGeom>
          <a:noFill/>
        </p:spPr>
        <p:txBody>
          <a:bodyPr wrap="square" rtlCol="1">
            <a:spAutoFit/>
          </a:bodyPr>
          <a:lstStyle/>
          <a:p>
            <a:r>
              <a:rPr lang="ar-SA" dirty="0" smtClean="0"/>
              <a:t>2</a:t>
            </a:r>
            <a:endParaRPr lang="ar-SA" dirty="0"/>
          </a:p>
        </p:txBody>
      </p:sp>
      <p:sp>
        <p:nvSpPr>
          <p:cNvPr id="8" name="Rectangle 7"/>
          <p:cNvSpPr/>
          <p:nvPr/>
        </p:nvSpPr>
        <p:spPr>
          <a:xfrm>
            <a:off x="4964542" y="1484784"/>
            <a:ext cx="4143962" cy="1492716"/>
          </a:xfrm>
          <a:prstGeom prst="rect">
            <a:avLst/>
          </a:prstGeom>
        </p:spPr>
        <p:txBody>
          <a:bodyPr wrap="square">
            <a:spAutoFit/>
          </a:bodyPr>
          <a:lstStyle/>
          <a:p>
            <a:pPr marL="228600" lvl="0" indent="-228600">
              <a:buFont typeface="+mj-lt"/>
              <a:buAutoNum type="arabicPeriod"/>
            </a:pPr>
            <a:r>
              <a:rPr lang="ar-SA" sz="1300" b="1" dirty="0"/>
              <a:t>المزودون للمعدات والبرمجيات ( التقنين ) .</a:t>
            </a:r>
            <a:endParaRPr lang="en-US" sz="1300" b="1" dirty="0"/>
          </a:p>
          <a:p>
            <a:pPr marL="228600" lvl="0" indent="-228600">
              <a:buFont typeface="+mj-lt"/>
              <a:buAutoNum type="arabicPeriod"/>
            </a:pPr>
            <a:r>
              <a:rPr lang="ar-SA" sz="1300" b="1" dirty="0"/>
              <a:t>مؤسسات الأعمال التي تقوم بالاستثمار والسعي للحصول على قيمة من خلال استخدام التكنولوجيا.</a:t>
            </a:r>
            <a:endParaRPr lang="en-US" sz="1300" b="1" dirty="0"/>
          </a:p>
          <a:p>
            <a:pPr marL="228600" lvl="0" indent="-228600">
              <a:buFont typeface="+mj-lt"/>
              <a:buAutoNum type="arabicPeriod"/>
            </a:pPr>
            <a:r>
              <a:rPr lang="ar-SA" sz="1300" b="1" dirty="0"/>
              <a:t>المدراء والموظفون الساعون إلى تحقيق قيمة للأعمال وللأهداف الأخرى .</a:t>
            </a:r>
            <a:endParaRPr lang="en-US" sz="1300" b="1" dirty="0"/>
          </a:p>
          <a:p>
            <a:pPr marL="228600" lvl="0" indent="-228600">
              <a:buFont typeface="+mj-lt"/>
              <a:buAutoNum type="arabicPeriod"/>
            </a:pPr>
            <a:r>
              <a:rPr lang="ar-SA" sz="1300" b="1" dirty="0"/>
              <a:t>بيئة المؤسسات المتمثلة بالحالة التشريعية ، الاجتماعية والثقافية المعاصرة .</a:t>
            </a:r>
            <a:endParaRPr lang="en-US" sz="1300" b="1" dirty="0"/>
          </a:p>
        </p:txBody>
      </p:sp>
    </p:spTree>
    <p:extLst>
      <p:ext uri="{BB962C8B-B14F-4D97-AF65-F5344CB8AC3E}">
        <p14:creationId xmlns:p14="http://schemas.microsoft.com/office/powerpoint/2010/main" val="1903656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3 ج 2-2</a:t>
            </a:r>
            <a:endParaRPr lang="ar-SA" sz="1400" b="1" dirty="0">
              <a:latin typeface="Andalus" pitchFamily="18" charset="-78"/>
              <a:cs typeface="Andalus" pitchFamily="18" charset="-78"/>
            </a:endParaRPr>
          </a:p>
        </p:txBody>
      </p:sp>
      <p:graphicFrame>
        <p:nvGraphicFramePr>
          <p:cNvPr id="27" name="Diagram 26"/>
          <p:cNvGraphicFramePr/>
          <p:nvPr>
            <p:extLst>
              <p:ext uri="{D42A27DB-BD31-4B8C-83A1-F6EECF244321}">
                <p14:modId xmlns:p14="http://schemas.microsoft.com/office/powerpoint/2010/main" val="1252993692"/>
              </p:ext>
            </p:extLst>
          </p:nvPr>
        </p:nvGraphicFramePr>
        <p:xfrm>
          <a:off x="323528" y="260648"/>
          <a:ext cx="8589414"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5903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4 ج 1-2</a:t>
            </a:r>
            <a:endParaRPr lang="ar-SA" sz="1400" b="1" dirty="0">
              <a:latin typeface="Andalus" pitchFamily="18" charset="-78"/>
              <a:cs typeface="Andalus" pitchFamily="18" charset="-78"/>
            </a:endParaRPr>
          </a:p>
        </p:txBody>
      </p:sp>
      <p:cxnSp>
        <p:nvCxnSpPr>
          <p:cNvPr id="5" name="Straight Connector 4"/>
          <p:cNvCxnSpPr/>
          <p:nvPr/>
        </p:nvCxnSpPr>
        <p:spPr>
          <a:xfrm>
            <a:off x="3419872"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a:off x="5796136"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259781"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83568" y="2979529"/>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400792" y="1251337"/>
            <a:ext cx="8347671" cy="477054"/>
          </a:xfrm>
          <a:prstGeom prst="rect">
            <a:avLst/>
          </a:prstGeom>
          <a:ln/>
          <a:effectLst>
            <a:glow rad="139700">
              <a:srgbClr val="FF33CC">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500" b="1" dirty="0"/>
              <a:t>توجد </a:t>
            </a:r>
            <a:r>
              <a:rPr lang="ar-SA" sz="2500" b="1" dirty="0">
                <a:solidFill>
                  <a:srgbClr val="FF0000"/>
                </a:solidFill>
              </a:rPr>
              <a:t>4 فئات </a:t>
            </a:r>
            <a:r>
              <a:rPr lang="ar-SA" sz="2500" b="1" dirty="0"/>
              <a:t>من انظمة المعلومات التي تخدم المستويات المختلفه للمنظمه:</a:t>
            </a:r>
            <a:endParaRPr lang="ar-SA" sz="2500" b="1"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4067943" y="-1609819"/>
            <a:ext cx="864096" cy="7632848"/>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487927" y="2626612"/>
            <a:ext cx="1275910" cy="523220"/>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نظام المستوى التشغيلي </a:t>
            </a:r>
          </a:p>
        </p:txBody>
      </p:sp>
      <p:sp>
        <p:nvSpPr>
          <p:cNvPr id="12" name="TextBox 11"/>
          <p:cNvSpPr txBox="1"/>
          <p:nvPr/>
        </p:nvSpPr>
        <p:spPr>
          <a:xfrm>
            <a:off x="107504" y="2547481"/>
            <a:ext cx="1666471" cy="646331"/>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smtClean="0">
                <a:cs typeface="MCS Taybah S_U normal." pitchFamily="2" charset="-78"/>
              </a:rPr>
              <a:t>نظام المستوى الاستراتيجي</a:t>
            </a:r>
            <a:endParaRPr lang="ar-SA" sz="3600" b="1" dirty="0" smtClean="0">
              <a:ln>
                <a:solidFill>
                  <a:schemeClr val="tx1"/>
                </a:solidFill>
              </a:ln>
              <a:effectLst/>
              <a:cs typeface="MCS Taybah S_U normal." pitchFamily="2" charset="-78"/>
            </a:endParaRPr>
          </a:p>
        </p:txBody>
      </p:sp>
      <p:cxnSp>
        <p:nvCxnSpPr>
          <p:cNvPr id="13" name="Straight Connector 12"/>
          <p:cNvCxnSpPr/>
          <p:nvPr/>
        </p:nvCxnSpPr>
        <p:spPr>
          <a:xfrm>
            <a:off x="3419872" y="2206605"/>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5788694" y="2235061"/>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924324" y="2610197"/>
            <a:ext cx="1735907" cy="369332"/>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smtClean="0">
                <a:solidFill>
                  <a:schemeClr val="tx1"/>
                </a:solidFill>
                <a:cs typeface="MCS Taybah S_U normal." pitchFamily="2" charset="-78"/>
              </a:rPr>
              <a:t>نظام المستوى المعرفي</a:t>
            </a:r>
            <a:endParaRPr lang="ar-SA" dirty="0" smtClean="0">
              <a:ln>
                <a:solidFill>
                  <a:schemeClr val="tx1"/>
                </a:solidFill>
              </a:ln>
              <a:solidFill>
                <a:schemeClr val="tx1"/>
              </a:solidFill>
              <a:effectLst/>
              <a:cs typeface="MCS Taybah S_U normal." pitchFamily="2" charset="-78"/>
            </a:endParaRPr>
          </a:p>
        </p:txBody>
      </p:sp>
      <p:sp>
        <p:nvSpPr>
          <p:cNvPr id="16" name="TextBox 15"/>
          <p:cNvSpPr txBox="1"/>
          <p:nvPr/>
        </p:nvSpPr>
        <p:spPr>
          <a:xfrm>
            <a:off x="2699792" y="2610197"/>
            <a:ext cx="1656184" cy="369332"/>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effectLst/>
                <a:cs typeface="MCS Taybah S_U normal." pitchFamily="2" charset="-78"/>
              </a:rPr>
              <a:t>نظام المستوى الاداري</a:t>
            </a:r>
          </a:p>
        </p:txBody>
      </p:sp>
      <p:sp>
        <p:nvSpPr>
          <p:cNvPr id="17" name="TextBox 16"/>
          <p:cNvSpPr txBox="1"/>
          <p:nvPr/>
        </p:nvSpPr>
        <p:spPr>
          <a:xfrm>
            <a:off x="7308304" y="3339569"/>
            <a:ext cx="1671557" cy="1169551"/>
          </a:xfrm>
          <a:prstGeom prst="rect">
            <a:avLst/>
          </a:prstGeom>
          <a:noFill/>
          <a:ln>
            <a:solidFill>
              <a:schemeClr val="tx1"/>
            </a:solidFill>
            <a:prstDash val="sysDot"/>
          </a:ln>
        </p:spPr>
        <p:txBody>
          <a:bodyPr wrap="square" rtlCol="1">
            <a:spAutoFit/>
          </a:bodyPr>
          <a:lstStyle/>
          <a:p>
            <a:pPr algn="ctr"/>
            <a:r>
              <a:rPr lang="ar-SA" sz="1400" dirty="0" smtClean="0"/>
              <a:t>تدعم </a:t>
            </a:r>
            <a:r>
              <a:rPr lang="ar-SA" sz="1400" dirty="0"/>
              <a:t>المدراء التشغيليين في تتبع النشاطات البسيطه و "الهدف" الاساسي منها هو الاجابه عن الاسئله الروتينيه بـ سهوله.</a:t>
            </a:r>
            <a:endParaRPr lang="en-US" sz="1300" dirty="0"/>
          </a:p>
        </p:txBody>
      </p:sp>
      <p:sp>
        <p:nvSpPr>
          <p:cNvPr id="18" name="TextBox 17"/>
          <p:cNvSpPr txBox="1"/>
          <p:nvPr/>
        </p:nvSpPr>
        <p:spPr>
          <a:xfrm>
            <a:off x="7843106" y="2293709"/>
            <a:ext cx="282776" cy="307777"/>
          </a:xfrm>
          <a:prstGeom prst="rect">
            <a:avLst/>
          </a:prstGeom>
          <a:noFill/>
        </p:spPr>
        <p:txBody>
          <a:bodyPr wrap="square" rtlCol="1">
            <a:spAutoFit/>
          </a:bodyPr>
          <a:lstStyle/>
          <a:p>
            <a:r>
              <a:rPr lang="ar-SA" sz="1400" dirty="0" smtClean="0">
                <a:cs typeface="MCS Taybah S_U normal." pitchFamily="2" charset="-78"/>
              </a:rPr>
              <a:t>1</a:t>
            </a:r>
            <a:endParaRPr lang="ar-SA" sz="1400" dirty="0">
              <a:cs typeface="MCS Taybah S_U normal." pitchFamily="2" charset="-78"/>
            </a:endParaRPr>
          </a:p>
        </p:txBody>
      </p:sp>
      <p:sp>
        <p:nvSpPr>
          <p:cNvPr id="19" name="TextBox 18"/>
          <p:cNvSpPr txBox="1"/>
          <p:nvPr/>
        </p:nvSpPr>
        <p:spPr>
          <a:xfrm>
            <a:off x="5513360" y="2289899"/>
            <a:ext cx="282776" cy="307777"/>
          </a:xfrm>
          <a:prstGeom prst="rect">
            <a:avLst/>
          </a:prstGeom>
          <a:noFill/>
        </p:spPr>
        <p:txBody>
          <a:bodyPr wrap="square" rtlCol="1">
            <a:spAutoFit/>
          </a:bodyPr>
          <a:lstStyle/>
          <a:p>
            <a:r>
              <a:rPr lang="ar-SA" sz="1400" dirty="0" smtClean="0">
                <a:cs typeface="MCS Taybah S_U normal." pitchFamily="2" charset="-78"/>
              </a:rPr>
              <a:t>2</a:t>
            </a:r>
            <a:endParaRPr lang="ar-SA" sz="1400" dirty="0">
              <a:cs typeface="MCS Taybah S_U normal." pitchFamily="2" charset="-78"/>
            </a:endParaRPr>
          </a:p>
        </p:txBody>
      </p:sp>
      <p:sp>
        <p:nvSpPr>
          <p:cNvPr id="20" name="TextBox 19"/>
          <p:cNvSpPr txBox="1"/>
          <p:nvPr/>
        </p:nvSpPr>
        <p:spPr>
          <a:xfrm>
            <a:off x="3137096" y="2306811"/>
            <a:ext cx="282776" cy="307777"/>
          </a:xfrm>
          <a:prstGeom prst="rect">
            <a:avLst/>
          </a:prstGeom>
          <a:noFill/>
        </p:spPr>
        <p:txBody>
          <a:bodyPr wrap="square" rtlCol="1">
            <a:spAutoFit/>
          </a:bodyPr>
          <a:lstStyle/>
          <a:p>
            <a:r>
              <a:rPr lang="ar-SA" sz="1400" dirty="0" smtClean="0">
                <a:cs typeface="MCS Taybah S_U normal." pitchFamily="2" charset="-78"/>
              </a:rPr>
              <a:t>3</a:t>
            </a:r>
            <a:endParaRPr lang="ar-SA" sz="1400" dirty="0">
              <a:cs typeface="MCS Taybah S_U normal." pitchFamily="2" charset="-78"/>
            </a:endParaRPr>
          </a:p>
        </p:txBody>
      </p:sp>
      <p:sp>
        <p:nvSpPr>
          <p:cNvPr id="21" name="TextBox 20"/>
          <p:cNvSpPr txBox="1"/>
          <p:nvPr/>
        </p:nvSpPr>
        <p:spPr>
          <a:xfrm>
            <a:off x="400792" y="2250157"/>
            <a:ext cx="282776" cy="369332"/>
          </a:xfrm>
          <a:prstGeom prst="rect">
            <a:avLst/>
          </a:prstGeom>
          <a:noFill/>
        </p:spPr>
        <p:txBody>
          <a:bodyPr wrap="square" rtlCol="1">
            <a:spAutoFit/>
          </a:bodyPr>
          <a:lstStyle/>
          <a:p>
            <a:r>
              <a:rPr lang="ar-SA" dirty="0" smtClean="0"/>
              <a:t>4</a:t>
            </a:r>
            <a:endParaRPr lang="ar-SA" dirty="0"/>
          </a:p>
        </p:txBody>
      </p:sp>
      <p:sp>
        <p:nvSpPr>
          <p:cNvPr id="25" name="TextBox 24"/>
          <p:cNvSpPr txBox="1"/>
          <p:nvPr/>
        </p:nvSpPr>
        <p:spPr>
          <a:xfrm>
            <a:off x="5004048" y="3339569"/>
            <a:ext cx="1671557" cy="954107"/>
          </a:xfrm>
          <a:prstGeom prst="rect">
            <a:avLst/>
          </a:prstGeom>
          <a:noFill/>
          <a:ln>
            <a:solidFill>
              <a:schemeClr val="tx1"/>
            </a:solidFill>
            <a:prstDash val="sysDot"/>
          </a:ln>
        </p:spPr>
        <p:txBody>
          <a:bodyPr wrap="square" rtlCol="1">
            <a:spAutoFit/>
          </a:bodyPr>
          <a:lstStyle/>
          <a:p>
            <a:pPr algn="ctr"/>
            <a:r>
              <a:rPr lang="ar-SA" sz="1400" dirty="0"/>
              <a:t>تدعم عمال البيانات اللذين يعملون في المكاتب بإستخدام التكنلوجيا الجديده لتحسين الاداء.</a:t>
            </a:r>
            <a:endParaRPr lang="en-US" sz="1300" dirty="0"/>
          </a:p>
        </p:txBody>
      </p:sp>
      <p:sp>
        <p:nvSpPr>
          <p:cNvPr id="26" name="TextBox 25"/>
          <p:cNvSpPr txBox="1"/>
          <p:nvPr/>
        </p:nvSpPr>
        <p:spPr>
          <a:xfrm>
            <a:off x="2483768" y="3339569"/>
            <a:ext cx="1671557" cy="1815882"/>
          </a:xfrm>
          <a:prstGeom prst="rect">
            <a:avLst/>
          </a:prstGeom>
          <a:noFill/>
          <a:ln>
            <a:solidFill>
              <a:schemeClr val="tx1"/>
            </a:solidFill>
            <a:prstDash val="sysDot"/>
          </a:ln>
        </p:spPr>
        <p:txBody>
          <a:bodyPr wrap="square" rtlCol="1">
            <a:spAutoFit/>
          </a:bodyPr>
          <a:lstStyle/>
          <a:p>
            <a:pPr algn="ctr"/>
            <a:r>
              <a:rPr lang="ar-SA" sz="1400" dirty="0"/>
              <a:t>تستخدم في المراقبه والتحكم واتخاذ القرارات في مستوى الاداره الوسطى , تهتم ما إذا كانت الامور تجري على نحو جيد من خلال انتاج تقارير دوريه , وقد تدعم القرارات الغير روتينيه.</a:t>
            </a:r>
            <a:endParaRPr lang="en-US" sz="1300" dirty="0"/>
          </a:p>
        </p:txBody>
      </p:sp>
      <p:sp>
        <p:nvSpPr>
          <p:cNvPr id="28" name="TextBox 27"/>
          <p:cNvSpPr txBox="1"/>
          <p:nvPr/>
        </p:nvSpPr>
        <p:spPr>
          <a:xfrm>
            <a:off x="179512" y="3339569"/>
            <a:ext cx="1671557" cy="1815882"/>
          </a:xfrm>
          <a:prstGeom prst="rect">
            <a:avLst/>
          </a:prstGeom>
          <a:solidFill>
            <a:schemeClr val="bg1"/>
          </a:solidFill>
          <a:ln>
            <a:solidFill>
              <a:schemeClr val="tx1"/>
            </a:solidFill>
            <a:prstDash val="sysDot"/>
          </a:ln>
        </p:spPr>
        <p:txBody>
          <a:bodyPr wrap="square" rtlCol="1">
            <a:spAutoFit/>
          </a:bodyPr>
          <a:lstStyle/>
          <a:p>
            <a:pPr algn="ctr"/>
            <a:r>
              <a:rPr lang="ar-SA" sz="1400" dirty="0"/>
              <a:t>هي نظم تساعد الاداره العامه والتنفيذيه للتعامل مع المسائل الاستراتيجيه والاتجاهات بعيدة المدى ومن مهامها مطابقة التغيرات في البيئه الخارجيه مع القدرات الموجود بالمنظمه.</a:t>
            </a:r>
            <a:endParaRPr lang="en-US" sz="1300" dirty="0"/>
          </a:p>
        </p:txBody>
      </p:sp>
    </p:spTree>
    <p:extLst>
      <p:ext uri="{BB962C8B-B14F-4D97-AF65-F5344CB8AC3E}">
        <p14:creationId xmlns:p14="http://schemas.microsoft.com/office/powerpoint/2010/main" val="29937747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337526816"/>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4 ج 2-2</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3873349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ج1-5</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269329115"/>
              </p:ext>
            </p:extLst>
          </p:nvPr>
        </p:nvGraphicFramePr>
        <p:xfrm>
          <a:off x="395536" y="404664"/>
          <a:ext cx="8496944" cy="579120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rgbClr val="003399">
                                <a:alpha val="40000"/>
                              </a:srgbClr>
                            </a:glow>
                          </a:effectLst>
                          <a:cs typeface="FS_Bold" pitchFamily="2" charset="-78"/>
                        </a:rPr>
                        <a:t>التحديات التي تواجه المنظمات عند ادارة نظم المعلومات</a:t>
                      </a:r>
                      <a:r>
                        <a:rPr lang="ar-SA" sz="2000" b="0" baseline="0" dirty="0" smtClean="0">
                          <a:effectLst>
                            <a:glow rad="63500">
                              <a:srgbClr val="003399">
                                <a:alpha val="40000"/>
                              </a:srgbClr>
                            </a:glow>
                          </a:effectLst>
                          <a:cs typeface="FS_Bold" pitchFamily="2" charset="-78"/>
                        </a:rPr>
                        <a:t> بفعاليه</a:t>
                      </a:r>
                      <a:endParaRPr lang="ar-SA" sz="2000" b="0" dirty="0">
                        <a:effectLst>
                          <a:glow rad="63500">
                            <a:srgbClr val="003399">
                              <a:alpha val="40000"/>
                            </a:srgb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285750" indent="-285750" algn="r" rtl="1">
                        <a:buFont typeface="Arial" pitchFamily="34" charset="0"/>
                        <a:buChar char="•"/>
                      </a:pPr>
                      <a:r>
                        <a:rPr lang="ar-SA" sz="1400" kern="1200" dirty="0" smtClean="0">
                          <a:solidFill>
                            <a:schemeClr val="tx1"/>
                          </a:solidFill>
                          <a:effectLst/>
                          <a:latin typeface="+mn-lt"/>
                          <a:ea typeface="+mn-ea"/>
                          <a:cs typeface="+mn-cs"/>
                        </a:rPr>
                        <a:t>هناك عدّة نظم معلومات تستخدم في مستويات المنظمة الإدارية ، وربط هذه الأنظمة فيما بينها والتنسيق الفعّال بينها يساعد ويفيد المنظمة كثيرا في إنجاز المعاملات ونشر المعلومات الدقيقة ومما يقوي قدرتها التنافسية .                                                                                                      . لأجل ذلك تقوم الشركات الضخمة بإتباع أسلوب </a:t>
                      </a:r>
                      <a:r>
                        <a:rPr lang="ar-SA" sz="1400" b="1" kern="1200" dirty="0" smtClean="0">
                          <a:solidFill>
                            <a:schemeClr val="tx1"/>
                          </a:solidFill>
                          <a:effectLst/>
                          <a:latin typeface="+mn-lt"/>
                          <a:ea typeface="+mn-ea"/>
                          <a:cs typeface="+mn-cs"/>
                        </a:rPr>
                        <a:t>التخطيط الشامل لموارد المنظمة </a:t>
                      </a:r>
                      <a:r>
                        <a:rPr lang="en-US" sz="1400" kern="1200" dirty="0" smtClean="0">
                          <a:solidFill>
                            <a:schemeClr val="tx1"/>
                          </a:solidFill>
                          <a:effectLst/>
                          <a:latin typeface="+mn-lt"/>
                          <a:ea typeface="+mn-ea"/>
                          <a:cs typeface="+mn-cs"/>
                        </a:rPr>
                        <a:t>Enterprise Resource Planning</a:t>
                      </a:r>
                      <a:r>
                        <a:rPr lang="ar-SA" sz="1400" kern="1200" dirty="0" smtClean="0">
                          <a:solidFill>
                            <a:schemeClr val="tx1"/>
                          </a:solidFill>
                          <a:effectLst/>
                          <a:latin typeface="+mn-lt"/>
                          <a:ea typeface="+mn-ea"/>
                          <a:cs typeface="+mn-cs"/>
                        </a:rPr>
                        <a:t> لربط نظم المعلومات المستخدمة في المنظمة مع بعضها البعض ، ولكن هذه العملية صعبة جدا ومكلفة . ويجب على المدراء تحديد عمليات الربط بدقة للاستفادة من هذه الأنظمة حيث أن هذه النظم تكون عامة ويتم تكييفها</a:t>
                      </a:r>
                      <a:r>
                        <a:rPr lang="en-US" sz="1400" kern="1200" dirty="0" smtClean="0">
                          <a:solidFill>
                            <a:schemeClr val="tx1"/>
                          </a:solidFill>
                          <a:effectLst/>
                          <a:latin typeface="+mn-lt"/>
                          <a:ea typeface="+mn-ea"/>
                          <a:cs typeface="+mn-cs"/>
                        </a:rPr>
                        <a:t>customization </a:t>
                      </a:r>
                      <a:r>
                        <a:rPr lang="ar-SA" sz="1400" kern="1200" dirty="0" smtClean="0">
                          <a:solidFill>
                            <a:schemeClr val="tx1"/>
                          </a:solidFill>
                          <a:effectLst/>
                          <a:latin typeface="+mn-lt"/>
                          <a:ea typeface="+mn-ea"/>
                          <a:cs typeface="+mn-cs"/>
                        </a:rPr>
                        <a:t> مع طرق العمل داخل المؤسسات . </a:t>
                      </a:r>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rtl="1"/>
                      <a:r>
                        <a:rPr lang="ar-SA" sz="1800" b="1" kern="1200" dirty="0" smtClean="0">
                          <a:solidFill>
                            <a:schemeClr val="tx1"/>
                          </a:solidFill>
                          <a:effectLst/>
                          <a:latin typeface="+mn-lt"/>
                          <a:ea typeface="+mn-ea"/>
                          <a:cs typeface="+mn-cs"/>
                        </a:rPr>
                        <a:t>التكامل والترابط </a:t>
                      </a:r>
                      <a:r>
                        <a:rPr lang="en-US" sz="1800" kern="1200" dirty="0" smtClean="0">
                          <a:solidFill>
                            <a:schemeClr val="tx1"/>
                          </a:solidFill>
                          <a:effectLst/>
                          <a:latin typeface="+mn-lt"/>
                          <a:ea typeface="+mn-ea"/>
                          <a:cs typeface="+mn-cs"/>
                        </a:rPr>
                        <a:t>Integration</a:t>
                      </a:r>
                      <a:r>
                        <a:rPr lang="en-US" sz="1800" b="1" kern="1200" dirty="0" smtClean="0">
                          <a:solidFill>
                            <a:schemeClr val="tx1"/>
                          </a:solidFill>
                          <a:effectLst/>
                          <a:latin typeface="+mn-lt"/>
                          <a:ea typeface="+mn-ea"/>
                          <a:cs typeface="+mn-cs"/>
                        </a:rPr>
                        <a:t> </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marL="0" indent="0" rtl="1">
                        <a:buFont typeface="Arial" pitchFamily="34" charset="0"/>
                        <a:buNone/>
                      </a:pPr>
                      <a:r>
                        <a:rPr lang="ar-SA" sz="1400" b="1" kern="1200" dirty="0" smtClean="0">
                          <a:solidFill>
                            <a:schemeClr val="tx1"/>
                          </a:solidFill>
                          <a:effectLst/>
                          <a:latin typeface="+mn-lt"/>
                          <a:ea typeface="+mn-ea"/>
                          <a:cs typeface="+mn-cs"/>
                        </a:rPr>
                        <a:t>لا يمكن ضمان استمرارية حصول المنظمة على الفائدة التنافسية من جراء استخدام نظم المعلومات للأسباب التالية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 قد تمتلك المنظمات المنافسة نفس هذه الأنظمة والتقنيات المتوفرة وتستفيد منها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قد تتغير الظروف في بيئة المنظمة في غير صالحها مثلا الاستثمار بملايين الدولارات وسنوات من البحث لدراسة أسواق جديدة ومن ثم تندمج المنظمة مع منظمة أخرى وتصبح تنتج منتجات أخرى وتتخلى عن الدراسة التي أجرتها . وقد تتطلب القوانين الجديدة تعديل أو تغيير الأنظمة لمواكبتها مثل الالتزام بالمعايير البيئية  واستخدام تكويد جديد للرمز البريدي أو للتاريخ مثل مشكلة سنة 2000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قد يؤدي التطور السريع للتكنولوجيا بتحويل أنظمة المنظمة ، التي استثمرت بمبالغ طائلة فيها ، من أدوات تقوي قدرتها التنافسية إلى مجرد أدوات ضرورية لبقاء المنظمة في السوق وحتى قد تصبح عائقا أمام التغيير والتطوير في المنظمة .</a:t>
                      </a:r>
                      <a:endParaRPr lang="en-US" sz="1400" kern="1200" dirty="0" smtClean="0">
                        <a:solidFill>
                          <a:schemeClr val="tx1"/>
                        </a:solidFill>
                        <a:effectLst/>
                        <a:latin typeface="+mn-lt"/>
                        <a:ea typeface="+mn-ea"/>
                        <a:cs typeface="+mn-cs"/>
                      </a:endParaRPr>
                    </a:p>
                    <a:p>
                      <a:pPr rtl="1"/>
                      <a:r>
                        <a:rPr lang="en-US" sz="1400" kern="1200" dirty="0" smtClean="0">
                          <a:solidFill>
                            <a:schemeClr val="tx1"/>
                          </a:solidFill>
                          <a:effectLst/>
                          <a:latin typeface="+mn-lt"/>
                          <a:ea typeface="+mn-ea"/>
                          <a:cs typeface="+mn-cs"/>
                        </a:rPr>
                        <a:t> </a:t>
                      </a:r>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المحافظة على القدرة التنافسية للمنظمة </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kern="1200" dirty="0" smtClean="0">
                          <a:solidFill>
                            <a:schemeClr val="tx1"/>
                          </a:solidFill>
                          <a:effectLst/>
                          <a:latin typeface="+mn-lt"/>
                          <a:ea typeface="+mn-ea"/>
                          <a:cs typeface="+mn-cs"/>
                        </a:rPr>
                        <a:t>مع استمرار تقدم التكنولوجيا فلابد للمنظمات من الاستمرار في تطوير وتدريب العاملة فيه سواء المبرمجين والمهندسين أو حتى المدراء لتمكينهم من العمل على هذه التكنولوجيا بكفاءة والاستفادة العظمى منها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lvl="0" algn="ctr" rtl="1"/>
                      <a:r>
                        <a:rPr lang="ar-SA" sz="1800" b="1" kern="1200" dirty="0" smtClean="0">
                          <a:solidFill>
                            <a:schemeClr val="tx1"/>
                          </a:solidFill>
                          <a:effectLst/>
                          <a:latin typeface="+mn-lt"/>
                          <a:ea typeface="+mn-ea"/>
                          <a:cs typeface="+mn-cs"/>
                        </a:rPr>
                        <a:t>متطلبات تغيير القوى العاملة</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marL="285750" lvl="0" indent="-285750" rtl="1">
                        <a:buFont typeface="Arial" pitchFamily="34" charset="0"/>
                        <a:buChar char="•"/>
                      </a:pPr>
                      <a:r>
                        <a:rPr lang="ar-SA" sz="1400" kern="1200" dirty="0" smtClean="0">
                          <a:solidFill>
                            <a:schemeClr val="tx1"/>
                          </a:solidFill>
                          <a:effectLst/>
                          <a:latin typeface="+mn-lt"/>
                          <a:ea typeface="+mn-ea"/>
                          <a:cs typeface="+mn-cs"/>
                        </a:rPr>
                        <a:t>يجب الحصول على المعلومات بالوقت التي نحتاج لها عنده حيث ستصبح بعد هذا الوقت دون فائدة ، وقد تستخدم لاحقا فقط للأغراض الإحصائية والتخطيط الاستراتيجي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b="1" kern="1200" dirty="0" smtClean="0">
                          <a:solidFill>
                            <a:schemeClr val="tx1"/>
                          </a:solidFill>
                          <a:effectLst/>
                          <a:latin typeface="+mn-lt"/>
                          <a:ea typeface="+mn-ea"/>
                          <a:cs typeface="+mn-cs"/>
                        </a:rPr>
                        <a:t>صعوبة تمثيل المعلومات داخل نظم المعلومات الرسمية كالأفكارعن لمنتجات الجديدة وأفكار المدراء وخطط المنافسين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انخفاض قيمة المعلومات مع الوقت</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2314167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5  ج2-5 </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4061196439"/>
              </p:ext>
            </p:extLst>
          </p:nvPr>
        </p:nvGraphicFramePr>
        <p:xfrm>
          <a:off x="395536" y="404664"/>
          <a:ext cx="8496944" cy="627888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rgbClr val="003399">
                                <a:alpha val="40000"/>
                              </a:srgbClr>
                            </a:glow>
                          </a:effectLst>
                          <a:cs typeface="FS_Bold" pitchFamily="2" charset="-78"/>
                        </a:rPr>
                        <a:t>نـــظم</a:t>
                      </a:r>
                      <a:r>
                        <a:rPr lang="ar-SA" sz="2000" b="0" baseline="0" dirty="0" smtClean="0">
                          <a:effectLst>
                            <a:glow rad="63500">
                              <a:srgbClr val="003399">
                                <a:alpha val="40000"/>
                              </a:srgbClr>
                            </a:glow>
                          </a:effectLst>
                          <a:cs typeface="FS_Bold" pitchFamily="2" charset="-78"/>
                        </a:rPr>
                        <a:t> المعلومــأت واستراتجية الأعمــال </a:t>
                      </a:r>
                      <a:endParaRPr lang="ar-SA" sz="2000" b="0" dirty="0">
                        <a:effectLst>
                          <a:glow rad="63500">
                            <a:srgbClr val="003399">
                              <a:alpha val="40000"/>
                            </a:srgb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285750" lvl="0" indent="-285750" rtl="1">
                        <a:buFont typeface="Arial" pitchFamily="34" charset="0"/>
                        <a:buChar char="•"/>
                      </a:pPr>
                      <a:r>
                        <a:rPr lang="ar-SA" sz="1600" kern="1200" dirty="0" smtClean="0">
                          <a:solidFill>
                            <a:schemeClr val="tx1"/>
                          </a:solidFill>
                          <a:effectLst/>
                          <a:latin typeface="+mn-lt"/>
                          <a:ea typeface="+mn-ea"/>
                          <a:cs typeface="+mn-cs"/>
                        </a:rPr>
                        <a:t>المنتجات والخدمات التي تقدمها المنظمة .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مجالات الصناعة التي تتنافس فيها المنظمة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الذي ينافسها في السوق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أين تستورد المواد التي تحتاج لها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هم عملاء المنظمة المحتملون .</a:t>
                      </a:r>
                      <a:endParaRPr lang="en-US" sz="1600" kern="1200" dirty="0" smtClean="0">
                        <a:solidFill>
                          <a:schemeClr val="tx1"/>
                        </a:solidFill>
                        <a:effectLst/>
                        <a:latin typeface="+mn-lt"/>
                        <a:ea typeface="+mn-ea"/>
                        <a:cs typeface="+mn-cs"/>
                      </a:endParaRPr>
                    </a:p>
                    <a:p>
                      <a:pPr marL="285750" indent="-285750">
                        <a:buFont typeface="Arial" pitchFamily="34" charset="0"/>
                        <a:buChar char="•"/>
                      </a:pPr>
                      <a:r>
                        <a:rPr lang="ar-SA" sz="1600" kern="1200" dirty="0" smtClean="0">
                          <a:solidFill>
                            <a:schemeClr val="tx1"/>
                          </a:solidFill>
                          <a:effectLst/>
                          <a:latin typeface="+mn-lt"/>
                          <a:ea typeface="+mn-ea"/>
                          <a:cs typeface="+mn-cs"/>
                        </a:rPr>
                        <a:t>ما السياسات والأهداف طويلة المدى </a:t>
                      </a:r>
                      <a:endParaRPr lang="ar-SA" sz="105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500" b="1" kern="1200" dirty="0" smtClean="0">
                          <a:solidFill>
                            <a:schemeClr val="tx1"/>
                          </a:solidFill>
                          <a:effectLst/>
                          <a:latin typeface="+mn-lt"/>
                          <a:ea typeface="+mn-ea"/>
                          <a:cs typeface="+mn-cs"/>
                        </a:rPr>
                        <a:t>تتشكل استراتيجية الاعمال من مجموعه من النشاطات والقرارات التي تتخذها المنظمه لتحديد العناصر التاليهـ:</a:t>
                      </a:r>
                      <a:endParaRPr lang="en-US" sz="1500" b="1"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rtl="1"/>
                      <a:r>
                        <a:rPr lang="en-US" sz="1800" kern="1200" dirty="0" smtClean="0">
                          <a:solidFill>
                            <a:schemeClr val="tx1"/>
                          </a:solidFill>
                          <a:effectLst/>
                          <a:latin typeface="+mn-lt"/>
                          <a:ea typeface="+mn-ea"/>
                          <a:cs typeface="+mn-cs"/>
                        </a:rPr>
                        <a:t> </a:t>
                      </a:r>
                      <a:r>
                        <a:rPr lang="ar-SA" sz="1600" b="1" kern="1200" dirty="0" smtClean="0">
                          <a:solidFill>
                            <a:schemeClr val="tx1"/>
                          </a:solidFill>
                          <a:effectLst/>
                          <a:latin typeface="+mn-lt"/>
                          <a:ea typeface="+mn-ea"/>
                          <a:cs typeface="+mn-cs"/>
                        </a:rPr>
                        <a:t>الاعمال : </a:t>
                      </a:r>
                      <a:r>
                        <a:rPr lang="ar-SA" sz="1600" kern="1200" dirty="0" smtClean="0">
                          <a:solidFill>
                            <a:schemeClr val="tx1"/>
                          </a:solidFill>
                          <a:effectLst/>
                          <a:latin typeface="+mn-lt"/>
                          <a:ea typeface="+mn-ea"/>
                          <a:cs typeface="+mn-cs"/>
                        </a:rPr>
                        <a:t>هي المنظمة الوحيدة التي تقوم بإنتاج مجموعة مترابطة من المنتجات والخدمات .</a:t>
                      </a:r>
                      <a:endParaRPr lang="en-US" sz="1600" kern="1200" dirty="0" smtClean="0">
                        <a:solidFill>
                          <a:schemeClr val="tx1"/>
                        </a:solidFill>
                        <a:effectLst/>
                        <a:latin typeface="+mn-lt"/>
                        <a:ea typeface="+mn-ea"/>
                        <a:cs typeface="+mn-cs"/>
                      </a:endParaRPr>
                    </a:p>
                    <a:p>
                      <a:pPr rtl="1"/>
                      <a:r>
                        <a:rPr lang="ar-SA" sz="1600" b="1" kern="1200" dirty="0" smtClean="0">
                          <a:solidFill>
                            <a:schemeClr val="tx1"/>
                          </a:solidFill>
                          <a:effectLst/>
                          <a:latin typeface="+mn-lt"/>
                          <a:ea typeface="+mn-ea"/>
                          <a:cs typeface="+mn-cs"/>
                        </a:rPr>
                        <a:t>المنظمة : </a:t>
                      </a:r>
                      <a:r>
                        <a:rPr lang="ar-SA" sz="1600" kern="1200" dirty="0" smtClean="0">
                          <a:solidFill>
                            <a:schemeClr val="tx1"/>
                          </a:solidFill>
                          <a:effectLst/>
                          <a:latin typeface="+mn-lt"/>
                          <a:ea typeface="+mn-ea"/>
                          <a:cs typeface="+mn-cs"/>
                        </a:rPr>
                        <a:t>هي مجموعة الأعمال التي تقدمها منظمة واحدة ذات أقسام متعددة .</a:t>
                      </a:r>
                      <a:endParaRPr lang="en-US" sz="1600" kern="1200" dirty="0" smtClean="0">
                        <a:solidFill>
                          <a:schemeClr val="tx1"/>
                        </a:solidFill>
                        <a:effectLst/>
                        <a:latin typeface="+mn-lt"/>
                        <a:ea typeface="+mn-ea"/>
                        <a:cs typeface="+mn-cs"/>
                      </a:endParaRPr>
                    </a:p>
                    <a:p>
                      <a:r>
                        <a:rPr lang="ar-SA" sz="1600" b="1" kern="1200" dirty="0" smtClean="0">
                          <a:solidFill>
                            <a:schemeClr val="tx1"/>
                          </a:solidFill>
                          <a:effectLst/>
                          <a:latin typeface="+mn-lt"/>
                          <a:ea typeface="+mn-ea"/>
                          <a:cs typeface="+mn-cs"/>
                        </a:rPr>
                        <a:t>الصناعة : </a:t>
                      </a:r>
                      <a:r>
                        <a:rPr lang="ar-SA" sz="1600" kern="1200" dirty="0" smtClean="0">
                          <a:solidFill>
                            <a:schemeClr val="tx1"/>
                          </a:solidFill>
                          <a:effectLst/>
                          <a:latin typeface="+mn-lt"/>
                          <a:ea typeface="+mn-ea"/>
                          <a:cs typeface="+mn-cs"/>
                        </a:rPr>
                        <a:t>هي مجموعة من المنظمات التي تكوّن البيئة الصناعية </a:t>
                      </a:r>
                      <a:endParaRPr lang="ar-SA" sz="105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مستويات الاستراتجيات</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marL="285750" lvl="0" indent="-285750" rtl="1">
                        <a:buFont typeface="Arial" pitchFamily="34" charset="0"/>
                        <a:buChar char="•"/>
                      </a:pPr>
                      <a:r>
                        <a:rPr lang="ar-SA" sz="1400" kern="1200" dirty="0" smtClean="0">
                          <a:solidFill>
                            <a:schemeClr val="tx1"/>
                          </a:solidFill>
                          <a:effectLst/>
                          <a:latin typeface="+mn-lt"/>
                          <a:ea typeface="+mn-ea"/>
                          <a:cs typeface="+mn-cs"/>
                        </a:rPr>
                        <a:t>هي نظم المعلومات التي تمكن المنظمة من تغيير أهدافها أو عملياتها أو منتجاتها أو خدماتها أو علاقاتها مع البيئة أو المنظمات الأخرى لكسب رهان المنافسة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تشمل نظم دعم الإدارة العليا والنظم المكونة لمنتجات وخدمات جديدة ، وتفتح أسواق جديدة وتحسن من تقديم الخدمة وتقلل التكلفة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تختلف عن نظم معلومات المستوى الاستراتيجي حيث تخدم كل المستويات ويمكن أن تتطلب تغيير شامل لطريقة العمل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تتألف من مجموعة أنظمة تعمل على عدّة مستويات للأعمال الإستراتيجية .</a:t>
                      </a:r>
                      <a:endParaRPr lang="en-US" sz="14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lvl="0" algn="ctr" rtl="1"/>
                      <a:r>
                        <a:rPr lang="ar-SA" sz="1800" b="1" kern="1200" dirty="0" smtClean="0">
                          <a:solidFill>
                            <a:schemeClr val="tx1"/>
                          </a:solidFill>
                          <a:effectLst/>
                          <a:latin typeface="+mn-lt"/>
                          <a:ea typeface="+mn-ea"/>
                          <a:cs typeface="+mn-cs"/>
                        </a:rPr>
                        <a:t>نظم المعلومات الإستراتيجية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lvl="0" rtl="1"/>
                      <a:r>
                        <a:rPr lang="ar-SA" sz="1600" b="1" u="sng" kern="1200" dirty="0" smtClean="0">
                          <a:solidFill>
                            <a:srgbClr val="003399"/>
                          </a:solidFill>
                          <a:effectLst/>
                          <a:latin typeface="+mn-lt"/>
                          <a:ea typeface="+mn-ea"/>
                          <a:cs typeface="+mn-cs"/>
                        </a:rPr>
                        <a:t>تــحديد</a:t>
                      </a:r>
                      <a:r>
                        <a:rPr lang="ar-SA" sz="1600" b="1" u="sng" kern="1200" baseline="0" dirty="0" smtClean="0">
                          <a:solidFill>
                            <a:srgbClr val="003399"/>
                          </a:solidFill>
                          <a:effectLst/>
                          <a:latin typeface="+mn-lt"/>
                          <a:ea typeface="+mn-ea"/>
                          <a:cs typeface="+mn-cs"/>
                        </a:rPr>
                        <a:t> </a:t>
                      </a:r>
                      <a:r>
                        <a:rPr lang="ar-SA" sz="1600" b="1" u="sng" kern="1200" dirty="0" smtClean="0">
                          <a:solidFill>
                            <a:srgbClr val="003399"/>
                          </a:solidFill>
                          <a:effectLst/>
                          <a:latin typeface="+mn-lt"/>
                          <a:ea typeface="+mn-ea"/>
                          <a:cs typeface="+mn-cs"/>
                        </a:rPr>
                        <a:t>الإستراتيجية العامة للمنظمة:</a:t>
                      </a:r>
                      <a:endParaRPr lang="en-US" sz="1600" u="sng" kern="1200" dirty="0" smtClean="0">
                        <a:solidFill>
                          <a:srgbClr val="003399"/>
                        </a:solidFill>
                        <a:effectLst/>
                        <a:latin typeface="+mn-lt"/>
                        <a:ea typeface="+mn-ea"/>
                        <a:cs typeface="+mn-cs"/>
                      </a:endParaRPr>
                    </a:p>
                    <a:p>
                      <a:pPr rtl="1"/>
                      <a:r>
                        <a:rPr lang="ar-SA" sz="1400" kern="1200" dirty="0" smtClean="0">
                          <a:solidFill>
                            <a:schemeClr val="tx1"/>
                          </a:solidFill>
                          <a:effectLst/>
                          <a:latin typeface="+mn-lt"/>
                          <a:ea typeface="+mn-ea"/>
                          <a:cs typeface="+mn-cs"/>
                        </a:rPr>
                        <a:t>يساعد أخذ هذه الإستراتيجية العامة في الاعتبار على فهم متى وأين توجد الفرص الاستثمارية ولكن لا يساعد على تعريف تطبيقات معينة. </a:t>
                      </a:r>
                      <a:r>
                        <a:rPr lang="ar-SA" sz="1400" kern="1200" dirty="0" smtClean="0">
                          <a:solidFill>
                            <a:srgbClr val="FF0000"/>
                          </a:solidFill>
                          <a:effectLst/>
                          <a:latin typeface="+mn-lt"/>
                          <a:ea typeface="+mn-ea"/>
                          <a:cs typeface="+mn-cs"/>
                        </a:rPr>
                        <a:t>لكن </a:t>
                      </a:r>
                      <a:r>
                        <a:rPr lang="ar-SA" sz="1400" kern="1200" dirty="0" smtClean="0">
                          <a:solidFill>
                            <a:schemeClr val="tx1"/>
                          </a:solidFill>
                          <a:effectLst/>
                          <a:latin typeface="+mn-lt"/>
                          <a:ea typeface="+mn-ea"/>
                          <a:cs typeface="+mn-cs"/>
                        </a:rPr>
                        <a:t>يتطلب نموذج سلسلة القيمة </a:t>
                      </a:r>
                      <a:endParaRPr lang="en-US" sz="1400" kern="1200" dirty="0" smtClean="0">
                        <a:solidFill>
                          <a:schemeClr val="tx1"/>
                        </a:solidFill>
                        <a:effectLst/>
                        <a:latin typeface="+mn-lt"/>
                        <a:ea typeface="+mn-ea"/>
                        <a:cs typeface="+mn-cs"/>
                      </a:endParaRPr>
                    </a:p>
                    <a:p>
                      <a:pPr lvl="0" rtl="1"/>
                      <a:r>
                        <a:rPr lang="ar-SA" sz="1400" b="1" kern="1200" dirty="0" smtClean="0">
                          <a:solidFill>
                            <a:srgbClr val="FF0000"/>
                          </a:solidFill>
                          <a:effectLst/>
                          <a:latin typeface="+mn-lt"/>
                          <a:ea typeface="+mn-ea"/>
                          <a:cs typeface="+mn-cs"/>
                        </a:rPr>
                        <a:t>نموذج سلسلة القيمة</a:t>
                      </a:r>
                      <a:r>
                        <a:rPr lang="ar-SA" sz="1400" kern="1200" dirty="0" smtClean="0">
                          <a:solidFill>
                            <a:srgbClr val="FF0000"/>
                          </a:solidFill>
                          <a:effectLst/>
                          <a:latin typeface="+mn-lt"/>
                          <a:ea typeface="+mn-ea"/>
                          <a:cs typeface="+mn-cs"/>
                        </a:rPr>
                        <a:t> </a:t>
                      </a:r>
                      <a:r>
                        <a:rPr lang="en-US" sz="1400" kern="1200" dirty="0" smtClean="0">
                          <a:solidFill>
                            <a:srgbClr val="FF0000"/>
                          </a:solidFill>
                          <a:effectLst/>
                          <a:latin typeface="+mn-lt"/>
                          <a:ea typeface="+mn-ea"/>
                          <a:cs typeface="+mn-cs"/>
                        </a:rPr>
                        <a:t>Value Chain Model</a:t>
                      </a:r>
                      <a:r>
                        <a:rPr lang="ar-SA" sz="1400" kern="1200" dirty="0" smtClean="0">
                          <a:solidFill>
                            <a:srgbClr val="FF0000"/>
                          </a:solidFill>
                          <a:effectLst/>
                          <a:latin typeface="+mn-lt"/>
                          <a:ea typeface="+mn-ea"/>
                          <a:cs typeface="+mn-cs"/>
                        </a:rPr>
                        <a:t> :</a:t>
                      </a:r>
                      <a:endParaRPr lang="en-US" sz="1400" kern="1200" dirty="0" smtClean="0">
                        <a:solidFill>
                          <a:srgbClr val="FF0000"/>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هو أداة تستخدم لتحديد الأنشطة التي لها تأثير فعلي وواضح على قدرة المنظمة في المحافظة على عملائها أو مورديها أو في تميز وانتشار منتجاتها وزيادة حصتها من السوق.</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ينظر هذا النموذج للمنظمة كمجموعة أنشطة تزيد قدرة المنظمة التنافسية وتصنف هذه الأنشطة إلى أنشطة أساسية وأنشطة مساندة (تكميلية)، ويمكن تحقيق ذلك باستخدام نظم تقنية المعلومات</a:t>
                      </a:r>
                      <a:r>
                        <a:rPr lang="ar-SA" sz="1800" kern="1200" dirty="0" smtClean="0">
                          <a:solidFill>
                            <a:schemeClr val="tx1"/>
                          </a:solidFill>
                          <a:effectLst/>
                          <a:latin typeface="+mn-lt"/>
                          <a:ea typeface="+mn-ea"/>
                          <a:cs typeface="+mn-cs"/>
                        </a:rPr>
                        <a:t>.</a:t>
                      </a:r>
                      <a:endParaRPr lang="en-US" sz="18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من طرق تحديد الاهداف الاستراتجية للنظام هو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4240509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 5 ج 3-5</a:t>
            </a:r>
            <a:endParaRPr lang="ar-SA" sz="1400" b="1" dirty="0">
              <a:latin typeface="Andalus" pitchFamily="18" charset="-78"/>
              <a:cs typeface="Andalus" pitchFamily="18" charset="-78"/>
            </a:endParaRPr>
          </a:p>
        </p:txBody>
      </p:sp>
      <p:graphicFrame>
        <p:nvGraphicFramePr>
          <p:cNvPr id="6" name="Diagram 5"/>
          <p:cNvGraphicFramePr/>
          <p:nvPr>
            <p:extLst>
              <p:ext uri="{D42A27DB-BD31-4B8C-83A1-F6EECF244321}">
                <p14:modId xmlns:p14="http://schemas.microsoft.com/office/powerpoint/2010/main" val="2529664047"/>
              </p:ext>
            </p:extLst>
          </p:nvPr>
        </p:nvGraphicFramePr>
        <p:xfrm>
          <a:off x="323528"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00358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 4-5 </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val="3415940785"/>
              </p:ext>
            </p:extLst>
          </p:nvPr>
        </p:nvGraphicFramePr>
        <p:xfrm>
          <a:off x="539552" y="439415"/>
          <a:ext cx="8136904" cy="6301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5430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 5 -5  </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1302884966"/>
              </p:ext>
            </p:extLst>
          </p:nvPr>
        </p:nvGraphicFramePr>
        <p:xfrm>
          <a:off x="395536" y="404664"/>
          <a:ext cx="8496944" cy="397764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1" kern="1200" dirty="0" smtClean="0">
                          <a:solidFill>
                            <a:schemeClr val="tx1"/>
                          </a:solidFill>
                          <a:effectLst/>
                          <a:latin typeface="+mn-lt"/>
                          <a:ea typeface="+mn-ea"/>
                          <a:cs typeface="+mn-cs"/>
                        </a:rPr>
                        <a:t>من السياسات المتاحة للمنظمات التي تعمل في قطاع معين نذكر المنافسة </a:t>
                      </a:r>
                      <a:r>
                        <a:rPr lang="en-US" sz="2000" b="1" kern="1200" dirty="0" smtClean="0">
                          <a:solidFill>
                            <a:schemeClr val="tx1"/>
                          </a:solidFill>
                          <a:effectLst/>
                          <a:latin typeface="+mn-lt"/>
                          <a:ea typeface="+mn-ea"/>
                          <a:cs typeface="+mn-cs"/>
                        </a:rPr>
                        <a:t>Competition</a:t>
                      </a:r>
                      <a:r>
                        <a:rPr lang="ar-SA" sz="2000" b="1" kern="1200" dirty="0" smtClean="0">
                          <a:solidFill>
                            <a:schemeClr val="tx1"/>
                          </a:solidFill>
                          <a:effectLst/>
                          <a:latin typeface="+mn-lt"/>
                          <a:ea typeface="+mn-ea"/>
                          <a:cs typeface="+mn-cs"/>
                        </a:rPr>
                        <a:t>، والتعاون </a:t>
                      </a:r>
                      <a:r>
                        <a:rPr lang="en-US" sz="2000" b="1" kern="1200" dirty="0" smtClean="0">
                          <a:solidFill>
                            <a:schemeClr val="tx1"/>
                          </a:solidFill>
                          <a:effectLst/>
                          <a:latin typeface="+mn-lt"/>
                          <a:ea typeface="+mn-ea"/>
                          <a:cs typeface="+mn-cs"/>
                        </a:rPr>
                        <a:t>Cooperation</a:t>
                      </a:r>
                      <a:r>
                        <a:rPr lang="ar-SA" sz="2000" b="1" kern="1200" dirty="0" smtClean="0">
                          <a:solidFill>
                            <a:schemeClr val="tx1"/>
                          </a:solidFill>
                          <a:effectLst/>
                          <a:latin typeface="+mn-lt"/>
                          <a:ea typeface="+mn-ea"/>
                          <a:cs typeface="+mn-cs"/>
                        </a:rPr>
                        <a:t> ،ونجد في هذا الإطار :</a:t>
                      </a:r>
                      <a:endParaRPr lang="en-US" sz="20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rtl="1"/>
                      <a:endParaRPr lang="ar-SA" dirty="0"/>
                    </a:p>
                  </a:txBody>
                  <a:tcPr/>
                </a:tc>
              </a:tr>
              <a:tr h="392800">
                <a:tc>
                  <a:txBody>
                    <a:bodyPr/>
                    <a:lstStyle/>
                    <a:p>
                      <a:pPr lvl="0" rtl="1"/>
                      <a:r>
                        <a:rPr lang="ar-SA" sz="1400" b="1" kern="1200" dirty="0" smtClean="0">
                          <a:solidFill>
                            <a:schemeClr val="tx1"/>
                          </a:solidFill>
                          <a:effectLst/>
                          <a:latin typeface="+mn-lt"/>
                          <a:ea typeface="+mn-ea"/>
                          <a:cs typeface="+mn-cs"/>
                        </a:rPr>
                        <a:t>يُستخدم النموذج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لوصف تأثير العناصر والمؤثرات الخارجية على المنظمة ، مثال الفرص المتاحة والأخطار حول المنظمة والتي تؤثر على القدرة التنافسية للمنظمة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المخاطر من دخول منافسون جدد إلى السوق، وكذلك قوة التفاوض من الموردين ومنافسة المنافسون التقليديون للمنظمة.</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طبيعة الموجودون في الصناعة وقوتهم التفاوضية تحدد هيكل الصناعة ومدى الربحية للعمل في هذه البيئة.</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تستخدم نظم المعلومات لتحقيق الميزة الاستراتيجية على مستوى الصناعة بالتعاون مع المنظمات الأخرى باستخدام تقنية المعلومات لتطوير معايير مناسبة لتبادل المعلومات والمعاملات التجارية إلكترونيا </a:t>
                      </a:r>
                      <a:r>
                        <a:rPr lang="ar-SA" sz="1800" kern="1200" dirty="0" smtClean="0">
                          <a:solidFill>
                            <a:schemeClr val="tx1"/>
                          </a:solidFill>
                          <a:effectLst/>
                          <a:latin typeface="+mn-lt"/>
                          <a:ea typeface="+mn-ea"/>
                          <a:cs typeface="+mn-cs"/>
                        </a:rPr>
                        <a:t>.</a:t>
                      </a:r>
                      <a:endParaRPr lang="en-US" sz="180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SA" sz="1800" b="1" kern="1200" dirty="0" smtClean="0">
                          <a:solidFill>
                            <a:schemeClr val="tx1"/>
                          </a:solidFill>
                          <a:effectLst/>
                          <a:latin typeface="+mn-lt"/>
                          <a:ea typeface="+mn-ea"/>
                          <a:cs typeface="+mn-cs"/>
                        </a:rPr>
                        <a:t>نموذج القوى التنافسية</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2800">
                <a:tc>
                  <a:txBody>
                    <a:bodyPr/>
                    <a:lstStyle/>
                    <a:p>
                      <a:pPr marL="0" indent="0" rtl="1">
                        <a:buFont typeface="Arial" pitchFamily="34" charset="0"/>
                        <a:buNone/>
                      </a:pPr>
                      <a:r>
                        <a:rPr lang="ar-SA" sz="1400" kern="1200" dirty="0" smtClean="0">
                          <a:solidFill>
                            <a:schemeClr val="tx1"/>
                          </a:solidFill>
                          <a:effectLst/>
                          <a:latin typeface="+mn-lt"/>
                          <a:ea typeface="+mn-ea"/>
                          <a:cs typeface="+mn-cs"/>
                        </a:rPr>
                        <a:t>تعني الشراكة هنا التعاون بين منظمتين بغرض تبادل المعلومات لكسب رهان المنافسة مثل اتفاقية شركة الخطوط الأمريكية مع سيتي بنك بأن تعطي ميل واحد لكل دولار ينفق باستخدام  بطاقة سيتي بنك ، وهذا يساعد في الحصول على عملاء جدد وخلق فرص جديدة .</a:t>
                      </a:r>
                      <a:endParaRPr lang="en-US" sz="14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شراكة المعلومات </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400" kern="1200" dirty="0" smtClean="0">
                          <a:solidFill>
                            <a:schemeClr val="tx1"/>
                          </a:solidFill>
                          <a:effectLst/>
                          <a:latin typeface="+mn-lt"/>
                          <a:ea typeface="+mn-ea"/>
                          <a:cs typeface="+mn-cs"/>
                        </a:rPr>
                        <a:t>هو نموذج يعتمد على مفهوم الشبكة حيث تكمن الفكرة في أن إضافة مشارك جديد الى المجموعة الحالية أو النظام القائم لن يزيد في التكاليف لكنة سيزيد في المردود المادي للنظام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rtl="1"/>
                      <a:r>
                        <a:rPr lang="ar-SA" sz="1800" b="1" kern="1200" dirty="0" smtClean="0">
                          <a:solidFill>
                            <a:schemeClr val="tx1"/>
                          </a:solidFill>
                          <a:effectLst/>
                          <a:latin typeface="+mn-lt"/>
                          <a:ea typeface="+mn-ea"/>
                          <a:cs typeface="+mn-cs"/>
                        </a:rPr>
                        <a:t>نموذج الاقتصاد المترابط</a:t>
                      </a:r>
                      <a:r>
                        <a:rPr lang="ar-SA" sz="1800" kern="1200" dirty="0" smtClean="0">
                          <a:solidFill>
                            <a:schemeClr val="tx1"/>
                          </a:solidFill>
                          <a:effectLst/>
                          <a:latin typeface="+mn-lt"/>
                          <a:ea typeface="+mn-ea"/>
                          <a:cs typeface="+mn-cs"/>
                        </a:rPr>
                        <a:t>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 name="Rectangle 1"/>
          <p:cNvSpPr/>
          <p:nvPr/>
        </p:nvSpPr>
        <p:spPr>
          <a:xfrm>
            <a:off x="179512" y="4725144"/>
            <a:ext cx="8784976" cy="1754326"/>
          </a:xfrm>
          <a:prstGeom prst="rect">
            <a:avLst/>
          </a:prstGeom>
          <a:ln>
            <a:solidFill>
              <a:schemeClr val="tx1"/>
            </a:solidFill>
            <a:prstDash val="sysDash"/>
          </a:ln>
          <a:effectLst>
            <a:glow rad="63500">
              <a:schemeClr val="accent1">
                <a:satMod val="175000"/>
                <a:alpha val="40000"/>
              </a:schemeClr>
            </a:glow>
          </a:effectLst>
        </p:spPr>
        <p:txBody>
          <a:bodyPr wrap="square">
            <a:spAutoFit/>
          </a:bodyPr>
          <a:lstStyle/>
          <a:p>
            <a:pPr algn="ctr"/>
            <a:r>
              <a:rPr lang="ar-SA" sz="1200" dirty="0">
                <a:solidFill>
                  <a:srgbClr val="003399"/>
                </a:solidFill>
                <a:cs typeface="MCS Taybah S_U normal." pitchFamily="2" charset="-78"/>
              </a:rPr>
              <a:t>تؤثر أنظمة المعلومات الاستراتيجية على عمليات وأهداف ومنتجات المنظمة وتركيبتها التنظيمية وتدفعها لتغيير اجراءاتها وطرق التعامل مع بيئتها .</a:t>
            </a:r>
            <a:endParaRPr lang="en-US" sz="1200" dirty="0">
              <a:solidFill>
                <a:srgbClr val="003399"/>
              </a:solidFill>
              <a:cs typeface="MCS Taybah S_U normal." pitchFamily="2" charset="-78"/>
            </a:endParaRPr>
          </a:p>
          <a:p>
            <a:pPr algn="ctr"/>
            <a:r>
              <a:rPr lang="ar-SA" sz="1200" dirty="0">
                <a:solidFill>
                  <a:srgbClr val="003399"/>
                </a:solidFill>
                <a:cs typeface="MCS Taybah S_U normal." pitchFamily="2" charset="-78"/>
              </a:rPr>
              <a:t>- لذلك يتطلب تطبيق أنظمة تقنية المعلومات القيام بالتخطيط والإدارة الجيدة لضمان النجاح </a:t>
            </a:r>
            <a:r>
              <a:rPr lang="ar-SA" sz="1200" b="1" dirty="0">
                <a:solidFill>
                  <a:srgbClr val="003399"/>
                </a:solidFill>
                <a:cs typeface="MCS Taybah S_U normal." pitchFamily="2" charset="-78"/>
              </a:rPr>
              <a:t>مثال</a:t>
            </a:r>
            <a:r>
              <a:rPr lang="ar-SA" sz="1200" dirty="0" smtClean="0">
                <a:solidFill>
                  <a:srgbClr val="003399"/>
                </a:solidFill>
                <a:cs typeface="MCS Taybah S_U normal." pitchFamily="2" charset="-78"/>
              </a:rPr>
              <a:t>:</a:t>
            </a:r>
            <a:endParaRPr lang="en-US" sz="1200" dirty="0">
              <a:solidFill>
                <a:srgbClr val="003399"/>
              </a:solidFill>
              <a:cs typeface="MCS Taybah S_U normal." pitchFamily="2" charset="-78"/>
            </a:endParaRPr>
          </a:p>
          <a:p>
            <a:pPr lvl="0"/>
            <a:r>
              <a:rPr lang="zu-ZA" sz="1200" dirty="0"/>
              <a:t> </a:t>
            </a:r>
            <a:r>
              <a:rPr lang="ar-SA" sz="1200" b="1" dirty="0" smtClean="0"/>
              <a:t>1/ التحولات </a:t>
            </a:r>
            <a:r>
              <a:rPr lang="ar-SA" sz="1200" b="1" dirty="0"/>
              <a:t>الاستراتيجية</a:t>
            </a:r>
            <a:r>
              <a:rPr lang="ar-SA" sz="1200" dirty="0"/>
              <a:t> </a:t>
            </a:r>
            <a:r>
              <a:rPr lang="en-US" sz="1200" dirty="0"/>
              <a:t>Strategic Transitions</a:t>
            </a:r>
            <a:r>
              <a:rPr lang="ar-SA" sz="1200" dirty="0" smtClean="0"/>
              <a:t>:</a:t>
            </a:r>
            <a:endParaRPr lang="en-US" sz="1200" dirty="0"/>
          </a:p>
          <a:p>
            <a:r>
              <a:rPr lang="ar-SA" sz="1200" dirty="0"/>
              <a:t>- أي تغيير في العناصر الأساسية المكونة للمنظمة أو الانتقال من نظام إلى آخر يعتبر تغيير استراتيجي . مما يتطلب الأخذ في الاعتبار تأثير هذا التحول على العناصر التقنية والاجتماعية للمنظمة </a:t>
            </a:r>
            <a:r>
              <a:rPr lang="ar-SA" sz="1200" dirty="0" smtClean="0"/>
              <a:t>.</a:t>
            </a:r>
            <a:endParaRPr lang="en-US" sz="1200" dirty="0"/>
          </a:p>
          <a:p>
            <a:r>
              <a:rPr lang="ar-SA" sz="1200" dirty="0"/>
              <a:t>2. </a:t>
            </a:r>
            <a:r>
              <a:rPr lang="ar-SA" sz="1200" b="1" dirty="0"/>
              <a:t>ادارة مخازن المنظمة من طرف المزود</a:t>
            </a:r>
            <a:r>
              <a:rPr lang="ar-SA" sz="1200" dirty="0"/>
              <a:t> </a:t>
            </a:r>
            <a:r>
              <a:rPr lang="en-US" sz="1200" dirty="0"/>
              <a:t>Vendor-Managed Inventory</a:t>
            </a:r>
            <a:r>
              <a:rPr lang="ar-SA" sz="1200" dirty="0" smtClean="0"/>
              <a:t>:</a:t>
            </a:r>
            <a:endParaRPr lang="en-US" sz="1200" dirty="0"/>
          </a:p>
          <a:p>
            <a:r>
              <a:rPr lang="ar-SA" sz="1200" dirty="0"/>
              <a:t>- يتم ربط نظام المعلومات للمزود بنظام المنظمة .</a:t>
            </a:r>
            <a:endParaRPr lang="en-US" sz="1200" dirty="0"/>
          </a:p>
          <a:p>
            <a:r>
              <a:rPr lang="ar-SA" sz="1200" dirty="0"/>
              <a:t>- هذا يعني ربط نقاط البيع والمخازن في المنظمة بنظام المزود الذي يستقي معلومات التوريد من هذه النقاط وذلك لإدارة طلبات التوريد والشحن مباشرة بمجرد الحاجة إليها.</a:t>
            </a:r>
            <a:endParaRPr lang="en-US" sz="1200" dirty="0"/>
          </a:p>
          <a:p>
            <a:r>
              <a:rPr lang="ar-SA" sz="1200" dirty="0"/>
              <a:t>- مثل نظام المخازن الفارغة </a:t>
            </a:r>
            <a:r>
              <a:rPr lang="en-US" sz="1200" dirty="0"/>
              <a:t>stockless</a:t>
            </a:r>
            <a:r>
              <a:rPr lang="ar-SA" sz="1200" dirty="0"/>
              <a:t> لشركة </a:t>
            </a:r>
            <a:r>
              <a:rPr lang="en-US" sz="1200" dirty="0"/>
              <a:t> Baxter</a:t>
            </a:r>
            <a:r>
              <a:rPr lang="ar-SA" sz="1200" dirty="0"/>
              <a:t>العالمية حيث تتحمل هذه الشركة مسئولية إدارة مخازن عملائها .</a:t>
            </a:r>
            <a:endParaRPr lang="en-US" sz="1200" dirty="0"/>
          </a:p>
        </p:txBody>
      </p:sp>
    </p:spTree>
    <p:extLst>
      <p:ext uri="{BB962C8B-B14F-4D97-AF65-F5344CB8AC3E}">
        <p14:creationId xmlns:p14="http://schemas.microsoft.com/office/powerpoint/2010/main" val="37489931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6 ج 1-3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3528693137"/>
              </p:ext>
            </p:extLst>
          </p:nvPr>
        </p:nvGraphicFramePr>
        <p:xfrm>
          <a:off x="303066" y="620688"/>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88769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6- ج 2-3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958703112"/>
              </p:ext>
            </p:extLst>
          </p:nvPr>
        </p:nvGraphicFramePr>
        <p:xfrm>
          <a:off x="0" y="269151"/>
          <a:ext cx="8912942" cy="6472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312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6ج 3- 3</a:t>
            </a:r>
            <a:endParaRPr lang="ar-SA" sz="1400" b="1" dirty="0">
              <a:latin typeface="Andalus" pitchFamily="18" charset="-78"/>
              <a:cs typeface="Andalus" pitchFamily="18"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197525707"/>
              </p:ext>
            </p:extLst>
          </p:nvPr>
        </p:nvGraphicFramePr>
        <p:xfrm>
          <a:off x="611560" y="1484784"/>
          <a:ext cx="7848872" cy="4157816"/>
        </p:xfrm>
        <a:graphic>
          <a:graphicData uri="http://schemas.openxmlformats.org/drawingml/2006/table">
            <a:tbl>
              <a:tblPr rtl="1" firstRow="1" bandRow="1">
                <a:tableStyleId>{D27102A9-8310-4765-A935-A1911B00CA55}</a:tableStyleId>
              </a:tblPr>
              <a:tblGrid>
                <a:gridCol w="1786800"/>
                <a:gridCol w="6062072"/>
              </a:tblGrid>
              <a:tr h="636240">
                <a:tc gridSpan="2">
                  <a:txBody>
                    <a:bodyPr/>
                    <a:lstStyle/>
                    <a:p>
                      <a:pPr algn="ctr" rtl="1"/>
                      <a:r>
                        <a:rPr lang="ar-SA" sz="2400" b="1" kern="1200" dirty="0" smtClean="0">
                          <a:solidFill>
                            <a:schemeClr val="tx1"/>
                          </a:solidFill>
                          <a:effectLst/>
                          <a:latin typeface="+mn-lt"/>
                          <a:ea typeface="+mn-ea"/>
                          <a:cs typeface="+mn-cs"/>
                        </a:rPr>
                        <a:t>التطور التاريخي والمعماري لنظم المعلومات والدور التي كانت تلعبه في المنظمات</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6240">
                <a:tc>
                  <a:txBody>
                    <a:bodyPr/>
                    <a:lstStyle/>
                    <a:p>
                      <a:pPr algn="ctr" rtl="1"/>
                      <a:r>
                        <a:rPr lang="ar-SA" b="1" dirty="0" smtClean="0">
                          <a:solidFill>
                            <a:srgbClr val="990033"/>
                          </a:solidFill>
                        </a:rPr>
                        <a:t>الخمسينات </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استخدام الالات المحاسبيه الالكترونيه لحسابات الدائنه والمدينه والرواتب</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الستينات</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معالجة البيانات ... وهي عباره عن مصنع اساسي مركزي للمعلومات.</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السبعينات</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نظم معلومات تربط الاداره العليا والاقسام بشكل خط مفتوح.</a:t>
                      </a:r>
                    </a:p>
                    <a:p>
                      <a:pPr rtl="1"/>
                      <a:r>
                        <a:rPr lang="ar-SA" sz="1800" b="1" kern="1200" dirty="0" smtClean="0">
                          <a:solidFill>
                            <a:schemeClr val="tx1"/>
                          </a:solidFill>
                          <a:effectLst/>
                          <a:latin typeface="+mn-lt"/>
                          <a:ea typeface="+mn-ea"/>
                          <a:cs typeface="+mn-cs"/>
                        </a:rPr>
                        <a:t>تقوم بمهارة التنبأ والتخطيط والمحاكاة</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الثمانينات </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ربط الاداره العليا والاقسام ببعضها.</a:t>
                      </a:r>
                    </a:p>
                    <a:p>
                      <a:pPr rtl="1"/>
                      <a:r>
                        <a:rPr lang="ar-SA" sz="1800" b="1" kern="1200" dirty="0" smtClean="0">
                          <a:solidFill>
                            <a:schemeClr val="tx1"/>
                          </a:solidFill>
                          <a:effectLst/>
                          <a:latin typeface="+mn-lt"/>
                          <a:ea typeface="+mn-ea"/>
                          <a:cs typeface="+mn-cs"/>
                        </a:rPr>
                        <a:t>ادارة مستقلة لمركز المعلومات واستخدان الاتصالات بعيدة المدى</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التسعينات ومن 2000</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 المنفعة العريضة للمعلومات في المؤسسات «</a:t>
                      </a:r>
                    </a:p>
                    <a:p>
                      <a:pPr rtl="1"/>
                      <a:r>
                        <a:rPr lang="ar-SA" sz="1800" b="1" kern="1200" dirty="0" smtClean="0">
                          <a:solidFill>
                            <a:schemeClr val="tx1"/>
                          </a:solidFill>
                          <a:effectLst/>
                          <a:latin typeface="+mn-lt"/>
                          <a:ea typeface="+mn-ea"/>
                          <a:cs typeface="+mn-cs"/>
                        </a:rPr>
                        <a:t>ربط المنظمه داخليا مع وجود شبكه حاسوبيه , </a:t>
                      </a:r>
                    </a:p>
                    <a:p>
                      <a:pPr rtl="1"/>
                      <a:r>
                        <a:rPr lang="ar-SA" sz="1800" b="1" kern="1200" dirty="0" smtClean="0">
                          <a:solidFill>
                            <a:schemeClr val="tx1"/>
                          </a:solidFill>
                          <a:effectLst/>
                          <a:latin typeface="+mn-lt"/>
                          <a:ea typeface="+mn-ea"/>
                          <a:cs typeface="+mn-cs"/>
                        </a:rPr>
                        <a:t>وجود موقع للمنظمه على الانترنت</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62865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331640" y="3789040"/>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a:t>
            </a:r>
            <a:r>
              <a:rPr lang="ar-SA" sz="1400" b="1" dirty="0" smtClean="0">
                <a:latin typeface="Andalus" pitchFamily="18" charset="-78"/>
                <a:cs typeface="Andalus" pitchFamily="18" charset="-78"/>
              </a:rPr>
              <a:t>1-4</a:t>
            </a:r>
            <a:endParaRPr lang="ar-SA" sz="1400" b="1" dirty="0">
              <a:latin typeface="Andalus" pitchFamily="18" charset="-78"/>
              <a:cs typeface="Andalus" pitchFamily="18" charset="-78"/>
            </a:endParaRPr>
          </a:p>
        </p:txBody>
      </p:sp>
      <p:cxnSp>
        <p:nvCxnSpPr>
          <p:cNvPr id="8" name="Straight Connector 7"/>
          <p:cNvCxnSpPr/>
          <p:nvPr/>
        </p:nvCxnSpPr>
        <p:spPr>
          <a:xfrm flipH="1">
            <a:off x="2915816" y="2303494"/>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6259" y="2708920"/>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539395" y="187144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التقينة المستخدمة في المنظمة</a:t>
            </a:r>
            <a:endParaRPr lang="ar-SA" dirty="0">
              <a:solidFill>
                <a:schemeClr val="tx1"/>
              </a:solidFill>
              <a:cs typeface="AL-Mohanad Bold" pitchFamily="2" charset="-78"/>
            </a:endParaRPr>
          </a:p>
        </p:txBody>
      </p:sp>
      <p:sp>
        <p:nvSpPr>
          <p:cNvPr id="14" name="Rounded Rectangle 13"/>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نظم المعلومات</a:t>
            </a:r>
            <a:endParaRPr lang="ar-SA" dirty="0">
              <a:solidFill>
                <a:schemeClr val="tx1"/>
              </a:solidFill>
              <a:cs typeface="AL-Mohanad Bold" pitchFamily="2" charset="-78"/>
            </a:endParaRPr>
          </a:p>
        </p:txBody>
      </p:sp>
      <p:cxnSp>
        <p:nvCxnSpPr>
          <p:cNvPr id="32" name="Straight Connector 31"/>
          <p:cNvCxnSpPr/>
          <p:nvPr/>
        </p:nvCxnSpPr>
        <p:spPr>
          <a:xfrm>
            <a:off x="1403648" y="3717032"/>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2148213785"/>
              </p:ext>
            </p:extLst>
          </p:nvPr>
        </p:nvGraphicFramePr>
        <p:xfrm>
          <a:off x="114546" y="4159679"/>
          <a:ext cx="8057854" cy="2581689"/>
        </p:xfrm>
        <a:graphic>
          <a:graphicData uri="http://schemas.openxmlformats.org/drawingml/2006/table">
            <a:tbl>
              <a:tblPr rtl="1" firstRow="1" bandRow="1">
                <a:tableStyleId>{69C7853C-536D-4A76-A0AE-DD22124D55A5}</a:tableStyleId>
              </a:tblPr>
              <a:tblGrid>
                <a:gridCol w="4028927"/>
                <a:gridCol w="4028927"/>
              </a:tblGrid>
              <a:tr h="258528">
                <a:tc>
                  <a:txBody>
                    <a:bodyPr/>
                    <a:lstStyle/>
                    <a:p>
                      <a:pPr algn="ctr" rtl="1"/>
                      <a:r>
                        <a:rPr lang="ar-SA" sz="1200" b="1" dirty="0" smtClean="0">
                          <a:solidFill>
                            <a:schemeClr val="tx1"/>
                          </a:solidFill>
                        </a:rPr>
                        <a:t>1/ المسؤل الرئيسي / مدير القسم</a:t>
                      </a:r>
                      <a:endParaRPr lang="ar-SA" sz="1200" b="1"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6/ مدير العمليات ومشغل الحاسب:</a:t>
                      </a:r>
                    </a:p>
                    <a:p>
                      <a:pPr algn="ctr" rtl="1"/>
                      <a:r>
                        <a:rPr lang="ar-SA" sz="1000" b="1" dirty="0" smtClean="0">
                          <a:solidFill>
                            <a:schemeClr val="tx1"/>
                          </a:solidFill>
                        </a:rPr>
                        <a:t> مسؤول عن الاستخدام الكفأ والفعال للمعدات ، يشرفون على مشغلي الحاسب  ، يهتمون ليبقى النظام آمن وموثوق</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مدراء نظم المعلمومات / مدراء </a:t>
                      </a:r>
                      <a:r>
                        <a:rPr lang="ar-SA" sz="1100" b="1" dirty="0" smtClean="0">
                          <a:solidFill>
                            <a:schemeClr val="tx1"/>
                          </a:solidFill>
                        </a:rPr>
                        <a:t>فرق مبرمجين / محللين مدراء نظم المعلومات</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7/ المراجعون : مسؤولون عن تقيم فعاليه الكفاءة</a:t>
                      </a:r>
                      <a:endParaRPr lang="ar-SA" sz="11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3/  محللوا النظم ومديرهم : </a:t>
                      </a:r>
                    </a:p>
                    <a:p>
                      <a:pPr algn="ctr" rtl="1"/>
                      <a:r>
                        <a:rPr lang="ar-SA" sz="1000" b="1" dirty="0" smtClean="0">
                          <a:solidFill>
                            <a:schemeClr val="tx1"/>
                          </a:solidFill>
                        </a:rPr>
                        <a:t>مهمتهم الربط الاساسي بين مجموعات نظم</a:t>
                      </a:r>
                      <a:r>
                        <a:rPr lang="ar-SA" sz="1000" b="1" baseline="0" dirty="0" smtClean="0">
                          <a:solidFill>
                            <a:schemeClr val="tx1"/>
                          </a:solidFill>
                        </a:rPr>
                        <a:t> المعلومات وباقي المنظمة وترجمة مشاكل ومتطلبات العمليات</a:t>
                      </a:r>
                      <a:endParaRPr lang="ar-SA" sz="10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000" b="1" dirty="0" smtClean="0">
                          <a:solidFill>
                            <a:schemeClr val="tx1"/>
                          </a:solidFill>
                        </a:rPr>
                        <a:t>8/  مدير قواعد البيانات « مهم جدا «   </a:t>
                      </a:r>
                      <a:r>
                        <a:rPr lang="en-US" sz="1000" b="1" dirty="0" smtClean="0">
                          <a:solidFill>
                            <a:schemeClr val="tx1"/>
                          </a:solidFill>
                        </a:rPr>
                        <a:t>Database</a:t>
                      </a:r>
                      <a:r>
                        <a:rPr lang="en-US" sz="1000" b="1" baseline="0" dirty="0" smtClean="0">
                          <a:solidFill>
                            <a:schemeClr val="tx1"/>
                          </a:solidFill>
                        </a:rPr>
                        <a:t> Manger</a:t>
                      </a:r>
                    </a:p>
                    <a:p>
                      <a:pPr algn="ctr" rtl="1"/>
                      <a:r>
                        <a:rPr lang="ar-SA" sz="1000" b="1" baseline="0" dirty="0" smtClean="0">
                          <a:solidFill>
                            <a:schemeClr val="tx1"/>
                          </a:solidFill>
                        </a:rPr>
                        <a:t>يشرف على هيكلة كل البيانات والمستخدمة في تشغل المعلومات وتنظيمها ، ومراقبتها ، وحمايتها </a:t>
                      </a:r>
                      <a:endParaRPr lang="en-US" sz="1000" b="1"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4/ مصمموا النظم ومدرائهم : </a:t>
                      </a:r>
                    </a:p>
                    <a:p>
                      <a:pPr algn="ctr" rtl="1"/>
                      <a:r>
                        <a:rPr lang="ar-SA" sz="1100" b="1" dirty="0" smtClean="0">
                          <a:solidFill>
                            <a:schemeClr val="tx1"/>
                          </a:solidFill>
                        </a:rPr>
                        <a:t>تقيم الحلول لمنظمات</a:t>
                      </a:r>
                      <a:r>
                        <a:rPr lang="ar-SA" sz="1100" b="1" baseline="0" dirty="0" smtClean="0">
                          <a:solidFill>
                            <a:schemeClr val="tx1"/>
                          </a:solidFill>
                        </a:rPr>
                        <a:t> النظام ، أو المشاكل التي تظهر في المنظمة والعمليات الجديدة</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9/ مدير الشبكة  </a:t>
                      </a:r>
                      <a:r>
                        <a:rPr lang="en-US" sz="1100" b="1" dirty="0" smtClean="0">
                          <a:solidFill>
                            <a:schemeClr val="tx1"/>
                          </a:solidFill>
                        </a:rPr>
                        <a:t>Network</a:t>
                      </a:r>
                      <a:r>
                        <a:rPr lang="en-US" sz="1100" b="1" baseline="0" dirty="0" smtClean="0">
                          <a:solidFill>
                            <a:schemeClr val="tx1"/>
                          </a:solidFill>
                        </a:rPr>
                        <a:t> Manger </a:t>
                      </a:r>
                    </a:p>
                    <a:p>
                      <a:pPr algn="ctr" rtl="1"/>
                      <a:r>
                        <a:rPr lang="ar-SA" sz="1000" b="1" baseline="0" dirty="0" smtClean="0">
                          <a:solidFill>
                            <a:schemeClr val="tx1"/>
                          </a:solidFill>
                        </a:rPr>
                        <a:t>مسؤول حول كل ما يدور حول الشبكات في المؤؤسة / السرعة / عدم الخطأ / اي عطل هو مسؤول في ايقافه </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200" b="1" dirty="0" smtClean="0">
                          <a:solidFill>
                            <a:schemeClr val="tx1"/>
                          </a:solidFill>
                        </a:rPr>
                        <a:t>5/ مدير البرمجة والمبرمجون: </a:t>
                      </a:r>
                    </a:p>
                    <a:p>
                      <a:pPr marL="171450" indent="-171450" algn="ctr" rtl="1">
                        <a:buFont typeface="Wingdings" pitchFamily="2" charset="2"/>
                        <a:buChar char="§"/>
                      </a:pPr>
                      <a:r>
                        <a:rPr lang="ar-SA" sz="1050" b="1" dirty="0" smtClean="0">
                          <a:solidFill>
                            <a:schemeClr val="tx1"/>
                          </a:solidFill>
                        </a:rPr>
                        <a:t>يشرف على انشطة البرمجة ، يتلقى متطلبات العمل  من مدير محلل النظم ويوزع العمل </a:t>
                      </a:r>
                    </a:p>
                    <a:p>
                      <a:pPr marL="171450" indent="-171450" algn="ctr" rtl="1">
                        <a:buFont typeface="Wingdings" pitchFamily="2" charset="2"/>
                        <a:buChar char="§"/>
                      </a:pPr>
                      <a:r>
                        <a:rPr lang="ar-SA" sz="1050" b="1" dirty="0" smtClean="0">
                          <a:solidFill>
                            <a:schemeClr val="tx1"/>
                          </a:solidFill>
                        </a:rPr>
                        <a:t>برمجة النظم واختياراها وتوثيقها      /    * كتابة البرامج</a:t>
                      </a:r>
                      <a:endParaRPr lang="ar-SA" sz="105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rtl="1">
                        <a:buFont typeface="Wingdings" pitchFamily="2" charset="2"/>
                        <a:buNone/>
                      </a:pPr>
                      <a:r>
                        <a:rPr lang="ar-SA" sz="1050" b="1" dirty="0" smtClean="0">
                          <a:solidFill>
                            <a:schemeClr val="tx1"/>
                          </a:solidFill>
                        </a:rPr>
                        <a:t>10/ المستخدمون</a:t>
                      </a:r>
                      <a:r>
                        <a:rPr lang="ar-SA" sz="1050" b="1" baseline="0" dirty="0" smtClean="0">
                          <a:solidFill>
                            <a:schemeClr val="tx1"/>
                          </a:solidFill>
                        </a:rPr>
                        <a:t> النهائيون  </a:t>
                      </a:r>
                      <a:r>
                        <a:rPr lang="en-US" sz="1050" b="1" baseline="0" dirty="0" smtClean="0">
                          <a:solidFill>
                            <a:schemeClr val="tx1"/>
                          </a:solidFill>
                        </a:rPr>
                        <a:t>End User</a:t>
                      </a:r>
                    </a:p>
                    <a:p>
                      <a:pPr marL="0" indent="0" algn="ctr" rtl="1">
                        <a:buFont typeface="Wingdings" pitchFamily="2" charset="2"/>
                        <a:buNone/>
                      </a:pPr>
                      <a:r>
                        <a:rPr lang="ar-SA" sz="1050" b="1" baseline="0" dirty="0" smtClean="0">
                          <a:solidFill>
                            <a:schemeClr val="tx1"/>
                          </a:solidFill>
                        </a:rPr>
                        <a:t>هم الاقسام خارج مجموعة نظم المعلومات لكن يستخدمونها لاتمام العملية الروتينة العادية ، ولكنها تسجل في قاعده البيانات ، يلعبون دورهم في تطوير النظام وتصميمة</a:t>
                      </a:r>
                      <a:endParaRPr lang="en-US" sz="1050" b="1" baseline="0"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cxnSp>
        <p:nvCxnSpPr>
          <p:cNvPr id="35" name="Straight Connector 34"/>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36" name="TextBox 35"/>
          <p:cNvSpPr txBox="1"/>
          <p:nvPr/>
        </p:nvSpPr>
        <p:spPr>
          <a:xfrm>
            <a:off x="2051720" y="7886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41" name="TextBox 40"/>
          <p:cNvSpPr txBox="1"/>
          <p:nvPr/>
        </p:nvSpPr>
        <p:spPr>
          <a:xfrm>
            <a:off x="2218565" y="404664"/>
            <a:ext cx="5881827" cy="400110"/>
          </a:xfrm>
          <a:prstGeom prst="rect">
            <a:avLst/>
          </a:prstGeom>
          <a:noFill/>
        </p:spPr>
        <p:txBody>
          <a:bodyPr wrap="square" rtlCol="1">
            <a:spAutoFit/>
          </a:bodyPr>
          <a:lstStyle/>
          <a:p>
            <a:r>
              <a:rPr lang="ar-SA" sz="2000" dirty="0" smtClean="0">
                <a:cs typeface="MCS Taybah S_U normal." pitchFamily="2" charset="-78"/>
              </a:rPr>
              <a:t>الوحدة الرسمية المسؤولة عن نظم وتكنولوجيا المعلومات التي تعمل في المنظمة</a:t>
            </a:r>
            <a:endParaRPr lang="ar-SA" sz="2000" dirty="0">
              <a:cs typeface="MCS Taybah S_U normal." pitchFamily="2" charset="-78"/>
            </a:endParaRPr>
          </a:p>
        </p:txBody>
      </p:sp>
      <p:cxnSp>
        <p:nvCxnSpPr>
          <p:cNvPr id="43" name="Straight Arrow Connector 42"/>
          <p:cNvCxnSpPr/>
          <p:nvPr/>
        </p:nvCxnSpPr>
        <p:spPr>
          <a:xfrm flipV="1">
            <a:off x="4860032" y="187358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p:nvPr/>
        </p:nvCxnSpPr>
        <p:spPr>
          <a:xfrm>
            <a:off x="4805535" y="2291046"/>
            <a:ext cx="702569" cy="6731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4838193" y="2327248"/>
            <a:ext cx="1101959" cy="19441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5940152" y="1268760"/>
            <a:ext cx="256222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المعدات بانواعها كلها</a:t>
            </a:r>
            <a:endParaRPr lang="en-US" sz="1700" dirty="0">
              <a:latin typeface="Simplified Arabic" pitchFamily="18" charset="-78"/>
              <a:cs typeface="Simplified Arabic" pitchFamily="18" charset="-78"/>
            </a:endParaRPr>
          </a:p>
        </p:txBody>
      </p:sp>
      <p:sp>
        <p:nvSpPr>
          <p:cNvPr id="49" name="TextBox 48"/>
          <p:cNvSpPr txBox="1"/>
          <p:nvPr/>
        </p:nvSpPr>
        <p:spPr>
          <a:xfrm>
            <a:off x="5970220" y="1943054"/>
            <a:ext cx="2562220" cy="87716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التجهيزات الخاصة </a:t>
            </a:r>
          </a:p>
          <a:p>
            <a:pPr algn="ctr"/>
            <a:r>
              <a:rPr lang="ar-SA" sz="1700" dirty="0" smtClean="0">
                <a:latin typeface="Simplified Arabic" pitchFamily="18" charset="-78"/>
                <a:cs typeface="MCS Taybah S_U normal." pitchFamily="2" charset="-78"/>
              </a:rPr>
              <a:t>الشبكات/ وسائك الاتصال السلكي وللاسلكي </a:t>
            </a:r>
            <a:endParaRPr lang="en-US" sz="1700" dirty="0">
              <a:latin typeface="Simplified Arabic" pitchFamily="18" charset="-78"/>
              <a:cs typeface="Simplified Arabic" pitchFamily="18" charset="-78"/>
            </a:endParaRPr>
          </a:p>
        </p:txBody>
      </p:sp>
      <p:sp>
        <p:nvSpPr>
          <p:cNvPr id="50" name="TextBox 49"/>
          <p:cNvSpPr txBox="1"/>
          <p:nvPr/>
        </p:nvSpPr>
        <p:spPr>
          <a:xfrm>
            <a:off x="4770276" y="2964233"/>
            <a:ext cx="4266220" cy="61555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البرمجات</a:t>
            </a:r>
          </a:p>
          <a:p>
            <a:pPr marL="285750" indent="-285750" algn="ctr">
              <a:buFont typeface="Arial" pitchFamily="34" charset="0"/>
              <a:buChar char="•"/>
            </a:pPr>
            <a:r>
              <a:rPr lang="ar-SA" sz="1700" dirty="0" smtClean="0">
                <a:latin typeface="Simplified Arabic" pitchFamily="18" charset="-78"/>
                <a:cs typeface="MCS Taybah S_U normal." pitchFamily="2" charset="-78"/>
              </a:rPr>
              <a:t>النظم            التطبيقات      موقع المنظمة      برامج الحماية</a:t>
            </a:r>
            <a:endParaRPr lang="en-US" sz="1700" dirty="0">
              <a:latin typeface="Simplified Arabic" pitchFamily="18" charset="-78"/>
              <a:cs typeface="Simplified Arabic" pitchFamily="18" charset="-78"/>
            </a:endParaRPr>
          </a:p>
        </p:txBody>
      </p:sp>
      <p:sp>
        <p:nvSpPr>
          <p:cNvPr id="15" name="Rounded Rectangle 14"/>
          <p:cNvSpPr/>
          <p:nvPr/>
        </p:nvSpPr>
        <p:spPr>
          <a:xfrm>
            <a:off x="290135" y="3068960"/>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العمال المختصون بنظم التقنيه  والمعلومات</a:t>
            </a:r>
            <a:endParaRPr lang="ar-SA" dirty="0">
              <a:solidFill>
                <a:schemeClr val="tx1"/>
              </a:solidFill>
              <a:cs typeface="AL-Mohanad Bold" pitchFamily="2" charset="-78"/>
            </a:endParaRPr>
          </a:p>
        </p:txBody>
      </p:sp>
      <p:sp>
        <p:nvSpPr>
          <p:cNvPr id="6" name="Rectangle 5"/>
          <p:cNvSpPr/>
          <p:nvPr/>
        </p:nvSpPr>
        <p:spPr>
          <a:xfrm>
            <a:off x="107504" y="1484784"/>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مكونات نظم المعلومات داخل المنظمات</a:t>
            </a:r>
          </a:p>
          <a:p>
            <a:pPr algn="ctr"/>
            <a:r>
              <a:rPr lang="en-US" sz="2400" b="1" dirty="0" smtClean="0">
                <a:solidFill>
                  <a:schemeClr val="tx1"/>
                </a:solidFill>
                <a:latin typeface="Arno Pro Smbd Caption" pitchFamily="18" charset="0"/>
                <a:cs typeface="FS_Bold" pitchFamily="2" charset="-78"/>
              </a:rPr>
              <a:t>I T services </a:t>
            </a:r>
            <a:endParaRPr lang="ar-SA" sz="2400" b="1" dirty="0">
              <a:solidFill>
                <a:schemeClr val="tx1"/>
              </a:solidFill>
              <a:latin typeface="Arno Pro Smbd Caption" pitchFamily="18" charset="0"/>
              <a:cs typeface="FS_Bold" pitchFamily="2" charset="-78"/>
            </a:endParaRPr>
          </a:p>
        </p:txBody>
      </p:sp>
      <p:sp>
        <p:nvSpPr>
          <p:cNvPr id="2" name="TextBox 1"/>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24" name="TextBox 23"/>
          <p:cNvSpPr txBox="1"/>
          <p:nvPr/>
        </p:nvSpPr>
        <p:spPr>
          <a:xfrm>
            <a:off x="3059832" y="1907540"/>
            <a:ext cx="288032"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1403648" y="2771636"/>
            <a:ext cx="288032" cy="369332"/>
          </a:xfrm>
          <a:prstGeom prst="rect">
            <a:avLst/>
          </a:prstGeom>
          <a:noFill/>
        </p:spPr>
        <p:txBody>
          <a:bodyPr wrap="square" rtlCol="1">
            <a:spAutoFit/>
          </a:bodyPr>
          <a:lstStyle/>
          <a:p>
            <a:r>
              <a:rPr lang="ar-SA" dirty="0" smtClean="0"/>
              <a:t>3</a:t>
            </a:r>
            <a:endParaRPr lang="ar-SA" dirty="0"/>
          </a:p>
        </p:txBody>
      </p:sp>
    </p:spTree>
    <p:extLst>
      <p:ext uri="{BB962C8B-B14F-4D97-AF65-F5344CB8AC3E}">
        <p14:creationId xmlns:p14="http://schemas.microsoft.com/office/powerpoint/2010/main" val="2907873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a:t>
            </a:r>
            <a:r>
              <a:rPr lang="ar-SA" sz="1400" b="1" dirty="0" smtClean="0">
                <a:latin typeface="Andalus" pitchFamily="18" charset="-78"/>
                <a:cs typeface="Andalus" pitchFamily="18" charset="-78"/>
              </a:rPr>
              <a:t>2-4 </a:t>
            </a:r>
            <a:endParaRPr lang="ar-SA" sz="1400" b="1" dirty="0">
              <a:latin typeface="Andalus" pitchFamily="18" charset="-78"/>
              <a:cs typeface="Andalus" pitchFamily="18" charset="-78"/>
            </a:endParaRPr>
          </a:p>
        </p:txBody>
      </p:sp>
      <p:sp>
        <p:nvSpPr>
          <p:cNvPr id="23" name="TextBox 22"/>
          <p:cNvSpPr txBox="1"/>
          <p:nvPr/>
        </p:nvSpPr>
        <p:spPr>
          <a:xfrm>
            <a:off x="1781495" y="1124744"/>
            <a:ext cx="5638800" cy="523220"/>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العوامـــل المؤثرة في بناء نظم  المعلومات</a:t>
            </a:r>
            <a:endParaRPr lang="ar-SA" sz="4800" dirty="0" smtClean="0">
              <a:ln>
                <a:solidFill>
                  <a:schemeClr val="tx1"/>
                </a:solidFill>
              </a:ln>
              <a:effectLst/>
              <a:cs typeface="FS_Bold" pitchFamily="2" charset="-78"/>
            </a:endParaRPr>
          </a:p>
        </p:txBody>
      </p:sp>
      <p:sp>
        <p:nvSpPr>
          <p:cNvPr id="2" name="Left Brace 1"/>
          <p:cNvSpPr/>
          <p:nvPr/>
        </p:nvSpPr>
        <p:spPr>
          <a:xfrm rot="5400000">
            <a:off x="4134408" y="-69633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a:p>
        </p:txBody>
      </p:sp>
      <p:sp>
        <p:nvSpPr>
          <p:cNvPr id="3" name="TextBox 2"/>
          <p:cNvSpPr txBox="1"/>
          <p:nvPr/>
        </p:nvSpPr>
        <p:spPr>
          <a:xfrm>
            <a:off x="6350024" y="3385443"/>
            <a:ext cx="2398440" cy="2923877"/>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عوامل مليئة بالفرض والمخاطر </a:t>
            </a:r>
          </a:p>
          <a:p>
            <a:r>
              <a:rPr lang="ar-SA" sz="1400" b="1" dirty="0" smtClean="0">
                <a:solidFill>
                  <a:srgbClr val="C00000"/>
                </a:solidFill>
              </a:rPr>
              <a:t>الفرص  مثل :</a:t>
            </a:r>
          </a:p>
          <a:p>
            <a:pPr marL="285750" indent="-285750">
              <a:buFont typeface="Arial" pitchFamily="34" charset="0"/>
              <a:buChar char="•"/>
            </a:pPr>
            <a:r>
              <a:rPr lang="ar-SA" sz="1400" b="1" dirty="0" smtClean="0"/>
              <a:t>تنكولويجا حديثة </a:t>
            </a:r>
          </a:p>
          <a:p>
            <a:pPr marL="285750" indent="-285750">
              <a:buFont typeface="Arial" pitchFamily="34" charset="0"/>
              <a:buChar char="•"/>
            </a:pPr>
            <a:r>
              <a:rPr lang="ar-SA" sz="1400" b="1" dirty="0" smtClean="0"/>
              <a:t>تطوير عمليات انتاج </a:t>
            </a:r>
          </a:p>
          <a:p>
            <a:pPr marL="285750" indent="-285750">
              <a:buFont typeface="Arial" pitchFamily="34" charset="0"/>
              <a:buChar char="•"/>
            </a:pPr>
            <a:r>
              <a:rPr lang="ar-SA" sz="1400" b="1" dirty="0" smtClean="0"/>
              <a:t> اختفاء منافسن </a:t>
            </a:r>
          </a:p>
          <a:p>
            <a:pPr marL="285750" indent="-285750">
              <a:buFont typeface="Arial" pitchFamily="34" charset="0"/>
              <a:buChar char="•"/>
            </a:pPr>
            <a:r>
              <a:rPr lang="ar-SA" sz="1400" b="1" dirty="0" smtClean="0"/>
              <a:t>حاجات العملاء لمنتجات جديدة</a:t>
            </a:r>
          </a:p>
          <a:p>
            <a:r>
              <a:rPr lang="ar-SA" sz="1400" b="1" dirty="0" smtClean="0">
                <a:solidFill>
                  <a:srgbClr val="C00000"/>
                </a:solidFill>
              </a:rPr>
              <a:t>المخاطر مثل :</a:t>
            </a:r>
          </a:p>
          <a:p>
            <a:pPr marL="285750" indent="-285750">
              <a:buFont typeface="Arial" pitchFamily="34" charset="0"/>
              <a:buChar char="•"/>
            </a:pPr>
            <a:r>
              <a:rPr lang="ar-SA" sz="1400" b="1" dirty="0" smtClean="0"/>
              <a:t>زيادة التكلفة في العمالة او الموارد الهامة</a:t>
            </a:r>
          </a:p>
          <a:p>
            <a:pPr marL="285750" indent="-285750">
              <a:buFont typeface="Arial" pitchFamily="34" charset="0"/>
              <a:buChar char="•"/>
            </a:pPr>
            <a:r>
              <a:rPr lang="ar-SA" sz="1400" b="1" dirty="0" smtClean="0"/>
              <a:t>تغير القوانين والتشريعات الحكومية</a:t>
            </a:r>
          </a:p>
          <a:p>
            <a:pPr marL="285750" indent="-285750">
              <a:buFont typeface="Arial" pitchFamily="34" charset="0"/>
              <a:buChar char="•"/>
            </a:pPr>
            <a:r>
              <a:rPr lang="ar-SA" sz="1400" b="1" dirty="0" smtClean="0"/>
              <a:t>القيود المنبثقة عن المنظمات المنافسه</a:t>
            </a:r>
          </a:p>
        </p:txBody>
      </p:sp>
      <p:sp>
        <p:nvSpPr>
          <p:cNvPr id="28" name="TextBox 27"/>
          <p:cNvSpPr txBox="1"/>
          <p:nvPr/>
        </p:nvSpPr>
        <p:spPr>
          <a:xfrm>
            <a:off x="611560" y="3385442"/>
            <a:ext cx="2398440" cy="1569660"/>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هــي العوامــل المنبثقة من داخل المؤسسة</a:t>
            </a:r>
          </a:p>
          <a:p>
            <a:pPr marL="285750" indent="-285750">
              <a:buFont typeface="Arial" pitchFamily="34" charset="0"/>
              <a:buChar char="•"/>
            </a:pPr>
            <a:r>
              <a:rPr lang="ar-SA" sz="1600" b="1" dirty="0" smtClean="0"/>
              <a:t>القيم </a:t>
            </a:r>
          </a:p>
          <a:p>
            <a:pPr marL="285750" indent="-285750">
              <a:buFont typeface="Arial" pitchFamily="34" charset="0"/>
              <a:buChar char="•"/>
            </a:pPr>
            <a:r>
              <a:rPr lang="ar-SA" sz="1600" b="1" dirty="0" smtClean="0"/>
              <a:t>المعايير</a:t>
            </a:r>
          </a:p>
          <a:p>
            <a:pPr marL="285750" indent="-285750">
              <a:buFont typeface="Arial" pitchFamily="34" charset="0"/>
              <a:buChar char="•"/>
            </a:pPr>
            <a:r>
              <a:rPr lang="ar-SA" sz="1600" b="1" dirty="0" smtClean="0"/>
              <a:t>الاهتمامات المتعلقة باستراتجيات المنظمة</a:t>
            </a:r>
          </a:p>
        </p:txBody>
      </p:sp>
      <p:cxnSp>
        <p:nvCxnSpPr>
          <p:cNvPr id="29" name="Straight Connector 28"/>
          <p:cNvCxnSpPr/>
          <p:nvPr/>
        </p:nvCxnSpPr>
        <p:spPr>
          <a:xfrm>
            <a:off x="1827219" y="2996952"/>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a:off x="7420295" y="2924944"/>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24" name="TextBox 23"/>
          <p:cNvSpPr txBox="1"/>
          <p:nvPr/>
        </p:nvSpPr>
        <p:spPr>
          <a:xfrm>
            <a:off x="6516216" y="2564904"/>
            <a:ext cx="203840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البيئية</a:t>
            </a:r>
            <a:endParaRPr lang="ar-SA" sz="4400" dirty="0" smtClean="0">
              <a:ln>
                <a:solidFill>
                  <a:schemeClr val="tx1"/>
                </a:solidFill>
              </a:ln>
              <a:effectLst/>
              <a:cs typeface="MCS Taybah S_U normal." pitchFamily="2" charset="-78"/>
            </a:endParaRPr>
          </a:p>
        </p:txBody>
      </p:sp>
      <p:sp>
        <p:nvSpPr>
          <p:cNvPr id="25" name="TextBox 24"/>
          <p:cNvSpPr txBox="1"/>
          <p:nvPr/>
        </p:nvSpPr>
        <p:spPr>
          <a:xfrm>
            <a:off x="611560" y="2564904"/>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المؤساساتيه</a:t>
            </a:r>
            <a:endParaRPr lang="ar-SA" sz="4400" dirty="0" smtClean="0">
              <a:ln>
                <a:solidFill>
                  <a:schemeClr val="tx1"/>
                </a:solidFill>
              </a:ln>
              <a:effectLst/>
              <a:cs typeface="MCS Taybah S_U normal." pitchFamily="2" charset="-78"/>
            </a:endParaRPr>
          </a:p>
        </p:txBody>
      </p:sp>
    </p:spTree>
    <p:extLst>
      <p:ext uri="{BB962C8B-B14F-4D97-AF65-F5344CB8AC3E}">
        <p14:creationId xmlns:p14="http://schemas.microsoft.com/office/powerpoint/2010/main" val="888991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a:t>
            </a:r>
            <a:r>
              <a:rPr lang="ar-SA" sz="1400" b="1" dirty="0" smtClean="0">
                <a:latin typeface="Andalus" pitchFamily="18" charset="-78"/>
                <a:cs typeface="Andalus" pitchFamily="18" charset="-78"/>
              </a:rPr>
              <a:t>3- 4 </a:t>
            </a:r>
            <a:endParaRPr lang="ar-SA" sz="1400" b="1" dirty="0">
              <a:latin typeface="Andalus" pitchFamily="18" charset="-78"/>
              <a:cs typeface="Andalus" pitchFamily="18" charset="-78"/>
            </a:endParaRPr>
          </a:p>
        </p:txBody>
      </p:sp>
      <p:sp>
        <p:nvSpPr>
          <p:cNvPr id="23" name="TextBox 22"/>
          <p:cNvSpPr txBox="1"/>
          <p:nvPr/>
        </p:nvSpPr>
        <p:spPr>
          <a:xfrm>
            <a:off x="1781495" y="548680"/>
            <a:ext cx="5638800" cy="523220"/>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تأثير نظم المعلومات على المنظمات</a:t>
            </a:r>
            <a:endParaRPr lang="ar-SA" sz="4800" dirty="0" smtClean="0">
              <a:ln>
                <a:solidFill>
                  <a:schemeClr val="tx1"/>
                </a:solidFill>
              </a:ln>
              <a:effectLst/>
              <a:cs typeface="FS_Bold" pitchFamily="2" charset="-78"/>
            </a:endParaRPr>
          </a:p>
        </p:txBody>
      </p:sp>
      <p:sp>
        <p:nvSpPr>
          <p:cNvPr id="2" name="Left Brace 1"/>
          <p:cNvSpPr/>
          <p:nvPr/>
        </p:nvSpPr>
        <p:spPr>
          <a:xfrm rot="5400000">
            <a:off x="4134408" y="-1272398"/>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a:p>
        </p:txBody>
      </p:sp>
      <p:sp>
        <p:nvSpPr>
          <p:cNvPr id="3" name="TextBox 2"/>
          <p:cNvSpPr txBox="1"/>
          <p:nvPr/>
        </p:nvSpPr>
        <p:spPr>
          <a:xfrm>
            <a:off x="5364088" y="2809379"/>
            <a:ext cx="3384376" cy="3600986"/>
          </a:xfrm>
          <a:prstGeom prst="rect">
            <a:avLst/>
          </a:prstGeom>
          <a:noFill/>
          <a:ln>
            <a:solidFill>
              <a:schemeClr val="tx1"/>
            </a:solidFill>
            <a:prstDash val="sysDot"/>
          </a:ln>
        </p:spPr>
        <p:txBody>
          <a:bodyPr wrap="square" rtlCol="1">
            <a:spAutoFit/>
          </a:bodyPr>
          <a:lstStyle/>
          <a:p>
            <a:pPr marL="228600" lvl="0" indent="-228600">
              <a:buFont typeface="+mj-lt"/>
              <a:buAutoNum type="alphaUcPeriod"/>
            </a:pPr>
            <a:r>
              <a:rPr lang="ar-SA" sz="1200" b="1" dirty="0">
                <a:solidFill>
                  <a:srgbClr val="FF0000"/>
                </a:solidFill>
              </a:rPr>
              <a:t>نموذج الاقتصاد الجزئي</a:t>
            </a:r>
            <a:r>
              <a:rPr lang="ar-SA" sz="1200" dirty="0">
                <a:solidFill>
                  <a:srgbClr val="FF0000"/>
                </a:solidFill>
              </a:rPr>
              <a:t> </a:t>
            </a:r>
            <a:r>
              <a:rPr lang="en-US" sz="1200" dirty="0">
                <a:solidFill>
                  <a:srgbClr val="FF0000"/>
                </a:solidFill>
              </a:rPr>
              <a:t>Microeconomic Model</a:t>
            </a:r>
            <a:r>
              <a:rPr lang="ar-SA" sz="1200" dirty="0">
                <a:solidFill>
                  <a:srgbClr val="FF0000"/>
                </a:solidFill>
              </a:rPr>
              <a:t> </a:t>
            </a:r>
            <a:r>
              <a:rPr lang="ar-SA" sz="1200" dirty="0"/>
              <a:t>:                                                                                    هو نموذج للمنظمة يعتبر أن تكنولوجيا المعلومات هي من عوامل الإنتاج مثل رأس المال والعمل ويساهم في تخفيض النفقات وتحسين الإنتاجية .</a:t>
            </a:r>
            <a:endParaRPr lang="en-US" sz="1200" dirty="0"/>
          </a:p>
          <a:p>
            <a:pPr marL="228600" indent="-228600">
              <a:buFont typeface="+mj-lt"/>
              <a:buAutoNum type="alphaUcPeriod"/>
            </a:pPr>
            <a:endParaRPr lang="en-US" sz="1200" dirty="0">
              <a:solidFill>
                <a:srgbClr val="FF0000"/>
              </a:solidFill>
            </a:endParaRPr>
          </a:p>
          <a:p>
            <a:pPr marL="228600" lvl="0" indent="-228600">
              <a:buFont typeface="+mj-lt"/>
              <a:buAutoNum type="alphaUcPeriod"/>
            </a:pPr>
            <a:r>
              <a:rPr lang="ar-SA" sz="1200" b="1" dirty="0">
                <a:solidFill>
                  <a:srgbClr val="FF0000"/>
                </a:solidFill>
              </a:rPr>
              <a:t>نظرية تكلفة المعاملات</a:t>
            </a:r>
            <a:r>
              <a:rPr lang="en-US" sz="1200" dirty="0">
                <a:solidFill>
                  <a:srgbClr val="FF0000"/>
                </a:solidFill>
              </a:rPr>
              <a:t>Transaction Cost Theory</a:t>
            </a:r>
            <a:r>
              <a:rPr lang="ar-SA" sz="1200" dirty="0"/>
              <a:t>:                                                                                 هي النظرية الاقتصادية التي تعتبر أن الصفقات الداخلية يمكن تكون محدودة التكلفة مقارنة بالصفقات الخارجية. باستخدام نظم المعلومات يمكن جعل الصفقات الخارجية محدودة التكاليف أيضا لقلة تكلفة الاتصالات وسهولتها وسرعتها ، وهذا يؤدي إلى زيادة معدل المعاملات وبالتالي زيادة الربحية.</a:t>
            </a:r>
            <a:endParaRPr lang="en-US" sz="1200" dirty="0"/>
          </a:p>
          <a:p>
            <a:pPr marL="228600" indent="-228600">
              <a:buFont typeface="+mj-lt"/>
              <a:buAutoNum type="alphaUcPeriod"/>
            </a:pPr>
            <a:r>
              <a:rPr lang="ar-SA" sz="1200" b="1" dirty="0" smtClean="0">
                <a:solidFill>
                  <a:srgbClr val="FF0000"/>
                </a:solidFill>
              </a:rPr>
              <a:t>نظرية </a:t>
            </a:r>
            <a:r>
              <a:rPr lang="ar-SA" sz="1200" b="1" dirty="0">
                <a:solidFill>
                  <a:srgbClr val="FF0000"/>
                </a:solidFill>
              </a:rPr>
              <a:t>الوكالة </a:t>
            </a:r>
            <a:r>
              <a:rPr lang="en-US" sz="1200" dirty="0">
                <a:solidFill>
                  <a:srgbClr val="FF0000"/>
                </a:solidFill>
              </a:rPr>
              <a:t>Agency Theory</a:t>
            </a:r>
            <a:r>
              <a:rPr lang="ar-SA" sz="1200" dirty="0"/>
              <a:t>:                                                                                                       هي النظرية الاقتصادية التي تعتبر أن الشركة هي رابطة بين الوكلاء الذين يصنعون القرارات.</a:t>
            </a:r>
            <a:endParaRPr lang="en-US" sz="1200" dirty="0"/>
          </a:p>
          <a:p>
            <a:pPr marL="228600" indent="-228600">
              <a:buFont typeface="+mj-lt"/>
              <a:buAutoNum type="alphaUcPeriod"/>
            </a:pPr>
            <a:endParaRPr lang="en-US" sz="1200" dirty="0"/>
          </a:p>
          <a:p>
            <a:r>
              <a:rPr lang="ar-SA" sz="1200" b="1" dirty="0"/>
              <a:t>باستخدام نظام المعلومات يمكن تقليل عدد الوكلاء وبالتالي تقليل التكلفة. </a:t>
            </a:r>
            <a:endParaRPr lang="en-US" sz="1200" dirty="0"/>
          </a:p>
          <a:p>
            <a:r>
              <a:rPr lang="ar-SA" sz="1200" b="1" dirty="0"/>
              <a:t> تسمح هذه النظرية للمنظمات بتقليل تكاليف الوكالة لأنه يمكن للمدراء الإشراف على عدد كبير من الموظفين </a:t>
            </a:r>
            <a:endParaRPr lang="ar-SA" sz="1100" b="1" dirty="0" smtClean="0"/>
          </a:p>
        </p:txBody>
      </p:sp>
      <p:sp>
        <p:nvSpPr>
          <p:cNvPr id="28" name="TextBox 27"/>
          <p:cNvSpPr txBox="1"/>
          <p:nvPr/>
        </p:nvSpPr>
        <p:spPr>
          <a:xfrm>
            <a:off x="107504" y="2809378"/>
            <a:ext cx="4104456" cy="3970318"/>
          </a:xfrm>
          <a:prstGeom prst="rect">
            <a:avLst/>
          </a:prstGeom>
          <a:noFill/>
          <a:ln>
            <a:solidFill>
              <a:schemeClr val="tx1"/>
            </a:solidFill>
            <a:prstDash val="sysDot"/>
          </a:ln>
        </p:spPr>
        <p:txBody>
          <a:bodyPr wrap="square" rtlCol="1">
            <a:spAutoFit/>
          </a:bodyPr>
          <a:lstStyle/>
          <a:p>
            <a:pPr lvl="1"/>
            <a:r>
              <a:rPr lang="ar-SA" sz="1400" b="1" u="sng" dirty="0" smtClean="0">
                <a:solidFill>
                  <a:srgbClr val="FF0000"/>
                </a:solidFill>
              </a:rPr>
              <a:t>1/ نظرية </a:t>
            </a:r>
            <a:r>
              <a:rPr lang="ar-SA" sz="1400" b="1" u="sng" dirty="0">
                <a:solidFill>
                  <a:srgbClr val="FF0000"/>
                </a:solidFill>
              </a:rPr>
              <a:t>القرار والحكم</a:t>
            </a:r>
            <a:r>
              <a:rPr lang="ar-SA" sz="1400" dirty="0">
                <a:solidFill>
                  <a:srgbClr val="FF0000"/>
                </a:solidFill>
              </a:rPr>
              <a:t> :</a:t>
            </a:r>
            <a:endParaRPr lang="en-US" sz="1100" dirty="0">
              <a:solidFill>
                <a:srgbClr val="FF0000"/>
              </a:solidFill>
            </a:endParaRPr>
          </a:p>
          <a:p>
            <a:r>
              <a:rPr lang="ar-SA" sz="1400" dirty="0"/>
              <a:t> صنع القرارات في الظروف الطارئة ، تساعد بذلك نظم المعلومات من جراء توفير كافة المعلومات المفيدة في الوقت المناسب .</a:t>
            </a:r>
            <a:endParaRPr lang="en-US" sz="1100" dirty="0"/>
          </a:p>
          <a:p>
            <a:pPr lvl="1"/>
            <a:r>
              <a:rPr lang="ar-SA" sz="1400" b="1" u="sng" dirty="0" smtClean="0">
                <a:solidFill>
                  <a:srgbClr val="FF0000"/>
                </a:solidFill>
              </a:rPr>
              <a:t>2/ النظرية </a:t>
            </a:r>
            <a:r>
              <a:rPr lang="ar-SA" sz="1400" b="1" u="sng" dirty="0">
                <a:solidFill>
                  <a:srgbClr val="FF0000"/>
                </a:solidFill>
              </a:rPr>
              <a:t>الاجتماعية</a:t>
            </a:r>
            <a:r>
              <a:rPr lang="ar-SA" sz="1400" dirty="0">
                <a:solidFill>
                  <a:srgbClr val="FF0000"/>
                </a:solidFill>
              </a:rPr>
              <a:t> : </a:t>
            </a:r>
            <a:endParaRPr lang="en-US" sz="1100" dirty="0">
              <a:solidFill>
                <a:srgbClr val="FF0000"/>
              </a:solidFill>
            </a:endParaRPr>
          </a:p>
          <a:p>
            <a:r>
              <a:rPr lang="ar-SA" sz="1400" dirty="0"/>
              <a:t>تساعد البيروقراطية ونظم التشغيل العادية المنظمات على الاستقرار بحيث تكون القدرة على التغيير بطيئة. تساعد نظم المعلومات في توفير المعلومات والإمكانيات المساعدة في إحداث التغير بشكل أسرع والتخلص من البيروقراطية.</a:t>
            </a:r>
            <a:endParaRPr lang="en-US" sz="1100" dirty="0"/>
          </a:p>
          <a:p>
            <a:pPr lvl="1"/>
            <a:r>
              <a:rPr lang="ar-SA" sz="1400" b="1" u="sng" dirty="0" smtClean="0">
                <a:solidFill>
                  <a:srgbClr val="FF0000"/>
                </a:solidFill>
              </a:rPr>
              <a:t>3/ النظرية </a:t>
            </a:r>
            <a:r>
              <a:rPr lang="ar-SA" sz="1400" b="1" u="sng" dirty="0">
                <a:solidFill>
                  <a:srgbClr val="FF0000"/>
                </a:solidFill>
              </a:rPr>
              <a:t>المقدمة</a:t>
            </a:r>
            <a:r>
              <a:rPr lang="ar-SA" sz="1400" dirty="0">
                <a:solidFill>
                  <a:srgbClr val="FF0000"/>
                </a:solidFill>
              </a:rPr>
              <a:t> : </a:t>
            </a:r>
            <a:endParaRPr lang="en-US" sz="1100" dirty="0">
              <a:solidFill>
                <a:srgbClr val="FF0000"/>
              </a:solidFill>
            </a:endParaRPr>
          </a:p>
          <a:p>
            <a:r>
              <a:rPr lang="ar-SA" sz="1400" dirty="0"/>
              <a:t>عندنا منظمات أكثر أفقية مسيطر عليها من قبل عمال المعرفة وفيها لامركزية في اتخاذ القرارات . وهذا يتوافق مع دور نظم المعلومات في المنظمة.</a:t>
            </a:r>
            <a:endParaRPr lang="en-US" sz="1100" dirty="0"/>
          </a:p>
          <a:p>
            <a:pPr lvl="1"/>
            <a:r>
              <a:rPr lang="ar-SA" sz="1400" b="1" u="sng" dirty="0" smtClean="0">
                <a:solidFill>
                  <a:srgbClr val="FF0000"/>
                </a:solidFill>
              </a:rPr>
              <a:t>4/ النظرية </a:t>
            </a:r>
            <a:r>
              <a:rPr lang="ar-SA" sz="1400" b="1" u="sng" dirty="0">
                <a:solidFill>
                  <a:srgbClr val="FF0000"/>
                </a:solidFill>
              </a:rPr>
              <a:t>الثقافية</a:t>
            </a:r>
            <a:r>
              <a:rPr lang="ar-SA" sz="1400" dirty="0">
                <a:solidFill>
                  <a:srgbClr val="FF0000"/>
                </a:solidFill>
              </a:rPr>
              <a:t> : </a:t>
            </a:r>
            <a:endParaRPr lang="en-US" sz="1100" dirty="0">
              <a:solidFill>
                <a:srgbClr val="FF0000"/>
              </a:solidFill>
            </a:endParaRPr>
          </a:p>
          <a:p>
            <a:r>
              <a:rPr lang="ar-SA" sz="1400" dirty="0"/>
              <a:t>يجب أن تناسب تكنولوجيا المعلومات وثقافة المنظمة لكي تكون مقبولة من المنظمة.</a:t>
            </a:r>
            <a:endParaRPr lang="en-US" sz="1100" dirty="0"/>
          </a:p>
          <a:p>
            <a:pPr lvl="1"/>
            <a:r>
              <a:rPr lang="ar-SA" sz="1400" b="1" u="sng" dirty="0" smtClean="0">
                <a:solidFill>
                  <a:srgbClr val="FF0000"/>
                </a:solidFill>
              </a:rPr>
              <a:t>5/ النظرية </a:t>
            </a:r>
            <a:r>
              <a:rPr lang="ar-SA" sz="1400" b="1" u="sng" dirty="0">
                <a:solidFill>
                  <a:srgbClr val="FF0000"/>
                </a:solidFill>
              </a:rPr>
              <a:t>السياسية</a:t>
            </a:r>
            <a:r>
              <a:rPr lang="ar-SA" sz="1400" dirty="0">
                <a:solidFill>
                  <a:srgbClr val="FF0000"/>
                </a:solidFill>
              </a:rPr>
              <a:t>:</a:t>
            </a:r>
            <a:endParaRPr lang="en-US" sz="1100" dirty="0">
              <a:solidFill>
                <a:srgbClr val="FF0000"/>
              </a:solidFill>
            </a:endParaRPr>
          </a:p>
          <a:p>
            <a:r>
              <a:rPr lang="ar-SA" sz="1400" dirty="0"/>
              <a:t> نظم المعلومات هي نتيجة المنافسة السياسية للإجراءات والسياسات والموارد .</a:t>
            </a:r>
            <a:endParaRPr lang="en-US" sz="1100" dirty="0"/>
          </a:p>
        </p:txBody>
      </p:sp>
      <p:cxnSp>
        <p:nvCxnSpPr>
          <p:cNvPr id="29" name="Straight Connector 28"/>
          <p:cNvCxnSpPr/>
          <p:nvPr/>
        </p:nvCxnSpPr>
        <p:spPr>
          <a:xfrm>
            <a:off x="1827219" y="2420888"/>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a:off x="7420295" y="234888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24" name="TextBox 23"/>
          <p:cNvSpPr txBox="1"/>
          <p:nvPr/>
        </p:nvSpPr>
        <p:spPr>
          <a:xfrm>
            <a:off x="5629944" y="1988840"/>
            <a:ext cx="2974504"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عند دراسة الجانب </a:t>
            </a:r>
            <a:r>
              <a:rPr lang="ar-SA" sz="2800" dirty="0" smtClean="0">
                <a:ln>
                  <a:solidFill>
                    <a:schemeClr val="tx1"/>
                  </a:solidFill>
                </a:ln>
                <a:effectLst/>
                <a:cs typeface="MCS Taybah S_U normal." pitchFamily="2" charset="-78"/>
              </a:rPr>
              <a:t>الاقتصادي</a:t>
            </a:r>
            <a:endParaRPr lang="ar-SA" sz="4400" dirty="0" smtClean="0">
              <a:ln>
                <a:solidFill>
                  <a:schemeClr val="tx1"/>
                </a:solidFill>
              </a:ln>
              <a:effectLst/>
              <a:cs typeface="MCS Taybah S_U normal." pitchFamily="2" charset="-78"/>
            </a:endParaRPr>
          </a:p>
        </p:txBody>
      </p:sp>
      <p:sp>
        <p:nvSpPr>
          <p:cNvPr id="25" name="TextBox 24"/>
          <p:cNvSpPr txBox="1"/>
          <p:nvPr/>
        </p:nvSpPr>
        <p:spPr>
          <a:xfrm>
            <a:off x="611560" y="1988840"/>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عند دراسة الجانب السلوكي </a:t>
            </a:r>
            <a:endParaRPr lang="ar-SA" sz="4400" dirty="0" smtClean="0">
              <a:ln>
                <a:solidFill>
                  <a:schemeClr val="tx1"/>
                </a:solidFill>
              </a:ln>
              <a:effectLst/>
              <a:cs typeface="MCS Taybah S_U normal." pitchFamily="2" charset="-78"/>
            </a:endParaRPr>
          </a:p>
        </p:txBody>
      </p:sp>
    </p:spTree>
    <p:extLst>
      <p:ext uri="{BB962C8B-B14F-4D97-AF65-F5344CB8AC3E}">
        <p14:creationId xmlns:p14="http://schemas.microsoft.com/office/powerpoint/2010/main" val="1530525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a:t>
            </a:r>
            <a:r>
              <a:rPr lang="ar-SA" sz="1400" b="1" dirty="0" smtClean="0">
                <a:latin typeface="Andalus" pitchFamily="18" charset="-78"/>
                <a:cs typeface="Andalus" pitchFamily="18" charset="-78"/>
              </a:rPr>
              <a:t>4-4</a:t>
            </a:r>
            <a:endParaRPr lang="ar-SA" sz="1400" b="1" dirty="0">
              <a:latin typeface="Andalus" pitchFamily="18" charset="-78"/>
              <a:cs typeface="Andalus" pitchFamily="18" charset="-78"/>
            </a:endParaRPr>
          </a:p>
        </p:txBody>
      </p:sp>
      <p:graphicFrame>
        <p:nvGraphicFramePr>
          <p:cNvPr id="4" name="Diagram 3"/>
          <p:cNvGraphicFramePr/>
          <p:nvPr>
            <p:extLst>
              <p:ext uri="{D42A27DB-BD31-4B8C-83A1-F6EECF244321}">
                <p14:modId xmlns:p14="http://schemas.microsoft.com/office/powerpoint/2010/main" val="2396339109"/>
              </p:ext>
            </p:extLst>
          </p:nvPr>
        </p:nvGraphicFramePr>
        <p:xfrm>
          <a:off x="3275856" y="2420888"/>
          <a:ext cx="6600056" cy="4343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1"/>
          <p:cNvGraphicFramePr/>
          <p:nvPr>
            <p:extLst>
              <p:ext uri="{D42A27DB-BD31-4B8C-83A1-F6EECF244321}">
                <p14:modId xmlns:p14="http://schemas.microsoft.com/office/powerpoint/2010/main" val="886897093"/>
              </p:ext>
            </p:extLst>
          </p:nvPr>
        </p:nvGraphicFramePr>
        <p:xfrm>
          <a:off x="-612576" y="188640"/>
          <a:ext cx="6600056" cy="43433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76941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1- 4</a:t>
            </a:r>
            <a:endParaRPr lang="ar-SA" sz="1400" b="1" dirty="0">
              <a:latin typeface="Andalus" pitchFamily="18" charset="-78"/>
              <a:cs typeface="Andalus" pitchFamily="18"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393193266"/>
              </p:ext>
            </p:extLst>
          </p:nvPr>
        </p:nvGraphicFramePr>
        <p:xfrm>
          <a:off x="1371583" y="3646512"/>
          <a:ext cx="6984776" cy="2438400"/>
        </p:xfrm>
        <a:graphic>
          <a:graphicData uri="http://schemas.openxmlformats.org/drawingml/2006/table">
            <a:tbl>
              <a:tblPr rtl="1" firstRow="1" bandRow="1">
                <a:tableStyleId>{D27102A9-8310-4765-A935-A1911B00CA55}</a:tableStyleId>
              </a:tblPr>
              <a:tblGrid>
                <a:gridCol w="5341395"/>
                <a:gridCol w="1643381"/>
              </a:tblGrid>
              <a:tr h="144016">
                <a:tc gridSpan="2">
                  <a:txBody>
                    <a:bodyPr/>
                    <a:lstStyle/>
                    <a:p>
                      <a:pPr algn="ctr" rtl="1"/>
                      <a:r>
                        <a:rPr lang="ar-SA" sz="2400" b="0" dirty="0" smtClean="0">
                          <a:cs typeface="FS_Bold" pitchFamily="2" charset="-78"/>
                        </a:rPr>
                        <a:t>مصطلحات</a:t>
                      </a:r>
                      <a:r>
                        <a:rPr lang="ar-SA" sz="2400" b="0" baseline="0" dirty="0" smtClean="0">
                          <a:cs typeface="FS_Bold" pitchFamily="2" charset="-78"/>
                        </a:rPr>
                        <a:t> ومفاهيم</a:t>
                      </a:r>
                      <a:endParaRPr lang="ar-SA" sz="2400" b="0" dirty="0">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rtl="1"/>
                      <a:r>
                        <a:rPr lang="ar-SA" sz="1600" b="1" dirty="0" smtClean="0"/>
                        <a:t>مجموعة من السجلات المترابطة حول مجموعة خاصة من الطلاب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ملف </a:t>
                      </a:r>
                      <a:r>
                        <a:rPr lang="en-US" sz="2000" dirty="0" smtClean="0">
                          <a:cs typeface="MCS Taybah S_U normal." pitchFamily="2" charset="-78"/>
                        </a:rPr>
                        <a:t>Fill</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الحقول المترابطة</a:t>
                      </a:r>
                      <a:r>
                        <a:rPr lang="ar-SA" sz="1600" b="1" baseline="0" dirty="0" smtClean="0"/>
                        <a:t> ( استمارة ) متعلقة بفردواحد </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سجل</a:t>
                      </a:r>
                      <a:r>
                        <a:rPr lang="ar-SA" sz="2000" baseline="0" dirty="0" smtClean="0">
                          <a:cs typeface="MCS Taybah S_U normal." pitchFamily="2" charset="-78"/>
                        </a:rPr>
                        <a:t> </a:t>
                      </a:r>
                      <a:r>
                        <a:rPr lang="en-US" sz="2000" baseline="0" dirty="0" smtClean="0">
                          <a:cs typeface="MCS Taybah S_U normal." pitchFamily="2" charset="-78"/>
                        </a:rPr>
                        <a:t>Record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بيانات تمثل وحده متكاملة لا يمكن فصلها مثل اسم الطالب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حقل</a:t>
                      </a:r>
                      <a:r>
                        <a:rPr lang="ar-SA" sz="2000" baseline="0" dirty="0" smtClean="0">
                          <a:cs typeface="MCS Taybah S_U normal." pitchFamily="2" charset="-78"/>
                        </a:rPr>
                        <a:t> </a:t>
                      </a:r>
                      <a:r>
                        <a:rPr lang="en-US" sz="2000" baseline="0" dirty="0" smtClean="0">
                          <a:cs typeface="MCS Taybah S_U normal." pitchFamily="2" charset="-78"/>
                        </a:rPr>
                        <a:t>Filed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البيتات تمثل حرفاً / رقماً كل بايت 8 بيت</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البايت</a:t>
                      </a:r>
                      <a:r>
                        <a:rPr lang="ar-SA" sz="2000" baseline="0" dirty="0" smtClean="0">
                          <a:cs typeface="MCS Taybah S_U normal." pitchFamily="2" charset="-78"/>
                        </a:rPr>
                        <a:t> </a:t>
                      </a:r>
                      <a:r>
                        <a:rPr lang="en-US" sz="2000" baseline="0" dirty="0" smtClean="0">
                          <a:cs typeface="MCS Taybah S_U normal." pitchFamily="2" charset="-78"/>
                        </a:rPr>
                        <a:t>Byte</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اصغر عنصرفي قاعدة البيانات ويمثل بالنظام الثنائي</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البيت</a:t>
                      </a:r>
                      <a:r>
                        <a:rPr lang="ar-SA" sz="2000" baseline="0" dirty="0" smtClean="0">
                          <a:cs typeface="MCS Taybah S_U normal." pitchFamily="2" charset="-78"/>
                        </a:rPr>
                        <a:t> </a:t>
                      </a:r>
                      <a:r>
                        <a:rPr lang="en-US" sz="2000" baseline="0" dirty="0" smtClean="0">
                          <a:cs typeface="MCS Taybah S_U normal." pitchFamily="2" charset="-78"/>
                        </a:rPr>
                        <a:t>Bit</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100590741"/>
              </p:ext>
            </p:extLst>
          </p:nvPr>
        </p:nvGraphicFramePr>
        <p:xfrm>
          <a:off x="1691680" y="620688"/>
          <a:ext cx="6192688" cy="2668136"/>
        </p:xfrm>
        <a:graphic>
          <a:graphicData uri="http://schemas.openxmlformats.org/drawingml/2006/table">
            <a:tbl>
              <a:tblPr rtl="1" firstRow="1" bandRow="1">
                <a:tableStyleId>{D27102A9-8310-4765-A935-A1911B00CA55}</a:tableStyleId>
              </a:tblPr>
              <a:tblGrid>
                <a:gridCol w="4735670"/>
                <a:gridCol w="1457018"/>
              </a:tblGrid>
              <a:tr h="636240">
                <a:tc>
                  <a:txBody>
                    <a:bodyPr/>
                    <a:lstStyle/>
                    <a:p>
                      <a:pPr rtl="1"/>
                      <a:r>
                        <a:rPr lang="ar-SA" b="1" dirty="0" smtClean="0"/>
                        <a:t>عند الشروع في تطبيق</a:t>
                      </a:r>
                      <a:r>
                        <a:rPr lang="ar-SA" b="1" baseline="0" dirty="0" smtClean="0"/>
                        <a:t> النظام فإن مصلحة المنظمة التي ستظغى وليس الاقسام</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r>
                        <a:rPr lang="ar-SA" sz="2400" b="0" dirty="0" smtClean="0">
                          <a:cs typeface="FS_Bold" pitchFamily="2" charset="-78"/>
                        </a:rPr>
                        <a:t>العقبات التنظيمة لبيئة قاعدة البيانات</a:t>
                      </a:r>
                    </a:p>
                    <a:p>
                      <a:pPr algn="ctr" rtl="1"/>
                      <a:r>
                        <a:rPr lang="ar-SA" sz="2000" dirty="0" smtClean="0"/>
                        <a:t>* توزيع السُلطات</a:t>
                      </a:r>
                      <a:r>
                        <a:rPr lang="ar-SA" sz="2000" baseline="0" dirty="0" smtClean="0"/>
                        <a:t> *</a:t>
                      </a:r>
                      <a:endParaRPr lang="ar-SA" sz="2000" dirty="0" smtClean="0"/>
                    </a:p>
                    <a:p>
                      <a:pPr algn="ctr" rtl="1"/>
                      <a:endParaRPr lang="ar-SA" sz="2000" dirty="0">
                        <a:solidFill>
                          <a:schemeClr val="tx1">
                            <a:lumMod val="95000"/>
                            <a:lumOff val="5000"/>
                          </a:schemeClr>
                        </a:solidFill>
                        <a:cs typeface="FS_Bold"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56">
                <a:tc>
                  <a:txBody>
                    <a:bodyPr/>
                    <a:lstStyle/>
                    <a:p>
                      <a:pPr rtl="1"/>
                      <a:r>
                        <a:rPr lang="ar-SA" b="1" dirty="0" smtClean="0"/>
                        <a:t>تدفع المنظمة مبالغ طائلة في التطوير ولكن الاستفادة لن تتحقق الا اذا رافق ذلك تغير في بيئة العمل وعناصر المنظمة </a:t>
                      </a:r>
                      <a:r>
                        <a:rPr lang="ar-SA" sz="1600" b="1" dirty="0" smtClean="0"/>
                        <a:t>« الموظفين ، الهيكيلة</a:t>
                      </a:r>
                      <a:r>
                        <a:rPr lang="ar-SA" sz="1600" b="1" baseline="0" dirty="0" smtClean="0"/>
                        <a:t> الادارية والتنظيمة للمنظمة»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ملكية المعلومات وتبادلها</a:t>
                      </a:r>
                      <a:r>
                        <a:rPr lang="ar-SA" b="1" baseline="0" dirty="0" smtClean="0"/>
                        <a:t>  ( هناك مركزية في قاعدة البيانات ولا مركزية في اداء العمل )</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موازنة</a:t>
                      </a:r>
                      <a:r>
                        <a:rPr lang="ar-SA" b="1" baseline="0" dirty="0" smtClean="0"/>
                        <a:t> التكاليف والفوائد من تطبيقها لنظم قواعد البيانات</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bl>
          </a:graphicData>
        </a:graphic>
      </p:graphicFrame>
      <p:cxnSp>
        <p:nvCxnSpPr>
          <p:cNvPr id="8" name="Straight Arrow Connector 7"/>
          <p:cNvCxnSpPr/>
          <p:nvPr/>
        </p:nvCxnSpPr>
        <p:spPr>
          <a:xfrm>
            <a:off x="1115616" y="4149080"/>
            <a:ext cx="0" cy="18722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31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1923077" y="3457456"/>
            <a:ext cx="0" cy="55690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تنظيم ) تخزين الملفات على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243557" y="3989963"/>
            <a:ext cx="2398440" cy="203132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الاكثر استخداما في تنظيم السجلات</a:t>
            </a:r>
          </a:p>
          <a:p>
            <a:pPr marL="285750" indent="-285750" algn="ctr">
              <a:buFont typeface="Arial" pitchFamily="34" charset="0"/>
              <a:buChar char="•"/>
            </a:pPr>
            <a:r>
              <a:rPr lang="ar-SA" sz="1400" b="1" dirty="0" smtClean="0"/>
              <a:t>يتم الوصول بطريقة تتابعيه حسب الابجدية او الرقم</a:t>
            </a:r>
          </a:p>
          <a:p>
            <a:pPr marL="285750" indent="-285750">
              <a:buFont typeface="Arial" pitchFamily="34" charset="0"/>
              <a:buChar char="•"/>
            </a:pPr>
            <a:r>
              <a:rPr lang="ar-SA" sz="1400" b="1" dirty="0" smtClean="0"/>
              <a:t>تستخدم حقل او اكثر من حقل في السجل ، حقل المفتاح</a:t>
            </a:r>
          </a:p>
          <a:p>
            <a:pPr algn="ctr"/>
            <a:r>
              <a:rPr lang="ar-SA" sz="1400" b="1" dirty="0" smtClean="0">
                <a:solidFill>
                  <a:srgbClr val="FF0000"/>
                </a:solidFill>
              </a:rPr>
              <a:t>عيوبها :</a:t>
            </a:r>
          </a:p>
          <a:p>
            <a:pPr algn="ctr"/>
            <a:r>
              <a:rPr lang="ar-SA" sz="1400" b="1" dirty="0" smtClean="0"/>
              <a:t>ضرورة قراءة جميع السجلات التي ترد قبل السجل المطلوب</a:t>
            </a:r>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7467693" y="3601472"/>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التتابعي للسجلات </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المباشر (العشوائي )</a:t>
            </a:r>
            <a:endParaRPr lang="ar-SA" sz="4400" dirty="0" smtClean="0">
              <a:ln>
                <a:solidFill>
                  <a:schemeClr val="tx1"/>
                </a:solidFill>
              </a:ln>
              <a:effectLst/>
              <a:cs typeface="MCS Taybah S_U normal." pitchFamily="2" charset="-78"/>
            </a:endParaRPr>
          </a:p>
        </p:txBody>
      </p:sp>
      <p:sp>
        <p:nvSpPr>
          <p:cNvPr id="16" name="TextBox 15"/>
          <p:cNvSpPr txBox="1"/>
          <p:nvPr/>
        </p:nvSpPr>
        <p:spPr>
          <a:xfrm>
            <a:off x="5955525" y="2934816"/>
            <a:ext cx="2895387" cy="738664"/>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هي سجلات تتبع بعضها البعض البعض « مادياً « بطريقة تسلسلية</a:t>
            </a:r>
            <a:endParaRPr lang="ar-SA" sz="1400" b="1" dirty="0" smtClean="0"/>
          </a:p>
        </p:txBody>
      </p:sp>
      <p:sp>
        <p:nvSpPr>
          <p:cNvPr id="17" name="TextBox 16"/>
          <p:cNvSpPr txBox="1"/>
          <p:nvPr/>
        </p:nvSpPr>
        <p:spPr>
          <a:xfrm>
            <a:off x="676765" y="4017258"/>
            <a:ext cx="2398440" cy="1600438"/>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ممكن الوصول اليها دون الحاجة لترتيب معين</a:t>
            </a:r>
          </a:p>
          <a:p>
            <a:pPr marL="285750" indent="-285750">
              <a:buFont typeface="Arial" pitchFamily="34" charset="0"/>
              <a:buChar char="•"/>
            </a:pPr>
            <a:r>
              <a:rPr lang="ar-SA" sz="1400" b="1" dirty="0" smtClean="0"/>
              <a:t>تستخدم على وسط تخزين عشوائي </a:t>
            </a:r>
          </a:p>
          <a:p>
            <a:r>
              <a:rPr lang="ar-SA" sz="1400" b="1" dirty="0" smtClean="0"/>
              <a:t>مثالاً : </a:t>
            </a:r>
          </a:p>
          <a:p>
            <a:r>
              <a:rPr lang="ar-SA" sz="1400" b="1" dirty="0" smtClean="0"/>
              <a:t>اسلوب الاشرطة </a:t>
            </a:r>
            <a:r>
              <a:rPr lang="en-US" sz="1400" b="1" dirty="0" smtClean="0"/>
              <a:t>Tapes </a:t>
            </a:r>
            <a:r>
              <a:rPr lang="ar-SA" sz="1400" b="1" dirty="0" smtClean="0"/>
              <a:t> </a:t>
            </a:r>
            <a:r>
              <a:rPr lang="ar-SA" sz="1400" b="1" u="sng" dirty="0" smtClean="0"/>
              <a:t>لا تصلح </a:t>
            </a:r>
            <a:r>
              <a:rPr lang="ar-SA" sz="1400" b="1" dirty="0" smtClean="0"/>
              <a:t>هنا بل في التتابعي</a:t>
            </a:r>
          </a:p>
        </p:txBody>
      </p:sp>
      <p:sp>
        <p:nvSpPr>
          <p:cNvPr id="19" name="TextBox 18"/>
          <p:cNvSpPr txBox="1"/>
          <p:nvPr/>
        </p:nvSpPr>
        <p:spPr>
          <a:xfrm>
            <a:off x="410909" y="2953400"/>
            <a:ext cx="2895387" cy="523220"/>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تخزين السجلات دون ترتيب منطقي او تتابعي</a:t>
            </a:r>
            <a:endParaRPr lang="ar-SA" sz="1400" b="1" dirty="0" smtClean="0"/>
          </a:p>
        </p:txBody>
      </p:sp>
      <p:sp>
        <p:nvSpPr>
          <p:cNvPr id="18" name="TextBox 17"/>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2- 4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40490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الوصول ) إلى السجلات في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134000" y="2996952"/>
            <a:ext cx="2398440" cy="295465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يحتوي على فهرس </a:t>
            </a:r>
            <a:r>
              <a:rPr lang="en-US" sz="1400" b="1" dirty="0" smtClean="0"/>
              <a:t>Index</a:t>
            </a:r>
            <a:endParaRPr lang="en-US" sz="1400" b="1" dirty="0"/>
          </a:p>
          <a:p>
            <a:pPr marL="285750" indent="-285750">
              <a:buFont typeface="Arial" pitchFamily="34" charset="0"/>
              <a:buChar char="•"/>
            </a:pPr>
            <a:r>
              <a:rPr lang="ar-SA" sz="1400" b="1" dirty="0" smtClean="0"/>
              <a:t>جدول او قائمة تجمع بين حقول المفاتيح والمواقع المادية للسجلات على القرص لتجعل الاتصال المباشر ممكن</a:t>
            </a:r>
          </a:p>
          <a:p>
            <a:pPr marL="285750" indent="-285750">
              <a:buFont typeface="Arial" pitchFamily="34" charset="0"/>
              <a:buChar char="•"/>
            </a:pPr>
            <a:r>
              <a:rPr lang="ar-SA" sz="1400" b="1" dirty="0" smtClean="0"/>
              <a:t>السجلات مرتبطة ببعض ومرتبه منطقياً باستخدام  حقل المفتاح وفهرس </a:t>
            </a:r>
          </a:p>
          <a:p>
            <a:pPr marL="285750" indent="-285750">
              <a:buFont typeface="Arial" pitchFamily="34" charset="0"/>
              <a:buChar char="•"/>
            </a:pPr>
            <a:r>
              <a:rPr lang="ar-SA" sz="1400" b="1" dirty="0" smtClean="0"/>
              <a:t>يمكن الصول اليها بطريقة تتابعيه او عشوائية</a:t>
            </a:r>
          </a:p>
          <a:p>
            <a:pPr marL="285750" indent="-285750">
              <a:buFont typeface="Arial" pitchFamily="34" charset="0"/>
              <a:buChar char="•"/>
            </a:pPr>
            <a:endParaRPr lang="ar-SA" sz="1400" b="1" dirty="0"/>
          </a:p>
          <a:p>
            <a:pPr algn="ctr"/>
            <a:r>
              <a:rPr lang="ar-SA" b="1" dirty="0" smtClean="0">
                <a:solidFill>
                  <a:srgbClr val="FF0000"/>
                </a:solidFill>
              </a:rPr>
              <a:t>عيبوها </a:t>
            </a:r>
            <a:endParaRPr lang="ar-SA" sz="1400" b="1" dirty="0" smtClean="0">
              <a:solidFill>
                <a:srgbClr val="FF0000"/>
              </a:solidFill>
            </a:endParaRPr>
          </a:p>
          <a:p>
            <a:pPr algn="ctr"/>
            <a:r>
              <a:rPr lang="ar-SA" sz="1400" b="1" dirty="0" smtClean="0"/>
              <a:t>الانتقال من فهرس لاخر </a:t>
            </a:r>
            <a:endParaRPr lang="en-US" sz="1400" b="1" dirty="0" smtClean="0"/>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التسلسلية المفهرسه</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الوصول المباشر « العشوائي»</a:t>
            </a:r>
            <a:endParaRPr lang="ar-SA" sz="4400" dirty="0" smtClean="0">
              <a:ln>
                <a:solidFill>
                  <a:schemeClr val="tx1"/>
                </a:solidFill>
              </a:ln>
              <a:effectLst/>
              <a:cs typeface="MCS Taybah S_U normal." pitchFamily="2" charset="-78"/>
            </a:endParaRPr>
          </a:p>
        </p:txBody>
      </p:sp>
      <p:sp>
        <p:nvSpPr>
          <p:cNvPr id="17" name="TextBox 16"/>
          <p:cNvSpPr txBox="1"/>
          <p:nvPr/>
        </p:nvSpPr>
        <p:spPr>
          <a:xfrm>
            <a:off x="676765" y="3024247"/>
            <a:ext cx="2398440" cy="3416320"/>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يتم الوصول عن طريق معادلات رياضيه ، وذلك بتحويل الحقل المفتاح إلى عنوان على وسط التخزين </a:t>
            </a:r>
          </a:p>
          <a:p>
            <a:pPr marL="285750" indent="-285750">
              <a:buFont typeface="Arial" pitchFamily="34" charset="0"/>
              <a:buChar char="•"/>
            </a:pPr>
            <a:r>
              <a:rPr lang="ar-SA" sz="1400" b="1" dirty="0" smtClean="0"/>
              <a:t>من امثلة الطرق الرياضية :</a:t>
            </a:r>
          </a:p>
          <a:p>
            <a:endParaRPr lang="ar-SA" sz="1400" b="1" dirty="0" smtClean="0"/>
          </a:p>
          <a:p>
            <a:r>
              <a:rPr lang="ar-SA" sz="1400" b="1" dirty="0" smtClean="0"/>
              <a:t>ومعادلتها   </a:t>
            </a:r>
          </a:p>
          <a:p>
            <a:pPr algn="ctr"/>
            <a:r>
              <a:rPr lang="ar-SA" sz="1600" b="1" dirty="0" smtClean="0"/>
              <a:t>القيمة المتواجده داخل الحقل</a:t>
            </a:r>
          </a:p>
          <a:p>
            <a:pPr algn="ctr"/>
            <a:endParaRPr lang="ar-SA" sz="1600" b="1" dirty="0"/>
          </a:p>
          <a:p>
            <a:pPr algn="ctr"/>
            <a:r>
              <a:rPr lang="ar-SA" sz="1600" b="1" dirty="0" smtClean="0"/>
              <a:t>اقرب رقم اولــي لعدد السجلات </a:t>
            </a:r>
          </a:p>
          <a:p>
            <a:endParaRPr lang="ar-SA" sz="1400" b="1" dirty="0"/>
          </a:p>
          <a:p>
            <a:r>
              <a:rPr lang="ar-SA" sz="1400" b="1" dirty="0" smtClean="0">
                <a:solidFill>
                  <a:srgbClr val="FF0000"/>
                </a:solidFill>
              </a:rPr>
              <a:t>باقي القسمة  </a:t>
            </a:r>
            <a:r>
              <a:rPr lang="ar-SA" sz="1400" b="1" dirty="0" smtClean="0"/>
              <a:t>يمثل لي عنوان السجل على القرص ( مهم جدا باقي القسمة اللي بعد الرقم الصحيح وليس الرقم الصحيح )</a:t>
            </a:r>
          </a:p>
        </p:txBody>
      </p:sp>
      <p:cxnSp>
        <p:nvCxnSpPr>
          <p:cNvPr id="3" name="Straight Connector 2"/>
          <p:cNvCxnSpPr/>
          <p:nvPr/>
        </p:nvCxnSpPr>
        <p:spPr>
          <a:xfrm flipH="1">
            <a:off x="914965" y="4941168"/>
            <a:ext cx="1928843"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3- 4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8561206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50260779"/>
              </p:ext>
            </p:extLst>
          </p:nvPr>
        </p:nvGraphicFramePr>
        <p:xfrm>
          <a:off x="375074" y="116632"/>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35931050"/>
              </p:ext>
            </p:extLst>
          </p:nvPr>
        </p:nvGraphicFramePr>
        <p:xfrm>
          <a:off x="323528" y="5705048"/>
          <a:ext cx="8424936" cy="1036320"/>
        </p:xfrm>
        <a:graphic>
          <a:graphicData uri="http://schemas.openxmlformats.org/drawingml/2006/table">
            <a:tbl>
              <a:tblPr rtl="1" firstRow="1" bandRow="1">
                <a:tableStyleId>{5940675A-B579-460E-94D1-54222C63F5DA}</a:tableStyleId>
              </a:tblPr>
              <a:tblGrid>
                <a:gridCol w="8424936"/>
              </a:tblGrid>
              <a:tr h="370840">
                <a:tc>
                  <a:txBody>
                    <a:bodyPr/>
                    <a:lstStyle/>
                    <a:p>
                      <a:pPr rtl="1"/>
                      <a:r>
                        <a:rPr lang="ar-SA" sz="2000" b="0" dirty="0" smtClean="0">
                          <a:solidFill>
                            <a:srgbClr val="C00000"/>
                          </a:solidFill>
                          <a:cs typeface="MCS Taybah S_U normal." pitchFamily="2" charset="-78"/>
                        </a:rPr>
                        <a:t>قاعدة البيانات : </a:t>
                      </a:r>
                      <a:r>
                        <a:rPr lang="ar-SA" sz="1600" b="0" dirty="0" smtClean="0">
                          <a:cs typeface="MCS Taybah S_U normal." pitchFamily="2" charset="-78"/>
                        </a:rPr>
                        <a:t>هي الوعاء الافتراضي الذي يحتوي</a:t>
                      </a:r>
                      <a:r>
                        <a:rPr lang="ar-SA" sz="1600" b="0" baseline="0" dirty="0" smtClean="0">
                          <a:cs typeface="MCS Taybah S_U normal." pitchFamily="2" charset="-78"/>
                        </a:rPr>
                        <a:t> البيانات والمعلومات الخاصة بالفرد / نشاط/ منظمة / بلد</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rtl="1"/>
                      <a:r>
                        <a:rPr lang="ar-SA" sz="2000" b="0" dirty="0" smtClean="0">
                          <a:solidFill>
                            <a:srgbClr val="C00000"/>
                          </a:solidFill>
                          <a:cs typeface="MCS Taybah S_U normal." pitchFamily="2" charset="-78"/>
                        </a:rPr>
                        <a:t>نظم ادارة قواعد البيانات : </a:t>
                      </a:r>
                      <a:r>
                        <a:rPr lang="ar-SA" sz="1600" b="0" dirty="0" smtClean="0">
                          <a:cs typeface="MCS Taybah S_U normal." pitchFamily="2" charset="-78"/>
                        </a:rPr>
                        <a:t>هي برامج خاصة لانشاء وادارة قواعد البيانات ، للاسترجاع</a:t>
                      </a:r>
                      <a:r>
                        <a:rPr lang="ar-SA" sz="1600" b="0" baseline="0" dirty="0" smtClean="0">
                          <a:cs typeface="MCS Taybah S_U normal." pitchFamily="2" charset="-78"/>
                        </a:rPr>
                        <a:t> أو الاضافة / التحديث ، دون الرجوع لانشاء ملفات منفصله ، معظمها يتوافق مع لغات كويول /تورتران / الجيل الثالث</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4- 4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1357855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1 - 4</a:t>
            </a:r>
            <a:endParaRPr lang="ar-SA" sz="1400" b="1" dirty="0">
              <a:latin typeface="Andalus" pitchFamily="18" charset="-78"/>
              <a:cs typeface="Andalus" pitchFamily="18" charset="-78"/>
            </a:endParaRPr>
          </a:p>
        </p:txBody>
      </p:sp>
      <p:cxnSp>
        <p:nvCxnSpPr>
          <p:cNvPr id="5" name="Straight Connector 4"/>
          <p:cNvCxnSpPr/>
          <p:nvPr/>
        </p:nvCxnSpPr>
        <p:spPr>
          <a:xfrm>
            <a:off x="1660010" y="25933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6" name="TextBox 5"/>
          <p:cNvSpPr txBox="1"/>
          <p:nvPr/>
        </p:nvSpPr>
        <p:spPr>
          <a:xfrm>
            <a:off x="914965" y="937176"/>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طريقة العمل على الملفات</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cxnSp>
        <p:nvCxnSpPr>
          <p:cNvPr id="9" name="Straight Connector 8"/>
          <p:cNvCxnSpPr/>
          <p:nvPr/>
        </p:nvCxnSpPr>
        <p:spPr>
          <a:xfrm>
            <a:off x="7236296" y="25361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تشغيل الدفعه</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التشغيل المتداخل </a:t>
            </a:r>
          </a:p>
        </p:txBody>
      </p:sp>
      <p:sp>
        <p:nvSpPr>
          <p:cNvPr id="2" name="Rectangle 1"/>
          <p:cNvSpPr/>
          <p:nvPr/>
        </p:nvSpPr>
        <p:spPr>
          <a:xfrm>
            <a:off x="323528" y="3025408"/>
            <a:ext cx="3366120"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يتم تشغيل البيانات مع هذه الطريقة بشكل فوري، حيث بمجرد الانتهاء من إدخالها يمكن توفير المعلومات المجردة لكل مستخدمي النظام بسرعة ، ويسمى تجديد المعلومات بشكل تداخلي بعملية الخط المفتوح</a:t>
            </a:r>
            <a:r>
              <a:rPr lang="en-US" sz="1500" b="1" dirty="0">
                <a:latin typeface="Arial" pitchFamily="34" charset="0"/>
                <a:cs typeface="Arial" pitchFamily="34" charset="0"/>
              </a:rPr>
              <a:t>online</a:t>
            </a:r>
            <a:r>
              <a:rPr lang="ar-SA" sz="1500" b="1" dirty="0">
                <a:latin typeface="Arial" pitchFamily="34" charset="0"/>
                <a:cs typeface="Arial" pitchFamily="34" charset="0"/>
              </a:rPr>
              <a:t> وتسمى إحدى صيغ التشغيل المتداخل تشغيل العمليات الجارية  </a:t>
            </a:r>
            <a:r>
              <a:rPr lang="en-US" sz="1500" b="1" dirty="0">
                <a:latin typeface="Arial" pitchFamily="34" charset="0"/>
                <a:cs typeface="Arial" pitchFamily="34" charset="0"/>
              </a:rPr>
              <a:t>transaction processing</a:t>
            </a:r>
            <a:r>
              <a:rPr lang="ar-SA" sz="1500" b="1" dirty="0">
                <a:latin typeface="Arial" pitchFamily="34" charset="0"/>
                <a:cs typeface="Arial" pitchFamily="34" charset="0"/>
              </a:rPr>
              <a:t>ويمكن  المستخدم من إدخال البيانات وإتمام العملية الجارية من موقعها </a:t>
            </a:r>
            <a:r>
              <a:rPr lang="en-US" sz="1500" b="1" dirty="0">
                <a:latin typeface="Arial" pitchFamily="34" charset="0"/>
                <a:cs typeface="Arial" pitchFamily="34" charset="0"/>
              </a:rPr>
              <a:t>record locking</a:t>
            </a:r>
            <a:r>
              <a:rPr lang="ar-SA" sz="1500" b="1" dirty="0">
                <a:latin typeface="Arial" pitchFamily="34" charset="0"/>
                <a:cs typeface="Arial" pitchFamily="34" charset="0"/>
              </a:rPr>
              <a:t>. يعمل على سجل واحد ويتم إقفاله </a:t>
            </a:r>
            <a:r>
              <a:rPr lang="en-US" sz="1500" b="1" dirty="0">
                <a:latin typeface="Arial" pitchFamily="34" charset="0"/>
                <a:cs typeface="Arial" pitchFamily="34" charset="0"/>
              </a:rPr>
              <a:t> record locking</a:t>
            </a:r>
            <a:r>
              <a:rPr lang="ar-SA" sz="1500" b="1" dirty="0">
                <a:latin typeface="Arial" pitchFamily="34" charset="0"/>
                <a:cs typeface="Arial" pitchFamily="34" charset="0"/>
              </a:rPr>
              <a:t>كي لا يقوم بتعديله عدة مستخدمين بنفس الوقت.</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endParaRPr lang="ar-SA" sz="1500" b="1" dirty="0" smtClean="0">
              <a:solidFill>
                <a:srgbClr val="FF0000"/>
              </a:solidFill>
              <a:latin typeface="Arial" pitchFamily="34" charset="0"/>
              <a:cs typeface="Arial" pitchFamily="34" charset="0"/>
            </a:endParaRPr>
          </a:p>
          <a:p>
            <a:r>
              <a:rPr lang="ar-SA" sz="1500" b="1" dirty="0" smtClean="0">
                <a:latin typeface="Arial" pitchFamily="34" charset="0"/>
                <a:cs typeface="Arial" pitchFamily="34" charset="0"/>
              </a:rPr>
              <a:t>حجز </a:t>
            </a:r>
            <a:r>
              <a:rPr lang="ar-SA" sz="1500" b="1" dirty="0">
                <a:latin typeface="Arial" pitchFamily="34" charset="0"/>
                <a:cs typeface="Arial" pitchFamily="34" charset="0"/>
              </a:rPr>
              <a:t>تذاكر الطيران والمعاملات البنكية.</a:t>
            </a:r>
          </a:p>
        </p:txBody>
      </p:sp>
      <p:sp>
        <p:nvSpPr>
          <p:cNvPr id="3" name="Rectangle 2"/>
          <p:cNvSpPr/>
          <p:nvPr/>
        </p:nvSpPr>
        <p:spPr>
          <a:xfrm>
            <a:off x="5818850" y="2968208"/>
            <a:ext cx="2790056"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في هذا النوع من التشغيل يتم الاحتفاظ بكل البيانات حتى اللحظة المطلوب إنتاج المخرجات فيها ليتم تشغيل البيانات مع بعضها في وقت واحد. ويتم إدخال البيانات من خلال النهايات الطرفية أو وحدات الإدخال دون الاتصال الفوري بوحدة التشغيل المركزية. ويتم الاتصال فقط مرة واحدة بعد انتهاء عملية الإدخال. ويسمى هذا النوع من إدخال البيانات عملية الخط المغلق </a:t>
            </a:r>
            <a:r>
              <a:rPr lang="en-US" sz="1500" b="1" dirty="0">
                <a:latin typeface="Arial" pitchFamily="34" charset="0"/>
                <a:cs typeface="Arial" pitchFamily="34" charset="0"/>
              </a:rPr>
              <a:t>offline</a:t>
            </a:r>
            <a:r>
              <a:rPr lang="ar-SA" sz="1500" b="1" dirty="0">
                <a:latin typeface="Arial" pitchFamily="34" charset="0"/>
                <a:cs typeface="Arial" pitchFamily="34" charset="0"/>
              </a:rPr>
              <a:t>.</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r>
              <a:rPr lang="ar-SA" sz="1500" b="1" dirty="0">
                <a:latin typeface="Arial" pitchFamily="34" charset="0"/>
                <a:cs typeface="Arial" pitchFamily="34" charset="0"/>
              </a:rPr>
              <a:t>احتساب رواتب الموظفين ، طباعة فواتير شركة كبيرة أو ادخال بيانات قاعدة بيانات مستحدثة .</a:t>
            </a:r>
            <a:endParaRPr lang="en-US" sz="1500" b="1" dirty="0">
              <a:latin typeface="Arial" pitchFamily="34" charset="0"/>
              <a:cs typeface="Arial" pitchFamily="34" charset="0"/>
            </a:endParaRPr>
          </a:p>
        </p:txBody>
      </p:sp>
    </p:spTree>
    <p:extLst>
      <p:ext uri="{BB962C8B-B14F-4D97-AF65-F5344CB8AC3E}">
        <p14:creationId xmlns:p14="http://schemas.microsoft.com/office/powerpoint/2010/main" val="11435447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320384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0" name="Straight Connector 19"/>
          <p:cNvCxnSpPr/>
          <p:nvPr/>
        </p:nvCxnSpPr>
        <p:spPr>
          <a:xfrm>
            <a:off x="550810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3" name="Straight Connector 12"/>
          <p:cNvCxnSpPr/>
          <p:nvPr/>
        </p:nvCxnSpPr>
        <p:spPr>
          <a:xfrm>
            <a:off x="838842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2 - 4</a:t>
            </a:r>
            <a:endParaRPr lang="ar-SA" sz="1400" b="1" dirty="0">
              <a:latin typeface="Andalus" pitchFamily="18" charset="-78"/>
              <a:cs typeface="Andalus" pitchFamily="18" charset="-78"/>
            </a:endParaRPr>
          </a:p>
        </p:txBody>
      </p:sp>
      <p:cxnSp>
        <p:nvCxnSpPr>
          <p:cNvPr id="5" name="Straight Connector 4"/>
          <p:cNvCxnSpPr/>
          <p:nvPr/>
        </p:nvCxnSpPr>
        <p:spPr>
          <a:xfrm>
            <a:off x="68356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6" name="TextBox 5"/>
          <p:cNvSpPr txBox="1"/>
          <p:nvPr/>
        </p:nvSpPr>
        <p:spPr>
          <a:xfrm>
            <a:off x="914965" y="548680"/>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عناصــر نظام ادارة قواعــد البيانات</a:t>
            </a:r>
            <a:endParaRPr lang="ar-SA" sz="4800" dirty="0" smtClean="0">
              <a:ln>
                <a:solidFill>
                  <a:schemeClr val="tx1"/>
                </a:solidFill>
              </a:ln>
              <a:effectLst/>
              <a:cs typeface="FS_Bold" pitchFamily="2" charset="-78"/>
            </a:endParaRPr>
          </a:p>
        </p:txBody>
      </p:sp>
      <p:sp>
        <p:nvSpPr>
          <p:cNvPr id="7" name="Left Brace 6"/>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92395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تعريف البيانات </a:t>
            </a:r>
            <a:r>
              <a:rPr lang="en-US" sz="2000" dirty="0" err="1" smtClean="0">
                <a:ln>
                  <a:solidFill>
                    <a:schemeClr val="tx1"/>
                  </a:solidFill>
                </a:ln>
                <a:effectLst/>
                <a:cs typeface="MCS Taybah S_U normal." pitchFamily="2" charset="-78"/>
              </a:rPr>
              <a:t>DDl</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107504" y="1960384"/>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معالجة البيانات </a:t>
            </a:r>
            <a:r>
              <a:rPr lang="en-US" sz="2000" dirty="0" smtClean="0">
                <a:ln>
                  <a:solidFill>
                    <a:schemeClr val="tx1"/>
                  </a:solidFill>
                </a:ln>
                <a:effectLst/>
                <a:cs typeface="MCS Taybah S_U normal." pitchFamily="2" charset="-78"/>
              </a:rPr>
              <a:t>DML</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203848"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5436096"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4860032" y="192147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قاموس البيانات </a:t>
            </a:r>
            <a:r>
              <a:rPr lang="en-US" sz="2000" dirty="0" smtClean="0">
                <a:ln>
                  <a:solidFill>
                    <a:schemeClr val="tx1"/>
                  </a:solidFill>
                </a:ln>
                <a:effectLst/>
                <a:cs typeface="MCS Taybah S_U normal." pitchFamily="2" charset="-78"/>
              </a:rPr>
              <a:t>DD</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576010" y="1921475"/>
            <a:ext cx="1275910" cy="83099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العنصر البيان</a:t>
            </a:r>
            <a:endParaRPr lang="ar-SA" sz="4400" dirty="0" smtClean="0">
              <a:ln>
                <a:solidFill>
                  <a:schemeClr val="tx1"/>
                </a:solidFill>
              </a:ln>
              <a:effectLst/>
              <a:cs typeface="MCS Taybah S_U normal." pitchFamily="2" charset="-78"/>
            </a:endParaRPr>
          </a:p>
        </p:txBody>
      </p:sp>
      <p:sp>
        <p:nvSpPr>
          <p:cNvPr id="21" name="TextBox 20"/>
          <p:cNvSpPr txBox="1"/>
          <p:nvPr/>
        </p:nvSpPr>
        <p:spPr>
          <a:xfrm>
            <a:off x="7668344" y="3040504"/>
            <a:ext cx="1368152" cy="2462213"/>
          </a:xfrm>
          <a:prstGeom prst="rect">
            <a:avLst/>
          </a:prstGeom>
          <a:noFill/>
          <a:ln>
            <a:solidFill>
              <a:schemeClr val="tx1"/>
            </a:solidFill>
            <a:prstDash val="sysDot"/>
          </a:ln>
        </p:spPr>
        <p:txBody>
          <a:bodyPr wrap="square" rtlCol="1">
            <a:spAutoFit/>
          </a:bodyPr>
          <a:lstStyle/>
          <a:p>
            <a:pPr algn="ctr"/>
            <a:r>
              <a:rPr lang="ar-SA" sz="1400" b="1" dirty="0" smtClean="0"/>
              <a:t>هي اللغه الرسيمة التي يستعملها المبرمجون لتحديد هيكل محتوى قاعدة البيانات</a:t>
            </a:r>
          </a:p>
          <a:p>
            <a:pPr algn="ctr"/>
            <a:r>
              <a:rPr lang="ar-SA" sz="1400" b="1" dirty="0" smtClean="0"/>
              <a:t>تسكح بتعريف كل عنصر بيانيكما يظهر في قاعدة البيانات قبل تحولها إلى  الشكل المطلوب من قبل البرامج الطبيقية</a:t>
            </a:r>
            <a:endParaRPr lang="en-US" sz="1400" b="1" dirty="0" smtClean="0"/>
          </a:p>
        </p:txBody>
      </p:sp>
      <p:sp>
        <p:nvSpPr>
          <p:cNvPr id="23" name="TextBox 22"/>
          <p:cNvSpPr txBox="1"/>
          <p:nvPr/>
        </p:nvSpPr>
        <p:spPr>
          <a:xfrm>
            <a:off x="2555776" y="3040504"/>
            <a:ext cx="1368152" cy="307777"/>
          </a:xfrm>
          <a:prstGeom prst="rect">
            <a:avLst/>
          </a:prstGeom>
          <a:noFill/>
          <a:ln>
            <a:solidFill>
              <a:schemeClr val="tx1"/>
            </a:solidFill>
            <a:prstDash val="sysDot"/>
          </a:ln>
        </p:spPr>
        <p:txBody>
          <a:bodyPr wrap="square" rtlCol="1">
            <a:spAutoFit/>
          </a:bodyPr>
          <a:lstStyle/>
          <a:p>
            <a:pPr algn="ctr"/>
            <a:r>
              <a:rPr lang="ar-SA" sz="1400" b="1" dirty="0" smtClean="0"/>
              <a:t>اي الحقل</a:t>
            </a:r>
            <a:endParaRPr lang="en-US" sz="1400" b="1" dirty="0" smtClean="0"/>
          </a:p>
        </p:txBody>
      </p:sp>
      <p:sp>
        <p:nvSpPr>
          <p:cNvPr id="24" name="TextBox 23"/>
          <p:cNvSpPr txBox="1"/>
          <p:nvPr/>
        </p:nvSpPr>
        <p:spPr>
          <a:xfrm>
            <a:off x="35496" y="2996952"/>
            <a:ext cx="2376264" cy="2677656"/>
          </a:xfrm>
          <a:prstGeom prst="rect">
            <a:avLst/>
          </a:prstGeom>
          <a:solidFill>
            <a:schemeClr val="bg1"/>
          </a:solid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لغة تستعمل بالتزامن مع لغة البرمجة من الجيل الثالث والرابع </a:t>
            </a:r>
          </a:p>
          <a:p>
            <a:pPr marL="285750" indent="-285750">
              <a:buFont typeface="Arial" pitchFamily="34" charset="0"/>
              <a:buChar char="•"/>
            </a:pPr>
            <a:r>
              <a:rPr lang="ar-SA" sz="1400" b="1" dirty="0" smtClean="0"/>
              <a:t>تحتوي على اوامر التي تمكن من استغلال البيانات داخل قواعد البيانات</a:t>
            </a:r>
          </a:p>
          <a:p>
            <a:pPr marL="285750" indent="-285750">
              <a:buFont typeface="Arial" pitchFamily="34" charset="0"/>
              <a:buChar char="•"/>
            </a:pPr>
            <a:r>
              <a:rPr lang="ar-SA" sz="1400" b="1" dirty="0" smtClean="0"/>
              <a:t>تستخدم من طرف المبرميجن والمستخدمين ، لاجراء العلميات الخاصة بالاظافه / التحديث/ الاسترجاع</a:t>
            </a:r>
          </a:p>
          <a:p>
            <a:pPr marL="285750" indent="-285750">
              <a:buFont typeface="Arial" pitchFamily="34" charset="0"/>
              <a:buChar char="•"/>
            </a:pPr>
            <a:r>
              <a:rPr lang="ar-SA" sz="1400" b="1" dirty="0" smtClean="0"/>
              <a:t>من  اشهرها  : لغة الستفسار المهيكلة </a:t>
            </a:r>
            <a:r>
              <a:rPr lang="en-US" sz="1400" b="1" dirty="0" smtClean="0"/>
              <a:t>Standard Query Language(SQL</a:t>
            </a:r>
            <a:r>
              <a:rPr lang="en-US" sz="1400" b="1" dirty="0"/>
              <a:t>)</a:t>
            </a:r>
            <a:endParaRPr lang="en-US" sz="1400" b="1" dirty="0" smtClean="0"/>
          </a:p>
        </p:txBody>
      </p:sp>
      <p:sp>
        <p:nvSpPr>
          <p:cNvPr id="3" name="TextBox 2"/>
          <p:cNvSpPr txBox="1"/>
          <p:nvPr/>
        </p:nvSpPr>
        <p:spPr>
          <a:xfrm>
            <a:off x="7971749" y="1591052"/>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153320" y="1587242"/>
            <a:ext cx="282776" cy="369332"/>
          </a:xfrm>
          <a:prstGeom prst="rect">
            <a:avLst/>
          </a:prstGeom>
          <a:noFill/>
        </p:spPr>
        <p:txBody>
          <a:bodyPr wrap="square" rtlCol="1">
            <a:spAutoFit/>
          </a:bodyPr>
          <a:lstStyle/>
          <a:p>
            <a:r>
              <a:rPr lang="ar-SA" dirty="0" smtClean="0"/>
              <a:t>3</a:t>
            </a:r>
            <a:endParaRPr lang="ar-SA" dirty="0"/>
          </a:p>
        </p:txBody>
      </p:sp>
      <p:sp>
        <p:nvSpPr>
          <p:cNvPr id="28" name="TextBox 27"/>
          <p:cNvSpPr txBox="1"/>
          <p:nvPr/>
        </p:nvSpPr>
        <p:spPr>
          <a:xfrm>
            <a:off x="2921072" y="1604154"/>
            <a:ext cx="282776" cy="369332"/>
          </a:xfrm>
          <a:prstGeom prst="rect">
            <a:avLst/>
          </a:prstGeom>
          <a:noFill/>
        </p:spPr>
        <p:txBody>
          <a:bodyPr wrap="square" rtlCol="1">
            <a:spAutoFit/>
          </a:bodyPr>
          <a:lstStyle/>
          <a:p>
            <a:r>
              <a:rPr lang="ar-SA" dirty="0" smtClean="0"/>
              <a:t>4</a:t>
            </a:r>
            <a:endParaRPr lang="ar-SA" dirty="0"/>
          </a:p>
        </p:txBody>
      </p:sp>
      <p:sp>
        <p:nvSpPr>
          <p:cNvPr id="29" name="TextBox 28"/>
          <p:cNvSpPr txBox="1"/>
          <p:nvPr/>
        </p:nvSpPr>
        <p:spPr>
          <a:xfrm>
            <a:off x="400792" y="1600344"/>
            <a:ext cx="282776"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4499990" y="3040504"/>
            <a:ext cx="2664297" cy="3754874"/>
          </a:xfrm>
          <a:prstGeom prst="rect">
            <a:avLst/>
          </a:prstGeom>
          <a:noFill/>
          <a:ln>
            <a:solidFill>
              <a:schemeClr val="tx1"/>
            </a:solidFill>
            <a:prstDash val="sysDot"/>
          </a:ln>
        </p:spPr>
        <p:txBody>
          <a:bodyPr wrap="square" rtlCol="1">
            <a:spAutoFit/>
          </a:bodyPr>
          <a:lstStyle/>
          <a:p>
            <a:r>
              <a:rPr lang="ar-SA" sz="1400" b="1" dirty="0" smtClean="0">
                <a:latin typeface="Arial" pitchFamily="34" charset="0"/>
                <a:cs typeface="Arial" pitchFamily="34" charset="0"/>
              </a:rPr>
              <a:t>*هو </a:t>
            </a:r>
            <a:r>
              <a:rPr lang="ar-SA" sz="1400" b="1" dirty="0">
                <a:latin typeface="Arial" pitchFamily="34" charset="0"/>
                <a:cs typeface="Arial" pitchFamily="34" charset="0"/>
              </a:rPr>
              <a:t>دليل تنظيمي عبارة عن ملف يدوي أو اتوماتيكي يخزن فيه تعريف عناصر البيانات وخصائصها مثل استخدامها ، تمثيلها المادي ، المسئول عنها، المصرح له بالوصول إليها ، والأمن. بإمكان العديد من قواميس البيانات إنتاج قوائم وتقارير عن استخدام البيانات، وتجميعها ومكان استخدامها بالبرامج وغير ذلك.</a:t>
            </a:r>
            <a:endParaRPr lang="en-US" sz="1400" b="1" dirty="0">
              <a:latin typeface="Arial" pitchFamily="34" charset="0"/>
              <a:cs typeface="Arial" pitchFamily="34" charset="0"/>
            </a:endParaRPr>
          </a:p>
          <a:p>
            <a:pPr lvl="0"/>
            <a:r>
              <a:rPr lang="ar-SA" sz="1400" b="1" dirty="0" smtClean="0">
                <a:latin typeface="Arial" pitchFamily="34" charset="0"/>
                <a:cs typeface="Arial" pitchFamily="34" charset="0"/>
              </a:rPr>
              <a:t>*تمكن </a:t>
            </a:r>
            <a:r>
              <a:rPr lang="ar-SA" sz="1400" b="1" dirty="0">
                <a:latin typeface="Arial" pitchFamily="34" charset="0"/>
                <a:cs typeface="Arial" pitchFamily="34" charset="0"/>
              </a:rPr>
              <a:t>من تحديد أي بيانات تستخدم لوظائف المبيعات والتسويق، وتعطي المعلومات الكافية للمستخدمين من الاسم الصيغة والمواصفات المتطلبة للوصول للبيانات و انشاء التقارير .</a:t>
            </a:r>
            <a:endParaRPr lang="en-US" sz="1400" b="1" dirty="0">
              <a:latin typeface="Arial" pitchFamily="34" charset="0"/>
              <a:cs typeface="Arial" pitchFamily="34" charset="0"/>
            </a:endParaRPr>
          </a:p>
          <a:p>
            <a:pPr lvl="0"/>
            <a:r>
              <a:rPr lang="ar-SA" sz="1400" b="1" dirty="0">
                <a:latin typeface="Arial" pitchFamily="34" charset="0"/>
                <a:cs typeface="Arial" pitchFamily="34" charset="0"/>
              </a:rPr>
              <a:t> </a:t>
            </a:r>
            <a:r>
              <a:rPr lang="ar-SA" sz="1400" b="1" dirty="0" smtClean="0">
                <a:latin typeface="Arial" pitchFamily="34" charset="0"/>
                <a:cs typeface="Arial" pitchFamily="34" charset="0"/>
              </a:rPr>
              <a:t>*منها </a:t>
            </a:r>
            <a:r>
              <a:rPr lang="ar-SA" sz="1400" b="1" dirty="0">
                <a:latin typeface="Arial" pitchFamily="34" charset="0"/>
                <a:cs typeface="Arial" pitchFamily="34" charset="0"/>
              </a:rPr>
              <a:t>ما يكون سلبي وغير فعال </a:t>
            </a:r>
            <a:r>
              <a:rPr lang="en-US" sz="1400" b="1" dirty="0">
                <a:latin typeface="Arial" pitchFamily="34" charset="0"/>
                <a:cs typeface="Arial" pitchFamily="34" charset="0"/>
              </a:rPr>
              <a:t> passive </a:t>
            </a:r>
            <a:r>
              <a:rPr lang="ar-SA" sz="1400" b="1" dirty="0">
                <a:latin typeface="Arial" pitchFamily="34" charset="0"/>
                <a:cs typeface="Arial" pitchFamily="34" charset="0"/>
              </a:rPr>
              <a:t>ومنهم من يكون فعال </a:t>
            </a:r>
            <a:r>
              <a:rPr lang="en-US" sz="1400" b="1" dirty="0">
                <a:latin typeface="Arial" pitchFamily="34" charset="0"/>
                <a:cs typeface="Arial" pitchFamily="34" charset="0"/>
              </a:rPr>
              <a:t>active </a:t>
            </a:r>
            <a:r>
              <a:rPr lang="ar-SA" sz="1400" b="1" dirty="0">
                <a:latin typeface="Arial" pitchFamily="34" charset="0"/>
                <a:cs typeface="Arial" pitchFamily="34" charset="0"/>
              </a:rPr>
              <a:t>أي يمكن تعديل مواصفات بيانات مثل تعديل حجم الرمز البريدي.</a:t>
            </a:r>
            <a:endParaRPr lang="en-US" sz="1400" b="1" dirty="0">
              <a:latin typeface="Arial" pitchFamily="34" charset="0"/>
              <a:cs typeface="Arial" pitchFamily="34" charset="0"/>
            </a:endParaRPr>
          </a:p>
        </p:txBody>
      </p:sp>
    </p:spTree>
    <p:extLst>
      <p:ext uri="{BB962C8B-B14F-4D97-AF65-F5344CB8AC3E}">
        <p14:creationId xmlns:p14="http://schemas.microsoft.com/office/powerpoint/2010/main" val="6894610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4- 4</a:t>
            </a:r>
            <a:endParaRPr lang="ar-SA" sz="1400" b="1" dirty="0">
              <a:latin typeface="Andalus" pitchFamily="18" charset="-78"/>
              <a:cs typeface="Andalus" pitchFamily="18" charset="-78"/>
            </a:endParaRPr>
          </a:p>
        </p:txBody>
      </p:sp>
      <p:graphicFrame>
        <p:nvGraphicFramePr>
          <p:cNvPr id="4" name="Diagram 3"/>
          <p:cNvGraphicFramePr/>
          <p:nvPr>
            <p:extLst>
              <p:ext uri="{D42A27DB-BD31-4B8C-83A1-F6EECF244321}">
                <p14:modId xmlns:p14="http://schemas.microsoft.com/office/powerpoint/2010/main" val="3017720352"/>
              </p:ext>
            </p:extLst>
          </p:nvPr>
        </p:nvGraphicFramePr>
        <p:xfrm>
          <a:off x="251520" y="548680"/>
          <a:ext cx="8640960" cy="6346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115616" y="622955"/>
            <a:ext cx="7704856" cy="1331134"/>
          </a:xfrm>
          <a:prstGeom prst="rect">
            <a:avLst/>
          </a:prstGeom>
          <a:noFill/>
        </p:spPr>
        <p:txBody>
          <a:bodyPr wrap="square" rtlCol="1">
            <a:spAutoFit/>
          </a:bodyPr>
          <a:lstStyle/>
          <a:p>
            <a:pPr marL="171450" lvl="0" indent="-171450">
              <a:buFont typeface="Arial" pitchFamily="34" charset="0"/>
              <a:buChar char="•"/>
            </a:pPr>
            <a:r>
              <a:rPr lang="ar-SA" sz="1150" b="1" dirty="0">
                <a:latin typeface="Arial" pitchFamily="34" charset="0"/>
                <a:cs typeface="Arial" pitchFamily="34" charset="0"/>
              </a:rPr>
              <a:t>يتألف هيكل قاعدة البيانات من مجموعة هرمية مرتبة أو أكثر ( هيكل شجرة معكوسة) وكل مجموعة هي عبارة عن بيانات متعددة لنوع وحيد من الهرمية.</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في هذا النموذج، كل مستوى يحتوي على سجلات كل واحد منها ذو جذر وحيد وتتفرع منه عدّة فروع، وهذه الفروع عبارة عن سجلات حيث تنظم العناصر البيانية فيها مثل أجزاء من السجل تسمى قطع </a:t>
            </a:r>
            <a:r>
              <a:rPr lang="en-US" sz="1150" b="1" dirty="0">
                <a:latin typeface="Arial" pitchFamily="34" charset="0"/>
                <a:cs typeface="Arial" pitchFamily="34" charset="0"/>
              </a:rPr>
              <a:t>segments</a:t>
            </a:r>
            <a:r>
              <a:rPr lang="ar-SA" sz="1150" b="1" dirty="0">
                <a:latin typeface="Arial" pitchFamily="34" charset="0"/>
                <a:cs typeface="Arial" pitchFamily="34" charset="0"/>
              </a:rPr>
              <a:t>.</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بالنسبة للمستخدم فكل سجل يشبه مخطط تنظيمي مع قطعة بمستوى عالي </a:t>
            </a:r>
            <a:r>
              <a:rPr lang="en-US" sz="1150" b="1" dirty="0">
                <a:latin typeface="Arial" pitchFamily="34" charset="0"/>
                <a:cs typeface="Arial" pitchFamily="34" charset="0"/>
              </a:rPr>
              <a:t>top-level segment</a:t>
            </a:r>
            <a:r>
              <a:rPr lang="ar-SA" sz="1150" b="1" dirty="0">
                <a:latin typeface="Arial" pitchFamily="34" charset="0"/>
                <a:cs typeface="Arial" pitchFamily="34" charset="0"/>
              </a:rPr>
              <a:t> ، تسمى جذر </a:t>
            </a:r>
            <a:r>
              <a:rPr lang="en-US" sz="1150" b="1" dirty="0">
                <a:latin typeface="Arial" pitchFamily="34" charset="0"/>
                <a:cs typeface="Arial" pitchFamily="34" charset="0"/>
              </a:rPr>
              <a:t>root</a:t>
            </a:r>
            <a:r>
              <a:rPr lang="ar-SA" sz="1150" b="1" dirty="0">
                <a:latin typeface="Arial" pitchFamily="34" charset="0"/>
                <a:cs typeface="Arial" pitchFamily="34" charset="0"/>
              </a:rPr>
              <a:t> ، مرتبطة منطقيا(بمؤشرات) بقطع متفرعة منها في مستوى أدنى بواسطة علاقة أب- أبن. وكل أنواع التفرعات الشجرية مرتبة، أي للجزء عدة توابع وأصل واحد فقط ( علاقة واحد إلى متعدد). </a:t>
            </a:r>
            <a:endParaRPr lang="en-US" sz="1150" b="1" dirty="0">
              <a:latin typeface="Arial" pitchFamily="34" charset="0"/>
              <a:cs typeface="Arial" pitchFamily="34" charset="0"/>
            </a:endParaRPr>
          </a:p>
          <a:p>
            <a:pPr marL="171450" indent="-171450">
              <a:buFont typeface="Arial" pitchFamily="34" charset="0"/>
              <a:buChar char="•"/>
            </a:pPr>
            <a:r>
              <a:rPr lang="ar-SA" sz="1150" b="1" dirty="0">
                <a:latin typeface="Arial" pitchFamily="34" charset="0"/>
                <a:cs typeface="Arial" pitchFamily="34" charset="0"/>
              </a:rPr>
              <a:t>تستعمل المؤشرات للربط بين السجلات وهي تشير إلى السجل التالي، فيها عنوانه</a:t>
            </a:r>
          </a:p>
        </p:txBody>
      </p:sp>
      <p:sp>
        <p:nvSpPr>
          <p:cNvPr id="5" name="TextBox 4"/>
          <p:cNvSpPr txBox="1"/>
          <p:nvPr/>
        </p:nvSpPr>
        <p:spPr>
          <a:xfrm>
            <a:off x="1115616" y="2049904"/>
            <a:ext cx="7704856" cy="1200329"/>
          </a:xfrm>
          <a:prstGeom prst="rect">
            <a:avLst/>
          </a:prstGeom>
          <a:noFill/>
        </p:spPr>
        <p:txBody>
          <a:bodyPr wrap="square" rtlCol="1">
            <a:spAutoFit/>
          </a:bodyPr>
          <a:lstStyle/>
          <a:p>
            <a:pPr marL="171450" lvl="0" indent="-171450">
              <a:buFont typeface="Arial" pitchFamily="34" charset="0"/>
              <a:buChar char="•"/>
            </a:pPr>
            <a:r>
              <a:rPr lang="ar-SA" sz="1200" b="1" dirty="0"/>
              <a:t>في هذا النموذج توضع سجلات قواعد البيانات على شكل متشابك حسب نظام معين. ويعتبر هذا النموذج امتداد للنموذج الهرمي.</a:t>
            </a:r>
            <a:endParaRPr lang="en-US" sz="1200" b="1" dirty="0"/>
          </a:p>
          <a:p>
            <a:pPr marL="171450" lvl="0" indent="-171450">
              <a:buFont typeface="Arial" pitchFamily="34" charset="0"/>
              <a:buChar char="•"/>
            </a:pPr>
            <a:r>
              <a:rPr lang="ar-SA" sz="1200" b="1" dirty="0"/>
              <a:t>الفرق بين النموذجين هو أن النموذج الهرمي يسمح فقط بأن يكون لكل ابن أب واحد فقط بينما في النموذج الشبكي يكون لكل ابن أكثر من أب أو لا يكون له أب.</a:t>
            </a:r>
            <a:endParaRPr lang="en-US" sz="1200" b="1" dirty="0"/>
          </a:p>
          <a:p>
            <a:pPr marL="171450" lvl="0" indent="-171450">
              <a:buFont typeface="Arial" pitchFamily="34" charset="0"/>
              <a:buChar char="•"/>
            </a:pPr>
            <a:r>
              <a:rPr lang="ar-SA" sz="1200" b="1" dirty="0"/>
              <a:t>تتألف قاعدة البيانات هنا من مجموعتين: المجموعة الأولى للسجلات حيث لكل سجل يحتوي مجموعة حقول، والمجموعة الثانية للروابط بين السجلات.</a:t>
            </a:r>
            <a:endParaRPr lang="en-US" sz="1200" b="1" dirty="0"/>
          </a:p>
          <a:p>
            <a:pPr marL="171450" lvl="0" indent="-171450">
              <a:buFont typeface="Arial" pitchFamily="34" charset="0"/>
              <a:buChar char="•"/>
            </a:pPr>
            <a:r>
              <a:rPr lang="ar-SA" sz="1200" b="1" dirty="0"/>
              <a:t>نظام إدارة قواعد البيانات هنا يتكون من مجموعتين أيضا: الأولى عبارة عن وقائع لكل حقول السجل والثانية تصف الأحداث.</a:t>
            </a:r>
            <a:endParaRPr lang="en-US" sz="1200" b="1" dirty="0"/>
          </a:p>
          <a:p>
            <a:pPr marL="171450" lvl="0" indent="-171450">
              <a:buFont typeface="Arial" pitchFamily="34" charset="0"/>
              <a:buChar char="•"/>
            </a:pPr>
            <a:r>
              <a:rPr lang="ar-SA" sz="1200" b="1" dirty="0"/>
              <a:t>تتميز بأنها تقلل من التكرار ، وتتجاوب أحيانا أسرع من النموذج الهرمي</a:t>
            </a:r>
            <a:r>
              <a:rPr lang="ar-SA" sz="1200" b="1" dirty="0" smtClean="0"/>
              <a:t>.</a:t>
            </a:r>
            <a:endParaRPr lang="en-US" sz="1200" b="1" dirty="0"/>
          </a:p>
        </p:txBody>
      </p:sp>
      <p:sp>
        <p:nvSpPr>
          <p:cNvPr id="6" name="TextBox 5"/>
          <p:cNvSpPr txBox="1"/>
          <p:nvPr/>
        </p:nvSpPr>
        <p:spPr>
          <a:xfrm>
            <a:off x="1236261" y="5482481"/>
            <a:ext cx="7471173" cy="1277273"/>
          </a:xfrm>
          <a:prstGeom prst="rect">
            <a:avLst/>
          </a:prstGeom>
          <a:noFill/>
        </p:spPr>
        <p:txBody>
          <a:bodyPr wrap="square" rtlCol="1">
            <a:spAutoFit/>
          </a:bodyPr>
          <a:lstStyle/>
          <a:p>
            <a:pPr lvl="0"/>
            <a:r>
              <a:rPr lang="ar-SA" sz="1100" b="1" dirty="0">
                <a:latin typeface="Arial" pitchFamily="34" charset="0"/>
                <a:cs typeface="Arial" pitchFamily="34" charset="0"/>
              </a:rPr>
              <a:t>هي قواعد بيانات تخزن البيانات والإجراءات في عنصر واحد يسمى كيان أو شيء </a:t>
            </a:r>
            <a:r>
              <a:rPr lang="en-US" sz="1100" b="1" dirty="0">
                <a:latin typeface="Arial" pitchFamily="34" charset="0"/>
                <a:cs typeface="Arial" pitchFamily="34" charset="0"/>
              </a:rPr>
              <a:t>Object</a:t>
            </a:r>
            <a:r>
              <a:rPr lang="ar-SA" sz="1100" b="1" dirty="0">
                <a:latin typeface="Arial" pitchFamily="34" charset="0"/>
                <a:cs typeface="Arial" pitchFamily="34" charset="0"/>
              </a:rPr>
              <a:t> وذلك باستخدام البرمجة كائنية التوجه. وتعتبر البيانات كيانات يمكن ان تستعاد تلقائيا ويمكن تقاسمها .</a:t>
            </a:r>
            <a:endParaRPr lang="en-US" sz="1100" b="1" dirty="0">
              <a:latin typeface="Arial" pitchFamily="34" charset="0"/>
              <a:cs typeface="Arial" pitchFamily="34" charset="0"/>
            </a:endParaRPr>
          </a:p>
          <a:p>
            <a:pPr lvl="0"/>
            <a:r>
              <a:rPr lang="ar-SA" sz="1100" b="1" u="sng" dirty="0">
                <a:latin typeface="Arial" pitchFamily="34" charset="0"/>
                <a:cs typeface="Arial" pitchFamily="34" charset="0"/>
              </a:rPr>
              <a:t> </a:t>
            </a:r>
            <a:r>
              <a:rPr lang="en-US" sz="1100" b="1" u="sng" dirty="0">
                <a:latin typeface="Arial" pitchFamily="34" charset="0"/>
                <a:cs typeface="Arial" pitchFamily="34" charset="0"/>
              </a:rPr>
              <a:t>Class</a:t>
            </a:r>
            <a:r>
              <a:rPr lang="ar-SA" sz="1100" b="1" u="sng" dirty="0">
                <a:latin typeface="Arial" pitchFamily="34" charset="0"/>
                <a:cs typeface="Arial" pitchFamily="34" charset="0"/>
              </a:rPr>
              <a:t>:</a:t>
            </a:r>
            <a:r>
              <a:rPr lang="ar-SA" sz="1100" b="1" dirty="0">
                <a:latin typeface="Arial" pitchFamily="34" charset="0"/>
                <a:cs typeface="Arial" pitchFamily="34" charset="0"/>
              </a:rPr>
              <a:t>  يمثل صنف ما يتألف من خصائص بيانية والعميات التي تعمل عليها ويوفرها الصنف لمستخدميه.</a:t>
            </a:r>
            <a:endParaRPr lang="en-US" sz="1100" b="1" dirty="0">
              <a:latin typeface="Arial" pitchFamily="34" charset="0"/>
              <a:cs typeface="Arial" pitchFamily="34" charset="0"/>
            </a:endParaRPr>
          </a:p>
          <a:p>
            <a:pPr lvl="0"/>
            <a:r>
              <a:rPr lang="en-US" sz="1100" b="1" u="sng" dirty="0">
                <a:latin typeface="Arial" pitchFamily="34" charset="0"/>
                <a:cs typeface="Arial" pitchFamily="34" charset="0"/>
              </a:rPr>
              <a:t>Inheritance</a:t>
            </a:r>
            <a:r>
              <a:rPr lang="ar-SA" sz="1100" b="1" u="sng" dirty="0">
                <a:latin typeface="Arial" pitchFamily="34" charset="0"/>
                <a:cs typeface="Arial" pitchFamily="34" charset="0"/>
              </a:rPr>
              <a:t>: </a:t>
            </a:r>
            <a:r>
              <a:rPr lang="ar-SA" sz="1100" b="1" dirty="0">
                <a:latin typeface="Arial" pitchFamily="34" charset="0"/>
                <a:cs typeface="Arial" pitchFamily="34" charset="0"/>
              </a:rPr>
              <a:t>هي تقنية تسمح بوضع العناصر المشتركة بين عدة كائنات وتعريفها مرة واحدة بكائن واحد ثم تعريف هذه الكائنات الأخرى على أنها ترث منه كل عناصره.</a:t>
            </a:r>
            <a:endParaRPr lang="en-US" sz="1100" b="1" dirty="0">
              <a:latin typeface="Arial" pitchFamily="34" charset="0"/>
              <a:cs typeface="Arial" pitchFamily="34" charset="0"/>
            </a:endParaRPr>
          </a:p>
          <a:p>
            <a:pPr lvl="0"/>
            <a:r>
              <a:rPr lang="ar-SA" sz="1100" b="1" dirty="0">
                <a:latin typeface="Arial" pitchFamily="34" charset="0"/>
                <a:cs typeface="Arial" pitchFamily="34" charset="0"/>
              </a:rPr>
              <a:t>والأشياء يمكن ان تحتوي على بيانات متعددة الوسائط </a:t>
            </a:r>
            <a:r>
              <a:rPr lang="en-US" sz="1100" b="1" dirty="0">
                <a:latin typeface="Arial" pitchFamily="34" charset="0"/>
                <a:cs typeface="Arial" pitchFamily="34" charset="0"/>
              </a:rPr>
              <a:t>(Multimedia)</a:t>
            </a:r>
            <a:r>
              <a:rPr lang="ar-SA" sz="1100" b="1" dirty="0">
                <a:latin typeface="Arial" pitchFamily="34" charset="0"/>
                <a:cs typeface="Arial" pitchFamily="34" charset="0"/>
              </a:rPr>
              <a:t>.</a:t>
            </a:r>
            <a:endParaRPr lang="en-US" sz="1100" b="1" dirty="0">
              <a:latin typeface="Arial" pitchFamily="34" charset="0"/>
              <a:cs typeface="Arial" pitchFamily="34" charset="0"/>
            </a:endParaRPr>
          </a:p>
          <a:p>
            <a:r>
              <a:rPr lang="ar-SA" sz="1100" b="1" dirty="0">
                <a:latin typeface="Arial" pitchFamily="34" charset="0"/>
                <a:cs typeface="Arial" pitchFamily="34" charset="0"/>
              </a:rPr>
              <a:t>نظم ادارة هذا النوع من القواعد تدعى / نظم ادارة قواعد البيانات كائنية التوجه </a:t>
            </a:r>
            <a:endParaRPr lang="en-US" sz="1100" b="1" dirty="0">
              <a:latin typeface="Arial" pitchFamily="34" charset="0"/>
              <a:cs typeface="Arial" pitchFamily="34" charset="0"/>
            </a:endParaRPr>
          </a:p>
        </p:txBody>
      </p:sp>
      <p:sp>
        <p:nvSpPr>
          <p:cNvPr id="7" name="TextBox 6"/>
          <p:cNvSpPr txBox="1"/>
          <p:nvPr/>
        </p:nvSpPr>
        <p:spPr>
          <a:xfrm>
            <a:off x="1127689" y="3682281"/>
            <a:ext cx="7704856" cy="1615827"/>
          </a:xfrm>
          <a:prstGeom prst="rect">
            <a:avLst/>
          </a:prstGeom>
          <a:noFill/>
        </p:spPr>
        <p:txBody>
          <a:bodyPr wrap="square" rtlCol="1">
            <a:spAutoFit/>
          </a:bodyPr>
          <a:lstStyle/>
          <a:p>
            <a:pPr lvl="0"/>
            <a:r>
              <a:rPr lang="ar-SA" sz="1100" b="1" dirty="0"/>
              <a:t>يسمح هذا النموذج بتخزين البيانات في جداول ثنائية الأبعاد يمثل كيان </a:t>
            </a:r>
            <a:r>
              <a:rPr lang="en-US" sz="1100" b="1" dirty="0"/>
              <a:t>Entity </a:t>
            </a:r>
            <a:r>
              <a:rPr lang="ar-SA" sz="1100" b="1" dirty="0"/>
              <a:t>مكون من صفوف ( السجلات) تسمى واقعة </a:t>
            </a:r>
            <a:r>
              <a:rPr lang="en-US" sz="1100" b="1" dirty="0"/>
              <a:t> tuple</a:t>
            </a:r>
            <a:r>
              <a:rPr lang="ar-SA" sz="1100" b="1" dirty="0"/>
              <a:t>والأمدة ( الحقول أو الصفات ).</a:t>
            </a:r>
            <a:endParaRPr lang="en-US" sz="1100" b="1" dirty="0"/>
          </a:p>
          <a:p>
            <a:pPr lvl="0"/>
            <a:r>
              <a:rPr lang="ar-SA" sz="1100" b="1" dirty="0">
                <a:solidFill>
                  <a:srgbClr val="0070C0"/>
                </a:solidFill>
              </a:rPr>
              <a:t>مؤلفة من ثلاث عناصر:</a:t>
            </a:r>
            <a:endParaRPr lang="en-US" sz="1100" b="1" dirty="0">
              <a:solidFill>
                <a:srgbClr val="0070C0"/>
              </a:solidFill>
            </a:endParaRPr>
          </a:p>
          <a:p>
            <a:pPr lvl="0"/>
            <a:r>
              <a:rPr lang="ar-SA" sz="1100" b="1" dirty="0"/>
              <a:t>هياكل البيانات وتسمى الجداول او العلاقات </a:t>
            </a:r>
            <a:r>
              <a:rPr lang="ar-SA" sz="1100" b="1" dirty="0" smtClean="0"/>
              <a:t>. + قواعد </a:t>
            </a:r>
            <a:r>
              <a:rPr lang="ar-SA" sz="1100" b="1" dirty="0"/>
              <a:t>تسمح بالعلاقات بين الصفات</a:t>
            </a:r>
            <a:r>
              <a:rPr lang="ar-SA" sz="1100" b="1" dirty="0" smtClean="0"/>
              <a:t>. +  عوامل </a:t>
            </a:r>
            <a:r>
              <a:rPr lang="ar-SA" sz="1100" b="1" dirty="0"/>
              <a:t>معالجة البيانات: العمليات الجبرية والحسابية .</a:t>
            </a:r>
            <a:endParaRPr lang="en-US" sz="1100" b="1" dirty="0"/>
          </a:p>
          <a:p>
            <a:pPr lvl="0"/>
            <a:r>
              <a:rPr lang="ar-SA" sz="1100" b="1" dirty="0">
                <a:solidFill>
                  <a:srgbClr val="C00000"/>
                </a:solidFill>
              </a:rPr>
              <a:t>يعتبر هذا النوع من قواعد البيانات الأكثر انتشارا ويستخدم مع الحاسبات الشخصية مثل </a:t>
            </a:r>
            <a:r>
              <a:rPr lang="en-US" sz="1100" b="1" dirty="0">
                <a:solidFill>
                  <a:srgbClr val="C00000"/>
                </a:solidFill>
              </a:rPr>
              <a:t>MS Access</a:t>
            </a:r>
            <a:r>
              <a:rPr lang="ar-SA" sz="1100" b="1" dirty="0">
                <a:solidFill>
                  <a:srgbClr val="C00000"/>
                </a:solidFill>
              </a:rPr>
              <a:t>، </a:t>
            </a:r>
            <a:r>
              <a:rPr lang="en-US" sz="1100" b="1" dirty="0">
                <a:solidFill>
                  <a:srgbClr val="C00000"/>
                </a:solidFill>
              </a:rPr>
              <a:t>Lite Oracle  </a:t>
            </a:r>
            <a:r>
              <a:rPr lang="ar-SA" sz="1100" b="1" dirty="0">
                <a:solidFill>
                  <a:srgbClr val="C00000"/>
                </a:solidFill>
              </a:rPr>
              <a:t>ومع الحاسبات الكبيرة مثل </a:t>
            </a:r>
            <a:r>
              <a:rPr lang="en-US" sz="1100" b="1" dirty="0">
                <a:solidFill>
                  <a:srgbClr val="C00000"/>
                </a:solidFill>
              </a:rPr>
              <a:t> DB2 </a:t>
            </a:r>
            <a:r>
              <a:rPr lang="ar-SA" sz="1100" b="1" dirty="0">
                <a:solidFill>
                  <a:srgbClr val="C00000"/>
                </a:solidFill>
              </a:rPr>
              <a:t>،</a:t>
            </a:r>
            <a:r>
              <a:rPr lang="en-US" sz="1100" b="1" dirty="0">
                <a:solidFill>
                  <a:srgbClr val="C00000"/>
                </a:solidFill>
              </a:rPr>
              <a:t> Oracle</a:t>
            </a:r>
            <a:r>
              <a:rPr lang="ar-SA" sz="1100" b="1" dirty="0">
                <a:solidFill>
                  <a:srgbClr val="C00000"/>
                </a:solidFill>
              </a:rPr>
              <a:t>و </a:t>
            </a:r>
            <a:r>
              <a:rPr lang="en-US" sz="1100" b="1" dirty="0">
                <a:solidFill>
                  <a:srgbClr val="C00000"/>
                </a:solidFill>
              </a:rPr>
              <a:t>MS SQL Serve</a:t>
            </a:r>
            <a:r>
              <a:rPr lang="ar-SA" sz="1100" b="1" dirty="0" smtClean="0">
                <a:solidFill>
                  <a:srgbClr val="C00000"/>
                </a:solidFill>
              </a:rPr>
              <a:t>.</a:t>
            </a:r>
            <a:endParaRPr lang="en-US" sz="1100" b="1" dirty="0">
              <a:solidFill>
                <a:srgbClr val="C00000"/>
              </a:solidFill>
            </a:endParaRPr>
          </a:p>
          <a:p>
            <a:pPr lvl="0"/>
            <a:r>
              <a:rPr lang="ar-SA" sz="1100" b="1" dirty="0"/>
              <a:t>يتم ربط الجداول في علاقات من خلال الحقل المفتاح أو الأساسي لأحد الجداول ، مثل رقم العميل جدول العملاء، ويكون هذا الحقل في جدوله الأساسي حقل مفتاح، أي لا تتكرر قيمته بكل سجلات الجدول، ويسمى هذا الحقل في الجدول الآخر بالمفتاح الأجنبي </a:t>
            </a:r>
            <a:r>
              <a:rPr lang="en-US" sz="1100" b="1" dirty="0"/>
              <a:t>foreign key </a:t>
            </a:r>
            <a:r>
              <a:rPr lang="ar-SA" sz="1100" b="1" dirty="0"/>
              <a:t>مثل الحقل رقم العميل بجدول الطلبات ، حيث يمكن أن تتكرر قيمه في جدول الطلبات بقدر ما يقوم بطلبات العميل المعني . </a:t>
            </a:r>
            <a:endParaRPr lang="en-US" sz="1100" b="1" dirty="0"/>
          </a:p>
          <a:p>
            <a:r>
              <a:rPr lang="ar-SA" sz="1100" b="1" u="sng" dirty="0"/>
              <a:t>مثال :</a:t>
            </a:r>
            <a:r>
              <a:rPr lang="ar-SA" sz="1100" b="1" dirty="0"/>
              <a:t>    عميل وفاتورة </a:t>
            </a:r>
            <a:endParaRPr lang="en-US" sz="1100" b="1" dirty="0"/>
          </a:p>
        </p:txBody>
      </p:sp>
      <p:sp>
        <p:nvSpPr>
          <p:cNvPr id="8" name="TextBox 7"/>
          <p:cNvSpPr txBox="1"/>
          <p:nvPr/>
        </p:nvSpPr>
        <p:spPr>
          <a:xfrm>
            <a:off x="2771800" y="35332"/>
            <a:ext cx="3456384" cy="369332"/>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cs typeface="FS_Bold" pitchFamily="2" charset="-78"/>
              </a:rPr>
              <a:t>انــــواع </a:t>
            </a:r>
            <a:r>
              <a:rPr lang="ar-SA" dirty="0">
                <a:ln>
                  <a:solidFill>
                    <a:schemeClr val="tx1"/>
                  </a:solidFill>
                </a:ln>
                <a:cs typeface="FS_Bold" pitchFamily="2" charset="-78"/>
              </a:rPr>
              <a:t>قـــواعــد البيانــات</a:t>
            </a:r>
            <a:endParaRPr lang="ar-SA" sz="3600" dirty="0" smtClean="0">
              <a:ln>
                <a:solidFill>
                  <a:schemeClr val="tx1"/>
                </a:solidFill>
              </a:ln>
              <a:effectLst/>
              <a:cs typeface="FS_Bold" pitchFamily="2" charset="-78"/>
            </a:endParaRPr>
          </a:p>
        </p:txBody>
      </p:sp>
    </p:spTree>
    <p:extLst>
      <p:ext uri="{BB962C8B-B14F-4D97-AF65-F5344CB8AC3E}">
        <p14:creationId xmlns:p14="http://schemas.microsoft.com/office/powerpoint/2010/main" val="13996830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Brace 1"/>
          <p:cNvSpPr/>
          <p:nvPr/>
        </p:nvSpPr>
        <p:spPr>
          <a:xfrm rot="5400000">
            <a:off x="6835434" y="1669621"/>
            <a:ext cx="776118" cy="2422669"/>
          </a:xfrm>
          <a:prstGeom prst="righ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1" anchor="ctr"/>
          <a:lstStyle/>
          <a:p>
            <a:pPr algn="ctr"/>
            <a:endParaRPr lang="ar-SA"/>
          </a:p>
        </p:txBody>
      </p:sp>
      <p:cxnSp>
        <p:nvCxnSpPr>
          <p:cNvPr id="20" name="Straight Connector 19"/>
          <p:cNvCxnSpPr/>
          <p:nvPr/>
        </p:nvCxnSpPr>
        <p:spPr>
          <a:xfrm>
            <a:off x="3419872" y="232449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3 - 4</a:t>
            </a:r>
            <a:endParaRPr lang="ar-SA" sz="1400" b="1" dirty="0">
              <a:latin typeface="Andalus" pitchFamily="18" charset="-78"/>
              <a:cs typeface="Andalus" pitchFamily="18" charset="-78"/>
            </a:endParaRPr>
          </a:p>
        </p:txBody>
      </p:sp>
      <p:sp>
        <p:nvSpPr>
          <p:cNvPr id="6" name="TextBox 5"/>
          <p:cNvSpPr txBox="1"/>
          <p:nvPr/>
        </p:nvSpPr>
        <p:spPr>
          <a:xfrm>
            <a:off x="914965" y="445314"/>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cs typeface="FS_Bold" pitchFamily="2" charset="-78"/>
              </a:rPr>
              <a:t>تابع  شرح / انــــواع </a:t>
            </a:r>
            <a:r>
              <a:rPr lang="ar-SA" sz="2800" dirty="0">
                <a:ln>
                  <a:solidFill>
                    <a:schemeClr val="tx1"/>
                  </a:solidFill>
                </a:ln>
                <a:cs typeface="FS_Bold" pitchFamily="2" charset="-78"/>
              </a:rPr>
              <a:t>قـــواعــد البيانــات</a:t>
            </a:r>
            <a:endParaRPr lang="ar-SA" sz="4800" dirty="0" smtClean="0">
              <a:ln>
                <a:solidFill>
                  <a:schemeClr val="tx1"/>
                </a:solidFill>
              </a:ln>
              <a:effectLst/>
              <a:cs typeface="FS_Bold" pitchFamily="2" charset="-78"/>
            </a:endParaRPr>
          </a:p>
        </p:txBody>
      </p:sp>
      <p:sp>
        <p:nvSpPr>
          <p:cNvPr id="7" name="Left Brace 6"/>
          <p:cNvSpPr/>
          <p:nvPr/>
        </p:nvSpPr>
        <p:spPr>
          <a:xfrm rot="5400000">
            <a:off x="4175955" y="-2307830"/>
            <a:ext cx="864096" cy="7416823"/>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82058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الهرمي</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323528" y="1857018"/>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قواعد البيانات الموجهة</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419872"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6176410"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5600346"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الشبكي</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792034"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العلائقي</a:t>
            </a:r>
            <a:endParaRPr lang="ar-SA" sz="4000" dirty="0" smtClean="0">
              <a:ln>
                <a:solidFill>
                  <a:schemeClr val="tx1"/>
                </a:solidFill>
              </a:ln>
              <a:effectLst/>
              <a:cs typeface="MCS Taybah S_U normal." pitchFamily="2" charset="-78"/>
            </a:endParaRPr>
          </a:p>
        </p:txBody>
      </p:sp>
      <p:sp>
        <p:nvSpPr>
          <p:cNvPr id="3" name="TextBox 2"/>
          <p:cNvSpPr txBox="1"/>
          <p:nvPr/>
        </p:nvSpPr>
        <p:spPr>
          <a:xfrm>
            <a:off x="7971749" y="1487686"/>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893634" y="1483876"/>
            <a:ext cx="282776" cy="369332"/>
          </a:xfrm>
          <a:prstGeom prst="rect">
            <a:avLst/>
          </a:prstGeom>
          <a:noFill/>
        </p:spPr>
        <p:txBody>
          <a:bodyPr wrap="square" rtlCol="1">
            <a:spAutoFit/>
          </a:bodyPr>
          <a:lstStyle/>
          <a:p>
            <a:r>
              <a:rPr lang="ar-SA" dirty="0" smtClean="0"/>
              <a:t>2</a:t>
            </a:r>
            <a:endParaRPr lang="ar-SA" dirty="0"/>
          </a:p>
        </p:txBody>
      </p:sp>
      <p:sp>
        <p:nvSpPr>
          <p:cNvPr id="28" name="TextBox 27"/>
          <p:cNvSpPr txBox="1"/>
          <p:nvPr/>
        </p:nvSpPr>
        <p:spPr>
          <a:xfrm>
            <a:off x="3137096" y="1500788"/>
            <a:ext cx="282776" cy="369332"/>
          </a:xfrm>
          <a:prstGeom prst="rect">
            <a:avLst/>
          </a:prstGeom>
          <a:noFill/>
        </p:spPr>
        <p:txBody>
          <a:bodyPr wrap="square" rtlCol="1">
            <a:spAutoFit/>
          </a:bodyPr>
          <a:lstStyle/>
          <a:p>
            <a:r>
              <a:rPr lang="ar-SA" dirty="0" smtClean="0"/>
              <a:t>3</a:t>
            </a:r>
            <a:endParaRPr lang="ar-SA" dirty="0"/>
          </a:p>
        </p:txBody>
      </p:sp>
      <p:sp>
        <p:nvSpPr>
          <p:cNvPr id="29" name="TextBox 28"/>
          <p:cNvSpPr txBox="1"/>
          <p:nvPr/>
        </p:nvSpPr>
        <p:spPr>
          <a:xfrm>
            <a:off x="616816" y="1496978"/>
            <a:ext cx="282776" cy="369332"/>
          </a:xfrm>
          <a:prstGeom prst="rect">
            <a:avLst/>
          </a:prstGeom>
          <a:noFill/>
        </p:spPr>
        <p:txBody>
          <a:bodyPr wrap="square" rtlCol="1">
            <a:spAutoFit/>
          </a:bodyPr>
          <a:lstStyle/>
          <a:p>
            <a:r>
              <a:rPr lang="ar-SA" dirty="0" smtClean="0"/>
              <a:t>2</a:t>
            </a:r>
            <a:endParaRPr lang="ar-SA" dirty="0"/>
          </a:p>
        </p:txBody>
      </p:sp>
      <p:sp>
        <p:nvSpPr>
          <p:cNvPr id="4" name="Rectangle 3"/>
          <p:cNvSpPr/>
          <p:nvPr/>
        </p:nvSpPr>
        <p:spPr>
          <a:xfrm>
            <a:off x="5724128" y="2599020"/>
            <a:ext cx="2664298" cy="253916"/>
          </a:xfrm>
          <a:prstGeom prst="rect">
            <a:avLst/>
          </a:prstGeom>
        </p:spPr>
        <p:txBody>
          <a:bodyPr wrap="square">
            <a:spAutoFit/>
          </a:bodyPr>
          <a:lstStyle/>
          <a:p>
            <a:r>
              <a:rPr lang="ar-SA" sz="1050" dirty="0" smtClean="0">
                <a:ln>
                  <a:solidFill>
                    <a:schemeClr val="tx1"/>
                  </a:solidFill>
                </a:ln>
                <a:solidFill>
                  <a:srgbClr val="C00000"/>
                </a:solidFill>
                <a:cs typeface="FS_Bold" pitchFamily="2" charset="-78"/>
              </a:rPr>
              <a:t>عيوب مشتركة بين  النموذج الهرمي والشبكي</a:t>
            </a:r>
            <a:endParaRPr lang="ar-SA" sz="1050" dirty="0">
              <a:solidFill>
                <a:srgbClr val="C00000"/>
              </a:solidFill>
            </a:endParaRPr>
          </a:p>
        </p:txBody>
      </p:sp>
      <p:sp>
        <p:nvSpPr>
          <p:cNvPr id="5" name="Rectangle 4"/>
          <p:cNvSpPr/>
          <p:nvPr/>
        </p:nvSpPr>
        <p:spPr>
          <a:xfrm>
            <a:off x="5893634" y="3264702"/>
            <a:ext cx="2856750" cy="2492990"/>
          </a:xfrm>
          <a:prstGeom prst="rect">
            <a:avLst/>
          </a:prstGeom>
          <a:solidFill>
            <a:schemeClr val="bg1"/>
          </a:solidFill>
          <a:ln>
            <a:solidFill>
              <a:schemeClr val="tx1"/>
            </a:solidFill>
            <a:prstDash val="sysDot"/>
          </a:ln>
        </p:spPr>
        <p:txBody>
          <a:bodyPr wrap="square">
            <a:spAutoFit/>
          </a:bodyPr>
          <a:lstStyle/>
          <a:p>
            <a:pPr marL="285750" lvl="0" indent="-285750">
              <a:buFont typeface="Arial" pitchFamily="34" charset="0"/>
              <a:buChar char="•"/>
            </a:pPr>
            <a:r>
              <a:rPr lang="ar-SA" sz="1300" b="1" dirty="0"/>
              <a:t>طرق الوصول، الأدلة والفهارس يجب تحدد مسبقا وأي تعديل عليها بعد ذلك لن يكون سهلا حيث تعاد هيكلة قواعد البيانات، لذلك فهي غير مرنة. مثل تحديد البلد المتجهة إليها الطائرات المغادرة من مطار الملك خالد دون معرفة اليم أو الجهة فهو أمر غير سهل.</a:t>
            </a:r>
            <a:endParaRPr lang="en-US" sz="1300" b="1" dirty="0"/>
          </a:p>
          <a:p>
            <a:pPr marL="285750" lvl="0" indent="-285750">
              <a:buFont typeface="Arial" pitchFamily="34" charset="0"/>
              <a:buChar char="•"/>
            </a:pPr>
            <a:r>
              <a:rPr lang="ar-SA" sz="1300" b="1" dirty="0"/>
              <a:t>كلاهما يحتاج إلى برمجة مكثفة وصعبة وتأخذ وقتا طويلا وجهدا كبيرا.</a:t>
            </a:r>
            <a:endParaRPr lang="en-US" sz="1300" b="1" dirty="0"/>
          </a:p>
          <a:p>
            <a:pPr marL="285750" lvl="0" indent="-285750">
              <a:buFont typeface="Arial" pitchFamily="34" charset="0"/>
              <a:buChar char="•"/>
            </a:pPr>
            <a:r>
              <a:rPr lang="ar-SA" sz="1300" b="1" dirty="0"/>
              <a:t>يصعب معالجة أخطاء التصميم.</a:t>
            </a:r>
            <a:endParaRPr lang="en-US" sz="1300" b="1" dirty="0"/>
          </a:p>
          <a:p>
            <a:pPr marL="285750" lvl="0" indent="-285750">
              <a:buFont typeface="Arial" pitchFamily="34" charset="0"/>
              <a:buChar char="•"/>
            </a:pPr>
            <a:r>
              <a:rPr lang="ar-SA" sz="1300" b="1" dirty="0"/>
              <a:t>استخدامه  قليل جدا في الوقت الحالي من خلال الأنظمة القديمة  </a:t>
            </a:r>
            <a:r>
              <a:rPr lang="en-US" sz="1300" b="1" dirty="0"/>
              <a:t>Legacy Systems </a:t>
            </a:r>
            <a:r>
              <a:rPr lang="ar-SA" sz="1300" b="1" dirty="0"/>
              <a:t>التي لم تستحدث وتستبدل بأنظمة جديدة.</a:t>
            </a:r>
            <a:endParaRPr lang="en-US" sz="1300" b="1" dirty="0"/>
          </a:p>
        </p:txBody>
      </p:sp>
      <p:sp>
        <p:nvSpPr>
          <p:cNvPr id="19" name="Rectangle 18"/>
          <p:cNvSpPr/>
          <p:nvPr/>
        </p:nvSpPr>
        <p:spPr>
          <a:xfrm>
            <a:off x="275090" y="2922180"/>
            <a:ext cx="4728958" cy="3747180"/>
          </a:xfrm>
          <a:prstGeom prst="rect">
            <a:avLst/>
          </a:prstGeom>
          <a:solidFill>
            <a:schemeClr val="bg1"/>
          </a:solidFill>
          <a:ln>
            <a:solidFill>
              <a:schemeClr val="tx1"/>
            </a:solidFill>
            <a:prstDash val="sysDot"/>
          </a:ln>
        </p:spPr>
        <p:txBody>
          <a:bodyPr wrap="square">
            <a:spAutoFit/>
          </a:bodyPr>
          <a:lstStyle/>
          <a:p>
            <a:pPr lvl="0"/>
            <a:r>
              <a:rPr lang="ar-SA" sz="1100" b="1" dirty="0">
                <a:solidFill>
                  <a:srgbClr val="00B050"/>
                </a:solidFill>
              </a:rPr>
              <a:t>يوجد ثلاثة عمليات أساسية لمعالجة واسترجاع البيانات من قاعدة البيانات مع هذا النموذج :</a:t>
            </a:r>
            <a:endParaRPr lang="en-US" sz="1100" dirty="0">
              <a:solidFill>
                <a:srgbClr val="00B050"/>
              </a:solidFill>
            </a:endParaRPr>
          </a:p>
          <a:p>
            <a:pPr lvl="0"/>
            <a:r>
              <a:rPr lang="ar-SA" sz="1100" b="1" u="sng" dirty="0"/>
              <a:t>عملية الاختيار</a:t>
            </a:r>
            <a:r>
              <a:rPr lang="en-US" sz="1100" b="1" u="sng" dirty="0"/>
              <a:t>Selec</a:t>
            </a:r>
            <a:r>
              <a:rPr lang="en-US" sz="1100" b="1" dirty="0"/>
              <a:t>t</a:t>
            </a:r>
            <a:r>
              <a:rPr lang="ar-SA" sz="1100" b="1" dirty="0"/>
              <a:t> : </a:t>
            </a:r>
            <a:r>
              <a:rPr lang="ar-SA" sz="1100" dirty="0"/>
              <a:t>لاستخراج مجموعة حقول من جدول أو اكثر حسب شروط محددة .</a:t>
            </a:r>
            <a:endParaRPr lang="en-US" sz="1100" dirty="0"/>
          </a:p>
          <a:p>
            <a:pPr lvl="0"/>
            <a:r>
              <a:rPr lang="ar-SA" sz="1100" b="1" u="sng" dirty="0"/>
              <a:t>عملية الإسقاط </a:t>
            </a:r>
            <a:r>
              <a:rPr lang="en-US" sz="1100" b="1" u="sng" dirty="0"/>
              <a:t>Pro</a:t>
            </a:r>
            <a:r>
              <a:rPr lang="en-US" sz="1100" b="1" dirty="0"/>
              <a:t>ject</a:t>
            </a:r>
            <a:r>
              <a:rPr lang="ar-SA" sz="1100" dirty="0"/>
              <a:t>: اختيار عدة حقول من جدول أو أكثر لإنشاء جدول جديد يعبر عن وجهة نظر أو رؤية محددة ويسمى</a:t>
            </a:r>
            <a:r>
              <a:rPr lang="en-US" sz="1100" dirty="0"/>
              <a:t>view </a:t>
            </a:r>
            <a:r>
              <a:rPr lang="ar-SA" sz="1100" dirty="0"/>
              <a:t>وغالبا ما يكون مؤقتا.</a:t>
            </a:r>
            <a:endParaRPr lang="en-US" sz="1100" dirty="0"/>
          </a:p>
          <a:p>
            <a:pPr lvl="0"/>
            <a:r>
              <a:rPr lang="ar-SA" sz="1100" b="1" u="sng" dirty="0"/>
              <a:t>عملية الربط </a:t>
            </a:r>
            <a:r>
              <a:rPr lang="en-US" sz="1100" b="1" u="sng" dirty="0"/>
              <a:t>j</a:t>
            </a:r>
            <a:r>
              <a:rPr lang="en-US" sz="1100" b="1" dirty="0"/>
              <a:t>oin</a:t>
            </a:r>
            <a:r>
              <a:rPr lang="ar-SA" sz="1100" b="1" dirty="0"/>
              <a:t>:</a:t>
            </a:r>
            <a:r>
              <a:rPr lang="ar-SA" sz="1100" dirty="0"/>
              <a:t> التي تسمح بربط عدة جدول ببعضهم لاسترجاع بيانات منهم ولضبط العلاقات بين الجداول</a:t>
            </a:r>
            <a:r>
              <a:rPr lang="ar-SA" sz="1100" dirty="0" smtClean="0"/>
              <a:t>.</a:t>
            </a:r>
            <a:endParaRPr lang="en-US" sz="1100" dirty="0"/>
          </a:p>
          <a:p>
            <a:pPr lvl="0"/>
            <a:r>
              <a:rPr lang="ar-SA" sz="1100" b="1" u="sng" dirty="0">
                <a:solidFill>
                  <a:srgbClr val="00B050"/>
                </a:solidFill>
              </a:rPr>
              <a:t>يوجد ثلاثة انواع من العلاقات بين الجداول :</a:t>
            </a:r>
            <a:endParaRPr lang="en-US" sz="1100" dirty="0">
              <a:solidFill>
                <a:srgbClr val="00B050"/>
              </a:solidFill>
            </a:endParaRPr>
          </a:p>
          <a:p>
            <a:pPr lvl="0"/>
            <a:r>
              <a:rPr lang="ar-SA" sz="1100" dirty="0"/>
              <a:t>من </a:t>
            </a:r>
            <a:r>
              <a:rPr lang="ar-SA" sz="1100" b="1" dirty="0"/>
              <a:t>واحد إلى واحد</a:t>
            </a:r>
            <a:r>
              <a:rPr lang="ar-SA" sz="1100" dirty="0"/>
              <a:t> مثل / مستخدم وملفة الشخصي .</a:t>
            </a:r>
            <a:endParaRPr lang="en-US" sz="1100" dirty="0"/>
          </a:p>
          <a:p>
            <a:pPr lvl="0"/>
            <a:r>
              <a:rPr lang="ar-SA" sz="1100" dirty="0"/>
              <a:t>من </a:t>
            </a:r>
            <a:r>
              <a:rPr lang="ar-SA" sz="1100" b="1" dirty="0"/>
              <a:t>واحد إلى متعدد</a:t>
            </a:r>
            <a:r>
              <a:rPr lang="ar-SA" sz="1100" dirty="0"/>
              <a:t> / مثل عميل وطلباته.</a:t>
            </a:r>
            <a:endParaRPr lang="en-US" sz="1100" dirty="0"/>
          </a:p>
          <a:p>
            <a:pPr lvl="0"/>
            <a:r>
              <a:rPr lang="ar-SA" sz="1100" dirty="0"/>
              <a:t>من </a:t>
            </a:r>
            <a:r>
              <a:rPr lang="ar-SA" sz="1100" b="1" dirty="0"/>
              <a:t>متعدد إلى متعدد</a:t>
            </a:r>
            <a:r>
              <a:rPr lang="ar-SA" sz="1100" dirty="0"/>
              <a:t> / مثل المنجات والطلبات </a:t>
            </a:r>
            <a:r>
              <a:rPr lang="ar-SA" sz="1100" dirty="0" smtClean="0"/>
              <a:t>.</a:t>
            </a:r>
            <a:endParaRPr lang="en-US" sz="1100" dirty="0"/>
          </a:p>
          <a:p>
            <a:pPr lvl="0"/>
            <a:r>
              <a:rPr lang="ar-SA" sz="1100" b="1" dirty="0">
                <a:solidFill>
                  <a:srgbClr val="FF0000"/>
                </a:solidFill>
              </a:rPr>
              <a:t>من ميزات النموذج :</a:t>
            </a:r>
            <a:endParaRPr lang="en-US" sz="1100" dirty="0">
              <a:solidFill>
                <a:srgbClr val="FF0000"/>
              </a:solidFill>
            </a:endParaRPr>
          </a:p>
          <a:p>
            <a:pPr marL="171450" lvl="0" indent="-171450">
              <a:buFont typeface="Arial" pitchFamily="34" charset="0"/>
              <a:buChar char="•"/>
            </a:pPr>
            <a:r>
              <a:rPr lang="ar-SA" sz="1100" dirty="0"/>
              <a:t> المرونة العالية والقدرة على تجميع البيانات من مصادر مختلفة .</a:t>
            </a:r>
            <a:endParaRPr lang="en-US" sz="1100" dirty="0"/>
          </a:p>
          <a:p>
            <a:pPr marL="171450" lvl="0" indent="-171450">
              <a:buFont typeface="Arial" pitchFamily="34" charset="0"/>
              <a:buChar char="•"/>
            </a:pPr>
            <a:r>
              <a:rPr lang="ar-SA" sz="1100" dirty="0"/>
              <a:t>سهولة التصميم والصيانة .</a:t>
            </a:r>
            <a:endParaRPr lang="en-US" sz="1100" dirty="0"/>
          </a:p>
          <a:p>
            <a:pPr marL="171450" lvl="0" indent="-171450">
              <a:buFont typeface="Arial" pitchFamily="34" charset="0"/>
              <a:buChar char="•"/>
            </a:pPr>
            <a:r>
              <a:rPr lang="ar-SA" sz="1100" dirty="0"/>
              <a:t>سهولة إضافة بيانات وسجلات جديدة دون إرباك البرامج والتطبيقات التي تعمل عليها</a:t>
            </a:r>
            <a:r>
              <a:rPr lang="ar-SA" sz="1100" dirty="0" smtClean="0"/>
              <a:t>.</a:t>
            </a:r>
            <a:endParaRPr lang="en-US" sz="1100" dirty="0"/>
          </a:p>
          <a:p>
            <a:pPr lvl="0"/>
            <a:r>
              <a:rPr lang="ar-SA" sz="1100" b="1" dirty="0">
                <a:solidFill>
                  <a:srgbClr val="FF0000"/>
                </a:solidFill>
              </a:rPr>
              <a:t>من عيوب هذا النموذج :</a:t>
            </a:r>
            <a:endParaRPr lang="en-US" sz="1100" dirty="0">
              <a:solidFill>
                <a:srgbClr val="FF0000"/>
              </a:solidFill>
            </a:endParaRPr>
          </a:p>
          <a:p>
            <a:pPr marL="171450" lvl="0" indent="-171450">
              <a:buFont typeface="Arial" pitchFamily="34" charset="0"/>
              <a:buChar char="•"/>
            </a:pPr>
            <a:r>
              <a:rPr lang="ar-SA" sz="1100" dirty="0"/>
              <a:t> قلة كفاءة المعالجة .</a:t>
            </a:r>
            <a:endParaRPr lang="en-US" sz="1100" dirty="0"/>
          </a:p>
          <a:p>
            <a:pPr marL="171450" lvl="0" indent="-171450">
              <a:buFont typeface="Arial" pitchFamily="34" charset="0"/>
              <a:buChar char="•"/>
            </a:pPr>
            <a:r>
              <a:rPr lang="ar-SA" sz="1100" dirty="0"/>
              <a:t>ضعفها في حالة النظم الكبيرة كنظم حجوزات الطيران .</a:t>
            </a:r>
            <a:endParaRPr lang="en-US" sz="1100" dirty="0"/>
          </a:p>
          <a:p>
            <a:pPr marL="171450" lvl="0" indent="-171450">
              <a:buFont typeface="Arial" pitchFamily="34" charset="0"/>
              <a:buChar char="•"/>
            </a:pPr>
            <a:r>
              <a:rPr lang="ar-SA" sz="1100" dirty="0"/>
              <a:t>الحشو والتكرار إذا لم يتم تصمم بعناية حيث يمكن تكرار العناصر البيانية في عدة جداول مما يسبب مشاكل في التخزين والتحديث .</a:t>
            </a:r>
            <a:endParaRPr lang="en-US" sz="1100" dirty="0"/>
          </a:p>
          <a:p>
            <a:pPr marL="171450" lvl="0" indent="-171450">
              <a:buFont typeface="Arial" pitchFamily="34" charset="0"/>
              <a:buChar char="•"/>
            </a:pPr>
            <a:r>
              <a:rPr lang="ar-SA" sz="1100" dirty="0"/>
              <a:t>لاستخدام هذا النموذج بكفاءة يجب تطبيق عملية التطبيع علية  </a:t>
            </a:r>
            <a:r>
              <a:rPr lang="en-US" sz="1100" dirty="0"/>
              <a:t>Normalization</a:t>
            </a:r>
            <a:r>
              <a:rPr lang="ar-SA" sz="1100" dirty="0"/>
              <a:t>. </a:t>
            </a:r>
            <a:endParaRPr lang="ar-SA" sz="1100" b="1" dirty="0"/>
          </a:p>
          <a:p>
            <a:r>
              <a:rPr lang="ar-SA" sz="900" b="1" dirty="0" smtClean="0">
                <a:solidFill>
                  <a:srgbClr val="003399"/>
                </a:solidFill>
                <a:latin typeface="Arial" pitchFamily="34" charset="0"/>
                <a:cs typeface="Arial" pitchFamily="34" charset="0"/>
              </a:rPr>
              <a:t>#التطبيع هـو </a:t>
            </a:r>
            <a:r>
              <a:rPr lang="ar-SA" sz="1050" b="1" dirty="0" smtClean="0">
                <a:solidFill>
                  <a:srgbClr val="003399"/>
                </a:solidFill>
                <a:latin typeface="Arial" pitchFamily="34" charset="0"/>
                <a:cs typeface="Arial" pitchFamily="34" charset="0"/>
              </a:rPr>
              <a:t>:</a:t>
            </a:r>
            <a:r>
              <a:rPr lang="ar-SA" sz="700" dirty="0"/>
              <a:t>هي العملية التي تنشئ هيكلية بيانات صغيرة ومبسطة انطلاقا من مجموعات بيانات كبيرة ومعقدة والتي تكوّن قاعدة البيانات العلائقية. والتطبيع يساعد على انسياب البيانات بإزالة المكرر منها ، مما يسهم بإزالة التناقضات التي قد تحصل في قاعدة البيانات واستخدام قاعدة البيانات بفاعلية</a:t>
            </a:r>
            <a:r>
              <a:rPr lang="ar-SA" sz="700" dirty="0" smtClean="0"/>
              <a:t>.</a:t>
            </a:r>
            <a:endParaRPr lang="en-US" sz="700" dirty="0"/>
          </a:p>
        </p:txBody>
      </p:sp>
    </p:spTree>
    <p:extLst>
      <p:ext uri="{BB962C8B-B14F-4D97-AF65-F5344CB8AC3E}">
        <p14:creationId xmlns:p14="http://schemas.microsoft.com/office/powerpoint/2010/main" val="34761565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1- 3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686304766"/>
              </p:ext>
            </p:extLst>
          </p:nvPr>
        </p:nvGraphicFramePr>
        <p:xfrm>
          <a:off x="231058" y="260648"/>
          <a:ext cx="8589414"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9731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915535"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8224347"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4572000" y="2468508"/>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ج2_3</a:t>
            </a:r>
            <a:endParaRPr lang="ar-SA" sz="1400" b="1" dirty="0">
              <a:latin typeface="Andalus" pitchFamily="18" charset="-78"/>
              <a:cs typeface="Andalus" pitchFamily="18" charset="-78"/>
            </a:endParaRPr>
          </a:p>
        </p:txBody>
      </p:sp>
      <p:sp>
        <p:nvSpPr>
          <p:cNvPr id="4" name="TextBox 3"/>
          <p:cNvSpPr txBox="1"/>
          <p:nvPr/>
        </p:nvSpPr>
        <p:spPr>
          <a:xfrm>
            <a:off x="914965" y="445314"/>
            <a:ext cx="7056784" cy="954107"/>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dirty="0" smtClean="0">
                <a:solidFill>
                  <a:schemeClr val="tx1"/>
                </a:solidFill>
                <a:effectLst/>
                <a:cs typeface="FS_Bold" pitchFamily="2" charset="-78"/>
              </a:rPr>
              <a:t>تابع / خطوات </a:t>
            </a:r>
            <a:r>
              <a:rPr lang="ar-SA" sz="2800" dirty="0">
                <a:solidFill>
                  <a:schemeClr val="tx1"/>
                </a:solidFill>
                <a:effectLst/>
                <a:cs typeface="FS_Bold" pitchFamily="2" charset="-78"/>
              </a:rPr>
              <a:t>انشاء قاعدة </a:t>
            </a:r>
            <a:r>
              <a:rPr lang="ar-SA" sz="2800" dirty="0" smtClean="0">
                <a:solidFill>
                  <a:schemeClr val="tx1"/>
                </a:solidFill>
                <a:effectLst/>
                <a:cs typeface="FS_Bold" pitchFamily="2" charset="-78"/>
              </a:rPr>
              <a:t>البيانات</a:t>
            </a:r>
          </a:p>
          <a:p>
            <a:pPr lvl="0" algn="ctr"/>
            <a:r>
              <a:rPr lang="ar-SA" sz="2800" dirty="0" smtClean="0">
                <a:solidFill>
                  <a:srgbClr val="990033"/>
                </a:solidFill>
                <a:effectLst/>
                <a:cs typeface="FS_Bold" pitchFamily="2" charset="-78"/>
              </a:rPr>
              <a:t>شرح</a:t>
            </a:r>
            <a:r>
              <a:rPr lang="ar-SA" sz="2800" dirty="0" smtClean="0">
                <a:solidFill>
                  <a:schemeClr val="tx1"/>
                </a:solidFill>
                <a:effectLst/>
                <a:cs typeface="FS_Bold" pitchFamily="2" charset="-78"/>
              </a:rPr>
              <a:t>  تصميم قاعدة البيانات</a:t>
            </a:r>
            <a:endParaRPr lang="ar-SA" sz="2800" dirty="0">
              <a:solidFill>
                <a:schemeClr val="tx1"/>
              </a:solidFill>
              <a:effectLst/>
              <a:cs typeface="FS_Bold" pitchFamily="2" charset="-78"/>
            </a:endParaRPr>
          </a:p>
        </p:txBody>
      </p:sp>
      <p:sp>
        <p:nvSpPr>
          <p:cNvPr id="6" name="Left Brace 5"/>
          <p:cNvSpPr/>
          <p:nvPr/>
        </p:nvSpPr>
        <p:spPr>
          <a:xfrm rot="5400000">
            <a:off x="4149981" y="-1841943"/>
            <a:ext cx="864096" cy="732475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7889624" y="1844824"/>
            <a:ext cx="282776" cy="369332"/>
          </a:xfrm>
          <a:prstGeom prst="rect">
            <a:avLst/>
          </a:prstGeom>
          <a:noFill/>
        </p:spPr>
        <p:txBody>
          <a:bodyPr wrap="square" rtlCol="1">
            <a:spAutoFit/>
          </a:bodyPr>
          <a:lstStyle/>
          <a:p>
            <a:r>
              <a:rPr lang="ar-SA" b="1" dirty="0" smtClean="0">
                <a:solidFill>
                  <a:srgbClr val="C00000"/>
                </a:solidFill>
              </a:rPr>
              <a:t>2</a:t>
            </a:r>
            <a:endParaRPr lang="ar-SA" b="1" dirty="0">
              <a:solidFill>
                <a:srgbClr val="C00000"/>
              </a:solidFill>
            </a:endParaRPr>
          </a:p>
        </p:txBody>
      </p:sp>
      <p:sp>
        <p:nvSpPr>
          <p:cNvPr id="8" name="TextBox 7"/>
          <p:cNvSpPr txBox="1"/>
          <p:nvPr/>
        </p:nvSpPr>
        <p:spPr>
          <a:xfrm>
            <a:off x="4160581" y="1844824"/>
            <a:ext cx="282776" cy="400110"/>
          </a:xfrm>
          <a:prstGeom prst="rect">
            <a:avLst/>
          </a:prstGeom>
          <a:noFill/>
        </p:spPr>
        <p:txBody>
          <a:bodyPr wrap="square" rtlCol="1">
            <a:spAutoFit/>
          </a:bodyPr>
          <a:lstStyle/>
          <a:p>
            <a:r>
              <a:rPr lang="ar-SA" sz="2000" b="1" dirty="0" smtClean="0">
                <a:solidFill>
                  <a:srgbClr val="C00000"/>
                </a:solidFill>
              </a:rPr>
              <a:t>1</a:t>
            </a:r>
            <a:endParaRPr lang="ar-SA" sz="2000" b="1" dirty="0">
              <a:solidFill>
                <a:srgbClr val="C00000"/>
              </a:solidFill>
            </a:endParaRPr>
          </a:p>
        </p:txBody>
      </p:sp>
      <p:cxnSp>
        <p:nvCxnSpPr>
          <p:cNvPr id="9" name="Straight Connector 8"/>
          <p:cNvCxnSpPr/>
          <p:nvPr/>
        </p:nvCxnSpPr>
        <p:spPr>
          <a:xfrm>
            <a:off x="4572000" y="1575486"/>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58632" y="2175938"/>
            <a:ext cx="2165496"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المفاهيمي أو المنطقي </a:t>
            </a:r>
            <a:endParaRPr lang="ar-SA" sz="1400" dirty="0" smtClean="0">
              <a:cs typeface="MCS Taybah S_U normal." pitchFamily="2" charset="-78"/>
            </a:endParaRPr>
          </a:p>
          <a:p>
            <a:pPr lvl="0" algn="ctr"/>
            <a:r>
              <a:rPr lang="en-US" sz="900" b="1" dirty="0" smtClean="0"/>
              <a:t>Conceptual </a:t>
            </a:r>
            <a:r>
              <a:rPr lang="en-US" sz="900" b="1" dirty="0"/>
              <a:t>or Logical Database </a:t>
            </a:r>
            <a:r>
              <a:rPr lang="en-US" sz="900" b="1" dirty="0" smtClean="0"/>
              <a:t>Design</a:t>
            </a:r>
            <a:endParaRPr lang="en-US" sz="900" dirty="0"/>
          </a:p>
        </p:txBody>
      </p:sp>
      <p:sp>
        <p:nvSpPr>
          <p:cNvPr id="13" name="TextBox 12"/>
          <p:cNvSpPr txBox="1"/>
          <p:nvPr/>
        </p:nvSpPr>
        <p:spPr>
          <a:xfrm>
            <a:off x="571299" y="1850803"/>
            <a:ext cx="282776" cy="369332"/>
          </a:xfrm>
          <a:prstGeom prst="rect">
            <a:avLst/>
          </a:prstGeom>
          <a:noFill/>
        </p:spPr>
        <p:txBody>
          <a:bodyPr wrap="square" rtlCol="1">
            <a:spAutoFit/>
          </a:bodyPr>
          <a:lstStyle/>
          <a:p>
            <a:r>
              <a:rPr lang="ar-SA" b="1" dirty="0" smtClean="0">
                <a:solidFill>
                  <a:srgbClr val="990033"/>
                </a:solidFill>
              </a:rPr>
              <a:t>3</a:t>
            </a:r>
            <a:endParaRPr lang="ar-SA" b="1" dirty="0">
              <a:solidFill>
                <a:srgbClr val="990033"/>
              </a:solidFill>
            </a:endParaRPr>
          </a:p>
        </p:txBody>
      </p:sp>
      <p:sp>
        <p:nvSpPr>
          <p:cNvPr id="14" name="TextBox 13"/>
          <p:cNvSpPr txBox="1"/>
          <p:nvPr/>
        </p:nvSpPr>
        <p:spPr>
          <a:xfrm>
            <a:off x="7276244" y="2190636"/>
            <a:ext cx="1688244"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a:cs typeface="MCS Taybah S_U normal." pitchFamily="2" charset="-78"/>
              </a:rPr>
              <a:t>التصميم المادي </a:t>
            </a:r>
            <a:endParaRPr lang="ar-SA" sz="1400" dirty="0" smtClean="0">
              <a:cs typeface="MCS Taybah S_U normal." pitchFamily="2" charset="-78"/>
            </a:endParaRPr>
          </a:p>
          <a:p>
            <a:pPr algn="ctr"/>
            <a:r>
              <a:rPr lang="ar-SA" sz="900" dirty="0" smtClean="0"/>
              <a:t> </a:t>
            </a:r>
            <a:r>
              <a:rPr lang="en-US" sz="900" b="1" dirty="0" smtClean="0"/>
              <a:t>Physical Database Design</a:t>
            </a:r>
            <a:endParaRPr lang="en-US" sz="900" dirty="0"/>
          </a:p>
        </p:txBody>
      </p:sp>
      <p:sp>
        <p:nvSpPr>
          <p:cNvPr id="15" name="TextBox 14"/>
          <p:cNvSpPr txBox="1"/>
          <p:nvPr/>
        </p:nvSpPr>
        <p:spPr>
          <a:xfrm>
            <a:off x="175826" y="2164794"/>
            <a:ext cx="1731878" cy="4770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a:t>
            </a:r>
            <a:r>
              <a:rPr lang="ar-SA" sz="1400" dirty="0" smtClean="0">
                <a:cs typeface="MCS Taybah S_U normal." pitchFamily="2" charset="-78"/>
              </a:rPr>
              <a:t>الأمني</a:t>
            </a:r>
          </a:p>
          <a:p>
            <a:pPr lvl="0" algn="ctr"/>
            <a:r>
              <a:rPr lang="ar-SA" sz="1100" dirty="0" smtClean="0"/>
              <a:t> </a:t>
            </a:r>
            <a:r>
              <a:rPr lang="en-US" sz="1100" b="1" dirty="0"/>
              <a:t>Security </a:t>
            </a:r>
            <a:r>
              <a:rPr lang="en-US" sz="1100" b="1" dirty="0" smtClean="0"/>
              <a:t>Design</a:t>
            </a:r>
            <a:endParaRPr lang="en-US" sz="1100" dirty="0"/>
          </a:p>
        </p:txBody>
      </p:sp>
      <p:sp>
        <p:nvSpPr>
          <p:cNvPr id="17" name="Rectangle 16"/>
          <p:cNvSpPr/>
          <p:nvPr/>
        </p:nvSpPr>
        <p:spPr>
          <a:xfrm>
            <a:off x="2915816" y="2924939"/>
            <a:ext cx="3528392" cy="3816429"/>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100" b="1" dirty="0"/>
              <a:t>التصميم المنطقي عبارة عن نموذج مجرد لقاعدة البيانات من وجهة نظر الأعمال، ويتطلب التصميم المنطقي عمل وصف تفصيلي لمعلومات الأعمال من خلال الاتصال بمستخدمي قاعدة البيانات في المنظمة. ويفضل أن تكون هذه الخطوة جزء من مجهود التخطيط الشامل لبيانات المنظمة.</a:t>
            </a:r>
            <a:endParaRPr lang="en-US" sz="1100" b="1" dirty="0"/>
          </a:p>
          <a:p>
            <a:pPr marL="171450" lvl="0" indent="-171450">
              <a:buFont typeface="Arial" pitchFamily="34" charset="0"/>
              <a:buChar char="•"/>
            </a:pPr>
            <a:r>
              <a:rPr lang="ar-SA" sz="1100" b="1" dirty="0"/>
              <a:t>يصف التصميم المنطقي كيف ستجمّع العناصر البيانية في قاعدة البيانات.</a:t>
            </a:r>
            <a:endParaRPr lang="en-US" sz="1100" b="1" dirty="0"/>
          </a:p>
          <a:p>
            <a:pPr marL="171450" lvl="0" indent="-171450">
              <a:buFont typeface="Arial" pitchFamily="34" charset="0"/>
              <a:buChar char="•"/>
            </a:pPr>
            <a:r>
              <a:rPr lang="ar-SA" sz="1100" b="1" dirty="0"/>
              <a:t>ويتم التعرف خلال عملية التصميم المنطقي على العلاقات بين العناصر البيانية والوسائل الأكثر فعالية لتجميعها ومطابقة متطلبات المعلومات، ويتم التعرف أيضا على عناصر البيانات المكررة </a:t>
            </a:r>
            <a:r>
              <a:rPr lang="en-US" sz="1100" b="1" dirty="0"/>
              <a:t>redundant</a:t>
            </a:r>
            <a:r>
              <a:rPr lang="ar-SA" sz="1100" b="1" dirty="0"/>
              <a:t>  وتلك المتطلبة للبرامج التطبيقية .</a:t>
            </a:r>
            <a:endParaRPr lang="en-US" sz="1100" b="1" dirty="0"/>
          </a:p>
          <a:p>
            <a:pPr marL="171450" lvl="0" indent="-171450">
              <a:buFont typeface="Arial" pitchFamily="34" charset="0"/>
              <a:buChar char="•"/>
            </a:pPr>
            <a:r>
              <a:rPr lang="ar-SA" sz="1100" b="1" dirty="0"/>
              <a:t>يتم تنظيم مجموعات البيانات وتنقيتها وتحسينها للتوصل إلى منظور منطقي شامل للعلاقات بين كل العناصر البيانية .</a:t>
            </a:r>
            <a:endParaRPr lang="en-US" sz="1100" b="1" dirty="0"/>
          </a:p>
          <a:p>
            <a:pPr marL="171450" lvl="0" indent="-171450">
              <a:buFont typeface="Arial" pitchFamily="34" charset="0"/>
              <a:buChar char="•"/>
            </a:pPr>
            <a:r>
              <a:rPr lang="ar-SA" sz="1100" b="1" dirty="0"/>
              <a:t>لاستخدام نموذج قواعد بيانات علائقي بشكل فعال ، يجب إزالة البيانات المكررة في مجموعات البيانات لتقليل من التكرار والحشو والعلاقات من النوع متعدد الى متعدد غير الملائمة.</a:t>
            </a:r>
            <a:endParaRPr lang="en-US" sz="1100" b="1" dirty="0"/>
          </a:p>
          <a:p>
            <a:pPr marL="171450" lvl="0" indent="-171450">
              <a:buFont typeface="Arial" pitchFamily="34" charset="0"/>
              <a:buChar char="•"/>
            </a:pPr>
            <a:r>
              <a:rPr lang="ar-SA" sz="1100" b="1" dirty="0"/>
              <a:t>وهذا مغزى عملية التطبيع </a:t>
            </a:r>
            <a:r>
              <a:rPr lang="en-US" sz="1100" b="1" dirty="0"/>
              <a:t>Normalization  </a:t>
            </a:r>
            <a:r>
              <a:rPr lang="ar-SA" sz="1100" b="1" dirty="0"/>
              <a:t> :عملية  إنشاء هياكل بيانات صغيرة ومستقرة، ووأيضا مرنة وقابلة للتكييف انطلاقا من مجموعات بيانات كبيرة ومعقدة.</a:t>
            </a:r>
            <a:endParaRPr lang="en-US" sz="1100" b="1" dirty="0"/>
          </a:p>
          <a:p>
            <a:pPr marL="171450" indent="-171450">
              <a:buFont typeface="Arial" pitchFamily="34" charset="0"/>
              <a:buChar char="•"/>
            </a:pPr>
            <a:r>
              <a:rPr lang="ar-SA" sz="1100" b="1" dirty="0"/>
              <a:t>يستخدم مخطط الكيان- العلاقة </a:t>
            </a:r>
            <a:r>
              <a:rPr lang="en-US" sz="1100" b="1" dirty="0"/>
              <a:t>Entity-Relationship Diagram</a:t>
            </a:r>
            <a:r>
              <a:rPr lang="ar-SA" sz="1100" b="1" dirty="0"/>
              <a:t> لتوثيق التصميم المنطقي لنماذج </a:t>
            </a:r>
            <a:r>
              <a:rPr lang="ar-SA" sz="1100" b="1" dirty="0" smtClean="0"/>
              <a:t>البيانات</a:t>
            </a:r>
            <a:endParaRPr lang="ar-SA" sz="1100" b="1" dirty="0"/>
          </a:p>
          <a:p>
            <a:pPr marL="171450" indent="-171450" algn="ctr">
              <a:buFont typeface="Arial" pitchFamily="34" charset="0"/>
              <a:buChar char="•"/>
            </a:pPr>
            <a:r>
              <a:rPr lang="ar-SA" sz="1100" b="1" dirty="0" smtClean="0">
                <a:solidFill>
                  <a:srgbClr val="C00000"/>
                </a:solidFill>
              </a:rPr>
              <a:t>للاطلاع على امثلة للجداول الرجوع للمحاضرة 10</a:t>
            </a:r>
            <a:endParaRPr lang="en-US" sz="1100" b="1" dirty="0">
              <a:solidFill>
                <a:srgbClr val="C00000"/>
              </a:solidFill>
            </a:endParaRPr>
          </a:p>
        </p:txBody>
      </p:sp>
      <p:sp>
        <p:nvSpPr>
          <p:cNvPr id="19" name="Rectangle 18"/>
          <p:cNvSpPr/>
          <p:nvPr/>
        </p:nvSpPr>
        <p:spPr>
          <a:xfrm>
            <a:off x="7236296" y="2929504"/>
            <a:ext cx="1764196" cy="954107"/>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400" b="1" dirty="0"/>
              <a:t> يبين كيف يتم تنظيم تخزين البيانات على وسائط التخزين وكيفية الوصول إليها.</a:t>
            </a:r>
            <a:endParaRPr lang="en-US" sz="1400" b="1" dirty="0">
              <a:solidFill>
                <a:srgbClr val="C00000"/>
              </a:solidFill>
            </a:endParaRPr>
          </a:p>
        </p:txBody>
      </p:sp>
      <p:sp>
        <p:nvSpPr>
          <p:cNvPr id="22" name="Rectangle 21"/>
          <p:cNvSpPr/>
          <p:nvPr/>
        </p:nvSpPr>
        <p:spPr>
          <a:xfrm>
            <a:off x="175826" y="2929504"/>
            <a:ext cx="1731878" cy="2308324"/>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200" b="1" dirty="0"/>
              <a:t>يتم تحديد الإجراءات الأمنية المطلوبة للوصول الى البيانات من خلال إنشاء حسابات للمستخدمين وتحديد صلاحيات الوصول إلى البيانات وإمكانية تغيرها من عدمه لكل من  مستخدمي قاعدة البيانات، وتحديد مدير لقاعدة البيانات. وتحديد كيفية إدارة النسخ الاحتياطية </a:t>
            </a:r>
            <a:r>
              <a:rPr lang="en-US" sz="1200" b="1" dirty="0">
                <a:solidFill>
                  <a:srgbClr val="990033"/>
                </a:solidFill>
              </a:rPr>
              <a:t>backup</a:t>
            </a:r>
            <a:r>
              <a:rPr lang="ar-SA" sz="1200" b="1" dirty="0"/>
              <a:t>  من قاعدة البيانات</a:t>
            </a:r>
            <a:endParaRPr lang="en-US" sz="1200" b="1" dirty="0">
              <a:solidFill>
                <a:srgbClr val="C00000"/>
              </a:solidFill>
            </a:endParaRPr>
          </a:p>
        </p:txBody>
      </p:sp>
    </p:spTree>
    <p:extLst>
      <p:ext uri="{BB962C8B-B14F-4D97-AF65-F5344CB8AC3E}">
        <p14:creationId xmlns:p14="http://schemas.microsoft.com/office/powerpoint/2010/main" val="19058909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3-3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763368323"/>
              </p:ext>
            </p:extLst>
          </p:nvPr>
        </p:nvGraphicFramePr>
        <p:xfrm>
          <a:off x="395536" y="188640"/>
          <a:ext cx="858941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585164" y="4957045"/>
            <a:ext cx="2376264" cy="120032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dirty="0" smtClean="0">
                <a:solidFill>
                  <a:srgbClr val="FF0000"/>
                </a:solidFill>
                <a:cs typeface="MCS Taybah S_U normal." pitchFamily="2" charset="-78"/>
              </a:rPr>
              <a:t>هناك عناوين اخرى مهمه جدا في هذه المحاضرة لابد الرجوع لها في الملخصات فهي واضحة ومرتبه لا تحتاج لخريطة</a:t>
            </a:r>
            <a:endParaRPr lang="ar-SA" dirty="0">
              <a:solidFill>
                <a:srgbClr val="FF0000"/>
              </a:solidFill>
              <a:cs typeface="MCS Taybah S_U normal." pitchFamily="2" charset="-78"/>
            </a:endParaRPr>
          </a:p>
        </p:txBody>
      </p:sp>
    </p:spTree>
    <p:extLst>
      <p:ext uri="{BB962C8B-B14F-4D97-AF65-F5344CB8AC3E}">
        <p14:creationId xmlns:p14="http://schemas.microsoft.com/office/powerpoint/2010/main" val="41135857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1-7</a:t>
            </a:r>
            <a:endParaRPr lang="ar-SA" sz="1400" b="1" dirty="0">
              <a:latin typeface="Andalus" pitchFamily="18" charset="-78"/>
              <a:cs typeface="Andalus" pitchFamily="18" charset="-78"/>
            </a:endParaRPr>
          </a:p>
        </p:txBody>
      </p:sp>
      <p:graphicFrame>
        <p:nvGraphicFramePr>
          <p:cNvPr id="3" name="Diagram 2"/>
          <p:cNvGraphicFramePr/>
          <p:nvPr>
            <p:extLst>
              <p:ext uri="{D42A27DB-BD31-4B8C-83A1-F6EECF244321}">
                <p14:modId xmlns:p14="http://schemas.microsoft.com/office/powerpoint/2010/main" val="2333087742"/>
              </p:ext>
            </p:extLst>
          </p:nvPr>
        </p:nvGraphicFramePr>
        <p:xfrm>
          <a:off x="251520" y="620688"/>
          <a:ext cx="84249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62339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2-7</a:t>
            </a:r>
            <a:endParaRPr lang="ar-SA" sz="1400" b="1" dirty="0">
              <a:latin typeface="Andalus" pitchFamily="18" charset="-78"/>
              <a:cs typeface="Andalus" pitchFamily="18" charset="-78"/>
            </a:endParaRPr>
          </a:p>
        </p:txBody>
      </p:sp>
      <p:cxnSp>
        <p:nvCxnSpPr>
          <p:cNvPr id="4" name="Straight Connector 3"/>
          <p:cNvCxnSpPr/>
          <p:nvPr/>
        </p:nvCxnSpPr>
        <p:spPr>
          <a:xfrm>
            <a:off x="1691680" y="21328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476672"/>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smtClean="0">
                <a:cs typeface="FS_Bold" pitchFamily="2" charset="-78"/>
              </a:rPr>
              <a:t>أمور </a:t>
            </a:r>
            <a:r>
              <a:rPr lang="ar-SA" sz="2800" b="1" dirty="0">
                <a:cs typeface="FS_Bold" pitchFamily="2" charset="-78"/>
              </a:rPr>
              <a:t>تساعد في نجاح تطبيق نظام معلومات </a:t>
            </a:r>
            <a:r>
              <a:rPr lang="ar-SA" sz="2800" b="1" dirty="0" smtClean="0">
                <a:cs typeface="FS_Bold" pitchFamily="2" charset="-78"/>
              </a:rPr>
              <a:t>جديد</a:t>
            </a:r>
            <a:endParaRPr lang="en-US" sz="2800" dirty="0">
              <a:cs typeface="FS_Bold" pitchFamily="2" charset="-78"/>
            </a:endParaRPr>
          </a:p>
        </p:txBody>
      </p:sp>
      <p:sp>
        <p:nvSpPr>
          <p:cNvPr id="6" name="Left Brace 5"/>
          <p:cNvSpPr/>
          <p:nvPr/>
        </p:nvSpPr>
        <p:spPr>
          <a:xfrm rot="5400000">
            <a:off x="4011309" y="-1370828"/>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536448"/>
            <a:ext cx="3528391" cy="4062651"/>
          </a:xfrm>
          <a:prstGeom prst="rect">
            <a:avLst/>
          </a:prstGeom>
          <a:noFill/>
          <a:ln>
            <a:solidFill>
              <a:schemeClr val="tx1"/>
            </a:solidFill>
            <a:prstDash val="sysDot"/>
          </a:ln>
        </p:spPr>
        <p:txBody>
          <a:bodyPr wrap="square" rtlCol="1">
            <a:spAutoFit/>
          </a:bodyPr>
          <a:lstStyle/>
          <a:p>
            <a:pPr algn="ctr"/>
            <a:r>
              <a:rPr lang="ar-SA" sz="1400" b="1" dirty="0"/>
              <a:t>يجب أن تكون فكرة بناء نظم المعلومات للمنظمة كجزء أساسي من عملية التخطيط في المنظمة.</a:t>
            </a:r>
            <a:endParaRPr lang="en-US" sz="1400" b="1" dirty="0"/>
          </a:p>
          <a:p>
            <a:pPr algn="ctr"/>
            <a:r>
              <a:rPr lang="ar-SA" sz="1400" b="1" dirty="0"/>
              <a:t>يجب أن تكون خطة نظم المعلومات جزءا من الخطة الشاملة لأعمال المنظمة حيث تكون النظم الاستراتيجية في </a:t>
            </a:r>
            <a:r>
              <a:rPr lang="ar-SA" sz="1400" b="1" dirty="0" smtClean="0"/>
              <a:t>المستوى  الاعلى من التخطيط.</a:t>
            </a:r>
            <a:endParaRPr lang="en-US" sz="1400" b="1" dirty="0"/>
          </a:p>
          <a:p>
            <a:r>
              <a:rPr lang="ar-SA" sz="1400" b="1" dirty="0">
                <a:solidFill>
                  <a:srgbClr val="0070C0"/>
                </a:solidFill>
              </a:rPr>
              <a:t>- تعتبر خطة بناء نظم المعلومات الجديدة للمنظمة كخارطة طريق يوضح فيها:</a:t>
            </a:r>
            <a:endParaRPr lang="en-US" sz="1400" dirty="0">
              <a:solidFill>
                <a:srgbClr val="0070C0"/>
              </a:solidFill>
            </a:endParaRPr>
          </a:p>
          <a:p>
            <a:pPr marL="285750" lvl="0" indent="-285750">
              <a:buFont typeface="Wingdings" pitchFamily="2" charset="2"/>
              <a:buChar char="§"/>
            </a:pPr>
            <a:r>
              <a:rPr lang="ar-SA" sz="1600" b="1" dirty="0">
                <a:cs typeface="Traditional Arabic" pitchFamily="2" charset="-78"/>
              </a:rPr>
              <a:t>التبريرات المنطقية لتطوي النظم.</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دراسة الوضع الراهن للمنظمة.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استراتيجية الإدارة في المنظمة.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تحديد الميزانية المطلوبة لتطوير النظم وتطبيقاتها وصيانتها.</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خطة تنفيذ وتطبيق نظم المعلومات المطورة.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التغيرات المطلوبة على مستوى المنظمة لتطبيق نظم المعلومات مثل تدريب الأفراد وتغيير الهيكل التنظيمي والإجراءات الإدارية .</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القرارات الهامة مثل شراء الأجهزة والتجهيز للاتصالات.</a:t>
            </a:r>
            <a:endParaRPr lang="en-US" sz="1600" b="1" dirty="0" smtClean="0">
              <a:cs typeface="Traditional Arabic" pitchFamily="2" charset="-78"/>
            </a:endParaRPr>
          </a:p>
        </p:txBody>
      </p:sp>
      <p:cxnSp>
        <p:nvCxnSpPr>
          <p:cNvPr id="8" name="Straight Connector 7"/>
          <p:cNvCxnSpPr/>
          <p:nvPr/>
        </p:nvCxnSpPr>
        <p:spPr>
          <a:xfrm>
            <a:off x="7267967" y="20756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796136" y="1851947"/>
            <a:ext cx="2864947"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ربط نظم المعلومات بخطة عمل</a:t>
            </a:r>
            <a:endParaRPr lang="ar-SA" sz="4400" dirty="0" smtClean="0">
              <a:ln>
                <a:solidFill>
                  <a:schemeClr val="tx1"/>
                </a:solidFill>
              </a:ln>
              <a:effectLst/>
              <a:cs typeface="MCS Taybah S_U normal." pitchFamily="2" charset="-78"/>
            </a:endParaRPr>
          </a:p>
        </p:txBody>
      </p:sp>
      <p:sp>
        <p:nvSpPr>
          <p:cNvPr id="10" name="TextBox 9"/>
          <p:cNvSpPr txBox="1"/>
          <p:nvPr/>
        </p:nvSpPr>
        <p:spPr>
          <a:xfrm>
            <a:off x="323528" y="1844824"/>
            <a:ext cx="3240359"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تحديد متطلبات المنظمة من المعلومات</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676765" y="2563743"/>
            <a:ext cx="2398440" cy="2554545"/>
          </a:xfrm>
          <a:prstGeom prst="rect">
            <a:avLst/>
          </a:prstGeom>
          <a:noFill/>
          <a:ln>
            <a:solidFill>
              <a:schemeClr val="tx1"/>
            </a:solidFill>
            <a:prstDash val="sysDot"/>
          </a:ln>
        </p:spPr>
        <p:txBody>
          <a:bodyPr wrap="square" rtlCol="1">
            <a:spAutoFit/>
          </a:bodyPr>
          <a:lstStyle/>
          <a:p>
            <a:pPr algn="ctr"/>
            <a:r>
              <a:rPr lang="ar-SA" sz="1400" b="1" dirty="0"/>
              <a:t>من أجل تطوير خطة نظم المعلومات ناجحة يجب أن يكون لدى المنظمة صورة واضحة ومتكاملة عن احتياجاتها الحالية والمستقبلية من المعلومات. </a:t>
            </a:r>
            <a:endParaRPr lang="ar-SA" sz="1400" b="1" dirty="0" smtClean="0"/>
          </a:p>
          <a:p>
            <a:r>
              <a:rPr lang="ar-SA" sz="1400" b="1" dirty="0" smtClean="0">
                <a:solidFill>
                  <a:srgbClr val="0070C0"/>
                </a:solidFill>
              </a:rPr>
              <a:t>ويتم </a:t>
            </a:r>
            <a:r>
              <a:rPr lang="ar-SA" sz="1400" b="1" dirty="0">
                <a:solidFill>
                  <a:srgbClr val="0070C0"/>
                </a:solidFill>
              </a:rPr>
              <a:t>تحديد ذلك باتباع إحدى الطريقتين:</a:t>
            </a:r>
            <a:endParaRPr lang="en-US" sz="1400" dirty="0">
              <a:solidFill>
                <a:srgbClr val="0070C0"/>
              </a:solidFill>
            </a:endParaRPr>
          </a:p>
          <a:p>
            <a:r>
              <a:rPr lang="ar-SA" sz="1400" b="1" dirty="0"/>
              <a:t> </a:t>
            </a:r>
            <a:endParaRPr lang="en-US" sz="1400" dirty="0"/>
          </a:p>
          <a:p>
            <a:pPr marL="285750" lvl="0" indent="-285750">
              <a:buFont typeface="Wingdings" pitchFamily="2" charset="2"/>
              <a:buChar char="§"/>
            </a:pPr>
            <a:r>
              <a:rPr lang="ar-SA" sz="1600" b="1" dirty="0">
                <a:cs typeface="Traditional Arabic" pitchFamily="2" charset="-78"/>
              </a:rPr>
              <a:t>طريقة تحليل المؤسسة.</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طريقة التحليل الاستراتيجي: تحليل عناصر النجاح الرئيسية.</a:t>
            </a:r>
            <a:endParaRPr lang="ar-SA" sz="1600" b="1" dirty="0" smtClean="0">
              <a:cs typeface="Traditional Arabic" pitchFamily="2" charset="-78"/>
            </a:endParaRPr>
          </a:p>
        </p:txBody>
      </p:sp>
    </p:spTree>
    <p:extLst>
      <p:ext uri="{BB962C8B-B14F-4D97-AF65-F5344CB8AC3E}">
        <p14:creationId xmlns:p14="http://schemas.microsoft.com/office/powerpoint/2010/main" val="6091732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0"/>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3-7</a:t>
            </a:r>
            <a:endParaRPr lang="ar-SA" sz="1400" b="1" dirty="0">
              <a:latin typeface="Andalus" pitchFamily="18" charset="-78"/>
              <a:cs typeface="Andalus" pitchFamily="18" charset="-78"/>
            </a:endParaRPr>
          </a:p>
        </p:txBody>
      </p:sp>
      <p:cxnSp>
        <p:nvCxnSpPr>
          <p:cNvPr id="4" name="Straight Connector 3"/>
          <p:cNvCxnSpPr/>
          <p:nvPr/>
        </p:nvCxnSpPr>
        <p:spPr>
          <a:xfrm>
            <a:off x="1691680" y="20126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356508"/>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a:cs typeface="FS_Bold" pitchFamily="2" charset="-78"/>
              </a:rPr>
              <a:t>طرق تحديد حاجات المنظمة من المعلومات</a:t>
            </a:r>
            <a:endParaRPr lang="en-US" sz="2800" dirty="0">
              <a:cs typeface="FS_Bold" pitchFamily="2" charset="-78"/>
            </a:endParaRPr>
          </a:p>
        </p:txBody>
      </p:sp>
      <p:sp>
        <p:nvSpPr>
          <p:cNvPr id="6" name="Left Brace 5"/>
          <p:cNvSpPr/>
          <p:nvPr/>
        </p:nvSpPr>
        <p:spPr>
          <a:xfrm rot="5400000">
            <a:off x="4011309" y="-1490992"/>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416284"/>
            <a:ext cx="3528391" cy="1954381"/>
          </a:xfrm>
          <a:prstGeom prst="rect">
            <a:avLst/>
          </a:prstGeom>
          <a:noFill/>
          <a:ln>
            <a:solidFill>
              <a:schemeClr val="tx1"/>
            </a:solidFill>
            <a:prstDash val="sysDot"/>
          </a:ln>
        </p:spPr>
        <p:txBody>
          <a:bodyPr wrap="square" rtlCol="1">
            <a:spAutoFit/>
          </a:bodyPr>
          <a:lstStyle/>
          <a:p>
            <a:pPr algn="ctr"/>
            <a:r>
              <a:rPr lang="ar-SA" sz="1100" b="1" dirty="0" smtClean="0"/>
              <a:t>يعتمد </a:t>
            </a:r>
            <a:r>
              <a:rPr lang="ar-SA" sz="1100" b="1" dirty="0"/>
              <a:t>على </a:t>
            </a:r>
            <a:r>
              <a:rPr lang="ar-SA" sz="1100" b="1" dirty="0" smtClean="0"/>
              <a:t>:</a:t>
            </a:r>
            <a:endParaRPr lang="en-US" sz="1100" dirty="0"/>
          </a:p>
          <a:p>
            <a:pPr lvl="0" algn="ctr"/>
            <a:r>
              <a:rPr lang="ar-SA" sz="1100" dirty="0"/>
              <a:t>الفهم الكامل لاحتياجات المنظمة ككل حيث يتم التعرف على وحدات المنظمة ووظائفها وعملياتها وبياناتها .</a:t>
            </a:r>
            <a:endParaRPr lang="en-US" sz="1100" dirty="0"/>
          </a:p>
          <a:p>
            <a:pPr lvl="0" algn="ctr"/>
            <a:r>
              <a:rPr lang="ar-SA" sz="1100" dirty="0"/>
              <a:t>تساعد هذه الطريقة في التعرف على الكيانات الرئيسية للمنظمة وصفاتها.</a:t>
            </a:r>
            <a:endParaRPr lang="en-US" sz="1100" dirty="0"/>
          </a:p>
          <a:p>
            <a:pPr lvl="0" algn="ctr"/>
            <a:r>
              <a:rPr lang="ar-SA" sz="1100" dirty="0"/>
              <a:t>تتم هذه الطريقة بسؤال عينة كبيره من المدراء عن طريقة استخدامهم للمعلومات، ومن أين يحصلون عليها، وما هي اهادفهم، وكيف يتخذون القرارات، وإلى أي بيانات يحتاجون.</a:t>
            </a:r>
            <a:endParaRPr lang="en-US" sz="1100" dirty="0"/>
          </a:p>
          <a:p>
            <a:pPr lvl="0" algn="ctr"/>
            <a:r>
              <a:rPr lang="ar-SA" sz="1100" dirty="0"/>
              <a:t>تجمع نتائج الاستبيان الخاص بالمدارء في وحدات فرعية، وظائف، عمليات ومصفوفات البيانات. يتم ترتيب عناصر البيانات في مجموعات منطقية عملية حيث تكون تدعم مجموعات مترابطة من العمليات في المنظمة  ( انشاء ، استخدام </a:t>
            </a:r>
            <a:r>
              <a:rPr lang="ar-SA" sz="1100" dirty="0" smtClean="0"/>
              <a:t>).</a:t>
            </a:r>
            <a:endParaRPr lang="en-US" sz="1100" dirty="0"/>
          </a:p>
        </p:txBody>
      </p:sp>
      <p:cxnSp>
        <p:nvCxnSpPr>
          <p:cNvPr id="8" name="Straight Connector 7"/>
          <p:cNvCxnSpPr/>
          <p:nvPr/>
        </p:nvCxnSpPr>
        <p:spPr>
          <a:xfrm>
            <a:off x="7267967" y="19554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364088" y="1731783"/>
            <a:ext cx="3528391" cy="53091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a:cs typeface="MCS Taybah S_U normal." pitchFamily="2" charset="-78"/>
              </a:rPr>
              <a:t>طريقة تحليل المؤسسة أو تخطيط نظم الأعمال</a:t>
            </a:r>
          </a:p>
          <a:p>
            <a:pPr algn="ctr"/>
            <a:r>
              <a:rPr lang="en-US" sz="1050" dirty="0" smtClean="0">
                <a:solidFill>
                  <a:srgbClr val="C00000"/>
                </a:solidFill>
                <a:cs typeface="MCS Taybah S_U normal." pitchFamily="2" charset="-78"/>
              </a:rPr>
              <a:t>(</a:t>
            </a:r>
            <a:r>
              <a:rPr lang="en-US" sz="1050" b="1" dirty="0">
                <a:solidFill>
                  <a:srgbClr val="C00000"/>
                </a:solidFill>
                <a:cs typeface="MCS Taybah S_U normal." pitchFamily="2" charset="-78"/>
              </a:rPr>
              <a:t>Enterprise Analysis(or Business Systems Planning)</a:t>
            </a:r>
            <a:r>
              <a:rPr lang="en-US" sz="1050" dirty="0">
                <a:solidFill>
                  <a:srgbClr val="C00000"/>
                </a:solidFill>
                <a:cs typeface="MCS Taybah S_U normal." pitchFamily="2" charset="-78"/>
              </a:rPr>
              <a:t> </a:t>
            </a:r>
            <a:endParaRPr lang="ar-SA" dirty="0" smtClean="0">
              <a:ln>
                <a:solidFill>
                  <a:schemeClr val="tx1"/>
                </a:solidFill>
              </a:ln>
              <a:solidFill>
                <a:srgbClr val="C00000"/>
              </a:solidFill>
              <a:effectLst/>
              <a:cs typeface="MCS Taybah S_U normal." pitchFamily="2" charset="-78"/>
            </a:endParaRPr>
          </a:p>
        </p:txBody>
      </p:sp>
      <p:sp>
        <p:nvSpPr>
          <p:cNvPr id="10" name="TextBox 9"/>
          <p:cNvSpPr txBox="1"/>
          <p:nvPr/>
        </p:nvSpPr>
        <p:spPr>
          <a:xfrm>
            <a:off x="323528" y="1724660"/>
            <a:ext cx="3456384" cy="50013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dirty="0">
                <a:cs typeface="MCS Taybah S_U normal." pitchFamily="2" charset="-78"/>
              </a:rPr>
              <a:t>طريقة التحليل الاستراتيجي : عناصر النجاح الرئيسية </a:t>
            </a:r>
            <a:r>
              <a:rPr lang="ar-SA" sz="1600" dirty="0" smtClean="0">
                <a:cs typeface="MCS Taybah S_U normal." pitchFamily="2" charset="-78"/>
              </a:rPr>
              <a:t> </a:t>
            </a:r>
            <a:r>
              <a:rPr lang="en-US" sz="1050" b="1" dirty="0" smtClean="0">
                <a:solidFill>
                  <a:srgbClr val="C00000"/>
                </a:solidFill>
                <a:cs typeface="MCS Taybah S_U normal." pitchFamily="2" charset="-78"/>
              </a:rPr>
              <a:t>Strategic </a:t>
            </a:r>
            <a:r>
              <a:rPr lang="en-US" sz="1050" b="1" dirty="0">
                <a:solidFill>
                  <a:srgbClr val="C00000"/>
                </a:solidFill>
                <a:cs typeface="MCS Taybah S_U normal." pitchFamily="2" charset="-78"/>
              </a:rPr>
              <a:t>Analysis :</a:t>
            </a:r>
            <a:r>
              <a:rPr lang="en-US" sz="1050" b="1" dirty="0" smtClean="0">
                <a:solidFill>
                  <a:srgbClr val="C00000"/>
                </a:solidFill>
                <a:cs typeface="MCS Taybah S_U normal." pitchFamily="2" charset="-78"/>
              </a:rPr>
              <a:t>Critical/ </a:t>
            </a:r>
            <a:r>
              <a:rPr lang="en-US" sz="1050" b="1" dirty="0">
                <a:solidFill>
                  <a:srgbClr val="C00000"/>
                </a:solidFill>
                <a:cs typeface="MCS Taybah S_U normal." pitchFamily="2" charset="-78"/>
              </a:rPr>
              <a:t>Success Factors–CSFs</a:t>
            </a:r>
            <a:endParaRPr lang="ar-SA" sz="1050" dirty="0" smtClean="0">
              <a:ln>
                <a:solidFill>
                  <a:schemeClr val="tx1"/>
                </a:solidFill>
              </a:ln>
              <a:solidFill>
                <a:srgbClr val="C00000"/>
              </a:solidFill>
              <a:effectLst/>
              <a:cs typeface="MCS Taybah S_U normal." pitchFamily="2" charset="-78"/>
            </a:endParaRPr>
          </a:p>
        </p:txBody>
      </p:sp>
      <p:sp>
        <p:nvSpPr>
          <p:cNvPr id="11" name="TextBox 10"/>
          <p:cNvSpPr txBox="1"/>
          <p:nvPr/>
        </p:nvSpPr>
        <p:spPr>
          <a:xfrm>
            <a:off x="323528" y="2443579"/>
            <a:ext cx="3456383" cy="1785104"/>
          </a:xfrm>
          <a:prstGeom prst="rect">
            <a:avLst/>
          </a:prstGeom>
          <a:noFill/>
          <a:ln>
            <a:solidFill>
              <a:schemeClr val="tx1"/>
            </a:solidFill>
            <a:prstDash val="sysDot"/>
          </a:ln>
        </p:spPr>
        <p:txBody>
          <a:bodyPr wrap="square" rtlCol="1">
            <a:spAutoFit/>
          </a:bodyPr>
          <a:lstStyle/>
          <a:p>
            <a:r>
              <a:rPr lang="ar-SA" sz="1100" b="1" dirty="0"/>
              <a:t>تعتمد هذه الطريقة على </a:t>
            </a:r>
            <a:r>
              <a:rPr lang="ar-SA" sz="1100" dirty="0"/>
              <a:t>فكرة امكانية تحديد احتياجات المنظمة من المعلومات من خلال عدد قليل من عناصر النجاح الخاصة بالمدراء .</a:t>
            </a:r>
            <a:endParaRPr lang="en-US" sz="1100" dirty="0"/>
          </a:p>
          <a:p>
            <a:r>
              <a:rPr lang="ar-SA" sz="1100" dirty="0"/>
              <a:t>- تصاغ عناصر النجاح من قبل قطاع الأعمال، المؤسسة، المدراء وبيئة المؤسسة الواسعة.</a:t>
            </a:r>
            <a:endParaRPr lang="en-US" sz="1100" dirty="0"/>
          </a:p>
          <a:p>
            <a:r>
              <a:rPr lang="ar-SA" sz="1100" dirty="0"/>
              <a:t>- يجب أن تركز نظم المعلومات الجديدة على توفير المعلومات التي تساعد المؤسسة في الوصول الى هذه الأهداف.</a:t>
            </a:r>
            <a:endParaRPr lang="en-US" sz="1100" dirty="0"/>
          </a:p>
          <a:p>
            <a:r>
              <a:rPr lang="ar-SA" sz="1100" dirty="0"/>
              <a:t>- يتم إجراء حوارات شخصية مع بعض المدراء من الإدارة العليا لمعرفة أهدافهم وعناصر النجاح الناتجة عنها، والمؤهلة لضمان أفضل النتائج.</a:t>
            </a:r>
            <a:endParaRPr lang="en-US" sz="1100" dirty="0"/>
          </a:p>
          <a:p>
            <a:pPr marL="171450" indent="-171450">
              <a:buFontTx/>
              <a:buChar char="-"/>
            </a:pPr>
            <a:r>
              <a:rPr lang="ar-SA" sz="1100" dirty="0" smtClean="0"/>
              <a:t>تجميع </a:t>
            </a:r>
            <a:r>
              <a:rPr lang="ar-SA" sz="1100" dirty="0"/>
              <a:t>عناصر النجاح المحددة سابقا للحصول على صورة من عناصر نجاح المؤسسة. </a:t>
            </a:r>
            <a:r>
              <a:rPr lang="ar-SA" sz="1100" dirty="0" smtClean="0"/>
              <a:t>و </a:t>
            </a:r>
            <a:r>
              <a:rPr lang="ar-SA" sz="1100" dirty="0"/>
              <a:t>يتم بناء النظم لتوفير المعلومات بناء </a:t>
            </a:r>
            <a:r>
              <a:rPr lang="ar-SA" sz="1100" dirty="0" smtClean="0"/>
              <a:t>عليها</a:t>
            </a:r>
            <a:endParaRPr lang="en-US" sz="1100" dirty="0"/>
          </a:p>
        </p:txBody>
      </p:sp>
      <p:sp>
        <p:nvSpPr>
          <p:cNvPr id="2" name="Lightning Bolt 1"/>
          <p:cNvSpPr/>
          <p:nvPr/>
        </p:nvSpPr>
        <p:spPr>
          <a:xfrm rot="1393703">
            <a:off x="4160624" y="2291805"/>
            <a:ext cx="648072" cy="1008112"/>
          </a:xfrm>
          <a:prstGeom prst="lightningBol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 name="TextBox 2"/>
          <p:cNvSpPr txBox="1"/>
          <p:nvPr/>
        </p:nvSpPr>
        <p:spPr>
          <a:xfrm>
            <a:off x="3950862" y="3478898"/>
            <a:ext cx="1224136" cy="646331"/>
          </a:xfrm>
          <a:prstGeom prst="rect">
            <a:avLst/>
          </a:prstGeom>
          <a:noFill/>
        </p:spPr>
        <p:txBody>
          <a:bodyPr wrap="square" rtlCol="1">
            <a:spAutoFit/>
          </a:bodyPr>
          <a:lstStyle/>
          <a:p>
            <a:pPr algn="ctr"/>
            <a:r>
              <a:rPr lang="ar-SA" sz="1200" dirty="0" smtClean="0">
                <a:cs typeface="MCS Taybah S_U normal." pitchFamily="2" charset="-78"/>
              </a:rPr>
              <a:t>هناك جداول توضيحية وامثلة عن الطريقتين في المحاضره </a:t>
            </a:r>
            <a:endParaRPr lang="ar-SA" sz="1200" dirty="0">
              <a:cs typeface="MCS Taybah S_U normal." pitchFamily="2" charset="-78"/>
            </a:endParaRPr>
          </a:p>
        </p:txBody>
      </p:sp>
      <p:graphicFrame>
        <p:nvGraphicFramePr>
          <p:cNvPr id="12" name="Table 11"/>
          <p:cNvGraphicFramePr>
            <a:graphicFrameLocks noGrp="1"/>
          </p:cNvGraphicFramePr>
          <p:nvPr>
            <p:extLst>
              <p:ext uri="{D42A27DB-BD31-4B8C-83A1-F6EECF244321}">
                <p14:modId xmlns:p14="http://schemas.microsoft.com/office/powerpoint/2010/main" val="659212798"/>
              </p:ext>
            </p:extLst>
          </p:nvPr>
        </p:nvGraphicFramePr>
        <p:xfrm>
          <a:off x="179512" y="4435936"/>
          <a:ext cx="8712967" cy="2377440"/>
        </p:xfrm>
        <a:graphic>
          <a:graphicData uri="http://schemas.openxmlformats.org/drawingml/2006/table">
            <a:tbl>
              <a:tblPr rtl="1" firstRow="1" bandRow="1">
                <a:tableStyleId>{5FD0F851-EC5A-4D38-B0AD-8093EC10F338}</a:tableStyleId>
              </a:tblPr>
              <a:tblGrid>
                <a:gridCol w="954585"/>
                <a:gridCol w="3879191"/>
                <a:gridCol w="3879191"/>
              </a:tblGrid>
              <a:tr h="217200">
                <a:tc>
                  <a:txBody>
                    <a:bodyPr/>
                    <a:lstStyle/>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solidFill>
                      <a:schemeClr val="accent5">
                        <a:lumMod val="7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200" dirty="0" smtClean="0">
                          <a:cs typeface="MCS Taybah S_U normal." pitchFamily="2" charset="-78"/>
                        </a:rPr>
                        <a:t>طريقة تحليل المؤسسة أو تخطيط نظم الأعمال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200" dirty="0" smtClean="0">
                          <a:cs typeface="MCS Taybah S_U normal." pitchFamily="2" charset="-78"/>
                        </a:rPr>
                        <a:t>طريقة التحليل الاستراتيجي : عناصر النجاح الرئيسية </a:t>
                      </a:r>
                      <a:endParaRPr lang="ar-SA" sz="120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مميزات</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050" b="1" dirty="0" smtClean="0">
                          <a:cs typeface="Traditional Arabic" pitchFamily="2" charset="-78"/>
                        </a:rPr>
                        <a:t>تعطي نظرة شاملة وكاملة عن المنظمة واحتياجاتها الكلية من المعلومات واستخداماتها والأنظمة التي تنتجها.</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Wingdings" pitchFamily="2" charset="2"/>
                        <a:buChar char="§"/>
                      </a:pPr>
                      <a:r>
                        <a:rPr lang="ar-SA" sz="1050" b="1" dirty="0" smtClean="0">
                          <a:cs typeface="Traditional Arabic" pitchFamily="2" charset="-78"/>
                        </a:rPr>
                        <a:t>انتاج كمية بيانات أقل من طريقة تحليل المؤسسة حيث يمكن تحليلها.</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تأخذ بعين الاعتبار التغيرات التي تحصل في البيئة المحيطة بالمنظمة وكيفية تأثير البيئة في احتياجات المنظمة من المعلومات.</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تستخدم هذه الطريقة لتحديد احتياجات الإدارة العليا وفي تطوير نظم مساندة القرار </a:t>
                      </a:r>
                      <a:r>
                        <a:rPr lang="en-US" sz="1050" b="1" dirty="0" smtClean="0">
                          <a:cs typeface="Traditional Arabic" pitchFamily="2" charset="-78"/>
                        </a:rPr>
                        <a:t> DSS </a:t>
                      </a:r>
                      <a:r>
                        <a:rPr lang="ar-SA" sz="1050" b="1" dirty="0" smtClean="0">
                          <a:cs typeface="Traditional Arabic" pitchFamily="2" charset="-78"/>
                        </a:rPr>
                        <a:t>ونظم الإدارة العليا </a:t>
                      </a:r>
                      <a:r>
                        <a:rPr lang="en-US" sz="1050" b="1" dirty="0" smtClean="0">
                          <a:cs typeface="Traditional Arabic" pitchFamily="2" charset="-78"/>
                        </a:rPr>
                        <a:t>ESS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عيوب</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تنتج كمية كبيرة من البيانات حيث يكلف جمعها كثيرا وتكون صعبة التحليل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تنحاز للإدارة العليا والوسطى حيث تركز على جمع المعلومات منهم وتتجاهل الطبقات الإدارية الأخرى واحتياجاتها مثل الكتبة والمستوى التشغيلي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لا تركز الأسئلة على أهداف الإدارة الرئيسة وعن مكان الحاجه للمعلومات بل تركز على استخدام المعلومات الموجودة مما ينتج عنه الاهتمام بتحويل العمل اليدوي إلى عمل آلي دون الاهتمام بالاتجاهات الجديدة لكيفية إجراء الأعمال وما تحتاجه من إعادة تصميم تدفق العمل وتطوير اساليب تنفيذه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لا تتضمن أسلوب عملي محدد وواضح يبينن كيفية تحويل أهداف المدراء الفردية إلى أهداف واضحة للمنظمة ككل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حصول التباس في التفريق بين عناصر النجاح الفردية وعناصر نجاح المنظمة.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تختلف أنواع عناصر النجاح فما هو أساسي بالنسبة لأحدهم قد لا يكون كذلك بالنسبة للمنظمة.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انحياز هذه الطريقة للإدارة العليا رغم انه بالإمكان التوسع في استنباط أفكار نظم جديدة واعدة من أعضاء المستوى المنخفض في المنظمة.</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5205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4 - 7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2610039307"/>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0756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5 - 7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1672565958"/>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19"/>
          <p:cNvPicPr/>
          <p:nvPr/>
        </p:nvPicPr>
        <p:blipFill>
          <a:blip r:embed="rId7" cstate="print"/>
          <a:srcRect/>
          <a:stretch>
            <a:fillRect/>
          </a:stretch>
        </p:blipFill>
        <p:spPr bwMode="auto">
          <a:xfrm>
            <a:off x="16520" y="5589240"/>
            <a:ext cx="2645400" cy="1268760"/>
          </a:xfrm>
          <a:prstGeom prst="rect">
            <a:avLst/>
          </a:prstGeom>
          <a:noFill/>
          <a:ln w="9525">
            <a:noFill/>
            <a:miter lim="800000"/>
            <a:headEnd/>
            <a:tailEnd/>
          </a:ln>
        </p:spPr>
      </p:pic>
    </p:spTree>
    <p:extLst>
      <p:ext uri="{BB962C8B-B14F-4D97-AF65-F5344CB8AC3E}">
        <p14:creationId xmlns:p14="http://schemas.microsoft.com/office/powerpoint/2010/main" val="10772706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6 - 7</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val="2463492307"/>
              </p:ext>
            </p:extLst>
          </p:nvPr>
        </p:nvGraphicFramePr>
        <p:xfrm>
          <a:off x="-1368152" y="332656"/>
          <a:ext cx="954055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6804248" y="2132856"/>
            <a:ext cx="2267744" cy="3477875"/>
          </a:xfrm>
          <a:prstGeom prst="rect">
            <a:avLst/>
          </a:prstGeom>
          <a:ln w="3175">
            <a:solidFill>
              <a:schemeClr val="tx1"/>
            </a:solidFill>
            <a:prstDash val="sysDot"/>
          </a:ln>
        </p:spPr>
        <p:txBody>
          <a:bodyPr wrap="square">
            <a:spAutoFit/>
          </a:bodyPr>
          <a:lstStyle/>
          <a:p>
            <a:pPr algn="ctr"/>
            <a:r>
              <a:rPr lang="ar-SA" sz="1400" u="sng" dirty="0" smtClean="0">
                <a:solidFill>
                  <a:srgbClr val="C00000"/>
                </a:solidFill>
                <a:cs typeface="MCS Taybah S_U normal." pitchFamily="2" charset="-78"/>
              </a:rPr>
              <a:t>شرح مفهوم ادارة </a:t>
            </a:r>
            <a:r>
              <a:rPr lang="ar-SA" sz="1400" u="sng" dirty="0">
                <a:solidFill>
                  <a:srgbClr val="C00000"/>
                </a:solidFill>
                <a:cs typeface="MCS Taybah S_U normal." pitchFamily="2" charset="-78"/>
              </a:rPr>
              <a:t>تدفق العمل </a:t>
            </a:r>
            <a:r>
              <a:rPr lang="en-US" sz="1400" u="sng" dirty="0">
                <a:solidFill>
                  <a:srgbClr val="C00000"/>
                </a:solidFill>
                <a:cs typeface="MCS Taybah S_U normal." pitchFamily="2" charset="-78"/>
              </a:rPr>
              <a:t>Work Flow Management </a:t>
            </a:r>
            <a:r>
              <a:rPr lang="ar-SA" sz="1200" u="sng" dirty="0">
                <a:solidFill>
                  <a:srgbClr val="C00000"/>
                </a:solidFill>
                <a:cs typeface="MCS Taybah S_U normal." pitchFamily="2" charset="-78"/>
              </a:rPr>
              <a:t>:</a:t>
            </a:r>
            <a:r>
              <a:rPr lang="ar-SA" sz="1200" dirty="0">
                <a:solidFill>
                  <a:srgbClr val="C00000"/>
                </a:solidFill>
                <a:cs typeface="MCS Taybah S_U normal." pitchFamily="2" charset="-78"/>
              </a:rPr>
              <a:t>  </a:t>
            </a:r>
            <a:r>
              <a:rPr lang="ar-SA" sz="1200" dirty="0">
                <a:cs typeface="MCS Taybah S_U normal." pitchFamily="2" charset="-78"/>
              </a:rPr>
              <a:t>                                                                             يتم تعريف إدارة تدفق العمل بأنها العمل على دمج وتنسيق العمليات لتسهيل عملية تدفق العمل والوثائق بين مختلف وحدات المنظمة.  </a:t>
            </a:r>
            <a:endParaRPr lang="en-US" sz="1200" dirty="0">
              <a:cs typeface="MCS Taybah S_U normal." pitchFamily="2" charset="-78"/>
            </a:endParaRPr>
          </a:p>
          <a:p>
            <a:r>
              <a:rPr lang="ar-SA" sz="1200" dirty="0">
                <a:solidFill>
                  <a:srgbClr val="0070C0"/>
                </a:solidFill>
                <a:cs typeface="MCS Taybah S_U normal." pitchFamily="2" charset="-78"/>
              </a:rPr>
              <a:t>.. خطوات إعادة هندسة إجراءات المنظمة:</a:t>
            </a:r>
            <a:endParaRPr lang="en-US" sz="1200" dirty="0">
              <a:solidFill>
                <a:srgbClr val="0070C0"/>
              </a:solidFill>
              <a:cs typeface="MCS Taybah S_U normal." pitchFamily="2" charset="-78"/>
            </a:endParaRPr>
          </a:p>
          <a:p>
            <a:pPr marL="171450" lvl="0" indent="-171450">
              <a:buFont typeface="Arial" pitchFamily="34" charset="0"/>
              <a:buChar char="•"/>
            </a:pPr>
            <a:r>
              <a:rPr lang="ar-SA" sz="1200" dirty="0">
                <a:cs typeface="MCS Taybah S_U normal." pitchFamily="2" charset="-78"/>
              </a:rPr>
              <a:t>تطوير نظرة مستقبلية شاملة عن إجراءات الأعمال مع وضع أهداف التطوير.</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الإجراءات التي تحتاج إلى إعادة تصميم أو هندسة .</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فهم وقياس أداء الإجراءات الحالية.</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الفرص من تطبيق تكنولوجيا المعلومات.</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بناء نموذج تجريبي للإجراء الجديد.</a:t>
            </a:r>
            <a:endParaRPr lang="en-US" sz="1200" dirty="0">
              <a:cs typeface="MCS Taybah S_U normal." pitchFamily="2" charset="-78"/>
            </a:endParaRPr>
          </a:p>
          <a:p>
            <a:pPr lvl="0"/>
            <a:endParaRPr lang="ar-SA" sz="1200" b="1" u="sng" dirty="0" smtClean="0">
              <a:solidFill>
                <a:srgbClr val="FF0000"/>
              </a:solidFill>
              <a:cs typeface="MCS Taybah S_U normal." pitchFamily="2" charset="-78"/>
            </a:endParaRPr>
          </a:p>
          <a:p>
            <a:pPr lvl="0"/>
            <a:r>
              <a:rPr lang="ar-SA" sz="1200" b="1" u="sng" dirty="0" smtClean="0">
                <a:solidFill>
                  <a:srgbClr val="FF0000"/>
                </a:solidFill>
                <a:cs typeface="MCS Taybah S_U normal." pitchFamily="2" charset="-78"/>
              </a:rPr>
              <a:t>مثال</a:t>
            </a:r>
            <a:r>
              <a:rPr lang="ar-SA" sz="1200" b="1" u="sng" dirty="0" smtClean="0">
                <a:cs typeface="MCS Taybah S_U normal." pitchFamily="2" charset="-78"/>
              </a:rPr>
              <a:t> </a:t>
            </a:r>
            <a:r>
              <a:rPr lang="ar-SA" sz="1200" b="1" u="sng" dirty="0">
                <a:cs typeface="MCS Taybah S_U normal." pitchFamily="2" charset="-78"/>
              </a:rPr>
              <a:t>:</a:t>
            </a:r>
            <a:r>
              <a:rPr lang="ar-SA" sz="1200" dirty="0">
                <a:cs typeface="MCS Taybah S_U normal." pitchFamily="2" charset="-78"/>
              </a:rPr>
              <a:t> تستطيع المنظمات استخدام برامج وطرق لقراءة وفحص وتخزين وتحويل الوثائق الكترونيا وذلك بهدف تسريع الإجراءات والعمل.</a:t>
            </a:r>
            <a:endParaRPr lang="en-US" sz="1200" dirty="0">
              <a:cs typeface="MCS Taybah S_U normal." pitchFamily="2" charset="-78"/>
            </a:endParaRPr>
          </a:p>
        </p:txBody>
      </p:sp>
    </p:spTree>
    <p:extLst>
      <p:ext uri="{BB962C8B-B14F-4D97-AF65-F5344CB8AC3E}">
        <p14:creationId xmlns:p14="http://schemas.microsoft.com/office/powerpoint/2010/main" val="16514392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flipH="1">
            <a:off x="4932041" y="3068960"/>
            <a:ext cx="4025405"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flipH="1">
            <a:off x="4860032" y="566124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flipH="1">
            <a:off x="4860032" y="422108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7 - 7</a:t>
            </a:r>
            <a:endParaRPr lang="ar-SA" sz="1400" b="1" dirty="0">
              <a:latin typeface="Andalus" pitchFamily="18" charset="-78"/>
              <a:cs typeface="Andalus" pitchFamily="18" charset="-78"/>
            </a:endParaRPr>
          </a:p>
        </p:txBody>
      </p:sp>
      <p:cxnSp>
        <p:nvCxnSpPr>
          <p:cNvPr id="4" name="Straight Connector 3"/>
          <p:cNvCxnSpPr/>
          <p:nvPr/>
        </p:nvCxnSpPr>
        <p:spPr>
          <a:xfrm flipH="1">
            <a:off x="2915816" y="162880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563886" y="124137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u="sng" dirty="0">
                <a:solidFill>
                  <a:schemeClr val="tx1"/>
                </a:solidFill>
                <a:cs typeface="MCS Taybah S_U normal." pitchFamily="2" charset="-78"/>
              </a:rPr>
              <a:t>وضع معايير مناسبة للتقييم </a:t>
            </a:r>
            <a:r>
              <a:rPr lang="en-US" sz="1200" b="1" u="sng" dirty="0">
                <a:solidFill>
                  <a:srgbClr val="0070C0"/>
                </a:solidFill>
                <a:cs typeface="MCS Taybah S_U normal." pitchFamily="2" charset="-78"/>
              </a:rPr>
              <a:t>Benchmarking</a:t>
            </a:r>
            <a:r>
              <a:rPr lang="en-US" sz="1200" u="sng" dirty="0">
                <a:solidFill>
                  <a:srgbClr val="0070C0"/>
                </a:solidFill>
                <a:cs typeface="MCS Taybah S_U normal." pitchFamily="2" charset="-78"/>
              </a:rPr>
              <a:t> </a:t>
            </a:r>
            <a:endParaRPr lang="ar-SA" sz="1400" dirty="0">
              <a:solidFill>
                <a:srgbClr val="0070C0"/>
              </a:solidFill>
              <a:cs typeface="MCS Taybah S_U normal." pitchFamily="2" charset="-78"/>
            </a:endParaRPr>
          </a:p>
        </p:txBody>
      </p:sp>
      <p:sp>
        <p:nvSpPr>
          <p:cNvPr id="8" name="Rounded Rectangle 7"/>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تبسيط </a:t>
            </a:r>
          </a:p>
          <a:p>
            <a:pPr algn="ctr"/>
            <a:r>
              <a:rPr lang="ar-SA" dirty="0" smtClean="0">
                <a:solidFill>
                  <a:schemeClr val="tx1"/>
                </a:solidFill>
                <a:cs typeface="MCS Taybah S_U normal." pitchFamily="2" charset="-78"/>
              </a:rPr>
              <a:t>الاجراءات</a:t>
            </a:r>
            <a:endParaRPr lang="ar-SA" dirty="0">
              <a:solidFill>
                <a:schemeClr val="tx1"/>
              </a:solidFill>
              <a:cs typeface="AL-Mohanad Bold" pitchFamily="2" charset="-78"/>
            </a:endParaRPr>
          </a:p>
        </p:txBody>
      </p:sp>
      <p:sp>
        <p:nvSpPr>
          <p:cNvPr id="12" name="Rounded Rectangle 11"/>
          <p:cNvSpPr/>
          <p:nvPr/>
        </p:nvSpPr>
        <p:spPr>
          <a:xfrm>
            <a:off x="3563887" y="3898430"/>
            <a:ext cx="136815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u="sng" dirty="0">
                <a:solidFill>
                  <a:schemeClr val="tx1"/>
                </a:solidFill>
                <a:cs typeface="MCS Taybah S_U normal." pitchFamily="2" charset="-78"/>
              </a:rPr>
              <a:t>تخفيض زمن دورة </a:t>
            </a:r>
            <a:r>
              <a:rPr lang="ar-SA" u="sng" dirty="0" smtClean="0">
                <a:solidFill>
                  <a:schemeClr val="tx1"/>
                </a:solidFill>
                <a:cs typeface="MCS Taybah S_U normal." pitchFamily="2" charset="-78"/>
              </a:rPr>
              <a:t>العمل</a:t>
            </a:r>
            <a:endParaRPr lang="en-US" dirty="0">
              <a:solidFill>
                <a:schemeClr val="tx1"/>
              </a:solidFill>
              <a:cs typeface="MCS Taybah S_U normal." pitchFamily="2" charset="-78"/>
            </a:endParaRPr>
          </a:p>
        </p:txBody>
      </p:sp>
      <p:sp>
        <p:nvSpPr>
          <p:cNvPr id="13" name="Rectangle 12"/>
          <p:cNvSpPr/>
          <p:nvPr/>
        </p:nvSpPr>
        <p:spPr>
          <a:xfrm>
            <a:off x="107504" y="1484783"/>
            <a:ext cx="2736304" cy="4393867"/>
          </a:xfrm>
          <a:prstGeom prst="rect">
            <a:avLst/>
          </a:prstGeom>
          <a:solidFill>
            <a:schemeClr val="bg1"/>
          </a:solidFill>
          <a:ln>
            <a:solidFill>
              <a:schemeClr val="tx1"/>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chemeClr val="tx1"/>
                </a:solidFill>
                <a:cs typeface="FS_Bold" pitchFamily="2" charset="-78"/>
              </a:rPr>
              <a:t>يمكن لنظم المعلومات مساعدة المنظمة في تحقيق أهداف الجودة من خلال </a:t>
            </a:r>
            <a:endParaRPr lang="ar-SA" sz="2800" dirty="0">
              <a:solidFill>
                <a:schemeClr val="tx1"/>
              </a:solidFill>
              <a:latin typeface="Arno Pro Smbd Caption" pitchFamily="18" charset="0"/>
              <a:cs typeface="FS_Bold" pitchFamily="2" charset="-78"/>
            </a:endParaRPr>
          </a:p>
        </p:txBody>
      </p:sp>
      <p:sp>
        <p:nvSpPr>
          <p:cNvPr id="14" name="TextBox 13"/>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15" name="TextBox 14"/>
          <p:cNvSpPr txBox="1"/>
          <p:nvPr/>
        </p:nvSpPr>
        <p:spPr>
          <a:xfrm>
            <a:off x="3059832" y="1232846"/>
            <a:ext cx="288032" cy="369332"/>
          </a:xfrm>
          <a:prstGeom prst="rect">
            <a:avLst/>
          </a:prstGeom>
          <a:noFill/>
        </p:spPr>
        <p:txBody>
          <a:bodyPr wrap="square" rtlCol="1">
            <a:spAutoFit/>
          </a:bodyPr>
          <a:lstStyle/>
          <a:p>
            <a:r>
              <a:rPr lang="ar-SA" dirty="0" smtClean="0"/>
              <a:t>2</a:t>
            </a:r>
            <a:endParaRPr lang="ar-SA" dirty="0"/>
          </a:p>
        </p:txBody>
      </p:sp>
      <p:cxnSp>
        <p:nvCxnSpPr>
          <p:cNvPr id="18" name="Straight Connector 17"/>
          <p:cNvCxnSpPr/>
          <p:nvPr/>
        </p:nvCxnSpPr>
        <p:spPr>
          <a:xfrm flipH="1">
            <a:off x="2915816" y="28803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3635896" y="2564904"/>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u="sng" dirty="0">
                <a:solidFill>
                  <a:schemeClr val="tx1"/>
                </a:solidFill>
                <a:cs typeface="MCS Taybah S_U normal." pitchFamily="2" charset="-78"/>
              </a:rPr>
              <a:t>تحقيق مقترحات العملاء </a:t>
            </a:r>
            <a:endParaRPr lang="ar-SA" dirty="0">
              <a:solidFill>
                <a:schemeClr val="tx1"/>
              </a:solidFill>
              <a:cs typeface="MCS Taybah S_U normal." pitchFamily="2" charset="-78"/>
            </a:endParaRPr>
          </a:p>
        </p:txBody>
      </p:sp>
      <p:sp>
        <p:nvSpPr>
          <p:cNvPr id="20" name="TextBox 19"/>
          <p:cNvSpPr txBox="1"/>
          <p:nvPr/>
        </p:nvSpPr>
        <p:spPr>
          <a:xfrm>
            <a:off x="3059832" y="2484366"/>
            <a:ext cx="288032" cy="369332"/>
          </a:xfrm>
          <a:prstGeom prst="rect">
            <a:avLst/>
          </a:prstGeom>
          <a:noFill/>
        </p:spPr>
        <p:txBody>
          <a:bodyPr wrap="square" rtlCol="1">
            <a:spAutoFit/>
          </a:bodyPr>
          <a:lstStyle/>
          <a:p>
            <a:r>
              <a:rPr lang="ar-SA" dirty="0" smtClean="0"/>
              <a:t>3</a:t>
            </a:r>
            <a:endParaRPr lang="ar-SA" dirty="0"/>
          </a:p>
        </p:txBody>
      </p:sp>
      <p:cxnSp>
        <p:nvCxnSpPr>
          <p:cNvPr id="21" name="Straight Connector 20"/>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2218565" y="404664"/>
            <a:ext cx="5881827" cy="369332"/>
          </a:xfrm>
          <a:prstGeom prst="rect">
            <a:avLst/>
          </a:prstGeom>
          <a:noFill/>
        </p:spPr>
        <p:txBody>
          <a:bodyPr wrap="square" rtlCol="1">
            <a:spAutoFit/>
          </a:bodyPr>
          <a:lstStyle/>
          <a:p>
            <a:r>
              <a:rPr lang="ar-SA" dirty="0">
                <a:cs typeface="MCS Taybah S_U normal." pitchFamily="2" charset="-78"/>
              </a:rPr>
              <a:t>إن تخفيض خطوات العمليات وتبسيط عمليات الانتاج يقللان من امكانية ارتكاب الأخطاء</a:t>
            </a:r>
          </a:p>
        </p:txBody>
      </p:sp>
      <p:sp>
        <p:nvSpPr>
          <p:cNvPr id="24" name="Rounded Rectangle 23"/>
          <p:cNvSpPr/>
          <p:nvPr/>
        </p:nvSpPr>
        <p:spPr>
          <a:xfrm>
            <a:off x="3563887" y="5157192"/>
            <a:ext cx="129614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1600" u="sng" dirty="0">
                <a:solidFill>
                  <a:schemeClr val="tx1"/>
                </a:solidFill>
                <a:cs typeface="MCS Taybah S_U normal." pitchFamily="2" charset="-78"/>
              </a:rPr>
              <a:t>تحسين جودة ودقة التصميم والانتاج </a:t>
            </a:r>
            <a:endParaRPr lang="en-US" sz="1600" dirty="0">
              <a:solidFill>
                <a:schemeClr val="tx1"/>
              </a:solidFill>
              <a:cs typeface="MCS Taybah S_U normal." pitchFamily="2" charset="-78"/>
            </a:endParaRPr>
          </a:p>
        </p:txBody>
      </p:sp>
      <p:cxnSp>
        <p:nvCxnSpPr>
          <p:cNvPr id="27" name="Straight Connector 26"/>
          <p:cNvCxnSpPr/>
          <p:nvPr/>
        </p:nvCxnSpPr>
        <p:spPr>
          <a:xfrm flipH="1">
            <a:off x="4860030" y="1844824"/>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flipH="1">
            <a:off x="2915816" y="43377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915816" y="558924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59832" y="3923764"/>
            <a:ext cx="288032" cy="369332"/>
          </a:xfrm>
          <a:prstGeom prst="rect">
            <a:avLst/>
          </a:prstGeom>
          <a:noFill/>
        </p:spPr>
        <p:txBody>
          <a:bodyPr wrap="square" rtlCol="1">
            <a:spAutoFit/>
          </a:bodyPr>
          <a:lstStyle/>
          <a:p>
            <a:r>
              <a:rPr lang="ar-SA" dirty="0" smtClean="0"/>
              <a:t>4</a:t>
            </a:r>
            <a:endParaRPr lang="ar-SA" dirty="0"/>
          </a:p>
        </p:txBody>
      </p:sp>
      <p:sp>
        <p:nvSpPr>
          <p:cNvPr id="34" name="TextBox 33"/>
          <p:cNvSpPr txBox="1"/>
          <p:nvPr/>
        </p:nvSpPr>
        <p:spPr>
          <a:xfrm>
            <a:off x="3059832" y="5148589"/>
            <a:ext cx="288032" cy="369332"/>
          </a:xfrm>
          <a:prstGeom prst="rect">
            <a:avLst/>
          </a:prstGeom>
          <a:noFill/>
        </p:spPr>
        <p:txBody>
          <a:bodyPr wrap="square" rtlCol="1">
            <a:spAutoFit/>
          </a:bodyPr>
          <a:lstStyle/>
          <a:p>
            <a:r>
              <a:rPr lang="ar-SA" dirty="0" smtClean="0"/>
              <a:t>5</a:t>
            </a:r>
            <a:endParaRPr lang="ar-SA" dirty="0"/>
          </a:p>
        </p:txBody>
      </p:sp>
      <p:sp>
        <p:nvSpPr>
          <p:cNvPr id="36" name="Rectangle 35"/>
          <p:cNvSpPr/>
          <p:nvPr/>
        </p:nvSpPr>
        <p:spPr>
          <a:xfrm>
            <a:off x="4932040" y="1124744"/>
            <a:ext cx="4018522" cy="769441"/>
          </a:xfrm>
          <a:prstGeom prst="rect">
            <a:avLst/>
          </a:prstGeom>
        </p:spPr>
        <p:txBody>
          <a:bodyPr wrap="square">
            <a:spAutoFit/>
          </a:bodyPr>
          <a:lstStyle/>
          <a:p>
            <a:r>
              <a:rPr lang="ar-SA" sz="1100" dirty="0" smtClean="0">
                <a:cs typeface="Simplified Arabic" pitchFamily="2" charset="-78"/>
              </a:rPr>
              <a:t>نجحت كثير من المنظمات في تحسين ورفع جودة منتجاتها وخدماتها من خلال استخدام مقاييس ومعايير جودة شديدة متفق ومتعارف عليها في نفس مجال تخصصها، أو بوضع معايير خاصة بها أو معايير تم تطويرها من قبل منظمات أخرى. يسمى قياس أداء المنظمة مقارنة بتلك المقاييس بالتقييم </a:t>
            </a:r>
            <a:r>
              <a:rPr lang="en-US" sz="1100" b="1" dirty="0" smtClean="0">
                <a:cs typeface="Simplified Arabic" pitchFamily="2" charset="-78"/>
              </a:rPr>
              <a:t>Benchmarking</a:t>
            </a:r>
            <a:r>
              <a:rPr lang="ar-SA" sz="1100" dirty="0" smtClean="0">
                <a:cs typeface="Simplified Arabic" pitchFamily="2" charset="-78"/>
              </a:rPr>
              <a:t> .</a:t>
            </a:r>
            <a:endParaRPr lang="ar-SA" sz="1100" dirty="0">
              <a:cs typeface="Simplified Arabic" pitchFamily="2" charset="-78"/>
            </a:endParaRPr>
          </a:p>
        </p:txBody>
      </p:sp>
      <p:sp>
        <p:nvSpPr>
          <p:cNvPr id="37" name="Rectangle 36"/>
          <p:cNvSpPr/>
          <p:nvPr/>
        </p:nvSpPr>
        <p:spPr>
          <a:xfrm>
            <a:off x="4932040" y="2564904"/>
            <a:ext cx="3983065" cy="523220"/>
          </a:xfrm>
          <a:prstGeom prst="rect">
            <a:avLst/>
          </a:prstGeom>
        </p:spPr>
        <p:txBody>
          <a:bodyPr wrap="square">
            <a:spAutoFit/>
          </a:bodyPr>
          <a:lstStyle/>
          <a:p>
            <a:r>
              <a:rPr lang="ar-SA" sz="1400" dirty="0">
                <a:cs typeface="Simplified Arabic" pitchFamily="2" charset="-78"/>
              </a:rPr>
              <a:t>القيام بالتحسينات المطلوبة اعتمادا على مقترحات العملاء وطلبات الزبائن </a:t>
            </a:r>
            <a:r>
              <a:rPr lang="en-US" sz="1400" b="1" dirty="0">
                <a:cs typeface="Simplified Arabic" pitchFamily="2" charset="-78"/>
              </a:rPr>
              <a:t>User Demands</a:t>
            </a:r>
            <a:r>
              <a:rPr lang="ar-SA" sz="1400" dirty="0">
                <a:cs typeface="Simplified Arabic" pitchFamily="2" charset="-78"/>
              </a:rPr>
              <a:t> .</a:t>
            </a:r>
            <a:endParaRPr lang="en-US" sz="1400" dirty="0">
              <a:cs typeface="Simplified Arabic" pitchFamily="2" charset="-78"/>
            </a:endParaRPr>
          </a:p>
        </p:txBody>
      </p:sp>
      <p:sp>
        <p:nvSpPr>
          <p:cNvPr id="38" name="Rectangle 37"/>
          <p:cNvSpPr/>
          <p:nvPr/>
        </p:nvSpPr>
        <p:spPr>
          <a:xfrm>
            <a:off x="5159478" y="3646765"/>
            <a:ext cx="3728106" cy="646331"/>
          </a:xfrm>
          <a:prstGeom prst="rect">
            <a:avLst/>
          </a:prstGeom>
        </p:spPr>
        <p:txBody>
          <a:bodyPr wrap="square">
            <a:spAutoFit/>
          </a:bodyPr>
          <a:lstStyle/>
          <a:p>
            <a:r>
              <a:rPr lang="ar-SA" sz="1200" dirty="0">
                <a:cs typeface="Simplified Arabic" pitchFamily="2" charset="-78"/>
              </a:rPr>
              <a:t>يمكن استخدام نظم المعلومات لتخفيض الوقت الضروري لأداء بعض العمليات مما ينتج عنه سرعة أكبر في اكتشاف الأخطاء ومعالجتها أو في تنفيذ الإعمال ببساطة</a:t>
            </a:r>
          </a:p>
        </p:txBody>
      </p:sp>
      <p:sp>
        <p:nvSpPr>
          <p:cNvPr id="39" name="Rectangle 38"/>
          <p:cNvSpPr/>
          <p:nvPr/>
        </p:nvSpPr>
        <p:spPr>
          <a:xfrm>
            <a:off x="4958916" y="5013176"/>
            <a:ext cx="3798168" cy="646331"/>
          </a:xfrm>
          <a:prstGeom prst="rect">
            <a:avLst/>
          </a:prstGeom>
        </p:spPr>
        <p:txBody>
          <a:bodyPr wrap="square">
            <a:spAutoFit/>
          </a:bodyPr>
          <a:lstStyle/>
          <a:p>
            <a:r>
              <a:rPr lang="ar-SA" sz="1200" dirty="0">
                <a:cs typeface="Simplified Arabic" pitchFamily="2" charset="-78"/>
              </a:rPr>
              <a:t>توجد برامج ونظم معلومات خاصة بتحسين الأداء والانتاج، مثال برامج التصميم الهندسي بمساعدة الحاسوب </a:t>
            </a:r>
            <a:r>
              <a:rPr lang="en-US" sz="1200" b="1" dirty="0">
                <a:cs typeface="Simplified Arabic" pitchFamily="2" charset="-78"/>
              </a:rPr>
              <a:t>(Computer Assisted Design-CAD)</a:t>
            </a:r>
            <a:r>
              <a:rPr lang="ar-SA" sz="1200" dirty="0">
                <a:cs typeface="Simplified Arabic" pitchFamily="2" charset="-78"/>
              </a:rPr>
              <a:t>  التي تساعد في تحسين تصميم الكثير من المنتجات والخدمات. </a:t>
            </a:r>
          </a:p>
        </p:txBody>
      </p:sp>
    </p:spTree>
    <p:extLst>
      <p:ext uri="{BB962C8B-B14F-4D97-AF65-F5344CB8AC3E}">
        <p14:creationId xmlns:p14="http://schemas.microsoft.com/office/powerpoint/2010/main" val="3390809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1275</TotalTime>
  <Words>9919</Words>
  <Application>Microsoft Office PowerPoint</Application>
  <PresentationFormat>On-screen Show (4:3)</PresentationFormat>
  <Paragraphs>802</Paragraphs>
  <Slides>40</Slides>
  <Notes>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110</cp:revision>
  <dcterms:created xsi:type="dcterms:W3CDTF">2012-12-02T05:04:03Z</dcterms:created>
  <dcterms:modified xsi:type="dcterms:W3CDTF">2012-12-31T12:40:21Z</dcterms:modified>
</cp:coreProperties>
</file>