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22" r:id="rId2"/>
    <p:sldId id="323" r:id="rId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Tabella 7"/>
          <p:cNvGraphicFramePr>
            <a:graphicFrameLocks noGrp="1"/>
          </p:cNvGraphicFramePr>
          <p:nvPr/>
        </p:nvGraphicFramePr>
        <p:xfrm>
          <a:off x="165100" y="914401"/>
          <a:ext cx="9575800" cy="5083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900"/>
                <a:gridCol w="4787900"/>
              </a:tblGrid>
              <a:tr h="526747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العيوب</a:t>
                      </a:r>
                      <a:endParaRPr lang="fr-FR" sz="1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bg1"/>
                          </a:solidFill>
                        </a:rPr>
                        <a:t>المزايا </a:t>
                      </a:r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</a:tr>
              <a:tr h="752498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كلفة</a:t>
                      </a:r>
                      <a:r>
                        <a:rPr lang="ar-QA" sz="1800" b="1" baseline="0" dirty="0" smtClean="0"/>
                        <a:t> مرتفعة جدا وبخاصة للقنوات الواسعة الانتشار والمرموقة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الوسيلة الاوسع انتشارا ووصولا الى الجمهور </a:t>
                      </a:r>
                      <a:r>
                        <a:rPr lang="ar-SA" sz="1800" b="1" dirty="0" smtClean="0"/>
                        <a:t>.</a:t>
                      </a:r>
                      <a:endParaRPr lang="fr-FR" sz="1800" b="1" dirty="0"/>
                    </a:p>
                  </a:txBody>
                  <a:tcPr marL="99060" marR="99060"/>
                </a:tc>
              </a:tr>
              <a:tr h="963192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التعدد الكبير في القنوات التلفزيونية قد يحول دون امكانية وصول الاعلان الى الجمهور</a:t>
                      </a:r>
                      <a:endParaRPr lang="fr-FR" sz="1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يمكن ان يكون البث التلفزيوني على مستوى محلي وحدود</a:t>
                      </a:r>
                      <a:r>
                        <a:rPr lang="ar-QA" sz="1800" b="1" baseline="0" dirty="0" smtClean="0"/>
                        <a:t> جغرافية ضيقة او على مستوى دولي عبر الاقمار الاصطناعية </a:t>
                      </a:r>
                      <a:endParaRPr lang="fr-FR" sz="1800" b="1" dirty="0"/>
                    </a:p>
                  </a:txBody>
                  <a:tcPr marL="99060" marR="99060"/>
                </a:tc>
              </a:tr>
              <a:tr h="963192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كثرة الاعلانات وفي ذات الوقت يحدث التشويش الكبير على وصول الاعلان وبالشكل المطلوب الى الجمهور</a:t>
                      </a:r>
                      <a:endParaRPr lang="fr-FR" sz="1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الممازجة بين</a:t>
                      </a:r>
                      <a:r>
                        <a:rPr lang="ar-QA" sz="1800" b="1" baseline="0" dirty="0" smtClean="0"/>
                        <a:t> الصوت والصورة يزيد من القدرة التأثيرية للاعلان</a:t>
                      </a:r>
                      <a:endParaRPr lang="fr-FR" sz="1800" b="1" dirty="0"/>
                    </a:p>
                  </a:txBody>
                  <a:tcPr marL="99060" marR="99060"/>
                </a:tc>
              </a:tr>
              <a:tr h="914355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تصميم</a:t>
                      </a:r>
                      <a:r>
                        <a:rPr lang="ar-QA" sz="1800" b="1" baseline="0" dirty="0" smtClean="0"/>
                        <a:t> الاعلان يحتاج الى خبرة وكفاءة ومتخصصين وهذا يضيف صعوبة كبيرة في الحصول عليهم وقد ينعكس ذلك على ضعف الاعلان</a:t>
                      </a:r>
                      <a:endParaRPr lang="fr-FR" sz="1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السرعة الكبيرة في متابعة الحدث</a:t>
                      </a:r>
                      <a:endParaRPr lang="fr-FR" sz="1800" b="1" dirty="0"/>
                    </a:p>
                  </a:txBody>
                  <a:tcPr marL="99060" marR="99060"/>
                </a:tc>
              </a:tr>
              <a:tr h="963192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المرونة في تغيير الاعلان ضعيفة، ففي حالة خطأ في المضمون او</a:t>
                      </a:r>
                      <a:r>
                        <a:rPr lang="ar-QA" sz="1800" b="1" baseline="0" dirty="0" smtClean="0"/>
                        <a:t> الشكل يتطلب اعادة صياغة كاملة للاعلان</a:t>
                      </a:r>
                      <a:endParaRPr lang="fr-FR" sz="1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/>
                        <a:t>يثير الحوار التفاعلي بين افراد العائلة ويعمق ابعاد ومضمون الاعلان في الذاكرة</a:t>
                      </a:r>
                      <a:endParaRPr lang="fr-FR" sz="1800" b="1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3124200" y="304800"/>
            <a:ext cx="2514600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QA" sz="2800" b="1" dirty="0" smtClean="0">
                <a:latin typeface="Times New Roman" pitchFamily="18" charset="0"/>
                <a:cs typeface="Times New Roman" pitchFamily="18" charset="0"/>
              </a:rPr>
              <a:t>1ـ التلفزيون: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152400"/>
            <a:ext cx="889992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26988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Q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3ـ الصحف: </a:t>
            </a:r>
          </a:p>
          <a:p>
            <a:pPr marL="26988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5" name="Tabella 7"/>
          <p:cNvGraphicFramePr>
            <a:graphicFrameLocks noGrp="1"/>
          </p:cNvGraphicFramePr>
          <p:nvPr/>
        </p:nvGraphicFramePr>
        <p:xfrm>
          <a:off x="247650" y="1357314"/>
          <a:ext cx="9328150" cy="4419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4075"/>
                <a:gridCol w="4664075"/>
              </a:tblGrid>
              <a:tr h="621053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العيوب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المزايا 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</a:tr>
              <a:tr h="887222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انخفاض واضح في نوعية الاعلان ومحتواه قياسا بالوسائل الاخرى </a:t>
                      </a:r>
                    </a:p>
                  </a:txBody>
                  <a:tcPr marL="99060" marR="99060" marT="45718" marB="4571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تحديد حجم الاعلان من قبل المعلن وبما يتيح له الحرية</a:t>
                      </a:r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 في كتابة ما يريده في الاعلان 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</a:tr>
              <a:tr h="640048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عمر الاعلان قصير حيث لا</a:t>
                      </a:r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 يتجاوز حدود اليوم الواحد في الغالب بالصحف اليومية 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واسعة الانتشار وتصل الى مناطق مختلفة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</a:tr>
              <a:tr h="1135641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كثرة الاعلانات في الصحيفة الواحدة قد لا تتيح الفرصة للقارئ في الاطلاع على</a:t>
                      </a:r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 الاعلان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يمكن اخيتار الصحيفة المناسبة وعلى وفق المنطقة</a:t>
                      </a:r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 الجغرافية المستهدفة بالاعلان والتي تكون موقع صدور هذه الصحيفة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</a:tr>
              <a:tr h="1135637"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التنوع الكبير والتعدد</a:t>
                      </a:r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 في الصحف قد لا يتيح الفرصة امام القارئ في الاطلاع على الاعلان لعدم اقتناء تلك الصحيفة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1800" b="1" dirty="0" smtClean="0">
                          <a:solidFill>
                            <a:schemeClr val="tx1"/>
                          </a:solidFill>
                        </a:rPr>
                        <a:t>المرونة الكبيرة في اعادة تصحيح</a:t>
                      </a:r>
                      <a:r>
                        <a:rPr lang="ar-QA" sz="1800" b="1" baseline="0" dirty="0" smtClean="0">
                          <a:solidFill>
                            <a:schemeClr val="tx1"/>
                          </a:solidFill>
                        </a:rPr>
                        <a:t>  الاعلان وبسرعة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marT="45718" marB="4571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235</Words>
  <Application>Microsoft Office PowerPoint</Application>
  <PresentationFormat>A4 Paper (210x297 mm)‎</PresentationFormat>
  <Paragraphs>24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Office Theme</vt:lpstr>
      <vt:lpstr>الشريحة 1</vt:lpstr>
      <vt:lpstr>الشريحة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acer</cp:lastModifiedBy>
  <cp:revision>118</cp:revision>
  <dcterms:created xsi:type="dcterms:W3CDTF">2009-10-14T19:14:34Z</dcterms:created>
  <dcterms:modified xsi:type="dcterms:W3CDTF">2013-05-17T15:08:46Z</dcterms:modified>
</cp:coreProperties>
</file>