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306" r:id="rId2"/>
    <p:sldId id="257" r:id="rId3"/>
    <p:sldId id="308" r:id="rId4"/>
    <p:sldId id="309" r:id="rId5"/>
    <p:sldId id="266" r:id="rId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60" autoAdjust="0"/>
    <p:restoredTop sz="94664" autoAdjust="0"/>
  </p:normalViewPr>
  <p:slideViewPr>
    <p:cSldViewPr>
      <p:cViewPr>
        <p:scale>
          <a:sx n="80" d="100"/>
          <a:sy n="80" d="100"/>
        </p:scale>
        <p:origin x="-984" y="-5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10/27/2010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828800"/>
          </a:xfrm>
          <a:prstGeom prst="rect">
            <a:avLst/>
          </a:prstGeom>
          <a:noFill/>
          <a:ln w="9525">
            <a:noFill/>
            <a:miter lim="800000"/>
            <a:headEnd/>
            <a:tailEnd/>
          </a:ln>
        </p:spPr>
        <p:txBody>
          <a:bodyPr/>
          <a:lstStyle/>
          <a:p>
            <a:pPr algn="ctr" rtl="0">
              <a:spcBef>
                <a:spcPct val="20000"/>
              </a:spcBef>
              <a:buFont typeface="Arial" pitchFamily="34" charset="0"/>
              <a:buNone/>
            </a:pPr>
            <a:r>
              <a:rPr lang="ar-EG" sz="3200" b="1" dirty="0">
                <a:solidFill>
                  <a:srgbClr val="898989"/>
                </a:solidFill>
                <a:latin typeface="Calibri" pitchFamily="34" charset="0"/>
              </a:rPr>
              <a:t>نظام التعليم المطور للانتساب</a:t>
            </a:r>
            <a:endParaRPr lang="en-US" sz="3200" b="1" dirty="0">
              <a:solidFill>
                <a:srgbClr val="898989"/>
              </a:solidFill>
              <a:latin typeface="Calibri" pitchFamily="34" charset="0"/>
            </a:endParaRPr>
          </a:p>
          <a:p>
            <a:pPr algn="ctr" rtl="0">
              <a:spcBef>
                <a:spcPct val="20000"/>
              </a:spcBef>
              <a:buFont typeface="Arial" pitchFamily="34" charset="0"/>
              <a:buNone/>
            </a:pPr>
            <a:r>
              <a:rPr lang="ar-EG" sz="3200" dirty="0" smtClean="0">
                <a:solidFill>
                  <a:srgbClr val="898989"/>
                </a:solidFill>
                <a:latin typeface="Calibri" pitchFamily="34" charset="0"/>
              </a:rPr>
              <a:t>كلية </a:t>
            </a:r>
            <a:r>
              <a:rPr lang="ar-SA" sz="3200" dirty="0" smtClean="0">
                <a:solidFill>
                  <a:srgbClr val="898989"/>
                </a:solidFill>
                <a:latin typeface="Calibri" pitchFamily="34" charset="0"/>
              </a:rPr>
              <a:t>إدارة الأعمــال</a:t>
            </a:r>
            <a:endParaRPr lang="en-US" sz="3200" dirty="0" smtClean="0">
              <a:solidFill>
                <a:srgbClr val="898989"/>
              </a:solidFill>
              <a:latin typeface="Calibri" pitchFamily="34" charset="0"/>
            </a:endParaRPr>
          </a:p>
          <a:p>
            <a:pPr algn="ctr" rtl="0">
              <a:spcBef>
                <a:spcPct val="20000"/>
              </a:spcBef>
              <a:buFont typeface="Arial" pitchFamily="34" charset="0"/>
              <a:buNone/>
            </a:pPr>
            <a:r>
              <a:rPr lang="ar-SA" sz="3200" dirty="0" smtClean="0">
                <a:solidFill>
                  <a:srgbClr val="898989"/>
                </a:solidFill>
                <a:latin typeface="Calibri" pitchFamily="34" charset="0"/>
              </a:rPr>
              <a:t>قسـم الأسـاليب الكميــة</a:t>
            </a:r>
            <a:r>
              <a:rPr lang="ar-EG" sz="3200" dirty="0" smtClean="0">
                <a:solidFill>
                  <a:srgbClr val="898989"/>
                </a:solidFill>
                <a:latin typeface="Calibri" pitchFamily="34" charset="0"/>
              </a:rPr>
              <a:t> </a:t>
            </a:r>
            <a:endParaRPr lang="en-US" sz="32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362200"/>
            <a:ext cx="5099050" cy="3048000"/>
          </a:xfrm>
          <a:prstGeom prst="rect">
            <a:avLst/>
          </a:prstGeom>
          <a:noFill/>
          <a:ln w="9525">
            <a:noFill/>
            <a:miter lim="800000"/>
            <a:headEnd/>
            <a:tailEnd/>
          </a:ln>
        </p:spPr>
        <p:txBody>
          <a:bodyPr anchor="ctr"/>
          <a:lstStyle/>
          <a:p>
            <a:pPr algn="l">
              <a:lnSpc>
                <a:spcPct val="80000"/>
              </a:lnSpc>
            </a:pPr>
            <a:r>
              <a:rPr lang="ar-SA" sz="4800" b="1" dirty="0" smtClean="0">
                <a:solidFill>
                  <a:srgbClr val="376092"/>
                </a:solidFill>
                <a:latin typeface="AYM Wadiy S_U normal."/>
                <a:cs typeface="Times New Roman" pitchFamily="18" charset="0"/>
              </a:rPr>
              <a:t>بحوث العمليـــــات</a:t>
            </a:r>
            <a:endParaRPr lang="ar-SA" sz="3600" b="1" dirty="0">
              <a:solidFill>
                <a:srgbClr val="376092"/>
              </a:solidFill>
              <a:latin typeface="AYM Wadiy S_U normal."/>
              <a:cs typeface="Times New Roman" pitchFamily="18" charset="0"/>
            </a:endParaRPr>
          </a:p>
          <a:p>
            <a:pPr algn="l">
              <a:lnSpc>
                <a:spcPct val="80000"/>
              </a:lnSpc>
            </a:pPr>
            <a:r>
              <a:rPr lang="ar-EG" sz="3600" b="1" dirty="0" smtClean="0">
                <a:solidFill>
                  <a:srgbClr val="7F7F7F"/>
                </a:solidFill>
                <a:latin typeface="Calibri" pitchFamily="34" charset="0"/>
                <a:cs typeface="Times New Roman" pitchFamily="18" charset="0"/>
              </a:rPr>
              <a:t>الفصل </a:t>
            </a:r>
            <a:r>
              <a:rPr lang="ar-EG" sz="3600" b="1" dirty="0">
                <a:solidFill>
                  <a:srgbClr val="7F7F7F"/>
                </a:solidFill>
                <a:latin typeface="Calibri" pitchFamily="34" charset="0"/>
                <a:cs typeface="Times New Roman" pitchFamily="18" charset="0"/>
              </a:rPr>
              <a:t>الدراسي </a:t>
            </a:r>
            <a:r>
              <a:rPr lang="ar-SA" sz="3600" b="1" dirty="0" smtClean="0">
                <a:solidFill>
                  <a:srgbClr val="7F7F7F"/>
                </a:solidFill>
                <a:latin typeface="Calibri" pitchFamily="34" charset="0"/>
                <a:cs typeface="Times New Roman" pitchFamily="18" charset="0"/>
              </a:rPr>
              <a:t>الأول</a:t>
            </a:r>
            <a:r>
              <a:rPr lang="ar-EG" sz="3600" b="1" dirty="0">
                <a:solidFill>
                  <a:srgbClr val="7F7F7F"/>
                </a:solidFill>
                <a:latin typeface="Calibri" pitchFamily="34" charset="0"/>
                <a:cs typeface="Times New Roman" pitchFamily="18" charset="0"/>
              </a:rPr>
              <a:t/>
            </a:r>
            <a:br>
              <a:rPr lang="ar-EG" sz="3600" b="1" dirty="0">
                <a:solidFill>
                  <a:srgbClr val="7F7F7F"/>
                </a:solidFill>
                <a:latin typeface="Calibri" pitchFamily="34" charset="0"/>
                <a:cs typeface="Times New Roman" pitchFamily="18" charset="0"/>
              </a:rPr>
            </a:br>
            <a:r>
              <a:rPr lang="ar-EG" sz="2800" b="1" dirty="0">
                <a:solidFill>
                  <a:srgbClr val="7F7F7F"/>
                </a:solidFill>
                <a:latin typeface="Calibri" pitchFamily="34" charset="0"/>
                <a:cs typeface="Times New Roman" pitchFamily="18" charset="0"/>
              </a:rPr>
              <a:t>العام الدراسي </a:t>
            </a:r>
            <a:r>
              <a:rPr lang="ar-EG" sz="2800" b="1" dirty="0" smtClean="0">
                <a:solidFill>
                  <a:srgbClr val="7F7F7F"/>
                </a:solidFill>
                <a:latin typeface="Calibri" pitchFamily="34" charset="0"/>
                <a:cs typeface="Times New Roman" pitchFamily="18" charset="0"/>
              </a:rPr>
              <a:t>143</a:t>
            </a:r>
            <a:r>
              <a:rPr lang="ar-SA" sz="2800" b="1" dirty="0" smtClean="0">
                <a:solidFill>
                  <a:srgbClr val="7F7F7F"/>
                </a:solidFill>
                <a:latin typeface="Calibri" pitchFamily="34" charset="0"/>
                <a:cs typeface="Times New Roman" pitchFamily="18" charset="0"/>
              </a:rPr>
              <a:t>1</a:t>
            </a:r>
            <a:r>
              <a:rPr lang="ar-EG" sz="2800" b="1" dirty="0" smtClean="0">
                <a:solidFill>
                  <a:srgbClr val="7F7F7F"/>
                </a:solidFill>
                <a:latin typeface="Calibri" pitchFamily="34" charset="0"/>
                <a:cs typeface="Times New Roman" pitchFamily="18" charset="0"/>
              </a:rPr>
              <a:t> </a:t>
            </a:r>
            <a:r>
              <a:rPr lang="ar-EG" sz="2800" b="1" dirty="0">
                <a:solidFill>
                  <a:srgbClr val="7F7F7F"/>
                </a:solidFill>
                <a:latin typeface="Calibri" pitchFamily="34" charset="0"/>
                <a:cs typeface="Times New Roman" pitchFamily="18" charset="0"/>
              </a:rPr>
              <a:t>– </a:t>
            </a:r>
            <a:r>
              <a:rPr lang="ar-EG" sz="2800" b="1" dirty="0" smtClean="0">
                <a:solidFill>
                  <a:srgbClr val="7F7F7F"/>
                </a:solidFill>
                <a:latin typeface="Calibri" pitchFamily="34" charset="0"/>
                <a:cs typeface="Times New Roman" pitchFamily="18" charset="0"/>
              </a:rPr>
              <a:t>143</a:t>
            </a:r>
            <a:r>
              <a:rPr lang="ar-SA" sz="2800" b="1" dirty="0" smtClean="0">
                <a:solidFill>
                  <a:srgbClr val="7F7F7F"/>
                </a:solidFill>
                <a:latin typeface="Calibri" pitchFamily="34" charset="0"/>
                <a:cs typeface="Times New Roman" pitchFamily="18" charset="0"/>
              </a:rPr>
              <a:t>2هـ</a:t>
            </a:r>
            <a:endParaRPr lang="en-US" sz="2800" b="1" dirty="0">
              <a:solidFill>
                <a:srgbClr val="7F7F7F"/>
              </a:solidFill>
              <a:latin typeface="Calibri" pitchFamily="34" charset="0"/>
            </a:endParaRPr>
          </a:p>
          <a:p>
            <a:pPr algn="l">
              <a:lnSpc>
                <a:spcPct val="80000"/>
              </a:lnSpc>
            </a:pPr>
            <a:r>
              <a:rPr lang="ar-SA" sz="4000" b="1" dirty="0">
                <a:solidFill>
                  <a:srgbClr val="7F7F7F"/>
                </a:solidFill>
                <a:latin typeface="Calibri" pitchFamily="34" charset="0"/>
                <a:cs typeface="Times New Roman" pitchFamily="18" charset="0"/>
              </a:rPr>
              <a:t>د. </a:t>
            </a:r>
            <a:r>
              <a:rPr lang="ar-SA" sz="4000" b="1" dirty="0" smtClean="0">
                <a:solidFill>
                  <a:srgbClr val="7F7F7F"/>
                </a:solidFill>
                <a:latin typeface="Calibri" pitchFamily="34" charset="0"/>
                <a:cs typeface="Times New Roman" pitchFamily="18" charset="0"/>
              </a:rPr>
              <a:t>ملفـي الرشيــدي</a:t>
            </a:r>
            <a:endParaRPr lang="en-US" sz="40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30">
                                            <p:txEl>
                                              <p:pRg st="0" end="0"/>
                                            </p:txEl>
                                          </p:spTgt>
                                        </p:tgtEl>
                                        <p:attrNameLst>
                                          <p:attrName>style.visibility</p:attrName>
                                        </p:attrNameLst>
                                      </p:cBhvr>
                                      <p:to>
                                        <p:strVal val="visible"/>
                                      </p:to>
                                    </p:set>
                                    <p:animEffect transition="in" filter="fade">
                                      <p:cBhvr>
                                        <p:cTn id="7" dur="2000"/>
                                        <p:tgtEl>
                                          <p:spTgt spid="513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30">
                                            <p:txEl>
                                              <p:pRg st="1" end="1"/>
                                            </p:txEl>
                                          </p:spTgt>
                                        </p:tgtEl>
                                        <p:attrNameLst>
                                          <p:attrName>style.visibility</p:attrName>
                                        </p:attrNameLst>
                                      </p:cBhvr>
                                      <p:to>
                                        <p:strVal val="visible"/>
                                      </p:to>
                                    </p:set>
                                    <p:animEffect transition="in" filter="fade">
                                      <p:cBhvr>
                                        <p:cTn id="10" dur="2000"/>
                                        <p:tgtEl>
                                          <p:spTgt spid="513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130">
                                            <p:txEl>
                                              <p:pRg st="2" end="2"/>
                                            </p:txEl>
                                          </p:spTgt>
                                        </p:tgtEl>
                                        <p:attrNameLst>
                                          <p:attrName>style.visibility</p:attrName>
                                        </p:attrNameLst>
                                      </p:cBhvr>
                                      <p:to>
                                        <p:strVal val="visible"/>
                                      </p:to>
                                    </p:set>
                                    <p:animEffect transition="in" filter="fade">
                                      <p:cBhvr>
                                        <p:cTn id="13" dur="2000"/>
                                        <p:tgtEl>
                                          <p:spTgt spid="51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الثالثة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5" name="مربع نص 4"/>
          <p:cNvSpPr txBox="1"/>
          <p:nvPr/>
        </p:nvSpPr>
        <p:spPr>
          <a:xfrm>
            <a:off x="7195572" y="6412468"/>
            <a:ext cx="1338828" cy="369332"/>
          </a:xfrm>
          <a:prstGeom prst="rect">
            <a:avLst/>
          </a:prstGeom>
          <a:noFill/>
        </p:spPr>
        <p:txBody>
          <a:bodyPr wrap="none" rtlCol="0">
            <a:spAutoFit/>
          </a:bodyPr>
          <a:lstStyle/>
          <a:p>
            <a:r>
              <a:rPr lang="ar-SA" dirty="0" smtClean="0">
                <a:solidFill>
                  <a:schemeClr val="bg1"/>
                </a:solidFill>
              </a:rPr>
              <a:t>د.حبيب آل مكي</a:t>
            </a:r>
            <a:endParaRPr lang="en-US"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مثــــال 1</a:t>
            </a:r>
            <a:endParaRPr lang="ar-SA" dirty="0"/>
          </a:p>
        </p:txBody>
      </p:sp>
      <p:sp>
        <p:nvSpPr>
          <p:cNvPr id="3" name="عنصر نائب للمحتوى 2"/>
          <p:cNvSpPr>
            <a:spLocks noGrp="1"/>
          </p:cNvSpPr>
          <p:nvPr>
            <p:ph idx="1"/>
          </p:nvPr>
        </p:nvSpPr>
        <p:spPr/>
        <p:txBody>
          <a:bodyPr/>
          <a:lstStyle/>
          <a:p>
            <a:pPr rtl="1"/>
            <a:r>
              <a:rPr lang="ar-SA" sz="1800" b="1" dirty="0" smtClean="0"/>
              <a:t>تقوم الشركة العربية للمنظفات بإنتاج أنواع مختلفة من مساحيق غسيل الملابس. إذا تسلمت الشركة طلبات من احد التجار للحصول على 12 كيلو جرام من مسحوق معين من منتجات الشركة. إذا كان المسحوق المطلوب يتم تصنيعه من خلال مزج ثلاثة أنواع من المركبات الكيمائية هي </a:t>
            </a:r>
            <a:r>
              <a:rPr lang="en-US" sz="1800" b="1" dirty="0" smtClean="0"/>
              <a:t>C,B,A</a:t>
            </a:r>
            <a:endParaRPr lang="en-US" sz="1800" dirty="0" smtClean="0"/>
          </a:p>
          <a:p>
            <a:pPr rtl="1"/>
            <a:r>
              <a:rPr lang="ar-SA" sz="1800" b="1" dirty="0" smtClean="0"/>
              <a:t>إذا علمت أن المواصفات المطلوبة لهذا المسحوق كما ورد في الطلب كانت ما يلي:</a:t>
            </a:r>
            <a:endParaRPr lang="en-US" sz="1800" dirty="0" smtClean="0"/>
          </a:p>
          <a:p>
            <a:pPr marL="400050" lvl="0" indent="-400050" rtl="1">
              <a:buFont typeface="+mj-lt"/>
              <a:buAutoNum type="romanUcPeriod"/>
            </a:pPr>
            <a:r>
              <a:rPr lang="ar-SA" sz="1800" b="1" dirty="0" smtClean="0"/>
              <a:t>يجب أن يحتوي المسحوق على 3 كيلو جرام على الأقل من المركب </a:t>
            </a:r>
            <a:r>
              <a:rPr lang="en-US" sz="1800" b="1" dirty="0" smtClean="0"/>
              <a:t>B</a:t>
            </a:r>
            <a:endParaRPr lang="ar-SA" sz="1800" b="1" dirty="0" smtClean="0"/>
          </a:p>
          <a:p>
            <a:pPr marL="400050" lvl="0" indent="-400050" rtl="1">
              <a:buFont typeface="+mj-lt"/>
              <a:buAutoNum type="romanUcPeriod"/>
            </a:pPr>
            <a:r>
              <a:rPr lang="ar-SA" sz="1800" b="1" dirty="0" smtClean="0"/>
              <a:t>يجب أن لا يحتوي المسحوق على أكثر من 900 جرام من المركب </a:t>
            </a:r>
            <a:r>
              <a:rPr lang="en-US" sz="1800" b="1" dirty="0" smtClean="0"/>
              <a:t>A</a:t>
            </a:r>
            <a:endParaRPr lang="en-US" sz="1800" dirty="0" smtClean="0"/>
          </a:p>
          <a:p>
            <a:pPr marL="400050" lvl="0" indent="-400050" rtl="1">
              <a:buFont typeface="+mj-lt"/>
              <a:buAutoNum type="romanUcPeriod"/>
            </a:pPr>
            <a:r>
              <a:rPr lang="ar-SA" sz="1800" b="1" dirty="0" smtClean="0"/>
              <a:t>يجب أن يحتوي المسحوق على 2 كيلو جرام بحد أدنى من المركب </a:t>
            </a:r>
            <a:r>
              <a:rPr lang="en-US" sz="1800" b="1" dirty="0" smtClean="0"/>
              <a:t>C</a:t>
            </a:r>
            <a:endParaRPr lang="en-US" sz="1800" dirty="0" smtClean="0"/>
          </a:p>
          <a:p>
            <a:pPr marL="400050" lvl="0" indent="-400050" rtl="1">
              <a:buFont typeface="+mj-lt"/>
              <a:buAutoNum type="romanUcPeriod"/>
            </a:pPr>
            <a:r>
              <a:rPr lang="ar-SA" sz="1800" b="1" dirty="0" smtClean="0"/>
              <a:t>يجب أن يحتوي المزيج على  4 كيلو جرام على الأكثر  من  </a:t>
            </a:r>
            <a:r>
              <a:rPr lang="en-US" sz="1800" b="1" dirty="0" smtClean="0"/>
              <a:t>A,C </a:t>
            </a:r>
            <a:r>
              <a:rPr lang="ar-SA" sz="1800" b="1" dirty="0" smtClean="0"/>
              <a:t>.</a:t>
            </a:r>
            <a:endParaRPr lang="en-US" sz="1800" dirty="0" smtClean="0"/>
          </a:p>
          <a:p>
            <a:pPr rtl="1"/>
            <a:r>
              <a:rPr lang="ar-SA" sz="1800" b="1" dirty="0" smtClean="0"/>
              <a:t> </a:t>
            </a:r>
            <a:endParaRPr lang="en-US" sz="1800" dirty="0" smtClean="0"/>
          </a:p>
          <a:p>
            <a:pPr rtl="1"/>
            <a:r>
              <a:rPr lang="ar-SA" sz="1800" b="1" dirty="0" smtClean="0"/>
              <a:t>إذا علمت أن تكلفة تصنيع الكيلو جرام الواحد من المركب </a:t>
            </a:r>
            <a:r>
              <a:rPr lang="en-US" sz="1800" b="1" dirty="0" smtClean="0"/>
              <a:t>A</a:t>
            </a:r>
            <a:r>
              <a:rPr lang="ar-SA" sz="1800" b="1" dirty="0" smtClean="0"/>
              <a:t> تساوي 6 ريال, وان تكلفة تصنيع الكيلو جرام من المركب </a:t>
            </a:r>
            <a:r>
              <a:rPr lang="en-US" sz="1800" b="1" dirty="0" smtClean="0"/>
              <a:t>B </a:t>
            </a:r>
            <a:r>
              <a:rPr lang="ar-SA" sz="1800" b="1" dirty="0" smtClean="0"/>
              <a:t>  تساوي 12 ريال في حين تبلغ تكلفة تصنيع الكيلو جرام من المركب </a:t>
            </a:r>
            <a:r>
              <a:rPr lang="en-US" sz="1800" b="1" dirty="0" smtClean="0"/>
              <a:t>C </a:t>
            </a:r>
            <a:r>
              <a:rPr lang="ar-SA" sz="1800" b="1" dirty="0" smtClean="0"/>
              <a:t> تساوي 9 ريال.</a:t>
            </a:r>
            <a:endParaRPr lang="en-US" sz="1800" dirty="0" smtClean="0"/>
          </a:p>
          <a:p>
            <a:r>
              <a:rPr lang="en-US" sz="1800" b="1" dirty="0" smtClean="0"/>
              <a:t> </a:t>
            </a:r>
            <a:endParaRPr lang="en-US" sz="1800" dirty="0" smtClean="0"/>
          </a:p>
          <a:p>
            <a:pPr algn="ctr"/>
            <a:r>
              <a:rPr lang="ar-SA" sz="1800" b="1" u="sng" dirty="0" smtClean="0"/>
              <a:t>المطلوب: صيـــاغة برنامج خطي</a:t>
            </a:r>
            <a:endParaRPr lang="en-US" sz="1800" dirty="0" smtClean="0"/>
          </a:p>
          <a:p>
            <a:r>
              <a:rPr lang="en-US" sz="1800" dirty="0" smtClean="0"/>
              <a:t> </a:t>
            </a:r>
          </a:p>
          <a:p>
            <a:r>
              <a:rPr lang="en-US" sz="1800" dirty="0" smtClean="0"/>
              <a:t> </a:t>
            </a:r>
          </a:p>
          <a:p>
            <a:endParaRPr lang="ar-SA" sz="18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مثـــــال 2 </a:t>
            </a:r>
            <a:endParaRPr lang="ar-SA" dirty="0"/>
          </a:p>
        </p:txBody>
      </p:sp>
      <p:sp>
        <p:nvSpPr>
          <p:cNvPr id="3" name="عنصر نائب للمحتوى 2"/>
          <p:cNvSpPr>
            <a:spLocks noGrp="1"/>
          </p:cNvSpPr>
          <p:nvPr>
            <p:ph idx="1"/>
          </p:nvPr>
        </p:nvSpPr>
        <p:spPr>
          <a:xfrm>
            <a:off x="152400" y="1447800"/>
            <a:ext cx="9753600" cy="4525963"/>
          </a:xfrm>
        </p:spPr>
        <p:txBody>
          <a:bodyPr/>
          <a:lstStyle/>
          <a:p>
            <a:r>
              <a:rPr lang="en-US" sz="2000" dirty="0" smtClean="0"/>
              <a:t> </a:t>
            </a:r>
            <a:r>
              <a:rPr lang="ar-SA" sz="2000" dirty="0" smtClean="0"/>
              <a:t>تمتلك شركة مصنعاً صغيراً لإنتاج السيراميك من النوع الممتاز والعادي وتوزيع الإنتاج على تجار   حيث تبلغ الكميات المتاحة</a:t>
            </a:r>
            <a:r>
              <a:rPr lang="en-US" sz="2000" dirty="0" smtClean="0"/>
              <a:t>B, A</a:t>
            </a:r>
            <a:r>
              <a:rPr lang="ar-SA" sz="2000" dirty="0" smtClean="0"/>
              <a:t> الجملة. يحتاج إنتاج السيراميك إلى نوعين أساسين من المواد الخام </a:t>
            </a:r>
            <a:endParaRPr lang="en-US" sz="2000" dirty="0" smtClean="0"/>
          </a:p>
          <a:p>
            <a:r>
              <a:rPr lang="ar-SA" sz="2000" dirty="0" smtClean="0"/>
              <a:t>من كل منهما يومياً 12 طن, 25 طن على التوالي. الجدول التالي يظهر احتياجات إنتاج الطن من السيراميك الممتاز </a:t>
            </a:r>
            <a:endParaRPr lang="en-US" sz="2000" dirty="0" smtClean="0"/>
          </a:p>
          <a:p>
            <a:r>
              <a:rPr lang="en-US" sz="2000" dirty="0" smtClean="0"/>
              <a:t>  B, A</a:t>
            </a:r>
            <a:r>
              <a:rPr lang="ar-SA" sz="2000" dirty="0" smtClean="0"/>
              <a:t> وإنتاج الطن من السيراميك العادي من المادتين الخام  </a:t>
            </a:r>
            <a:endParaRPr lang="en-US" sz="2000" dirty="0" smtClean="0"/>
          </a:p>
          <a:p>
            <a:endParaRPr lang="ar-SA" sz="2000" dirty="0" smtClean="0"/>
          </a:p>
          <a:p>
            <a:endParaRPr lang="ar-SA" sz="2000" dirty="0" smtClean="0"/>
          </a:p>
          <a:p>
            <a:endParaRPr lang="ar-SA" sz="2000" dirty="0" smtClean="0"/>
          </a:p>
          <a:p>
            <a:endParaRPr lang="ar-SA" sz="2000" dirty="0" smtClean="0"/>
          </a:p>
          <a:p>
            <a:r>
              <a:rPr lang="ar-SA" sz="2000" dirty="0" smtClean="0"/>
              <a:t>وقد أظهرت دراسات السوق </a:t>
            </a:r>
            <a:r>
              <a:rPr lang="ar-SA" sz="2000" dirty="0" err="1" smtClean="0"/>
              <a:t>ان</a:t>
            </a:r>
            <a:r>
              <a:rPr lang="ar-SA" sz="2000" dirty="0" smtClean="0"/>
              <a:t> الطلب على السيراميك العادي يزيد عن الطلب على السيراميك الممتاز, كما أظهرت دراسات السوق أيضا </a:t>
            </a:r>
            <a:r>
              <a:rPr lang="ar-SA" sz="2000" dirty="0" err="1" smtClean="0"/>
              <a:t>ان</a:t>
            </a:r>
            <a:r>
              <a:rPr lang="ar-SA" sz="2000" dirty="0" smtClean="0"/>
              <a:t> الحد الأقصى للطلب اليومي على السيراميك العادي هو 5 طن. يبلغ هامش ربح الطن من السيراميك الممتاز 3000 ريال في حين يبلغ هامش الربح من النوع العادي 2000 ريال.</a:t>
            </a:r>
          </a:p>
          <a:p>
            <a:pPr algn="ctr"/>
            <a:r>
              <a:rPr lang="ar-SA" sz="2000" b="1" u="sng" dirty="0" smtClean="0"/>
              <a:t>المطلوب: صياغة برنامج خطي مناسب للمشكلة.</a:t>
            </a:r>
            <a:endParaRPr lang="en-US" sz="2000" dirty="0" smtClean="0"/>
          </a:p>
          <a:p>
            <a:endParaRPr lang="ar-SA" sz="2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graphicFrame>
        <p:nvGraphicFramePr>
          <p:cNvPr id="5" name="جدول 4"/>
          <p:cNvGraphicFramePr>
            <a:graphicFrameLocks noGrp="1"/>
          </p:cNvGraphicFramePr>
          <p:nvPr/>
        </p:nvGraphicFramePr>
        <p:xfrm>
          <a:off x="2057400" y="2895600"/>
          <a:ext cx="5623560" cy="1280160"/>
        </p:xfrm>
        <a:graphic>
          <a:graphicData uri="http://schemas.openxmlformats.org/drawingml/2006/table">
            <a:tbl>
              <a:tblPr/>
              <a:tblGrid>
                <a:gridCol w="1211580"/>
                <a:gridCol w="3086100"/>
                <a:gridCol w="1325880"/>
              </a:tblGrid>
              <a:tr h="0">
                <a:tc>
                  <a:txBody>
                    <a:bodyPr/>
                    <a:lstStyle/>
                    <a:p>
                      <a:pPr marL="0" marR="0" algn="ctr" rtl="1">
                        <a:spcBef>
                          <a:spcPts val="0"/>
                        </a:spcBef>
                        <a:spcAft>
                          <a:spcPts val="0"/>
                        </a:spcAft>
                      </a:pPr>
                      <a:endParaRPr lang="ar-SA" sz="1400">
                        <a:latin typeface="Times New Roman"/>
                        <a:ea typeface="Times New Roman"/>
                        <a:cs typeface="Arial"/>
                      </a:endParaRPr>
                    </a:p>
                    <a:p>
                      <a:pPr marL="0" marR="0" algn="ctr">
                        <a:spcBef>
                          <a:spcPts val="0"/>
                        </a:spcBef>
                        <a:spcAft>
                          <a:spcPts val="0"/>
                        </a:spcAft>
                      </a:pPr>
                      <a:r>
                        <a:rPr lang="ar-SA" sz="1400" b="1">
                          <a:latin typeface="Times New Roman"/>
                          <a:ea typeface="Times New Roman"/>
                          <a:cs typeface="Arial"/>
                        </a:rPr>
                        <a:t>المتــاح بالطـــن</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ar-SA" sz="1400" b="1" u="sng">
                          <a:latin typeface="Times New Roman"/>
                          <a:ea typeface="Times New Roman"/>
                          <a:cs typeface="Arial"/>
                        </a:rPr>
                        <a:t>احتياجــات السيراميكـ من المواد الخــام</a:t>
                      </a:r>
                      <a:endParaRPr lang="en-US" sz="1200">
                        <a:latin typeface="Times New Roman"/>
                        <a:ea typeface="Times New Roman"/>
                        <a:cs typeface="Arial"/>
                      </a:endParaRPr>
                    </a:p>
                    <a:p>
                      <a:pPr marL="0" marR="0" algn="ctr">
                        <a:spcBef>
                          <a:spcPts val="0"/>
                        </a:spcBef>
                        <a:spcAft>
                          <a:spcPts val="0"/>
                        </a:spcAft>
                      </a:pPr>
                      <a:r>
                        <a:rPr lang="ar-SA" sz="1400" b="1">
                          <a:latin typeface="Times New Roman"/>
                          <a:ea typeface="Times New Roman"/>
                          <a:cs typeface="Arial"/>
                        </a:rPr>
                        <a:t>الممتــاز                              العـــــادي</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14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rtl="1">
                        <a:spcBef>
                          <a:spcPts val="0"/>
                        </a:spcBef>
                        <a:spcAft>
                          <a:spcPts val="0"/>
                        </a:spcAft>
                      </a:pPr>
                      <a:endParaRPr lang="ar-SA" sz="1400">
                        <a:latin typeface="Times New Roman"/>
                        <a:ea typeface="Times New Roman"/>
                        <a:cs typeface="Arial"/>
                      </a:endParaRPr>
                    </a:p>
                    <a:p>
                      <a:pPr marL="0" marR="0" algn="ctr">
                        <a:spcBef>
                          <a:spcPts val="0"/>
                        </a:spcBef>
                        <a:spcAft>
                          <a:spcPts val="0"/>
                        </a:spcAft>
                      </a:pPr>
                      <a:r>
                        <a:rPr lang="ar-SA" sz="1400">
                          <a:latin typeface="Times New Roman"/>
                          <a:ea typeface="Times New Roman"/>
                          <a:cs typeface="Arial"/>
                        </a:rPr>
                        <a:t>12</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rtl="1">
                        <a:spcBef>
                          <a:spcPts val="0"/>
                        </a:spcBef>
                        <a:spcAft>
                          <a:spcPts val="0"/>
                        </a:spcAft>
                      </a:pPr>
                      <a:endParaRPr lang="ar-SA" sz="1400">
                        <a:latin typeface="Times New Roman"/>
                        <a:ea typeface="Times New Roman"/>
                        <a:cs typeface="Arial"/>
                      </a:endParaRPr>
                    </a:p>
                    <a:p>
                      <a:pPr marL="0" marR="0" algn="ctr">
                        <a:spcBef>
                          <a:spcPts val="0"/>
                        </a:spcBef>
                        <a:spcAft>
                          <a:spcPts val="0"/>
                        </a:spcAft>
                      </a:pPr>
                      <a:r>
                        <a:rPr lang="en-US" sz="1400">
                          <a:latin typeface="Times New Roman"/>
                          <a:ea typeface="Times New Roman"/>
                          <a:cs typeface="Arial"/>
                        </a:rPr>
                        <a:t>1</a:t>
                      </a:r>
                      <a:r>
                        <a:rPr lang="ar-SA" sz="1400">
                          <a:latin typeface="Times New Roman"/>
                          <a:ea typeface="Times New Roman"/>
                          <a:cs typeface="Arial"/>
                        </a:rPr>
                        <a:t>                                       </a:t>
                      </a:r>
                      <a:r>
                        <a:rPr lang="en-US" sz="1400">
                          <a:latin typeface="Times New Roman"/>
                          <a:ea typeface="Times New Roman"/>
                          <a:cs typeface="Arial"/>
                        </a:rPr>
                        <a:t>2</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latin typeface="Times New Roman"/>
                          <a:ea typeface="Times New Roman"/>
                          <a:cs typeface="Arial"/>
                        </a:rPr>
                        <a:t>A</a:t>
                      </a:r>
                      <a:r>
                        <a:rPr lang="ar-SA" sz="1400" b="1">
                          <a:latin typeface="Times New Roman"/>
                          <a:ea typeface="Times New Roman"/>
                          <a:cs typeface="Arial"/>
                        </a:rPr>
                        <a:t> مادة خام </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rtl="1">
                        <a:spcBef>
                          <a:spcPts val="0"/>
                        </a:spcBef>
                        <a:spcAft>
                          <a:spcPts val="0"/>
                        </a:spcAft>
                      </a:pPr>
                      <a:endParaRPr lang="ar-SA" sz="1400">
                        <a:latin typeface="Times New Roman"/>
                        <a:ea typeface="Times New Roman"/>
                        <a:cs typeface="Arial"/>
                      </a:endParaRPr>
                    </a:p>
                    <a:p>
                      <a:pPr marL="0" marR="0" algn="ctr">
                        <a:spcBef>
                          <a:spcPts val="0"/>
                        </a:spcBef>
                        <a:spcAft>
                          <a:spcPts val="0"/>
                        </a:spcAft>
                      </a:pPr>
                      <a:r>
                        <a:rPr lang="ar-SA" sz="1400">
                          <a:latin typeface="Times New Roman"/>
                          <a:ea typeface="Times New Roman"/>
                          <a:cs typeface="Arial"/>
                        </a:rPr>
                        <a:t>25</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rtl="1">
                        <a:spcBef>
                          <a:spcPts val="0"/>
                        </a:spcBef>
                        <a:spcAft>
                          <a:spcPts val="0"/>
                        </a:spcAft>
                      </a:pPr>
                      <a:endParaRPr lang="ar-SA" sz="1400">
                        <a:latin typeface="Times New Roman"/>
                        <a:ea typeface="Times New Roman"/>
                        <a:cs typeface="Arial"/>
                      </a:endParaRPr>
                    </a:p>
                    <a:p>
                      <a:pPr marL="0" marR="0" algn="ctr">
                        <a:spcBef>
                          <a:spcPts val="0"/>
                        </a:spcBef>
                        <a:spcAft>
                          <a:spcPts val="0"/>
                        </a:spcAft>
                      </a:pPr>
                      <a:r>
                        <a:rPr lang="ar-SA" sz="1400">
                          <a:latin typeface="Times New Roman"/>
                          <a:ea typeface="Times New Roman"/>
                          <a:cs typeface="Arial"/>
                        </a:rPr>
                        <a:t>3                                       4</a:t>
                      </a:r>
                      <a:endParaRPr lang="en-US" sz="12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latin typeface="Times New Roman"/>
                          <a:ea typeface="Times New Roman"/>
                          <a:cs typeface="Arial"/>
                        </a:rPr>
                        <a:t>B</a:t>
                      </a:r>
                      <a:r>
                        <a:rPr lang="ar-SA" sz="1400" b="1" dirty="0">
                          <a:latin typeface="Times New Roman"/>
                          <a:ea typeface="Times New Roman"/>
                          <a:cs typeface="Arial"/>
                        </a:rPr>
                        <a:t> مادة خام </a:t>
                      </a:r>
                      <a:endParaRPr lang="en-US" sz="12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1696</TotalTime>
  <Words>167</Words>
  <Application>Microsoft Office PowerPoint</Application>
  <PresentationFormat>A4 Paper (210x297 mm)</PresentationFormat>
  <Paragraphs>52</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Slide 1</vt:lpstr>
      <vt:lpstr>المحاضرة الثالثة</vt:lpstr>
      <vt:lpstr>مثــــال 1</vt:lpstr>
      <vt:lpstr>مثـــــال 2 </vt:lpstr>
      <vt:lpstr>Slide 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120</cp:revision>
  <dcterms:created xsi:type="dcterms:W3CDTF">2009-10-14T19:14:34Z</dcterms:created>
  <dcterms:modified xsi:type="dcterms:W3CDTF">2010-10-27T08:29:14Z</dcterms:modified>
</cp:coreProperties>
</file>