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6" r:id="rId2"/>
    <p:sldId id="257" r:id="rId3"/>
    <p:sldId id="310" r:id="rId4"/>
    <p:sldId id="311" r:id="rId5"/>
    <p:sldId id="312" r:id="rId6"/>
    <p:sldId id="313" r:id="rId7"/>
    <p:sldId id="314" r:id="rId8"/>
    <p:sldId id="315" r:id="rId9"/>
    <p:sldId id="316" r:id="rId10"/>
    <p:sldId id="325" r:id="rId11"/>
    <p:sldId id="317" r:id="rId12"/>
    <p:sldId id="318" r:id="rId13"/>
    <p:sldId id="326" r:id="rId14"/>
    <p:sldId id="319" r:id="rId15"/>
    <p:sldId id="320" r:id="rId16"/>
    <p:sldId id="321" r:id="rId17"/>
    <p:sldId id="322" r:id="rId18"/>
    <p:sldId id="323" r:id="rId19"/>
    <p:sldId id="32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5" autoAdjust="0"/>
    <p:restoredTop sz="94664" autoAdjust="0"/>
  </p:normalViewPr>
  <p:slideViewPr>
    <p:cSldViewPr>
      <p:cViewPr>
        <p:scale>
          <a:sx n="80" d="100"/>
          <a:sy n="80" d="100"/>
        </p:scale>
        <p:origin x="-30" y="35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181600" cy="3048000"/>
          </a:xfrm>
          <a:prstGeom prst="rect">
            <a:avLst/>
          </a:prstGeom>
          <a:noFill/>
          <a:ln w="9525">
            <a:noFill/>
            <a:miter lim="800000"/>
            <a:headEnd/>
            <a:tailEnd/>
          </a:ln>
        </p:spPr>
        <p:txBody>
          <a:bodyPr anchor="ctr"/>
          <a:lstStyle/>
          <a:p>
            <a:pPr algn="l">
              <a:lnSpc>
                <a:spcPct val="80000"/>
              </a:lnSpc>
            </a:pPr>
            <a:r>
              <a:rPr lang="ar-SA" sz="4000" b="1" dirty="0" smtClean="0">
                <a:solidFill>
                  <a:schemeClr val="bg2">
                    <a:lumMod val="50000"/>
                  </a:schemeClr>
                </a:solidFill>
                <a:latin typeface="AYM Wadiy S_U normal."/>
                <a:cs typeface="Times New Roman" pitchFamily="18" charset="0"/>
              </a:rPr>
              <a:t>الأساليب الكمية في الإدارة</a:t>
            </a:r>
            <a:endParaRPr lang="ar-SA" sz="3600" b="1" dirty="0">
              <a:solidFill>
                <a:schemeClr val="bg2">
                  <a:lumMod val="50000"/>
                </a:schemeClr>
              </a:solidFill>
              <a:latin typeface="AYM Wadiy S_U normal."/>
              <a:cs typeface="Times New Roman" pitchFamily="18" charset="0"/>
            </a:endParaRPr>
          </a:p>
          <a:p>
            <a:pPr algn="l">
              <a:lnSpc>
                <a:spcPct val="80000"/>
              </a:lnSpc>
            </a:pPr>
            <a:r>
              <a:rPr lang="ar-EG" sz="3600" b="1" dirty="0" smtClean="0">
                <a:solidFill>
                  <a:srgbClr val="7F7F7F"/>
                </a:solidFill>
                <a:latin typeface="Calibri" pitchFamily="34" charset="0"/>
                <a:cs typeface="Times New Roman" pitchFamily="18" charset="0"/>
              </a:rPr>
              <a:t>الفصل </a:t>
            </a:r>
            <a:r>
              <a:rPr lang="ar-EG" sz="3600" b="1" dirty="0">
                <a:solidFill>
                  <a:srgbClr val="7F7F7F"/>
                </a:solidFill>
                <a:latin typeface="Calibri" pitchFamily="34" charset="0"/>
                <a:cs typeface="Times New Roman" pitchFamily="18" charset="0"/>
              </a:rPr>
              <a:t>الدراسي </a:t>
            </a:r>
            <a:r>
              <a:rPr lang="ar-SA" sz="3600" b="1" dirty="0" smtClean="0">
                <a:solidFill>
                  <a:srgbClr val="7F7F7F"/>
                </a:solidFill>
                <a:latin typeface="Calibri" pitchFamily="34" charset="0"/>
                <a:cs typeface="Times New Roman" pitchFamily="18" charset="0"/>
              </a:rPr>
              <a:t>الأول</a:t>
            </a:r>
            <a:r>
              <a:rPr lang="ar-EG" sz="3600" b="1" dirty="0">
                <a:solidFill>
                  <a:srgbClr val="7F7F7F"/>
                </a:solidFill>
                <a:latin typeface="Calibri" pitchFamily="34" charset="0"/>
                <a:cs typeface="Times New Roman" pitchFamily="18" charset="0"/>
              </a:rPr>
              <a:t/>
            </a:r>
            <a:br>
              <a:rPr lang="ar-EG" sz="3600" b="1" dirty="0">
                <a:solidFill>
                  <a:srgbClr val="7F7F7F"/>
                </a:solidFill>
                <a:latin typeface="Calibri" pitchFamily="34" charset="0"/>
                <a:cs typeface="Times New Roman" pitchFamily="18" charset="0"/>
              </a:rPr>
            </a:br>
            <a:r>
              <a:rPr lang="ar-EG" sz="2800" b="1" dirty="0">
                <a:solidFill>
                  <a:srgbClr val="7F7F7F"/>
                </a:solidFill>
                <a:latin typeface="Calibri" pitchFamily="34" charset="0"/>
                <a:cs typeface="Times New Roman" pitchFamily="18" charset="0"/>
              </a:rPr>
              <a:t>العام الدراسي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1</a:t>
            </a:r>
            <a:r>
              <a:rPr lang="ar-EG" sz="2800" b="1" dirty="0" smtClean="0">
                <a:solidFill>
                  <a:srgbClr val="7F7F7F"/>
                </a:solidFill>
                <a:latin typeface="Calibri" pitchFamily="34" charset="0"/>
                <a:cs typeface="Times New Roman" pitchFamily="18" charset="0"/>
              </a:rPr>
              <a:t> </a:t>
            </a:r>
            <a:r>
              <a:rPr lang="ar-EG" sz="2800" b="1" dirty="0">
                <a:solidFill>
                  <a:srgbClr val="7F7F7F"/>
                </a:solidFill>
                <a:latin typeface="Calibri" pitchFamily="34" charset="0"/>
                <a:cs typeface="Times New Roman" pitchFamily="18" charset="0"/>
              </a:rPr>
              <a:t>–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2هـ</a:t>
            </a:r>
            <a:endParaRPr lang="en-US" sz="2800" b="1" dirty="0">
              <a:solidFill>
                <a:srgbClr val="7F7F7F"/>
              </a:solidFill>
              <a:latin typeface="Calibri" pitchFamily="34" charset="0"/>
            </a:endParaRPr>
          </a:p>
          <a:p>
            <a:pPr algn="l">
              <a:lnSpc>
                <a:spcPct val="80000"/>
              </a:lnSpc>
            </a:pPr>
            <a:r>
              <a:rPr lang="ar-SA" sz="4000" b="1" dirty="0">
                <a:solidFill>
                  <a:srgbClr val="7F7F7F"/>
                </a:solidFill>
                <a:latin typeface="Calibri" pitchFamily="34" charset="0"/>
                <a:cs typeface="Times New Roman" pitchFamily="18" charset="0"/>
              </a:rPr>
              <a:t>د.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1" end="1"/>
                                            </p:txEl>
                                          </p:spTgt>
                                        </p:tgtEl>
                                        <p:attrNameLst>
                                          <p:attrName>style.visibility</p:attrName>
                                        </p:attrNameLst>
                                      </p:cBhvr>
                                      <p:to>
                                        <p:strVal val="visible"/>
                                      </p:to>
                                    </p:set>
                                    <p:animEffect transition="in" filter="fade">
                                      <p:cBhvr>
                                        <p:cTn id="10" dur="2000"/>
                                        <p:tgtEl>
                                          <p:spTgt spid="51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30">
                                            <p:txEl>
                                              <p:pRg st="2" end="2"/>
                                            </p:txEl>
                                          </p:spTgt>
                                        </p:tgtEl>
                                        <p:attrNameLst>
                                          <p:attrName>style.visibility</p:attrName>
                                        </p:attrNameLst>
                                      </p:cBhvr>
                                      <p:to>
                                        <p:strVal val="visible"/>
                                      </p:to>
                                    </p:set>
                                    <p:animEffect transition="in" filter="fade">
                                      <p:cBhvr>
                                        <p:cTn id="13"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السادسة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مربع نص 4"/>
          <p:cNvSpPr txBox="1"/>
          <p:nvPr/>
        </p:nvSpPr>
        <p:spPr>
          <a:xfrm>
            <a:off x="7195572" y="6412468"/>
            <a:ext cx="1338828" cy="369332"/>
          </a:xfrm>
          <a:prstGeom prst="rect">
            <a:avLst/>
          </a:prstGeom>
          <a:noFill/>
        </p:spPr>
        <p:txBody>
          <a:bodyPr wrap="none" rtlCol="0">
            <a:spAutoFit/>
          </a:bodyPr>
          <a:lstStyle/>
          <a:p>
            <a:r>
              <a:rPr lang="ar-SA" dirty="0" smtClean="0">
                <a:solidFill>
                  <a:schemeClr val="bg1"/>
                </a:solidFill>
              </a:rPr>
              <a:t>د.حبيب آل مكي</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 الطريقة المبسطة </a:t>
            </a:r>
            <a:r>
              <a:rPr lang="en-US" dirty="0" smtClean="0">
                <a:solidFill>
                  <a:srgbClr val="FF0000"/>
                </a:solidFill>
              </a:rPr>
              <a:t>Simplex Method </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
        <p:nvSpPr>
          <p:cNvPr id="5" name="Rectangle 3"/>
          <p:cNvSpPr>
            <a:spLocks noGrp="1" noChangeArrowheads="1"/>
          </p:cNvSpPr>
          <p:nvPr>
            <p:ph idx="1"/>
          </p:nvPr>
        </p:nvSpPr>
        <p:spPr>
          <a:xfrm>
            <a:off x="495300" y="1600200"/>
            <a:ext cx="8915400" cy="4190999"/>
          </a:xfrm>
          <a:gradFill rotWithShape="1">
            <a:gsLst>
              <a:gs pos="0">
                <a:srgbClr val="FFFFCC"/>
              </a:gs>
              <a:gs pos="50000">
                <a:schemeClr val="accent1"/>
              </a:gs>
              <a:gs pos="100000">
                <a:srgbClr val="FFFFCC"/>
              </a:gs>
            </a:gsLst>
            <a:lin ang="18900000" scaled="1"/>
          </a:gradFill>
        </p:spPr>
        <p:txBody>
          <a:bodyPr/>
          <a:lstStyle/>
          <a:p>
            <a:pPr marL="609600" indent="-609600" algn="r" rtl="1">
              <a:buClr>
                <a:srgbClr val="FF0000"/>
              </a:buClr>
              <a:buFont typeface="Wingdings" pitchFamily="2" charset="2"/>
              <a:buChar char="Ø"/>
            </a:pPr>
            <a:r>
              <a:rPr lang="ar-SA" dirty="0"/>
              <a:t>المؤسس: </a:t>
            </a:r>
            <a:r>
              <a:rPr lang="en-US" dirty="0"/>
              <a:t>Dr. </a:t>
            </a:r>
            <a:r>
              <a:rPr lang="en-US" dirty="0" err="1"/>
              <a:t>Dantzing</a:t>
            </a:r>
            <a:r>
              <a:rPr lang="en-US" dirty="0"/>
              <a:t> </a:t>
            </a:r>
            <a:r>
              <a:rPr lang="ar-SA" dirty="0"/>
              <a:t>  عام </a:t>
            </a:r>
            <a:r>
              <a:rPr lang="en-US" dirty="0"/>
              <a:t>1947</a:t>
            </a:r>
            <a:r>
              <a:rPr lang="ar-SA" dirty="0"/>
              <a:t> </a:t>
            </a:r>
          </a:p>
          <a:p>
            <a:pPr marL="609600" indent="-609600" algn="r" rtl="1">
              <a:buClr>
                <a:srgbClr val="FF0000"/>
              </a:buClr>
              <a:buFont typeface="Wingdings" pitchFamily="2" charset="2"/>
              <a:buChar char="Ø"/>
            </a:pPr>
            <a:r>
              <a:rPr lang="ar-SA" dirty="0"/>
              <a:t>وسيلة رياضية ذات كفاءة عالية في استخراج الحل الأمثل لمسائل البرمجة الخطية, بغض النظر عن عدد متغيرات المسألة.</a:t>
            </a:r>
          </a:p>
          <a:p>
            <a:pPr marL="609600" indent="-609600" algn="r" rtl="1">
              <a:buClr>
                <a:srgbClr val="FF0000"/>
              </a:buClr>
              <a:buFont typeface="Wingdings" pitchFamily="2" charset="2"/>
              <a:buChar char="Ø"/>
            </a:pPr>
            <a:r>
              <a:rPr lang="ar-SA" dirty="0"/>
              <a:t>ساعد في انتشارها إمكانية برمجة المشكلات ذات العلاقة والتوصل الى نتائج باستخدام الحاسب الآلي.</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اساسيات طريقة السمبلكس</a:t>
            </a:r>
            <a:endParaRPr lang="ar-SA" dirty="0">
              <a:solidFill>
                <a:srgbClr val="FF0000"/>
              </a:solidFill>
            </a:endParaRPr>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
        <p:nvSpPr>
          <p:cNvPr id="5" name="Rectangle 3"/>
          <p:cNvSpPr txBox="1">
            <a:spLocks noChangeArrowheads="1"/>
          </p:cNvSpPr>
          <p:nvPr/>
        </p:nvSpPr>
        <p:spPr bwMode="auto">
          <a:xfrm>
            <a:off x="304800" y="1676400"/>
            <a:ext cx="8915400" cy="40386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Char char="Ø"/>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تقوم فكرة السمبلكس على وجود الحل الامثل دائما عند احد اركان منطقة الحلول الممكنة. لكن بدلاً من ميزة رؤية هذه الاركان كما يظهرها الرسم البياني, تستخدم طريقة السمبلكس عملية التحسن التدريجي:</a:t>
            </a: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AutoNum type="arabicParen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يجب ان يكون الركن التالي مجاور للركن الحالي</a:t>
            </a: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AutoNum type="arabicParen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لا يمكن ان يعود الحل في اتجاه عكسي الى ركن تم تركه.</a:t>
            </a: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solidFill>
                <a:srgbClr val="FF0000"/>
              </a:solidFill>
            </a:endParaRPr>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
        <p:nvSpPr>
          <p:cNvPr id="5" name="Rectangle 3"/>
          <p:cNvSpPr txBox="1">
            <a:spLocks noChangeArrowheads="1"/>
          </p:cNvSpPr>
          <p:nvPr/>
        </p:nvSpPr>
        <p:spPr bwMode="auto">
          <a:xfrm>
            <a:off x="304800" y="1752600"/>
            <a:ext cx="8382000" cy="44196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Char char="q"/>
              <a:tabLst/>
              <a:defRPr/>
            </a:pPr>
            <a:r>
              <a:rPr kumimoji="0" lang="ar-SA" sz="3200" b="1" i="0" u="sng" strike="noStrike" kern="1200" cap="none" spc="0" normalizeH="0" baseline="0" noProof="0" smtClean="0">
                <a:ln>
                  <a:noFill/>
                </a:ln>
                <a:solidFill>
                  <a:schemeClr val="accent2"/>
                </a:solidFill>
                <a:effectLst/>
                <a:uLnTx/>
                <a:uFillTx/>
                <a:latin typeface="+mn-lt"/>
                <a:ea typeface="+mn-ea"/>
                <a:cs typeface="Arial" charset="0"/>
              </a:rPr>
              <a:t>الشكل القياسي (الصورة القياسية)</a:t>
            </a:r>
            <a:r>
              <a:rPr kumimoji="0" lang="en-US" sz="3200" b="1" i="0" u="sng" strike="noStrike" kern="1200" cap="none" spc="0" normalizeH="0" baseline="0" noProof="0" smtClean="0">
                <a:ln>
                  <a:noFill/>
                </a:ln>
                <a:solidFill>
                  <a:schemeClr val="accent2"/>
                </a:solidFill>
                <a:effectLst/>
                <a:uLnTx/>
                <a:uFillTx/>
                <a:latin typeface="+mn-lt"/>
                <a:ea typeface="+mn-ea"/>
                <a:cs typeface="Arial" charset="0"/>
              </a:rPr>
              <a:t> Standard Form</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ar-SA" sz="3200" b="0" i="0" u="none" strike="noStrike" kern="1200" cap="none" spc="0" normalizeH="0" baseline="0" noProof="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      يعتبر الشكل القياسي من الأشكال المهمة حيث لا يمكن تطبيق الطريقة المبسطة إلا بعد تحويل نموذج البرمجة  الخطية الى الشكل القياسي:</a:t>
            </a: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AutoNum type="arabicPeriod"/>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تتخذ دالة الهدف صفة التعظيم أو التصغير.</a:t>
            </a: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AutoNum type="arabicPeriod"/>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جميع القيود الموجودة على شكل متباينات </a:t>
            </a:r>
            <a:r>
              <a:rPr kumimoji="0" lang="ar-SA" sz="3200" b="0" i="0" u="sng" strike="noStrike" kern="1200" cap="none" spc="0" normalizeH="0" baseline="0" noProof="0" smtClean="0">
                <a:ln>
                  <a:noFill/>
                </a:ln>
                <a:solidFill>
                  <a:srgbClr val="FF3300"/>
                </a:solidFill>
                <a:effectLst/>
                <a:uLnTx/>
                <a:uFillTx/>
                <a:latin typeface="+mn-lt"/>
                <a:ea typeface="+mn-ea"/>
                <a:cs typeface="Arial" charset="0"/>
              </a:rPr>
              <a:t>تتحول</a:t>
            </a: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 الى مساواة في الشكل القياسي على الشكل التالي:</a:t>
            </a:r>
          </a:p>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None/>
              <a:tabLst/>
              <a:defRPr/>
            </a:pPr>
            <a:endParaRPr kumimoji="0" lang="en-US" sz="3200" b="0" i="0" u="none" strike="noStrike" kern="1200" cap="none" spc="0" normalizeH="0" baseline="0" noProof="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
        <p:nvSpPr>
          <p:cNvPr id="5" name="Rectangle 3"/>
          <p:cNvSpPr txBox="1">
            <a:spLocks noChangeArrowheads="1"/>
          </p:cNvSpPr>
          <p:nvPr/>
        </p:nvSpPr>
        <p:spPr bwMode="auto">
          <a:xfrm>
            <a:off x="457200" y="1676400"/>
            <a:ext cx="8534400" cy="41910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812800" marR="0" lvl="0" indent="-812800" algn="r" defTabSz="914400" rtl="1" eaLnBrk="0" fontAlgn="base" latinLnBrk="0" hangingPunct="0">
              <a:lnSpc>
                <a:spcPct val="90000"/>
              </a:lnSpc>
              <a:spcBef>
                <a:spcPct val="20000"/>
              </a:spcBef>
              <a:spcAft>
                <a:spcPct val="0"/>
              </a:spcAft>
              <a:buClr>
                <a:srgbClr val="FF0000"/>
              </a:buClr>
              <a:buSzTx/>
              <a:buFont typeface="Wingdings" pitchFamily="2" charset="2"/>
              <a:buAutoNum type="romanUcPeriod"/>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إذا كانت إشارة القيد على شكل </a:t>
            </a:r>
            <a:r>
              <a:rPr kumimoji="0" lang="ar-SA" sz="2800" b="0" i="0" u="sng" strike="noStrike" kern="1200" cap="none" spc="0" normalizeH="0" baseline="0" noProof="0" smtClean="0">
                <a:ln>
                  <a:noFill/>
                </a:ln>
                <a:solidFill>
                  <a:schemeClr val="tx1"/>
                </a:solidFill>
                <a:effectLst/>
                <a:uLnTx/>
                <a:uFillTx/>
                <a:latin typeface="+mn-lt"/>
                <a:ea typeface="+mn-ea"/>
                <a:cs typeface="Arial" charset="0"/>
              </a:rPr>
              <a:t>أقل من او يساوي</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فإننا </a:t>
            </a:r>
            <a:r>
              <a:rPr kumimoji="0" lang="ar-SA" sz="2800" b="0" i="0" u="sng" strike="noStrike" kern="1200" cap="none" spc="0" normalizeH="0" baseline="0" noProof="0" smtClean="0">
                <a:ln>
                  <a:noFill/>
                </a:ln>
                <a:solidFill>
                  <a:schemeClr val="tx1"/>
                </a:solidFill>
                <a:effectLst/>
                <a:uLnTx/>
                <a:uFillTx/>
                <a:latin typeface="+mn-lt"/>
                <a:ea typeface="+mn-ea"/>
                <a:cs typeface="Arial" charset="0"/>
              </a:rPr>
              <a:t>نضيف</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متغير راكد الى الطرف الأيسر في القيد.</a:t>
            </a:r>
          </a:p>
          <a:p>
            <a:pPr marL="812800" marR="0" lvl="0" indent="-812800" algn="r" defTabSz="914400" rtl="1" eaLnBrk="0" fontAlgn="base" latinLnBrk="0" hangingPunct="0">
              <a:lnSpc>
                <a:spcPct val="90000"/>
              </a:lnSpc>
              <a:spcBef>
                <a:spcPct val="20000"/>
              </a:spcBef>
              <a:spcAft>
                <a:spcPct val="0"/>
              </a:spcAft>
              <a:buClr>
                <a:srgbClr val="FF0000"/>
              </a:buClr>
              <a:buSzTx/>
              <a:buFont typeface="Wingdings" pitchFamily="2" charset="2"/>
              <a:buAutoNum type="romanUcPeriod"/>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إذا كانت إشارة القيد على شكل </a:t>
            </a:r>
            <a:r>
              <a:rPr kumimoji="0" lang="ar-SA" sz="2800" b="0" i="0" u="sng" strike="noStrike" kern="1200" cap="none" spc="0" normalizeH="0" baseline="0" noProof="0" smtClean="0">
                <a:ln>
                  <a:noFill/>
                </a:ln>
                <a:solidFill>
                  <a:schemeClr val="tx1"/>
                </a:solidFill>
                <a:effectLst/>
                <a:uLnTx/>
                <a:uFillTx/>
                <a:latin typeface="+mn-lt"/>
                <a:ea typeface="+mn-ea"/>
                <a:cs typeface="Arial" charset="0"/>
              </a:rPr>
              <a:t>أكبر من او يساوي</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فإننا </a:t>
            </a:r>
            <a:r>
              <a:rPr kumimoji="0" lang="ar-SA" sz="2800" b="0" i="0" u="sng" strike="noStrike" kern="1200" cap="none" spc="0" normalizeH="0" baseline="0" noProof="0" smtClean="0">
                <a:ln>
                  <a:noFill/>
                </a:ln>
                <a:solidFill>
                  <a:schemeClr val="tx1"/>
                </a:solidFill>
                <a:effectLst/>
                <a:uLnTx/>
                <a:uFillTx/>
                <a:latin typeface="+mn-lt"/>
                <a:ea typeface="+mn-ea"/>
                <a:cs typeface="Arial" charset="0"/>
              </a:rPr>
              <a:t>نطرح</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متغير راكد من الطرف الأيسر في القيد.</a:t>
            </a:r>
          </a:p>
          <a:p>
            <a:pPr marL="812800" marR="0" lvl="0" indent="-812800" algn="r" defTabSz="914400" rtl="1" eaLnBrk="0" fontAlgn="base" latinLnBrk="0" hangingPunct="0">
              <a:lnSpc>
                <a:spcPct val="90000"/>
              </a:lnSpc>
              <a:spcBef>
                <a:spcPct val="20000"/>
              </a:spcBef>
              <a:spcAft>
                <a:spcPct val="0"/>
              </a:spcAft>
              <a:buClr>
                <a:srgbClr val="FF0000"/>
              </a:buClr>
              <a:buSzTx/>
              <a:buFont typeface="Wingdings" pitchFamily="2" charset="2"/>
              <a:buAutoNum type="romanUcPeriod" startAt="3"/>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جميع المتغيرات (بما فيها المتغيرات الراكدة) غير سالبة.</a:t>
            </a:r>
          </a:p>
          <a:p>
            <a:pPr marL="812800" marR="0" lvl="0" indent="-812800" algn="r" defTabSz="914400" rtl="1" eaLnBrk="0" fontAlgn="base" latinLnBrk="0" hangingPunct="0">
              <a:lnSpc>
                <a:spcPct val="90000"/>
              </a:lnSpc>
              <a:spcBef>
                <a:spcPct val="20000"/>
              </a:spcBef>
              <a:spcAft>
                <a:spcPct val="0"/>
              </a:spcAft>
              <a:buClr>
                <a:srgbClr val="FF0000"/>
              </a:buClr>
              <a:buSzTx/>
              <a:buFont typeface="Wingdings" pitchFamily="2" charset="2"/>
              <a:buAutoNum type="romanUcPeriod" startAt="4"/>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نقوم بنقل الطرف الأيمن من دالة الهدف الى الطرف الأيسر ( عند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Z </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مع اضافة المتغيرات الراكدة بمعاملات صفرية مساوية لعدد القيود.</a:t>
            </a:r>
          </a:p>
          <a:p>
            <a:pPr marL="812800" marR="0" lvl="0" indent="-812800" algn="r" defTabSz="914400" rtl="1"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en-US" sz="2800" b="0" i="0" u="none" strike="noStrike" kern="1200" cap="none" spc="0" normalizeH="0" baseline="0" noProof="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مثـــــــــال</a:t>
            </a:r>
            <a:endParaRPr lang="ar-SA" dirty="0"/>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
        <p:nvSpPr>
          <p:cNvPr id="5" name="Rectangle 3"/>
          <p:cNvSpPr txBox="1">
            <a:spLocks noChangeArrowheads="1"/>
          </p:cNvSpPr>
          <p:nvPr/>
        </p:nvSpPr>
        <p:spPr bwMode="auto">
          <a:xfrm>
            <a:off x="304800" y="1600200"/>
            <a:ext cx="8458200" cy="45720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ar-SA" sz="3200" b="0" i="0" u="sng" strike="noStrike" kern="1200" cap="none" spc="0" normalizeH="0" baseline="0" noProof="0" smtClean="0">
                <a:ln>
                  <a:noFill/>
                </a:ln>
                <a:solidFill>
                  <a:schemeClr val="accent2"/>
                </a:solidFill>
                <a:effectLst/>
                <a:uLnTx/>
                <a:uFillTx/>
                <a:latin typeface="+mn-lt"/>
                <a:ea typeface="+mn-ea"/>
                <a:cs typeface="Arial" charset="0"/>
              </a:rPr>
              <a:t>حول النموذج التالي الى الشكل القياسي.</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Max  Z = 5*X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s.t.</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4*X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&lt;= 2</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2*X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&gt;= 3</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&gt;= 0</a:t>
            </a:r>
          </a:p>
          <a:p>
            <a:pPr marL="609600" marR="0" lvl="0" indent="-609600" algn="l" defTabSz="914400" rtl="0" eaLnBrk="0" fontAlgn="base" latinLnBrk="0" hangingPunct="0">
              <a:lnSpc>
                <a:spcPct val="10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en-US" sz="3200" b="0" i="0" u="none" strike="noStrike" kern="1200" cap="none" spc="0" normalizeH="0" baseline="0" noProof="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5">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
        <p:nvSpPr>
          <p:cNvPr id="5" name="Rectangle 3"/>
          <p:cNvSpPr txBox="1">
            <a:spLocks noChangeArrowheads="1"/>
          </p:cNvSpPr>
          <p:nvPr/>
        </p:nvSpPr>
        <p:spPr bwMode="auto">
          <a:xfrm>
            <a:off x="304800" y="1600200"/>
            <a:ext cx="8382000" cy="45720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Char char="ü"/>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ننقل الطرف الأيمن من دالة الهدف الى الطرف الأيسر ليصبح:</a:t>
            </a: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None/>
              <a:tabLst/>
              <a:defRPr/>
            </a:pP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0</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Max   Z - 5*X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2</a:t>
            </a:r>
            <a:endParaRPr kumimoji="0" lang="ar-SA" sz="2800" b="0" i="0" u="none" strike="noStrike" kern="1200" cap="none" spc="0" normalizeH="0" baseline="0" noProof="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Char char="ü"/>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نضيف متغير راكد موجب مثل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1</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في الطرف الايسر للقيد الأول ليصبح:</a:t>
            </a: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None/>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4*X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2</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Char char="ü"/>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نطرح متغير راكد موجب مثل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2</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في الطرف الايسر للقيد الثاني ليصبح:</a:t>
            </a: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None/>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2*X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X</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 3</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a:t>
            </a: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Char char="q"/>
              <a:tabLst/>
              <a:defRPr/>
            </a:pP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نسمي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ar-SA" sz="2800" b="0" i="0" u="none" strike="noStrike" kern="1200" cap="none" spc="0" normalizeH="0" baseline="0" noProof="0" smtClean="0">
                <a:ln>
                  <a:noFill/>
                </a:ln>
                <a:solidFill>
                  <a:schemeClr val="tx1"/>
                </a:solidFill>
                <a:effectLst/>
                <a:uLnTx/>
                <a:uFillTx/>
                <a:latin typeface="+mn-lt"/>
                <a:ea typeface="+mn-ea"/>
                <a:cs typeface="Arial" charset="0"/>
              </a:rPr>
              <a:t> متغيرات راكدة </a:t>
            </a: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Slack Variables</a:t>
            </a:r>
            <a:endParaRPr kumimoji="0" lang="ar-SA" sz="2800" b="0" i="0" u="none" strike="noStrike" kern="1200" cap="none" spc="0" normalizeH="0" baseline="0" noProof="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80000"/>
              </a:lnSpc>
              <a:spcBef>
                <a:spcPct val="20000"/>
              </a:spcBef>
              <a:spcAft>
                <a:spcPct val="0"/>
              </a:spcAft>
              <a:buClr>
                <a:srgbClr val="FF0000"/>
              </a:buClr>
              <a:buSzTx/>
              <a:buFont typeface="Wingdings" pitchFamily="2" charset="2"/>
              <a:buChar char="ü"/>
              <a:tabLst/>
              <a:defRPr/>
            </a:pPr>
            <a:endParaRPr kumimoji="0" lang="ar-SA" sz="2800" b="0" i="0" u="none" strike="noStrike" kern="1200" cap="none" spc="0" normalizeH="0" baseline="0" noProof="0" smtClean="0">
              <a:ln>
                <a:noFill/>
              </a:ln>
              <a:solidFill>
                <a:schemeClr val="tx1"/>
              </a:solidFill>
              <a:effectLst/>
              <a:uLnTx/>
              <a:uFillTx/>
              <a:latin typeface="+mn-lt"/>
              <a:ea typeface="+mn-ea"/>
              <a:cs typeface="Arial" charset="0"/>
            </a:endParaRPr>
          </a:p>
          <a:p>
            <a:pPr marL="609600" marR="0" lvl="0" indent="-609600" algn="l" defTabSz="914400" rtl="0" eaLnBrk="0" fontAlgn="base" latinLnBrk="0" hangingPunct="0">
              <a:lnSpc>
                <a:spcPct val="80000"/>
              </a:lnSpc>
              <a:spcBef>
                <a:spcPct val="20000"/>
              </a:spcBef>
              <a:spcAft>
                <a:spcPct val="0"/>
              </a:spcAft>
              <a:buClr>
                <a:srgbClr val="FF0000"/>
              </a:buClr>
              <a:buSzTx/>
              <a:buFont typeface="Wingdings" pitchFamily="2" charset="2"/>
              <a:buNone/>
              <a:tabLst/>
              <a:defRPr/>
            </a:pPr>
            <a:r>
              <a:rPr kumimoji="0" lang="en-US" sz="28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en-US" sz="2800" b="0" i="0" u="none" strike="noStrike" kern="1200" cap="none" spc="0" normalizeH="0" baseline="0" noProof="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100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100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100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100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100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100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100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100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1000"/>
                                        <p:tgtEl>
                                          <p:spTgt spid="5">
                                            <p:txEl>
                                              <p:pRg st="5" end="5"/>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5">
                                            <p:txEl>
                                              <p:pRg st="6" end="6"/>
                                            </p:txEl>
                                          </p:spTgt>
                                        </p:tgtEl>
                                        <p:attrNameLst>
                                          <p:attrName>style.visibility</p:attrName>
                                        </p:attrNameLst>
                                      </p:cBhvr>
                                      <p:to>
                                        <p:strVal val="visible"/>
                                      </p:to>
                                    </p:set>
                                    <p:anim calcmode="discrete" valueType="clr">
                                      <p:cBhvr override="childStyle">
                                        <p:cTn id="49" dur="80"/>
                                        <p:tgtEl>
                                          <p:spTgt spid="5">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5">
                                            <p:txEl>
                                              <p:pRg st="6" end="6"/>
                                            </p:txEl>
                                          </p:spTgt>
                                        </p:tgtEl>
                                        <p:attrNameLst>
                                          <p:attrName>fillcolor</p:attrName>
                                        </p:attrNameLst>
                                      </p:cBhvr>
                                      <p:tavLst>
                                        <p:tav tm="0">
                                          <p:val>
                                            <p:clrVal>
                                              <a:schemeClr val="accent2"/>
                                            </p:clrVal>
                                          </p:val>
                                        </p:tav>
                                        <p:tav tm="50000">
                                          <p:val>
                                            <p:clrVal>
                                              <a:schemeClr val="hlink"/>
                                            </p:clrVal>
                                          </p:val>
                                        </p:tav>
                                      </p:tavLst>
                                    </p:anim>
                                    <p:set>
                                      <p:cBhvr>
                                        <p:cTn id="51" dur="80"/>
                                        <p:tgtEl>
                                          <p:spTgt spid="5">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يتبع</a:t>
            </a:r>
            <a:endParaRPr lang="ar-SA" dirty="0"/>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5" name="Rectangle 3"/>
          <p:cNvSpPr txBox="1">
            <a:spLocks noChangeArrowheads="1"/>
          </p:cNvSpPr>
          <p:nvPr/>
        </p:nvSpPr>
        <p:spPr bwMode="auto">
          <a:xfrm>
            <a:off x="304800" y="1600200"/>
            <a:ext cx="8382000" cy="4572000"/>
          </a:xfrm>
          <a:prstGeom prst="rect">
            <a:avLst/>
          </a:prstGeom>
          <a:gradFill rotWithShape="1">
            <a:gsLst>
              <a:gs pos="0">
                <a:srgbClr val="FFFFCC"/>
              </a:gs>
              <a:gs pos="50000">
                <a:schemeClr val="accent1"/>
              </a:gs>
              <a:gs pos="100000">
                <a:srgbClr val="FFFFCC"/>
              </a:gs>
            </a:gsLst>
            <a:lin ang="18900000" scaled="1"/>
          </a:grad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  الشكل القياسي للمثال السابق :</a:t>
            </a:r>
          </a:p>
          <a:p>
            <a:pPr marL="609600" marR="0" lvl="0" indent="-609600" algn="r" defTabSz="914400" rtl="1" eaLnBrk="0" fontAlgn="base" latinLnBrk="0" hangingPunct="0">
              <a:lnSpc>
                <a:spcPct val="90000"/>
              </a:lnSpc>
              <a:spcBef>
                <a:spcPct val="20000"/>
              </a:spcBef>
              <a:spcAft>
                <a:spcPct val="0"/>
              </a:spcAft>
              <a:buClr>
                <a:srgbClr val="FF0000"/>
              </a:buClr>
              <a:buSzTx/>
              <a:buFont typeface="Wingdings" pitchFamily="2" charset="2"/>
              <a:buNone/>
              <a:tabLst/>
              <a:defRPr/>
            </a:pPr>
            <a:endParaRPr kumimoji="0" lang="ar-SA" sz="3200" b="0" i="0" u="none" strike="noStrike" kern="1200" cap="none" spc="0" normalizeH="0" baseline="0" noProof="0" smtClean="0">
              <a:ln>
                <a:noFill/>
              </a:ln>
              <a:solidFill>
                <a:schemeClr val="tx1"/>
              </a:solidFill>
              <a:effectLst/>
              <a:uLnTx/>
              <a:uFillTx/>
              <a:latin typeface="+mn-lt"/>
              <a:ea typeface="+mn-ea"/>
              <a:cs typeface="Arial" charset="0"/>
            </a:endParaRP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Max  Z - 5*X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0</a:t>
            </a: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s.t.</a:t>
            </a: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4*X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+ 3*X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2</a:t>
            </a: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2*X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 3</a:t>
            </a: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X</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1</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S</a:t>
            </a:r>
            <a:r>
              <a:rPr kumimoji="0" lang="en-US" sz="2400" b="0" i="0" u="none" strike="noStrike" kern="1200" cap="none" spc="0" normalizeH="0" baseline="0" noProof="0" smtClean="0">
                <a:ln>
                  <a:noFill/>
                </a:ln>
                <a:solidFill>
                  <a:schemeClr val="tx1"/>
                </a:solidFill>
                <a:effectLst/>
                <a:uLnTx/>
                <a:uFillTx/>
                <a:latin typeface="+mn-lt"/>
                <a:ea typeface="+mn-ea"/>
                <a:cs typeface="Arial" charset="0"/>
              </a:rPr>
              <a:t>2</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&gt;= 0</a:t>
            </a:r>
          </a:p>
          <a:p>
            <a:pPr marL="609600" marR="0" lvl="0" indent="-609600" algn="l" defTabSz="914400" rtl="0" eaLnBrk="0" fontAlgn="base" latinLnBrk="0" hangingPunct="0">
              <a:lnSpc>
                <a:spcPct val="90000"/>
              </a:lnSpc>
              <a:spcBef>
                <a:spcPct val="20000"/>
              </a:spcBef>
              <a:spcAft>
                <a:spcPct val="0"/>
              </a:spcAft>
              <a:buClr>
                <a:srgbClr val="FF0000"/>
              </a:buClr>
              <a:buSzTx/>
              <a:buFont typeface="Wingdings" pitchFamily="2" charset="2"/>
              <a:buNone/>
              <a:tabLst/>
              <a:defRPr/>
            </a:pP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en-US" sz="3200" b="0" i="0" u="none" strike="noStrike" kern="1200" cap="none" spc="0" normalizeH="0" baseline="0" noProof="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14" dur="100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100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16" dur="1000"/>
                                        <p:tgtEl>
                                          <p:spTgt spid="5">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box(in)">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26" dur="100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100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28" dur="1000"/>
                                        <p:tgtEl>
                                          <p:spTgt spid="5">
                                            <p:txEl>
                                              <p:pRg st="4" end="4"/>
                                            </p:txEl>
                                          </p:spTgt>
                                        </p:tgtEl>
                                        <p:attrNameLst>
                                          <p:attrName>fill.type</p:attrName>
                                        </p:attrNameLst>
                                      </p:cBhvr>
                                      <p:to>
                                        <p:strVal val="solid"/>
                                      </p:to>
                                    </p:set>
                                  </p:childTnLst>
                                </p:cTn>
                              </p:par>
                              <p:par>
                                <p:cTn id="29" presetID="27" presetClass="entr" presetSubtype="0" fill="hold" nodeType="withEffect">
                                  <p:stCondLst>
                                    <p:cond delay="0"/>
                                  </p:stCondLst>
                                  <p:iterate type="lt">
                                    <p:tmPct val="50000"/>
                                  </p:iterate>
                                  <p:childTnLst>
                                    <p:set>
                                      <p:cBhvr>
                                        <p:cTn id="30"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31" dur="100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100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33" dur="1000"/>
                                        <p:tgtEl>
                                          <p:spTgt spid="5">
                                            <p:txEl>
                                              <p:pRg st="5" end="5"/>
                                            </p:txEl>
                                          </p:spTgt>
                                        </p:tgtEl>
                                        <p:attrNameLst>
                                          <p:attrName>fill.type</p:attrName>
                                        </p:attrNameLst>
                                      </p:cBhvr>
                                      <p:to>
                                        <p:strVal val="solid"/>
                                      </p:to>
                                    </p:set>
                                  </p:childTnLst>
                                </p:cTn>
                              </p:par>
                              <p:par>
                                <p:cTn id="34" presetID="27" presetClass="entr" presetSubtype="0" fill="hold" nodeType="withEffect">
                                  <p:stCondLst>
                                    <p:cond delay="0"/>
                                  </p:stCondLst>
                                  <p:iterate type="lt">
                                    <p:tmPct val="50000"/>
                                  </p:iterate>
                                  <p:childTnLst>
                                    <p:set>
                                      <p:cBhvr>
                                        <p:cTn id="35" dur="1" fill="hold">
                                          <p:stCondLst>
                                            <p:cond delay="0"/>
                                          </p:stCondLst>
                                        </p:cTn>
                                        <p:tgtEl>
                                          <p:spTgt spid="5">
                                            <p:txEl>
                                              <p:pRg st="6" end="6"/>
                                            </p:txEl>
                                          </p:spTgt>
                                        </p:tgtEl>
                                        <p:attrNameLst>
                                          <p:attrName>style.visibility</p:attrName>
                                        </p:attrNameLst>
                                      </p:cBhvr>
                                      <p:to>
                                        <p:strVal val="visible"/>
                                      </p:to>
                                    </p:set>
                                    <p:anim calcmode="discrete" valueType="clr">
                                      <p:cBhvr override="childStyle">
                                        <p:cTn id="36" dur="1000"/>
                                        <p:tgtEl>
                                          <p:spTgt spid="5">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1000"/>
                                        <p:tgtEl>
                                          <p:spTgt spid="5">
                                            <p:txEl>
                                              <p:pRg st="6" end="6"/>
                                            </p:txEl>
                                          </p:spTgt>
                                        </p:tgtEl>
                                        <p:attrNameLst>
                                          <p:attrName>fillcolor</p:attrName>
                                        </p:attrNameLst>
                                      </p:cBhvr>
                                      <p:tavLst>
                                        <p:tav tm="0">
                                          <p:val>
                                            <p:clrVal>
                                              <a:schemeClr val="accent2"/>
                                            </p:clrVal>
                                          </p:val>
                                        </p:tav>
                                        <p:tav tm="50000">
                                          <p:val>
                                            <p:clrVal>
                                              <a:schemeClr val="hlink"/>
                                            </p:clrVal>
                                          </p:val>
                                        </p:tav>
                                      </p:tavLst>
                                    </p:anim>
                                    <p:set>
                                      <p:cBhvr>
                                        <p:cTn id="38" dur="1000"/>
                                        <p:tgtEl>
                                          <p:spTgt spid="5">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مثــــال</a:t>
            </a:r>
            <a:endParaRPr lang="ar-SA" dirty="0"/>
          </a:p>
        </p:txBody>
      </p:sp>
      <p:sp>
        <p:nvSpPr>
          <p:cNvPr id="3" name="عنصر نائب للمحتوى 2"/>
          <p:cNvSpPr>
            <a:spLocks noGrp="1"/>
          </p:cNvSpPr>
          <p:nvPr>
            <p:ph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pic>
        <p:nvPicPr>
          <p:cNvPr id="1026" name="Picture 2" descr="http://webmail.kfu.edu.sa/uwc/webmail/attach/-1%20copy.JPG?sid=&amp;mbox=INBOX&amp;charset=escaped_unicode&amp;uid=2824&amp;number=2&amp;filename=-1%20copy.JPG"/>
          <p:cNvPicPr>
            <a:picLocks noChangeAspect="1" noChangeArrowheads="1"/>
          </p:cNvPicPr>
          <p:nvPr/>
        </p:nvPicPr>
        <p:blipFill>
          <a:blip r:embed="rId2" cstate="print"/>
          <a:srcRect/>
          <a:stretch>
            <a:fillRect/>
          </a:stretch>
        </p:blipFill>
        <p:spPr bwMode="auto">
          <a:xfrm>
            <a:off x="1295400" y="1447800"/>
            <a:ext cx="6858000" cy="4724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خطوات الحل باستخدام طريقة السمبلكس</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
        <p:nvSpPr>
          <p:cNvPr id="5" name="Rectangle 6"/>
          <p:cNvSpPr>
            <a:spLocks noGrp="1" noChangeArrowheads="1"/>
          </p:cNvSpPr>
          <p:nvPr>
            <p:ph idx="1"/>
          </p:nvPr>
        </p:nvSpPr>
        <p:spPr/>
        <p:txBody>
          <a:bodyPr/>
          <a:lstStyle/>
          <a:p>
            <a:pPr rtl="1">
              <a:buClr>
                <a:schemeClr val="tx2"/>
              </a:buClr>
              <a:buFont typeface="Wingdings" pitchFamily="2" charset="2"/>
              <a:buChar char="§"/>
            </a:pPr>
            <a:r>
              <a:rPr lang="ar-SA" b="1" u="sng" dirty="0">
                <a:solidFill>
                  <a:srgbClr val="FF6699"/>
                </a:solidFill>
                <a:cs typeface="Tahoma" pitchFamily="34" charset="0"/>
              </a:rPr>
              <a:t>اولاً:</a:t>
            </a:r>
            <a:r>
              <a:rPr lang="ar-SA" b="1" dirty="0">
                <a:solidFill>
                  <a:srgbClr val="000099"/>
                </a:solidFill>
                <a:cs typeface="Tahoma" pitchFamily="34" charset="0"/>
              </a:rPr>
              <a:t> تحويل نموذج البرمجة الخطية الى الشكل القياسي </a:t>
            </a:r>
            <a:r>
              <a:rPr lang="en-US" b="1" dirty="0">
                <a:solidFill>
                  <a:srgbClr val="000099"/>
                </a:solidFill>
                <a:cs typeface="Tahoma" pitchFamily="34" charset="0"/>
              </a:rPr>
              <a:t>Standard Form</a:t>
            </a:r>
            <a:r>
              <a:rPr lang="ar-SA" b="1" dirty="0">
                <a:solidFill>
                  <a:srgbClr val="000099"/>
                </a:solidFill>
                <a:cs typeface="Tahoma" pitchFamily="34" charset="0"/>
              </a:rPr>
              <a:t> </a:t>
            </a:r>
          </a:p>
          <a:p>
            <a:pPr>
              <a:buClr>
                <a:schemeClr val="tx2"/>
              </a:buClr>
              <a:buFont typeface="Wingdings" pitchFamily="2" charset="2"/>
              <a:buNone/>
            </a:pPr>
            <a:endParaRPr lang="ar-SA" b="1" dirty="0">
              <a:solidFill>
                <a:srgbClr val="000099"/>
              </a:solidFill>
              <a:cs typeface="Tahoma" pitchFamily="34" charset="0"/>
            </a:endParaRPr>
          </a:p>
          <a:p>
            <a:pPr>
              <a:buClr>
                <a:schemeClr val="tx2"/>
              </a:buClr>
              <a:buFont typeface="Wingdings" pitchFamily="2" charset="2"/>
              <a:buChar char="§"/>
            </a:pPr>
            <a:r>
              <a:rPr lang="ar-SA" b="1" u="sng" dirty="0">
                <a:solidFill>
                  <a:srgbClr val="FF6699"/>
                </a:solidFill>
                <a:cs typeface="Tahoma" pitchFamily="34" charset="0"/>
              </a:rPr>
              <a:t>ثانياً:</a:t>
            </a:r>
            <a:r>
              <a:rPr lang="ar-SA" b="1" dirty="0">
                <a:solidFill>
                  <a:srgbClr val="000099"/>
                </a:solidFill>
                <a:cs typeface="Tahoma" pitchFamily="34" charset="0"/>
              </a:rPr>
              <a:t> تفريغ المعاملات الواردة في النموذج القياسي في جدول يطلق عليه جدول الحل الابتدائي ( الأولي).</a:t>
            </a:r>
            <a:endParaRPr lang="en-US" b="1" dirty="0">
              <a:solidFill>
                <a:srgbClr val="000099"/>
              </a:solidFill>
              <a:cs typeface="Tahoma" pitchFamily="34" charset="0"/>
            </a:endParaRPr>
          </a:p>
          <a:p>
            <a:endParaRPr lang="en-US" b="1" dirty="0">
              <a:solidFill>
                <a:srgbClr val="0000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graphicFrame>
        <p:nvGraphicFramePr>
          <p:cNvPr id="5" name="Group 45"/>
          <p:cNvGraphicFramePr>
            <a:graphicFrameLocks/>
          </p:cNvGraphicFramePr>
          <p:nvPr/>
        </p:nvGraphicFramePr>
        <p:xfrm>
          <a:off x="457200" y="1600200"/>
          <a:ext cx="8534400" cy="4464507"/>
        </p:xfrm>
        <a:graphic>
          <a:graphicData uri="http://schemas.openxmlformats.org/drawingml/2006/table">
            <a:tbl>
              <a:tblPr/>
              <a:tblGrid>
                <a:gridCol w="1651000"/>
                <a:gridCol w="2843213"/>
                <a:gridCol w="2386012"/>
                <a:gridCol w="1654175"/>
              </a:tblGrid>
              <a:tr h="1662899">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dirty="0" smtClean="0">
                          <a:ln>
                            <a:noFill/>
                          </a:ln>
                          <a:solidFill>
                            <a:srgbClr val="660066"/>
                          </a:solidFill>
                          <a:effectLst/>
                          <a:latin typeface="Arial" charset="0"/>
                          <a:cs typeface="Tahoma" pitchFamily="34" charset="0"/>
                        </a:rPr>
                        <a:t>المتغيرات الاساسية</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660066"/>
                          </a:solidFill>
                          <a:effectLst/>
                          <a:latin typeface="Arial" charset="0"/>
                          <a:cs typeface="Tahoma" pitchFamily="34" charset="0"/>
                        </a:rPr>
                        <a:t>Basic Var.</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rgbClr val="660066"/>
                          </a:solidFill>
                          <a:effectLst/>
                          <a:latin typeface="Arial" charset="0"/>
                          <a:cs typeface="Tahoma" pitchFamily="34" charset="0"/>
                        </a:rPr>
                        <a:t>المتغيرات غير الاساسية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cs typeface="Tahoma" pitchFamily="34" charset="0"/>
                        </a:rPr>
                        <a:t> X</a:t>
                      </a:r>
                      <a:r>
                        <a:rPr kumimoji="0" lang="en-US" sz="1800" b="1" i="0" u="none" strike="noStrike" cap="none" normalizeH="0" baseline="0" smtClean="0">
                          <a:ln>
                            <a:noFill/>
                          </a:ln>
                          <a:solidFill>
                            <a:srgbClr val="660066"/>
                          </a:solidFill>
                          <a:effectLst/>
                          <a:latin typeface="Arial" charset="0"/>
                          <a:cs typeface="Tahoma" pitchFamily="34" charset="0"/>
                        </a:rPr>
                        <a:t>1</a:t>
                      </a:r>
                      <a:r>
                        <a:rPr kumimoji="0" lang="en-US" sz="2400" b="1" i="0" u="none" strike="noStrike" cap="none" normalizeH="0" baseline="0" smtClean="0">
                          <a:ln>
                            <a:noFill/>
                          </a:ln>
                          <a:solidFill>
                            <a:srgbClr val="660066"/>
                          </a:solidFill>
                          <a:effectLst/>
                          <a:latin typeface="Arial" charset="0"/>
                          <a:cs typeface="Tahoma" pitchFamily="34" charset="0"/>
                        </a:rPr>
                        <a:t>       X</a:t>
                      </a:r>
                      <a:r>
                        <a:rPr kumimoji="0" lang="en-US" sz="1800" b="1" i="0" u="none" strike="noStrike" cap="none" normalizeH="0" baseline="0" smtClean="0">
                          <a:ln>
                            <a:noFill/>
                          </a:ln>
                          <a:solidFill>
                            <a:srgbClr val="660066"/>
                          </a:solidFill>
                          <a:effectLst/>
                          <a:latin typeface="Arial" charset="0"/>
                          <a:cs typeface="Tahoma" pitchFamily="34" charset="0"/>
                        </a:rPr>
                        <a:t>2</a:t>
                      </a:r>
                      <a:r>
                        <a:rPr kumimoji="0" lang="en-US" sz="2400" b="1" i="0" u="none" strike="noStrike" cap="none" normalizeH="0" baseline="0" smtClean="0">
                          <a:ln>
                            <a:noFill/>
                          </a:ln>
                          <a:solidFill>
                            <a:srgbClr val="660066"/>
                          </a:solidFill>
                          <a:effectLst/>
                          <a:latin typeface="Arial" charset="0"/>
                          <a:cs typeface="Tahoma" pitchFamily="34" charset="0"/>
                        </a:rPr>
                        <a:t> … X</a:t>
                      </a:r>
                      <a:r>
                        <a:rPr kumimoji="0" lang="en-US" sz="1800" b="1" i="0" u="none" strike="noStrike" cap="none" normalizeH="0" baseline="0" smtClean="0">
                          <a:ln>
                            <a:noFill/>
                          </a:ln>
                          <a:solidFill>
                            <a:srgbClr val="660066"/>
                          </a:solidFill>
                          <a:effectLst/>
                          <a:latin typeface="Arial" charset="0"/>
                          <a:cs typeface="Tahoma" pitchFamily="34" charset="0"/>
                        </a:rPr>
                        <a:t>m</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rgbClr val="040408"/>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040408"/>
                          </a:solidFill>
                          <a:effectLst/>
                          <a:latin typeface="Arial" charset="0"/>
                          <a:cs typeface="Arial" charset="0"/>
                        </a:rPr>
                        <a:t>                   </a:t>
                      </a:r>
                      <a:endParaRPr kumimoji="0" lang="en-US" sz="2400" b="0" i="0" u="none" strike="noStrike" cap="none" normalizeH="0" baseline="0" smtClean="0">
                        <a:ln>
                          <a:noFill/>
                        </a:ln>
                        <a:solidFill>
                          <a:srgbClr val="660066"/>
                        </a:solidFill>
                        <a:effectLst/>
                        <a:latin typeface="Arial" charset="0"/>
                        <a:cs typeface="Arial"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cs typeface="Arial" charset="0"/>
                        </a:rPr>
                        <a:t>S</a:t>
                      </a:r>
                      <a:r>
                        <a:rPr kumimoji="0" lang="en-US" sz="1800" b="1" i="0" u="none" strike="noStrike" cap="none" normalizeH="0" baseline="0" smtClean="0">
                          <a:ln>
                            <a:noFill/>
                          </a:ln>
                          <a:solidFill>
                            <a:srgbClr val="660066"/>
                          </a:solidFill>
                          <a:effectLst/>
                          <a:latin typeface="Arial" charset="0"/>
                          <a:cs typeface="Arial" charset="0"/>
                        </a:rPr>
                        <a:t>1</a:t>
                      </a:r>
                      <a:r>
                        <a:rPr kumimoji="0" lang="en-US" sz="2400" b="1" i="0" u="none" strike="noStrike" cap="none" normalizeH="0" baseline="0" smtClean="0">
                          <a:ln>
                            <a:noFill/>
                          </a:ln>
                          <a:solidFill>
                            <a:srgbClr val="660066"/>
                          </a:solidFill>
                          <a:effectLst/>
                          <a:latin typeface="Arial" charset="0"/>
                          <a:cs typeface="Arial" charset="0"/>
                        </a:rPr>
                        <a:t>     S</a:t>
                      </a:r>
                      <a:r>
                        <a:rPr kumimoji="0" lang="en-US" sz="1800" b="1" i="0" u="none" strike="noStrike" cap="none" normalizeH="0" baseline="0" smtClean="0">
                          <a:ln>
                            <a:noFill/>
                          </a:ln>
                          <a:solidFill>
                            <a:srgbClr val="660066"/>
                          </a:solidFill>
                          <a:effectLst/>
                          <a:latin typeface="Arial" charset="0"/>
                          <a:cs typeface="Arial" charset="0"/>
                        </a:rPr>
                        <a:t>2</a:t>
                      </a:r>
                      <a:r>
                        <a:rPr kumimoji="0" lang="en-US" sz="2400" b="1" i="0" u="none" strike="noStrike" cap="none" normalizeH="0" baseline="0" smtClean="0">
                          <a:ln>
                            <a:noFill/>
                          </a:ln>
                          <a:solidFill>
                            <a:srgbClr val="660066"/>
                          </a:solidFill>
                          <a:effectLst/>
                          <a:latin typeface="Arial" charset="0"/>
                          <a:cs typeface="Arial" charset="0"/>
                        </a:rPr>
                        <a:t> … S</a:t>
                      </a:r>
                      <a:r>
                        <a:rPr kumimoji="0" lang="en-US" sz="1800" b="1" i="0" u="none" strike="noStrike" cap="none" normalizeH="0" baseline="0" smtClean="0">
                          <a:ln>
                            <a:noFill/>
                          </a:ln>
                          <a:solidFill>
                            <a:srgbClr val="660066"/>
                          </a:solidFill>
                          <a:effectLst/>
                          <a:latin typeface="Arial" charset="0"/>
                          <a:cs typeface="Arial" charset="0"/>
                        </a:rPr>
                        <a:t>n</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rgbClr val="660066"/>
                          </a:solidFill>
                          <a:effectLst/>
                          <a:latin typeface="Arial" charset="0"/>
                          <a:cs typeface="Tahoma" pitchFamily="34" charset="0"/>
                        </a:rPr>
                        <a:t>الثابت</a:t>
                      </a:r>
                      <a:endParaRPr kumimoji="0" lang="en-US" sz="2400" b="1" i="0" u="none" strike="noStrike" cap="none" normalizeH="0" baseline="0" smtClean="0">
                        <a:ln>
                          <a:noFill/>
                        </a:ln>
                        <a:solidFill>
                          <a:srgbClr val="660066"/>
                        </a:solidFill>
                        <a:effectLst/>
                        <a:latin typeface="Arial" charset="0"/>
                        <a:cs typeface="Tahoma" pitchFamily="34" charset="0"/>
                      </a:endParaRPr>
                    </a:p>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rgbClr val="660066"/>
                          </a:solidFill>
                          <a:effectLst/>
                          <a:latin typeface="Arial" charset="0"/>
                          <a:cs typeface="Tahoma" pitchFamily="34" charset="0"/>
                        </a:rPr>
                        <a:t>  </a:t>
                      </a:r>
                    </a:p>
                    <a:p>
                      <a:pPr marL="0" marR="0" lvl="0" indent="0" algn="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cs typeface="Tahoma" pitchFamily="34" charset="0"/>
                        </a:rPr>
                        <a:t> Solutions</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73329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     S</a:t>
                      </a:r>
                      <a:r>
                        <a:rPr kumimoji="0" lang="en-US" sz="1800" b="1" i="0" u="none" strike="noStrike" cap="none" normalizeH="0" baseline="0" smtClean="0">
                          <a:ln>
                            <a:noFill/>
                          </a:ln>
                          <a:solidFill>
                            <a:srgbClr val="000099"/>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a</a:t>
                      </a:r>
                      <a:r>
                        <a:rPr kumimoji="0" lang="en-US" sz="1600" b="1" i="0" u="none" strike="noStrike" cap="none" normalizeH="0" baseline="0" smtClean="0">
                          <a:ln>
                            <a:noFill/>
                          </a:ln>
                          <a:solidFill>
                            <a:srgbClr val="000099"/>
                          </a:solidFill>
                          <a:effectLst/>
                          <a:latin typeface="Arial" charset="0"/>
                          <a:cs typeface="Arial" charset="0"/>
                        </a:rPr>
                        <a:t>11   </a:t>
                      </a:r>
                      <a:r>
                        <a:rPr kumimoji="0" lang="en-US" sz="2400" b="1" i="0" u="none" strike="noStrike" cap="none" normalizeH="0" baseline="0" smtClean="0">
                          <a:ln>
                            <a:noFill/>
                          </a:ln>
                          <a:solidFill>
                            <a:srgbClr val="000099"/>
                          </a:solidFill>
                          <a:effectLst/>
                          <a:latin typeface="Arial" charset="0"/>
                          <a:cs typeface="Arial" charset="0"/>
                        </a:rPr>
                        <a:t>  a</a:t>
                      </a:r>
                      <a:r>
                        <a:rPr kumimoji="0" lang="en-US" sz="1600" b="1" i="0" u="none" strike="noStrike" cap="none" normalizeH="0" baseline="0" smtClean="0">
                          <a:ln>
                            <a:noFill/>
                          </a:ln>
                          <a:solidFill>
                            <a:srgbClr val="000099"/>
                          </a:solidFill>
                          <a:effectLst/>
                          <a:latin typeface="Arial" charset="0"/>
                          <a:cs typeface="Arial" charset="0"/>
                        </a:rPr>
                        <a:t>12</a:t>
                      </a:r>
                      <a:r>
                        <a:rPr kumimoji="0" lang="en-US" sz="2400" b="1" i="0" u="none" strike="noStrike" cap="none" normalizeH="0" baseline="0" smtClean="0">
                          <a:ln>
                            <a:noFill/>
                          </a:ln>
                          <a:solidFill>
                            <a:srgbClr val="000099"/>
                          </a:solidFill>
                          <a:effectLst/>
                          <a:latin typeface="Arial" charset="0"/>
                          <a:cs typeface="Arial" charset="0"/>
                        </a:rPr>
                        <a:t>…   a</a:t>
                      </a:r>
                      <a:r>
                        <a:rPr kumimoji="0" lang="en-US" sz="1600" b="1" i="0" u="none" strike="noStrike" cap="none" normalizeH="0" baseline="0" smtClean="0">
                          <a:ln>
                            <a:noFill/>
                          </a:ln>
                          <a:solidFill>
                            <a:srgbClr val="000099"/>
                          </a:solidFill>
                          <a:effectLst/>
                          <a:latin typeface="Arial" charset="0"/>
                          <a:cs typeface="Arial" charset="0"/>
                        </a:rPr>
                        <a:t>1m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1        0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b</a:t>
                      </a:r>
                      <a:r>
                        <a:rPr kumimoji="0" lang="en-US" sz="1800" b="1" i="0" u="none" strike="noStrike" cap="none" normalizeH="0" baseline="0" smtClean="0">
                          <a:ln>
                            <a:noFill/>
                          </a:ln>
                          <a:solidFill>
                            <a:srgbClr val="000099"/>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noFill/>
                  </a:tcPr>
                </a:tc>
              </a:tr>
              <a:tr h="121391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     S</a:t>
                      </a:r>
                      <a:r>
                        <a:rPr kumimoji="0" lang="en-US" sz="1800" b="1" i="0" u="none" strike="noStrike" cap="none" normalizeH="0" baseline="0" smtClean="0">
                          <a:ln>
                            <a:noFill/>
                          </a:ln>
                          <a:solidFill>
                            <a:srgbClr val="000099"/>
                          </a:solidFill>
                          <a:effectLst/>
                          <a:latin typeface="Arial" charset="0"/>
                          <a:cs typeface="Arial" charset="0"/>
                        </a:rPr>
                        <a:t>2</a:t>
                      </a:r>
                      <a:endParaRPr kumimoji="0" lang="ar-SA" sz="1800" b="1" i="0" u="none" strike="noStrike" cap="none" normalizeH="0" baseline="0" smtClean="0">
                        <a:ln>
                          <a:noFill/>
                        </a:ln>
                        <a:solidFill>
                          <a:srgbClr val="000099"/>
                        </a:solidFill>
                        <a:effectLst/>
                        <a:latin typeface="Arial" charset="0"/>
                        <a:cs typeface="Tahoma" pitchFamily="34"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Tahoma" pitchFamily="34" charset="0"/>
                        </a:rPr>
                        <a:t>      :</a:t>
                      </a:r>
                      <a:r>
                        <a:rPr kumimoji="0" lang="ar-SA" sz="2400" b="1" i="0" u="none" strike="noStrike" cap="none" normalizeH="0" baseline="0" smtClean="0">
                          <a:ln>
                            <a:noFill/>
                          </a:ln>
                          <a:solidFill>
                            <a:srgbClr val="000099"/>
                          </a:solidFill>
                          <a:effectLst/>
                          <a:latin typeface="Arial" charset="0"/>
                          <a:cs typeface="Tahoma" pitchFamily="34" charset="0"/>
                        </a:rPr>
                        <a:t>      </a:t>
                      </a:r>
                      <a:endParaRPr kumimoji="0" lang="en-US" sz="2400" b="1" i="0" u="none" strike="noStrike" cap="none" normalizeH="0" baseline="0" smtClean="0">
                        <a:ln>
                          <a:noFill/>
                        </a:ln>
                        <a:solidFill>
                          <a:srgbClr val="000099"/>
                        </a:solidFill>
                        <a:effectLst/>
                        <a:latin typeface="Arial" charset="0"/>
                        <a:cs typeface="Tahoma" pitchFamily="34" charset="0"/>
                      </a:endParaRPr>
                    </a:p>
                    <a:p>
                      <a:pPr marL="0" marR="0" lvl="0" indent="0" algn="ctr" defTabSz="914400" rtl="1" eaLnBrk="1" fontAlgn="base" latinLnBrk="0" hangingPunct="1">
                        <a:lnSpc>
                          <a:spcPct val="100000"/>
                        </a:lnSpc>
                        <a:spcBef>
                          <a:spcPct val="20000"/>
                        </a:spcBef>
                        <a:spcAft>
                          <a:spcPct val="0"/>
                        </a:spcAft>
                        <a:buClrTx/>
                        <a:buSzTx/>
                        <a:buFontTx/>
                        <a:buNone/>
                        <a:tabLst/>
                      </a:pPr>
                      <a:r>
                        <a:rPr kumimoji="0" lang="ar-SA" sz="2400" b="1" i="0" u="none" strike="noStrike" cap="none" normalizeH="0" baseline="0" smtClean="0">
                          <a:ln>
                            <a:noFill/>
                          </a:ln>
                          <a:solidFill>
                            <a:srgbClr val="000099"/>
                          </a:solidFill>
                          <a:effectLst/>
                          <a:latin typeface="Arial" charset="0"/>
                          <a:cs typeface="Tahoma" pitchFamily="34" charset="0"/>
                        </a:rPr>
                        <a:t> </a:t>
                      </a:r>
                      <a:r>
                        <a:rPr kumimoji="0" lang="en-US" sz="2400" b="1" i="0" u="none" strike="noStrike" cap="none" normalizeH="0" baseline="0" smtClean="0">
                          <a:ln>
                            <a:noFill/>
                          </a:ln>
                          <a:solidFill>
                            <a:srgbClr val="000099"/>
                          </a:solidFill>
                          <a:effectLst/>
                          <a:latin typeface="Arial" charset="0"/>
                          <a:cs typeface="Tahoma" pitchFamily="34" charset="0"/>
                        </a:rPr>
                        <a:t>    </a:t>
                      </a:r>
                      <a:r>
                        <a:rPr kumimoji="0" lang="en-US" sz="2400" b="1" i="0" u="none" strike="noStrike" cap="none" normalizeH="0" baseline="0" smtClean="0">
                          <a:ln>
                            <a:noFill/>
                          </a:ln>
                          <a:solidFill>
                            <a:srgbClr val="000099"/>
                          </a:solidFill>
                          <a:effectLst/>
                          <a:latin typeface="Arial" charset="0"/>
                          <a:cs typeface="Arial" charset="0"/>
                        </a:rPr>
                        <a:t>S</a:t>
                      </a:r>
                      <a:r>
                        <a:rPr kumimoji="0" lang="en-US" sz="1800" b="1" i="0" u="none" strike="noStrike" cap="none" normalizeH="0" baseline="0" smtClean="0">
                          <a:ln>
                            <a:noFill/>
                          </a:ln>
                          <a:solidFill>
                            <a:srgbClr val="000099"/>
                          </a:solidFill>
                          <a:effectLst/>
                          <a:latin typeface="Arial" charset="0"/>
                          <a:cs typeface="Arial" charset="0"/>
                        </a:rPr>
                        <a:t>n</a:t>
                      </a:r>
                      <a:r>
                        <a:rPr kumimoji="0" lang="en-US" sz="2400" b="1" i="0" u="none" strike="noStrike" cap="none" normalizeH="0" baseline="0" smtClean="0">
                          <a:ln>
                            <a:noFill/>
                          </a:ln>
                          <a:solidFill>
                            <a:srgbClr val="000099"/>
                          </a:solidFill>
                          <a:effectLst/>
                          <a:latin typeface="Arial" charset="0"/>
                          <a:cs typeface="Tahom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a</a:t>
                      </a:r>
                      <a:r>
                        <a:rPr kumimoji="0" lang="en-US" sz="1600" b="1" i="0" u="none" strike="noStrike" cap="none" normalizeH="0" baseline="0" smtClean="0">
                          <a:ln>
                            <a:noFill/>
                          </a:ln>
                          <a:solidFill>
                            <a:srgbClr val="000099"/>
                          </a:solidFill>
                          <a:effectLst/>
                          <a:latin typeface="Arial" charset="0"/>
                          <a:cs typeface="Arial" charset="0"/>
                        </a:rPr>
                        <a:t>21    </a:t>
                      </a:r>
                      <a:r>
                        <a:rPr kumimoji="0" lang="en-US" sz="2400" b="1" i="0" u="none" strike="noStrike" cap="none" normalizeH="0" baseline="0" smtClean="0">
                          <a:ln>
                            <a:noFill/>
                          </a:ln>
                          <a:solidFill>
                            <a:srgbClr val="000099"/>
                          </a:solidFill>
                          <a:effectLst/>
                          <a:latin typeface="Arial" charset="0"/>
                          <a:cs typeface="Arial" charset="0"/>
                        </a:rPr>
                        <a:t>  a</a:t>
                      </a:r>
                      <a:r>
                        <a:rPr kumimoji="0" lang="en-US" sz="1600" b="1" i="0" u="none" strike="noStrike" cap="none" normalizeH="0" baseline="0" smtClean="0">
                          <a:ln>
                            <a:noFill/>
                          </a:ln>
                          <a:solidFill>
                            <a:srgbClr val="000099"/>
                          </a:solidFill>
                          <a:effectLst/>
                          <a:latin typeface="Arial" charset="0"/>
                          <a:cs typeface="Arial" charset="0"/>
                        </a:rPr>
                        <a:t>22</a:t>
                      </a:r>
                      <a:r>
                        <a:rPr kumimoji="0" lang="en-US" sz="2400" b="1" i="0" u="none" strike="noStrike" cap="none" normalizeH="0" baseline="0" smtClean="0">
                          <a:ln>
                            <a:noFill/>
                          </a:ln>
                          <a:solidFill>
                            <a:srgbClr val="000099"/>
                          </a:solidFill>
                          <a:effectLst/>
                          <a:latin typeface="Arial" charset="0"/>
                          <a:cs typeface="Arial" charset="0"/>
                        </a:rPr>
                        <a:t> … a</a:t>
                      </a:r>
                      <a:r>
                        <a:rPr kumimoji="0" lang="en-US" sz="1600" b="1" i="0" u="none" strike="noStrike" cap="none" normalizeH="0" baseline="0" smtClean="0">
                          <a:ln>
                            <a:noFill/>
                          </a:ln>
                          <a:solidFill>
                            <a:srgbClr val="000099"/>
                          </a:solidFill>
                          <a:effectLst/>
                          <a:latin typeface="Arial" charset="0"/>
                          <a:cs typeface="Arial" charset="0"/>
                        </a:rPr>
                        <a:t>2m</a:t>
                      </a:r>
                    </a:p>
                    <a:p>
                      <a:pPr marL="533400" marR="0" lvl="0" indent="-53340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     :       :</a:t>
                      </a:r>
                    </a:p>
                    <a:p>
                      <a:pPr marL="533400" marR="0" lvl="0" indent="-53340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a</a:t>
                      </a:r>
                      <a:r>
                        <a:rPr kumimoji="0" lang="en-US" sz="1600" b="1" i="0" u="none" strike="noStrike" cap="none" normalizeH="0" baseline="0" smtClean="0">
                          <a:ln>
                            <a:noFill/>
                          </a:ln>
                          <a:solidFill>
                            <a:srgbClr val="000099"/>
                          </a:solidFill>
                          <a:effectLst/>
                          <a:latin typeface="Arial" charset="0"/>
                          <a:cs typeface="Arial" charset="0"/>
                        </a:rPr>
                        <a:t>n1</a:t>
                      </a:r>
                      <a:r>
                        <a:rPr kumimoji="0" lang="en-US" sz="2400" b="1" i="0" u="none" strike="noStrike" cap="none" normalizeH="0" baseline="0" smtClean="0">
                          <a:ln>
                            <a:noFill/>
                          </a:ln>
                          <a:solidFill>
                            <a:srgbClr val="000099"/>
                          </a:solidFill>
                          <a:effectLst/>
                          <a:latin typeface="Arial" charset="0"/>
                          <a:cs typeface="Arial" charset="0"/>
                        </a:rPr>
                        <a:t>     a</a:t>
                      </a:r>
                      <a:r>
                        <a:rPr kumimoji="0" lang="en-US" sz="1600" b="1" i="0" u="none" strike="noStrike" cap="none" normalizeH="0" baseline="0" smtClean="0">
                          <a:ln>
                            <a:noFill/>
                          </a:ln>
                          <a:solidFill>
                            <a:srgbClr val="000099"/>
                          </a:solidFill>
                          <a:effectLst/>
                          <a:latin typeface="Arial" charset="0"/>
                          <a:cs typeface="Arial" charset="0"/>
                        </a:rPr>
                        <a:t>n2</a:t>
                      </a:r>
                      <a:r>
                        <a:rPr kumimoji="0" lang="en-US" sz="2400" b="1" i="0" u="none" strike="noStrike" cap="none" normalizeH="0" baseline="0" smtClean="0">
                          <a:ln>
                            <a:noFill/>
                          </a:ln>
                          <a:solidFill>
                            <a:srgbClr val="000099"/>
                          </a:solidFill>
                          <a:effectLst/>
                          <a:latin typeface="Arial" charset="0"/>
                          <a:cs typeface="Arial" charset="0"/>
                        </a:rPr>
                        <a:t>    a</a:t>
                      </a:r>
                      <a:r>
                        <a:rPr kumimoji="0" lang="en-US" sz="1600" b="1" i="0" u="none" strike="noStrike" cap="none" normalizeH="0" baseline="0" smtClean="0">
                          <a:ln>
                            <a:noFill/>
                          </a:ln>
                          <a:solidFill>
                            <a:srgbClr val="000099"/>
                          </a:solidFill>
                          <a:effectLst/>
                          <a:latin typeface="Arial" charset="0"/>
                          <a:cs typeface="Arial" charset="0"/>
                        </a:rPr>
                        <a:t>nm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0       1 … 0</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       :     : </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0      0      1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b</a:t>
                      </a:r>
                      <a:r>
                        <a:rPr kumimoji="0" lang="en-US" sz="1800" b="1" i="0" u="none" strike="noStrike" cap="none" normalizeH="0" baseline="0" smtClean="0">
                          <a:ln>
                            <a:noFill/>
                          </a:ln>
                          <a:solidFill>
                            <a:srgbClr val="000099"/>
                          </a:solidFill>
                          <a:effectLst/>
                          <a:latin typeface="Arial" charset="0"/>
                          <a:cs typeface="Arial" charset="0"/>
                        </a:rPr>
                        <a:t>2</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a:t>
                      </a:r>
                    </a:p>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b</a:t>
                      </a:r>
                      <a:r>
                        <a:rPr kumimoji="0" lang="en-US" sz="1800" b="1" i="0" u="none" strike="noStrike" cap="none" normalizeH="0" baseline="0" smtClean="0">
                          <a:ln>
                            <a:noFill/>
                          </a:ln>
                          <a:solidFill>
                            <a:srgbClr val="000099"/>
                          </a:solidFill>
                          <a:effectLst/>
                          <a:latin typeface="Arial" charset="0"/>
                          <a:cs typeface="Arial" charset="0"/>
                        </a:rPr>
                        <a: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733292">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     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c</a:t>
                      </a:r>
                      <a:r>
                        <a:rPr kumimoji="0" lang="en-US" sz="1800" b="1" i="0" u="none" strike="noStrike" cap="none" normalizeH="0" baseline="0" smtClean="0">
                          <a:ln>
                            <a:noFill/>
                          </a:ln>
                          <a:solidFill>
                            <a:srgbClr val="000099"/>
                          </a:solidFill>
                          <a:effectLst/>
                          <a:latin typeface="Arial" charset="0"/>
                          <a:cs typeface="Arial" charset="0"/>
                        </a:rPr>
                        <a:t>1</a:t>
                      </a:r>
                      <a:r>
                        <a:rPr kumimoji="0" lang="en-US" sz="2400" b="1" i="0" u="none" strike="noStrike" cap="none" normalizeH="0" baseline="0" smtClean="0">
                          <a:ln>
                            <a:noFill/>
                          </a:ln>
                          <a:solidFill>
                            <a:srgbClr val="000099"/>
                          </a:solidFill>
                          <a:effectLst/>
                          <a:latin typeface="Arial" charset="0"/>
                          <a:cs typeface="Arial" charset="0"/>
                        </a:rPr>
                        <a:t>      c</a:t>
                      </a:r>
                      <a:r>
                        <a:rPr kumimoji="0" lang="en-US" sz="1800" b="1" i="0" u="none" strike="noStrike" cap="none" normalizeH="0" baseline="0" smtClean="0">
                          <a:ln>
                            <a:noFill/>
                          </a:ln>
                          <a:solidFill>
                            <a:srgbClr val="000099"/>
                          </a:solidFill>
                          <a:effectLst/>
                          <a:latin typeface="Arial" charset="0"/>
                          <a:cs typeface="Arial" charset="0"/>
                        </a:rPr>
                        <a:t>2</a:t>
                      </a:r>
                      <a:r>
                        <a:rPr kumimoji="0" lang="en-US" sz="2400" b="1" i="0" u="none" strike="noStrike" cap="none" normalizeH="0" baseline="0" smtClean="0">
                          <a:ln>
                            <a:noFill/>
                          </a:ln>
                          <a:solidFill>
                            <a:srgbClr val="000099"/>
                          </a:solidFill>
                          <a:effectLst/>
                          <a:latin typeface="Arial" charset="0"/>
                          <a:cs typeface="Arial" charset="0"/>
                        </a:rPr>
                        <a:t> … c</a:t>
                      </a:r>
                      <a:r>
                        <a:rPr kumimoji="0" lang="en-US" sz="1800" b="1" i="0" u="none" strike="noStrike" cap="none" normalizeH="0" baseline="0" smtClean="0">
                          <a:ln>
                            <a:noFill/>
                          </a:ln>
                          <a:solidFill>
                            <a:srgbClr val="000099"/>
                          </a:solidFill>
                          <a:effectLst/>
                          <a:latin typeface="Arial" charset="0"/>
                          <a:cs typeface="Arial"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99"/>
                          </a:solidFill>
                          <a:effectLst/>
                          <a:latin typeface="Arial" charset="0"/>
                          <a:cs typeface="Arial" charset="0"/>
                        </a:rPr>
                        <a:t>0       0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0099"/>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مثال على تكوين الجدول الأولي(الحل الابتدائي)</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
        <p:nvSpPr>
          <p:cNvPr id="6" name="Content Placeholder 5"/>
          <p:cNvSpPr>
            <a:spLocks noGrp="1"/>
          </p:cNvSpPr>
          <p:nvPr>
            <p:ph idx="1"/>
          </p:nvPr>
        </p:nvSpPr>
        <p:spPr/>
        <p:txBody>
          <a:bodyPr/>
          <a:lstStyle/>
          <a:p>
            <a:endParaRPr lang="ar-SA" dirty="0"/>
          </a:p>
        </p:txBody>
      </p:sp>
      <p:pic>
        <p:nvPicPr>
          <p:cNvPr id="33794" name="Picture 2" descr="http://webmail.kfu.edu.sa/uwc/webmail/attach/Untitled-2%20copy.JPG?sid=&amp;mbox=INBOX&amp;charset=escaped_unicode&amp;uid=2824&amp;number=3&amp;filename=Untitled-2%20copy.JPG"/>
          <p:cNvPicPr>
            <a:picLocks noChangeAspect="1" noChangeArrowheads="1"/>
          </p:cNvPicPr>
          <p:nvPr/>
        </p:nvPicPr>
        <p:blipFill>
          <a:blip r:embed="rId2" cstate="print"/>
          <a:srcRect/>
          <a:stretch>
            <a:fillRect/>
          </a:stretch>
        </p:blipFill>
        <p:spPr bwMode="auto">
          <a:xfrm>
            <a:off x="1295400" y="1524000"/>
            <a:ext cx="6691313" cy="4800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
        <p:nvSpPr>
          <p:cNvPr id="5" name="Rectangle 6"/>
          <p:cNvSpPr txBox="1">
            <a:spLocks noChangeArrowheads="1"/>
          </p:cNvSpPr>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3600" b="0" i="0" u="sng" strike="noStrike" kern="1200" cap="none" spc="0" normalizeH="0" baseline="0" noProof="0" smtClean="0">
                <a:ln>
                  <a:noFill/>
                </a:ln>
                <a:solidFill>
                  <a:srgbClr val="CC3300"/>
                </a:solidFill>
                <a:effectLst/>
                <a:uLnTx/>
                <a:uFillTx/>
                <a:latin typeface="+mn-lt"/>
                <a:ea typeface="+mn-ea"/>
                <a:cs typeface="Tahoma" pitchFamily="34" charset="0"/>
              </a:rPr>
              <a:t>ثالثاً:</a:t>
            </a:r>
            <a:r>
              <a:rPr kumimoji="0" lang="ar-SA" sz="3600" b="0" i="0" u="none" strike="noStrike" kern="1200" cap="none" spc="0" normalizeH="0" baseline="0" noProof="0" smtClean="0">
                <a:ln>
                  <a:noFill/>
                </a:ln>
                <a:solidFill>
                  <a:srgbClr val="CC3300"/>
                </a:solidFill>
                <a:effectLst/>
                <a:uLnTx/>
                <a:uFillTx/>
                <a:latin typeface="+mn-lt"/>
                <a:ea typeface="+mn-ea"/>
                <a:cs typeface="Tahoma" pitchFamily="34" charset="0"/>
              </a:rPr>
              <a:t> التحقق من الأمثلية</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600" b="0" i="0" u="none" strike="noStrike" kern="1200" cap="none" spc="0" normalizeH="0" baseline="0" noProof="0" dirty="0">
              <a:ln>
                <a:noFill/>
              </a:ln>
              <a:solidFill>
                <a:srgbClr val="CC3300"/>
              </a:solidFill>
              <a:effectLst/>
              <a:uLnTx/>
              <a:uFillTx/>
              <a:latin typeface="+mn-lt"/>
              <a:ea typeface="+mn-ea"/>
              <a:cs typeface="Tahoma" pitchFamily="34" charset="0"/>
            </a:endParaRPr>
          </a:p>
        </p:txBody>
      </p:sp>
      <p:sp>
        <p:nvSpPr>
          <p:cNvPr id="6" name="WordArt 12"/>
          <p:cNvSpPr>
            <a:spLocks noGrp="1" noChangeArrowheads="1" noChangeShapeType="1" noTextEdit="1"/>
          </p:cNvSpPr>
          <p:nvPr>
            <p:ph idx="1"/>
          </p:nvPr>
        </p:nvSpPr>
        <p:spPr bwMode="auto">
          <a:xfrm>
            <a:off x="1295400" y="2286000"/>
            <a:ext cx="7467600" cy="1752600"/>
          </a:xfrm>
          <a:prstGeom prst="rect">
            <a:avLst/>
          </a:prstGeom>
        </p:spPr>
        <p:txBody>
          <a:bodyPr wrap="none" fromWordArt="1">
            <a:prstTxWarp prst="textPlain">
              <a:avLst>
                <a:gd name="adj" fmla="val 50000"/>
              </a:avLst>
            </a:prstTxWarp>
          </a:bodyPr>
          <a:lstStyle/>
          <a:p>
            <a:pPr algn="ctr"/>
            <a:r>
              <a:rPr lang="ar-SA"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يتم الحكم من خلال النظر الى صف  </a:t>
            </a:r>
            <a:r>
              <a:rPr lang="en-US"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z</a:t>
            </a:r>
          </a:p>
          <a:p>
            <a:pPr algn="ctr"/>
            <a:r>
              <a:rPr lang="ar-SA"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فإذا كانت جميع قيم المعاملات في هذا</a:t>
            </a:r>
          </a:p>
          <a:p>
            <a:pPr algn="ctr"/>
            <a:r>
              <a:rPr lang="ar-SA"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 الصف صفريه اوموجبه فهذا يعني</a:t>
            </a:r>
          </a:p>
          <a:p>
            <a:pPr algn="ctr"/>
            <a:r>
              <a:rPr lang="ar-SA" kern="10" dirty="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 أننا قد توصلنا للحل الامثل.</a:t>
            </a:r>
          </a:p>
        </p:txBody>
      </p:sp>
      <p:sp>
        <p:nvSpPr>
          <p:cNvPr id="7" name="WordArt 11"/>
          <p:cNvSpPr>
            <a:spLocks noChangeArrowheads="1" noChangeShapeType="1" noTextEdit="1"/>
          </p:cNvSpPr>
          <p:nvPr/>
        </p:nvSpPr>
        <p:spPr bwMode="auto">
          <a:xfrm>
            <a:off x="1524000" y="4343400"/>
            <a:ext cx="6400800" cy="1524000"/>
          </a:xfrm>
          <a:prstGeom prst="rect">
            <a:avLst/>
          </a:prstGeom>
        </p:spPr>
        <p:txBody>
          <a:bodyPr wrap="none" fromWordArt="1">
            <a:prstTxWarp prst="textPlain">
              <a:avLst>
                <a:gd name="adj" fmla="val 50000"/>
              </a:avLst>
            </a:prstTxWarp>
          </a:bodyPr>
          <a:lstStyle/>
          <a:p>
            <a:pPr algn="ctr"/>
            <a:r>
              <a:rPr lang="ar-SA" kern="10" dirty="0">
                <a:ln w="9525">
                  <a:solidFill>
                    <a:srgbClr val="000000"/>
                  </a:solidFill>
                  <a:round/>
                  <a:headEnd/>
                  <a:tailEnd/>
                </a:ln>
                <a:solidFill>
                  <a:srgbClr val="FFFFFF"/>
                </a:solidFill>
                <a:latin typeface="Arial Black"/>
              </a:rPr>
              <a:t>أما اذا كان هناك على الاقل </a:t>
            </a:r>
          </a:p>
          <a:p>
            <a:pPr algn="ctr"/>
            <a:r>
              <a:rPr lang="ar-SA" kern="10" dirty="0">
                <a:ln w="9525">
                  <a:solidFill>
                    <a:srgbClr val="000000"/>
                  </a:solidFill>
                  <a:round/>
                  <a:headEnd/>
                  <a:tailEnd/>
                </a:ln>
                <a:solidFill>
                  <a:srgbClr val="FFFFFF"/>
                </a:solidFill>
                <a:latin typeface="Arial Black"/>
              </a:rPr>
              <a:t>معامل واحد سالب فهذا يعني ان </a:t>
            </a:r>
          </a:p>
          <a:p>
            <a:pPr algn="ctr"/>
            <a:r>
              <a:rPr lang="ar-SA" kern="10" dirty="0">
                <a:ln w="9525">
                  <a:solidFill>
                    <a:srgbClr val="000000"/>
                  </a:solidFill>
                  <a:round/>
                  <a:headEnd/>
                  <a:tailEnd/>
                </a:ln>
                <a:solidFill>
                  <a:srgbClr val="FFFFFF"/>
                </a:solidFill>
                <a:latin typeface="Arial Black"/>
              </a:rPr>
              <a:t>هناك مجال لتحسين الحل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
        <p:nvSpPr>
          <p:cNvPr id="5" name="Rectangle 6"/>
          <p:cNvSpPr txBox="1">
            <a:spLocks noChangeArrowheads="1"/>
          </p:cNvSpPr>
          <p:nvPr/>
        </p:nvSpPr>
        <p:spPr bwMode="auto">
          <a:xfrm>
            <a:off x="457200" y="1600200"/>
            <a:ext cx="8686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Char char="§"/>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Tahoma" pitchFamily="34" charset="0"/>
              </a:rPr>
              <a:t>رابعا</a:t>
            </a:r>
            <a:r>
              <a:rPr kumimoji="0" lang="ar-SA" sz="3600" b="0" i="0" u="sng" strike="noStrike" kern="1200" cap="none" spc="0" normalizeH="0" baseline="0" noProof="0" dirty="0" smtClean="0">
                <a:ln>
                  <a:noFill/>
                </a:ln>
                <a:solidFill>
                  <a:srgbClr val="994433"/>
                </a:solidFill>
                <a:effectLst/>
                <a:uLnTx/>
                <a:uFillTx/>
                <a:latin typeface="+mn-lt"/>
                <a:ea typeface="+mn-ea"/>
                <a:cs typeface="Tahoma" pitchFamily="34" charset="0"/>
              </a:rPr>
              <a:t>ً:</a:t>
            </a:r>
            <a:r>
              <a:rPr kumimoji="0" lang="ar-SA" sz="3600" b="0" i="0" u="none" strike="noStrike" kern="1200" cap="none" spc="0" normalizeH="0" baseline="0" noProof="0" dirty="0" smtClean="0">
                <a:ln>
                  <a:noFill/>
                </a:ln>
                <a:solidFill>
                  <a:srgbClr val="994433"/>
                </a:solidFill>
                <a:effectLst/>
                <a:uLnTx/>
                <a:uFillTx/>
                <a:latin typeface="+mn-lt"/>
                <a:ea typeface="+mn-ea"/>
                <a:cs typeface="Tahoma" pitchFamily="34" charset="0"/>
              </a:rPr>
              <a:t>  تحسين الحل: تحديد المتغير الداخل والمتغير الخارج.</a:t>
            </a:r>
            <a:r>
              <a:rPr kumimoji="0" lang="ar-SA" sz="3600" b="0" i="0" u="none" strike="noStrike" kern="1200" cap="none" spc="0" normalizeH="0" baseline="0" noProof="0" dirty="0" smtClean="0">
                <a:ln>
                  <a:noFill/>
                </a:ln>
                <a:solidFill>
                  <a:srgbClr val="040408"/>
                </a:solidFill>
                <a:effectLst/>
                <a:uLnTx/>
                <a:uFillTx/>
                <a:latin typeface="+mn-lt"/>
                <a:ea typeface="+mn-ea"/>
                <a:cs typeface="Tahoma" pitchFamily="34" charset="0"/>
              </a:rPr>
              <a:t>  </a:t>
            </a:r>
          </a:p>
          <a:p>
            <a:pPr marL="342900" marR="0" lvl="0" indent="-342900" algn="r" defTabSz="914400" rtl="0" eaLnBrk="0" fontAlgn="base" latinLnBrk="0" hangingPunct="0">
              <a:lnSpc>
                <a:spcPct val="100000"/>
              </a:lnSpc>
              <a:spcBef>
                <a:spcPct val="20000"/>
              </a:spcBef>
              <a:spcAft>
                <a:spcPct val="0"/>
              </a:spcAft>
              <a:buClr>
                <a:srgbClr val="994433"/>
              </a:buClr>
              <a:buSzTx/>
              <a:buFont typeface="Wingdings" pitchFamily="2" charset="2"/>
              <a:buChar char="v"/>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Tahoma" pitchFamily="34" charset="0"/>
              </a:rPr>
              <a:t>  </a:t>
            </a:r>
            <a:r>
              <a:rPr kumimoji="0" lang="ar-SA" sz="3600" b="1" i="0" u="none" strike="noStrike" kern="1200" cap="none" spc="0" normalizeH="0" baseline="0" noProof="0" dirty="0" smtClean="0">
                <a:ln>
                  <a:noFill/>
                </a:ln>
                <a:solidFill>
                  <a:srgbClr val="2E04C8"/>
                </a:solidFill>
                <a:effectLst/>
                <a:uLnTx/>
                <a:uFillTx/>
                <a:latin typeface="+mn-lt"/>
                <a:ea typeface="+mn-ea"/>
                <a:cs typeface="Tahoma" pitchFamily="34" charset="0"/>
              </a:rPr>
              <a:t>المتغير الداخل:</a:t>
            </a:r>
          </a:p>
          <a:p>
            <a:pPr marL="342900" marR="0" lvl="0" indent="-342900" defTabSz="914400" eaLnBrk="0" fontAlgn="base" latinLnBrk="0" hangingPunct="0">
              <a:lnSpc>
                <a:spcPct val="100000"/>
              </a:lnSpc>
              <a:spcBef>
                <a:spcPct val="20000"/>
              </a:spcBef>
              <a:spcAft>
                <a:spcPct val="0"/>
              </a:spcAft>
              <a:buClr>
                <a:srgbClr val="994433"/>
              </a:buClr>
              <a:buSzTx/>
              <a:buFont typeface="Wingdings" pitchFamily="2" charset="2"/>
              <a:buNone/>
              <a:tabLst/>
              <a:defRPr/>
            </a:pPr>
            <a:r>
              <a:rPr kumimoji="0" lang="ar-SA" sz="3600" b="1" i="0" u="none" strike="noStrike" kern="1200" cap="none" spc="0" normalizeH="0" baseline="0" noProof="0" dirty="0" smtClean="0">
                <a:ln>
                  <a:noFill/>
                </a:ln>
                <a:solidFill>
                  <a:schemeClr val="tx1"/>
                </a:solidFill>
                <a:effectLst/>
                <a:uLnTx/>
                <a:uFillTx/>
                <a:latin typeface="+mn-lt"/>
                <a:ea typeface="+mn-ea"/>
                <a:cs typeface="Tahoma" pitchFamily="34" charset="0"/>
              </a:rPr>
              <a:t>     </a:t>
            </a:r>
            <a:r>
              <a:rPr kumimoji="0" lang="ar-SA" sz="3200" b="1" i="0" u="sng" strike="noStrike" kern="1200" cap="none" spc="0" normalizeH="0" baseline="0" noProof="0" dirty="0" smtClean="0">
                <a:ln>
                  <a:noFill/>
                </a:ln>
                <a:solidFill>
                  <a:schemeClr val="tx1"/>
                </a:solidFill>
                <a:effectLst/>
                <a:uLnTx/>
                <a:uFillTx/>
                <a:latin typeface="+mn-lt"/>
                <a:ea typeface="+mn-ea"/>
                <a:cs typeface="Tahoma" pitchFamily="34" charset="0"/>
              </a:rPr>
              <a:t>في مسائل التعظيم</a:t>
            </a:r>
            <a:r>
              <a:rPr kumimoji="0" lang="ar-SA" sz="3200" b="1" i="0" u="none" strike="noStrike" kern="1200" cap="none" spc="0" normalizeH="0" baseline="0" noProof="0" dirty="0" smtClean="0">
                <a:ln>
                  <a:noFill/>
                </a:ln>
                <a:solidFill>
                  <a:schemeClr val="tx1"/>
                </a:solidFill>
                <a:effectLst/>
                <a:uLnTx/>
                <a:uFillTx/>
                <a:latin typeface="+mn-lt"/>
                <a:ea typeface="+mn-ea"/>
                <a:cs typeface="Tahoma" pitchFamily="34" charset="0"/>
              </a:rPr>
              <a:t>, المتغير الداخل هو المتغير الذي له أكبر معامل سالب في دالة الهدف في جدول الحل.      ويطلق عليه </a:t>
            </a:r>
            <a:r>
              <a:rPr kumimoji="0" lang="ar-SA" sz="3200" b="1" i="0" u="sng" strike="noStrike" kern="1200" cap="none" spc="0" normalizeH="0" baseline="0" noProof="0" dirty="0" smtClean="0">
                <a:ln>
                  <a:noFill/>
                </a:ln>
                <a:solidFill>
                  <a:schemeClr val="hlink"/>
                </a:solidFill>
                <a:effectLst/>
                <a:uLnTx/>
                <a:uFillTx/>
                <a:latin typeface="+mn-lt"/>
                <a:ea typeface="+mn-ea"/>
                <a:cs typeface="Tahoma" pitchFamily="34" charset="0"/>
              </a:rPr>
              <a:t>العمود المحوري </a:t>
            </a:r>
            <a:r>
              <a:rPr kumimoji="0" lang="en-US" sz="3200" b="1" i="0" u="sng" strike="noStrike" kern="1200" cap="none" spc="0" normalizeH="0" baseline="0" noProof="0" dirty="0" smtClean="0">
                <a:ln>
                  <a:noFill/>
                </a:ln>
                <a:solidFill>
                  <a:schemeClr val="hlink"/>
                </a:solidFill>
                <a:effectLst/>
                <a:uLnTx/>
                <a:uFillTx/>
                <a:latin typeface="+mn-lt"/>
                <a:ea typeface="+mn-ea"/>
                <a:cs typeface="Tahoma" pitchFamily="34" charset="0"/>
              </a:rPr>
              <a:t>Pivot Column </a:t>
            </a:r>
            <a:endParaRPr kumimoji="0" lang="ar-SA" sz="3200" b="1" i="0" u="sng" strike="noStrike" kern="1200" cap="none" spc="0" normalizeH="0" baseline="0" noProof="0" dirty="0" smtClean="0">
              <a:ln>
                <a:noFill/>
              </a:ln>
              <a:solidFill>
                <a:schemeClr val="hlink"/>
              </a:solidFill>
              <a:effectLst/>
              <a:uLnTx/>
              <a:uFillTx/>
              <a:latin typeface="+mn-lt"/>
              <a:ea typeface="+mn-ea"/>
              <a:cs typeface="Tahoma" pitchFamily="34"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1"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stCondLst>
                                            <p:cond delay="0"/>
                                          </p:stCondLst>
                                        </p:cTn>
                                        <p:tgtEl>
                                          <p:spTgt spid="5">
                                            <p:txEl>
                                              <p:pRg st="0" end="0"/>
                                            </p:txEl>
                                          </p:spTgt>
                                        </p:tgtEl>
                                      </p:cBhvr>
                                    </p:animEffect>
                                    <p:anim calcmode="lin" valueType="num">
                                      <p:cBhvr>
                                        <p:cTn id="8" dur="500" fill="hold">
                                          <p:stCondLst>
                                            <p:cond delay="0"/>
                                          </p:stCondLst>
                                        </p:cTn>
                                        <p:tgtEl>
                                          <p:spTgt spid="5">
                                            <p:txEl>
                                              <p:pRg st="0" end="0"/>
                                            </p:txEl>
                                          </p:spTgt>
                                        </p:tgtEl>
                                        <p:attrNameLst>
                                          <p:attrName>ppt_x</p:attrName>
                                        </p:attrNameLst>
                                      </p:cBhvr>
                                      <p:tavLst>
                                        <p:tav tm="0">
                                          <p:val>
                                            <p:strVal val="#ppt_x-.1"/>
                                          </p:val>
                                        </p:tav>
                                        <p:tav tm="100000">
                                          <p:val>
                                            <p:strVal val="#ppt_x"/>
                                          </p:val>
                                        </p:tav>
                                      </p:tavLst>
                                    </p:anim>
                                    <p:anim calcmode="lin" valueType="num">
                                      <p:cBhvr>
                                        <p:cTn id="9" dur="500" fill="hold">
                                          <p:stCondLst>
                                            <p:cond delay="0"/>
                                          </p:stCondLst>
                                        </p:cTn>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stCondLst>
                                            <p:cond delay="0"/>
                                          </p:stCondLst>
                                        </p:cTn>
                                        <p:tgtEl>
                                          <p:spTgt spid="5">
                                            <p:txEl>
                                              <p:pRg st="1" end="1"/>
                                            </p:txEl>
                                          </p:spTgt>
                                        </p:tgtEl>
                                      </p:cBhvr>
                                    </p:animEffect>
                                    <p:anim calcmode="lin" valueType="num">
                                      <p:cBhvr>
                                        <p:cTn id="15" dur="500" fill="hold">
                                          <p:stCondLst>
                                            <p:cond delay="0"/>
                                          </p:stCondLst>
                                        </p:cTn>
                                        <p:tgtEl>
                                          <p:spTgt spid="5">
                                            <p:txEl>
                                              <p:pRg st="1" end="1"/>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stCondLst>
                                            <p:cond delay="0"/>
                                          </p:stCondLst>
                                        </p:cTn>
                                        <p:tgtEl>
                                          <p:spTgt spid="5">
                                            <p:txEl>
                                              <p:pRg st="2" end="2"/>
                                            </p:txEl>
                                          </p:spTgt>
                                        </p:tgtEl>
                                      </p:cBhvr>
                                    </p:animEffect>
                                    <p:anim calcmode="lin" valueType="num">
                                      <p:cBhvr>
                                        <p:cTn id="22" dur="500" fill="hold">
                                          <p:stCondLst>
                                            <p:cond delay="0"/>
                                          </p:stCondLst>
                                        </p:cTn>
                                        <p:tgtEl>
                                          <p:spTgt spid="5">
                                            <p:txEl>
                                              <p:pRg st="2" end="2"/>
                                            </p:txEl>
                                          </p:spTgt>
                                        </p:tgtEl>
                                        <p:attrNameLst>
                                          <p:attrName>ppt_x</p:attrName>
                                        </p:attrNameLst>
                                      </p:cBhvr>
                                      <p:tavLst>
                                        <p:tav tm="0">
                                          <p:val>
                                            <p:strVal val="#ppt_x-.1"/>
                                          </p:val>
                                        </p:tav>
                                        <p:tav tm="100000">
                                          <p:val>
                                            <p:strVal val="#ppt_x"/>
                                          </p:val>
                                        </p:tav>
                                      </p:tavLst>
                                    </p:anim>
                                    <p:anim calcmode="lin" valueType="num">
                                      <p:cBhvr>
                                        <p:cTn id="23" dur="500" fill="hold">
                                          <p:stCondLst>
                                            <p:cond delay="0"/>
                                          </p:stCondLst>
                                        </p:cTn>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
        <p:nvSpPr>
          <p:cNvPr id="5" name="Rectangle 6"/>
          <p:cNvSpPr txBox="1">
            <a:spLocks noChangeArrowheads="1"/>
          </p:cNvSpPr>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endParaRPr kumimoji="0" lang="ar-SA" sz="3600" b="0" i="0" u="none" strike="noStrike" kern="1200" cap="none" spc="0" normalizeH="0" baseline="0" noProof="0" dirty="0" smtClean="0">
              <a:ln>
                <a:noFill/>
              </a:ln>
              <a:solidFill>
                <a:srgbClr val="000099"/>
              </a:solidFill>
              <a:effectLst/>
              <a:uLnTx/>
              <a:uFillTx/>
              <a:latin typeface="+mn-lt"/>
              <a:ea typeface="+mn-ea"/>
              <a:cs typeface="Tahoma" pitchFamily="34" charset="0"/>
            </a:endParaRPr>
          </a:p>
          <a:p>
            <a:pPr marL="342900" marR="0" lvl="0" indent="-342900" algn="r" defTabSz="914400" rtl="0" eaLnBrk="0" fontAlgn="base" latinLnBrk="0" hangingPunct="0">
              <a:lnSpc>
                <a:spcPct val="100000"/>
              </a:lnSpc>
              <a:spcBef>
                <a:spcPct val="20000"/>
              </a:spcBef>
              <a:spcAft>
                <a:spcPct val="0"/>
              </a:spcAft>
              <a:buClr>
                <a:srgbClr val="994433"/>
              </a:buClr>
              <a:buSzTx/>
              <a:buFont typeface="Wingdings" pitchFamily="2" charset="2"/>
              <a:buChar char="v"/>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Tahoma" pitchFamily="34" charset="0"/>
              </a:rPr>
              <a:t>  </a:t>
            </a:r>
            <a:r>
              <a:rPr kumimoji="0" lang="ar-SA" sz="3600" b="1" i="0" u="none" strike="noStrike" kern="1200" cap="none" spc="0" normalizeH="0" baseline="0" noProof="0" dirty="0" smtClean="0">
                <a:ln>
                  <a:noFill/>
                </a:ln>
                <a:solidFill>
                  <a:srgbClr val="660066"/>
                </a:solidFill>
                <a:effectLst/>
                <a:uLnTx/>
                <a:uFillTx/>
                <a:latin typeface="+mn-lt"/>
                <a:ea typeface="+mn-ea"/>
                <a:cs typeface="Tahoma" pitchFamily="34" charset="0"/>
              </a:rPr>
              <a:t>المتغير الخارج:</a:t>
            </a:r>
          </a:p>
          <a:p>
            <a:pPr marL="342900" marR="0" lvl="0" indent="-342900" defTabSz="914400" eaLnBrk="0" fontAlgn="base" latinLnBrk="0" hangingPunct="0">
              <a:lnSpc>
                <a:spcPct val="100000"/>
              </a:lnSpc>
              <a:spcBef>
                <a:spcPct val="20000"/>
              </a:spcBef>
              <a:spcAft>
                <a:spcPct val="0"/>
              </a:spcAft>
              <a:buClr>
                <a:srgbClr val="994433"/>
              </a:buClr>
              <a:buSzTx/>
              <a:buFont typeface="Wingdings" pitchFamily="2" charset="2"/>
              <a:buNone/>
              <a:tabLst/>
              <a:defRPr/>
            </a:pPr>
            <a:r>
              <a:rPr kumimoji="0" lang="ar-SA" sz="3600" b="0" i="0" u="none" strike="noStrike" kern="1200" cap="none" spc="0" normalizeH="0" baseline="0" noProof="0" dirty="0" smtClean="0">
                <a:ln>
                  <a:noFill/>
                </a:ln>
                <a:solidFill>
                  <a:schemeClr val="tx1"/>
                </a:solidFill>
                <a:effectLst/>
                <a:uLnTx/>
                <a:uFillTx/>
                <a:latin typeface="+mn-lt"/>
                <a:ea typeface="+mn-ea"/>
                <a:cs typeface="Tahoma" pitchFamily="34" charset="0"/>
              </a:rPr>
              <a:t>     </a:t>
            </a:r>
            <a:r>
              <a:rPr kumimoji="0" lang="ar-SA" sz="3200" b="0" i="0" u="none" strike="noStrike" kern="1200" cap="none" spc="0" normalizeH="0" baseline="0" noProof="0" dirty="0" smtClean="0">
                <a:ln>
                  <a:noFill/>
                </a:ln>
                <a:solidFill>
                  <a:srgbClr val="000099"/>
                </a:solidFill>
                <a:effectLst/>
                <a:uLnTx/>
                <a:uFillTx/>
                <a:latin typeface="+mn-lt"/>
                <a:ea typeface="+mn-ea"/>
                <a:cs typeface="Tahoma" pitchFamily="34" charset="0"/>
              </a:rPr>
              <a:t>يتحدد عن طريق </a:t>
            </a:r>
            <a:r>
              <a:rPr kumimoji="0" lang="ar-SA" sz="3200" b="0" i="0" u="sng" strike="noStrike" kern="1200" cap="none" spc="0" normalizeH="0" baseline="0" noProof="0" dirty="0" smtClean="0">
                <a:ln>
                  <a:noFill/>
                </a:ln>
                <a:solidFill>
                  <a:srgbClr val="000099"/>
                </a:solidFill>
                <a:effectLst/>
                <a:uLnTx/>
                <a:uFillTx/>
                <a:latin typeface="+mn-lt"/>
                <a:ea typeface="+mn-ea"/>
                <a:cs typeface="Tahoma" pitchFamily="34" charset="0"/>
              </a:rPr>
              <a:t>قسمة عمود الثوابت</a:t>
            </a:r>
            <a:r>
              <a:rPr kumimoji="0" lang="ar-SA" sz="3200" b="0" i="0" u="none" strike="noStrike" kern="1200" cap="none" spc="0" normalizeH="0" baseline="0" noProof="0" dirty="0" smtClean="0">
                <a:ln>
                  <a:noFill/>
                </a:ln>
                <a:solidFill>
                  <a:srgbClr val="000099"/>
                </a:solidFill>
                <a:effectLst/>
                <a:uLnTx/>
                <a:uFillTx/>
                <a:latin typeface="+mn-lt"/>
                <a:ea typeface="+mn-ea"/>
                <a:cs typeface="Tahoma" pitchFamily="34" charset="0"/>
              </a:rPr>
              <a:t> على </a:t>
            </a:r>
            <a:r>
              <a:rPr kumimoji="0" lang="ar-SA" sz="3200" b="0" i="0" u="sng" strike="noStrike" kern="1200" cap="none" spc="0" normalizeH="0" baseline="0" noProof="0" dirty="0" smtClean="0">
                <a:ln>
                  <a:noFill/>
                </a:ln>
                <a:solidFill>
                  <a:srgbClr val="000099"/>
                </a:solidFill>
                <a:effectLst/>
                <a:uLnTx/>
                <a:uFillTx/>
                <a:latin typeface="+mn-lt"/>
                <a:ea typeface="+mn-ea"/>
                <a:cs typeface="Tahoma" pitchFamily="34" charset="0"/>
              </a:rPr>
              <a:t>القيم المناظرة لها في العمود المحوري</a:t>
            </a:r>
            <a:r>
              <a:rPr kumimoji="0" lang="ar-SA" sz="3200" b="0" i="0" u="none" strike="noStrike" kern="1200" cap="none" spc="0" normalizeH="0" baseline="0" noProof="0" dirty="0" smtClean="0">
                <a:ln>
                  <a:noFill/>
                </a:ln>
                <a:solidFill>
                  <a:srgbClr val="000099"/>
                </a:solidFill>
                <a:effectLst/>
                <a:uLnTx/>
                <a:uFillTx/>
                <a:latin typeface="+mn-lt"/>
                <a:ea typeface="+mn-ea"/>
                <a:cs typeface="Tahoma" pitchFamily="34" charset="0"/>
              </a:rPr>
              <a:t> مع إهمال المتغيرات ذات القيم السالبة </a:t>
            </a:r>
            <a:r>
              <a:rPr kumimoji="0" lang="ar-SA" sz="3200" b="0" i="0" u="none" strike="noStrike" kern="1200" cap="none" spc="0" normalizeH="0" baseline="0" noProof="0" dirty="0" err="1" smtClean="0">
                <a:ln>
                  <a:noFill/>
                </a:ln>
                <a:solidFill>
                  <a:srgbClr val="000099"/>
                </a:solidFill>
                <a:effectLst/>
                <a:uLnTx/>
                <a:uFillTx/>
                <a:latin typeface="+mn-lt"/>
                <a:ea typeface="+mn-ea"/>
                <a:cs typeface="Tahoma" pitchFamily="34" charset="0"/>
              </a:rPr>
              <a:t>او</a:t>
            </a:r>
            <a:r>
              <a:rPr kumimoji="0" lang="ar-SA" sz="3200" b="0" i="0" u="none" strike="noStrike" kern="1200" cap="none" spc="0" normalizeH="0" baseline="0" noProof="0" dirty="0" smtClean="0">
                <a:ln>
                  <a:noFill/>
                </a:ln>
                <a:solidFill>
                  <a:srgbClr val="000099"/>
                </a:solidFill>
                <a:effectLst/>
                <a:uLnTx/>
                <a:uFillTx/>
                <a:latin typeface="+mn-lt"/>
                <a:ea typeface="+mn-ea"/>
                <a:cs typeface="Tahoma" pitchFamily="34" charset="0"/>
              </a:rPr>
              <a:t> الصفرية. ويكون المتغير الخارج </a:t>
            </a:r>
            <a:r>
              <a:rPr kumimoji="0" lang="ar-SA" sz="3200" b="0" i="0" u="sng" strike="noStrike" kern="1200" cap="none" spc="0" normalizeH="0" baseline="0" noProof="0" dirty="0" smtClean="0">
                <a:ln>
                  <a:noFill/>
                </a:ln>
                <a:solidFill>
                  <a:srgbClr val="000099"/>
                </a:solidFill>
                <a:effectLst/>
                <a:uLnTx/>
                <a:uFillTx/>
                <a:latin typeface="+mn-lt"/>
                <a:ea typeface="+mn-ea"/>
                <a:cs typeface="Tahoma" pitchFamily="34" charset="0"/>
              </a:rPr>
              <a:t>هو ذلك المتغير في الصف الذي يتضمن أقل خارج قسمة</a:t>
            </a:r>
            <a:r>
              <a:rPr kumimoji="0" lang="ar-SA" sz="3200" b="0" i="0" u="sng" strike="noStrike" kern="1200" cap="none" spc="0" normalizeH="0" baseline="0" noProof="0" dirty="0" smtClean="0">
                <a:ln>
                  <a:noFill/>
                </a:ln>
                <a:solidFill>
                  <a:schemeClr val="tx1"/>
                </a:solidFill>
                <a:effectLst/>
                <a:uLnTx/>
                <a:uFillTx/>
                <a:latin typeface="+mn-lt"/>
                <a:ea typeface="+mn-ea"/>
                <a:cs typeface="Tahoma" pitchFamily="34" charset="0"/>
              </a:rPr>
              <a:t>.</a:t>
            </a: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 </a:t>
            </a:r>
            <a:r>
              <a:rPr kumimoji="0" lang="ar-SA" sz="3200" b="0" i="0" u="sng" strike="noStrike" kern="1200" cap="none" spc="0" normalizeH="0" baseline="0" noProof="0" dirty="0" smtClean="0">
                <a:ln>
                  <a:noFill/>
                </a:ln>
                <a:solidFill>
                  <a:srgbClr val="994433"/>
                </a:solidFill>
                <a:effectLst/>
                <a:uLnTx/>
                <a:uFillTx/>
                <a:latin typeface="+mn-lt"/>
                <a:ea typeface="+mn-ea"/>
                <a:cs typeface="Tahoma" pitchFamily="34" charset="0"/>
              </a:rPr>
              <a:t>ويطلق عليه صف الارتكاز </a:t>
            </a:r>
            <a:r>
              <a:rPr kumimoji="0" lang="en-US" sz="3200" b="0" i="0" u="sng" strike="noStrike" kern="1200" cap="none" spc="0" normalizeH="0" baseline="0" noProof="0" dirty="0" smtClean="0">
                <a:ln>
                  <a:noFill/>
                </a:ln>
                <a:solidFill>
                  <a:srgbClr val="994433"/>
                </a:solidFill>
                <a:effectLst/>
                <a:uLnTx/>
                <a:uFillTx/>
                <a:latin typeface="+mn-lt"/>
                <a:ea typeface="+mn-ea"/>
                <a:cs typeface="Tahoma" pitchFamily="34" charset="0"/>
              </a:rPr>
              <a:t>Pivot equation</a:t>
            </a:r>
            <a:r>
              <a:rPr kumimoji="0" lang="ar-SA" sz="3200" b="0" i="0" u="sng" strike="noStrike" kern="1200" cap="none" spc="0" normalizeH="0" baseline="0" noProof="0" dirty="0" smtClean="0">
                <a:ln>
                  <a:noFill/>
                </a:ln>
                <a:solidFill>
                  <a:srgbClr val="994433"/>
                </a:solidFill>
                <a:effectLst/>
                <a:uLnTx/>
                <a:uFillTx/>
                <a:latin typeface="+mn-lt"/>
                <a:ea typeface="+mn-ea"/>
                <a:cs typeface="Tahoma" pitchFamily="34" charset="0"/>
              </a:rPr>
              <a:t>. </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Rectangle 4"/>
          <p:cNvSpPr txBox="1">
            <a:spLocks noChangeArrowheads="1"/>
          </p:cNvSpPr>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endParaRPr kumimoji="0" lang="ar-SA" sz="3600" b="0" i="0" u="none" strike="noStrike" kern="1200" cap="none" spc="0" normalizeH="0" baseline="0" noProof="0" dirty="0" smtClean="0">
              <a:ln>
                <a:noFill/>
              </a:ln>
              <a:solidFill>
                <a:srgbClr val="000099"/>
              </a:solidFill>
              <a:effectLst/>
              <a:uLnTx/>
              <a:uFillTx/>
              <a:latin typeface="+mn-lt"/>
              <a:ea typeface="+mn-ea"/>
              <a:cs typeface="Tahoma" pitchFamily="34" charset="0"/>
            </a:endParaRPr>
          </a:p>
          <a:p>
            <a:pPr marL="342900" marR="0" lvl="0" indent="-342900" defTabSz="914400" eaLnBrk="0" fontAlgn="base" latinLnBrk="0" hangingPunct="0">
              <a:lnSpc>
                <a:spcPct val="100000"/>
              </a:lnSpc>
              <a:spcBef>
                <a:spcPct val="20000"/>
              </a:spcBef>
              <a:spcAft>
                <a:spcPct val="0"/>
              </a:spcAft>
              <a:buClr>
                <a:srgbClr val="994433"/>
              </a:buClr>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نطلق على صف المتغير الخارج اسم معادلة الارتكاز. كما نطلق أسم ”عنصر الارتكاز ( العنصر المحوري)“ </a:t>
            </a:r>
            <a:r>
              <a:rPr kumimoji="0" lang="en-US" sz="3200" b="0" i="0" u="none" strike="noStrike" kern="1200" cap="none" spc="0" normalizeH="0" baseline="0" noProof="0" dirty="0" smtClean="0">
                <a:ln>
                  <a:noFill/>
                </a:ln>
                <a:solidFill>
                  <a:schemeClr val="tx1"/>
                </a:solidFill>
                <a:effectLst/>
                <a:uLnTx/>
                <a:uFillTx/>
                <a:latin typeface="+mn-lt"/>
                <a:ea typeface="+mn-ea"/>
                <a:cs typeface="Tahoma" pitchFamily="34" charset="0"/>
              </a:rPr>
              <a:t>pivot element</a:t>
            </a: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  على نقطة تقاطع العمود الداخل مع الصف الخارج</a:t>
            </a:r>
          </a:p>
          <a:p>
            <a:pPr marL="342900" marR="0" lvl="0" indent="-342900" defTabSz="914400" eaLnBrk="0" fontAlgn="base" latinLnBrk="0" hangingPunct="0">
              <a:lnSpc>
                <a:spcPct val="100000"/>
              </a:lnSpc>
              <a:spcBef>
                <a:spcPct val="20000"/>
              </a:spcBef>
              <a:spcAft>
                <a:spcPct val="0"/>
              </a:spcAft>
              <a:buClr>
                <a:srgbClr val="994433"/>
              </a:buClr>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 نبتدي بتكوين الحل الاساسي الجديد بتطبيق طريقة ”جاوس جوردان </a:t>
            </a:r>
            <a:r>
              <a:rPr kumimoji="0" lang="en-US" sz="3200" b="0" i="0" u="none" strike="noStrike" kern="1200" cap="none" spc="0" normalizeH="0" baseline="0" noProof="0" dirty="0" smtClean="0">
                <a:ln>
                  <a:noFill/>
                </a:ln>
                <a:solidFill>
                  <a:schemeClr val="tx1"/>
                </a:solidFill>
                <a:effectLst/>
                <a:uLnTx/>
                <a:uFillTx/>
                <a:latin typeface="+mn-lt"/>
                <a:ea typeface="+mn-ea"/>
                <a:cs typeface="Tahoma" pitchFamily="34" charset="0"/>
              </a:rPr>
              <a:t>Gauss-Jordan</a:t>
            </a: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 و التي تقوم على نوعين من العمليات الحسابية:</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6" name="Rectangle 4"/>
          <p:cNvSpPr txBox="1">
            <a:spLocks noChangeArrowheads="1"/>
          </p:cNvSpPr>
          <p:nvPr/>
        </p:nvSpPr>
        <p:spPr bwMode="auto">
          <a:xfrm>
            <a:off x="228600" y="1600200"/>
            <a:ext cx="84582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Tahoma" pitchFamily="34" charset="0"/>
              </a:rPr>
              <a:t>خامساً</a:t>
            </a:r>
            <a:r>
              <a:rPr kumimoji="0" lang="ar-SA" sz="3200" b="0" i="0" u="sng" strike="noStrike" kern="1200" cap="none" spc="0" normalizeH="0" baseline="0" noProof="0" dirty="0" smtClean="0">
                <a:ln>
                  <a:noFill/>
                </a:ln>
                <a:solidFill>
                  <a:srgbClr val="994433"/>
                </a:solidFill>
                <a:effectLst/>
                <a:uLnTx/>
                <a:uFillTx/>
                <a:latin typeface="+mn-lt"/>
                <a:ea typeface="+mn-ea"/>
                <a:cs typeface="Tahoma" pitchFamily="34" charset="0"/>
              </a:rPr>
              <a:t>: تكوين الجدول الجديد</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sng" strike="noStrike" kern="1200" cap="none" spc="0" normalizeH="0" baseline="0" noProof="0" dirty="0" smtClean="0">
                <a:ln>
                  <a:noFill/>
                </a:ln>
                <a:solidFill>
                  <a:schemeClr val="tx1"/>
                </a:solidFill>
                <a:effectLst/>
                <a:uLnTx/>
                <a:uFillTx/>
                <a:latin typeface="+mn-lt"/>
                <a:ea typeface="+mn-ea"/>
                <a:cs typeface="Arial" charset="0"/>
              </a:rPr>
              <a:t>النوع 1 ( معادلة الارتكاز)</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dirty="0" smtClean="0">
                <a:ln>
                  <a:noFill/>
                </a:ln>
                <a:solidFill>
                  <a:schemeClr val="accent2"/>
                </a:solidFill>
                <a:effectLst/>
                <a:uLnTx/>
                <a:uFillTx/>
                <a:latin typeface="+mn-lt"/>
                <a:ea typeface="+mn-ea"/>
                <a:cs typeface="Arial" charset="0"/>
              </a:rPr>
              <a:t>معادلة الارتكاز الجديدة = معادلة الارتكاز القديمة </a:t>
            </a:r>
            <a:r>
              <a:rPr kumimoji="0" lang="en-US" sz="2800" b="1" i="0" u="none" strike="noStrike" kern="1200" cap="none" spc="0" normalizeH="0" baseline="0" noProof="0" dirty="0" smtClean="0">
                <a:ln>
                  <a:noFill/>
                </a:ln>
                <a:solidFill>
                  <a:schemeClr val="accent2"/>
                </a:solidFill>
                <a:effectLst/>
                <a:uLnTx/>
                <a:uFillTx/>
                <a:latin typeface="+mn-lt"/>
                <a:ea typeface="+mn-ea"/>
                <a:cs typeface="Arial" charset="0"/>
              </a:rPr>
              <a:t>/</a:t>
            </a:r>
            <a:r>
              <a:rPr kumimoji="0" lang="ar-SA" sz="2800" b="1" i="0" u="none" strike="noStrike" kern="1200" cap="none" spc="0" normalizeH="0" baseline="0" noProof="0" dirty="0" smtClean="0">
                <a:ln>
                  <a:noFill/>
                </a:ln>
                <a:solidFill>
                  <a:schemeClr val="accent2"/>
                </a:solidFill>
                <a:effectLst/>
                <a:uLnTx/>
                <a:uFillTx/>
                <a:latin typeface="+mn-lt"/>
                <a:ea typeface="+mn-ea"/>
                <a:cs typeface="Arial" charset="0"/>
              </a:rPr>
              <a:t> عنصر الارتكاز</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endParaRPr kumimoji="0" lang="ar-SA" sz="24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defTabSz="91440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sng" strike="noStrike" kern="1200" cap="none" spc="0" normalizeH="0" baseline="0" noProof="0" dirty="0" smtClean="0">
                <a:ln>
                  <a:noFill/>
                </a:ln>
                <a:solidFill>
                  <a:schemeClr val="tx1"/>
                </a:solidFill>
                <a:effectLst/>
                <a:uLnTx/>
                <a:uFillTx/>
                <a:latin typeface="+mn-lt"/>
                <a:ea typeface="+mn-ea"/>
                <a:cs typeface="Arial" charset="0"/>
              </a:rPr>
              <a:t>النوع 2 ( كل المعادلات الاخرى بما فيها </a:t>
            </a:r>
            <a:r>
              <a:rPr kumimoji="0" lang="en-US" sz="2800" b="1" i="0" u="sng" strike="noStrike" kern="1200" cap="none" spc="0" normalizeH="0" baseline="0" noProof="0" dirty="0" smtClean="0">
                <a:ln>
                  <a:noFill/>
                </a:ln>
                <a:solidFill>
                  <a:schemeClr val="tx1"/>
                </a:solidFill>
                <a:effectLst/>
                <a:uLnTx/>
                <a:uFillTx/>
                <a:latin typeface="+mn-lt"/>
                <a:ea typeface="+mn-ea"/>
                <a:cs typeface="Arial" charset="0"/>
              </a:rPr>
              <a:t> z </a:t>
            </a:r>
            <a:r>
              <a:rPr kumimoji="0" lang="ar-SA" sz="2800" b="1" i="0" u="sng" strike="noStrike" kern="1200" cap="none" spc="0" normalizeH="0" baseline="0" noProof="0" dirty="0" smtClean="0">
                <a:ln>
                  <a:noFill/>
                </a:ln>
                <a:solidFill>
                  <a:schemeClr val="tx1"/>
                </a:solidFill>
                <a:effectLst/>
                <a:uLnTx/>
                <a:uFillTx/>
                <a:latin typeface="+mn-lt"/>
                <a:ea typeface="+mn-ea"/>
                <a:cs typeface="Arial" charset="0"/>
              </a:rPr>
              <a:t>).</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2800" b="1" i="0" u="none" strike="noStrike" kern="1200" cap="none" spc="0" normalizeH="0" baseline="0" noProof="0" dirty="0" smtClean="0">
                <a:ln>
                  <a:noFill/>
                </a:ln>
                <a:solidFill>
                  <a:srgbClr val="CC3300"/>
                </a:solidFill>
                <a:effectLst/>
                <a:uLnTx/>
                <a:uFillTx/>
                <a:latin typeface="+mn-lt"/>
                <a:ea typeface="+mn-ea"/>
                <a:cs typeface="Arial" charset="0"/>
              </a:rPr>
              <a:t>معاملها</a:t>
            </a: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hlink"/>
                </a:solidFill>
                <a:effectLst/>
                <a:uLnTx/>
                <a:uFillTx/>
                <a:latin typeface="+mn-lt"/>
                <a:ea typeface="+mn-ea"/>
                <a:cs typeface="Arial" charset="0"/>
              </a:rPr>
              <a:t>معادلة</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المعادلة الجديدة = </a:t>
            </a:r>
            <a:r>
              <a:rPr kumimoji="0" lang="ar-SA" sz="2800" b="1" i="0" u="none" strike="noStrike" kern="1200" cap="none" spc="0" normalizeH="0" baseline="0" noProof="0" dirty="0" smtClean="0">
                <a:ln>
                  <a:noFill/>
                </a:ln>
                <a:solidFill>
                  <a:srgbClr val="0066CC"/>
                </a:solidFill>
                <a:effectLst/>
                <a:uLnTx/>
                <a:uFillTx/>
                <a:latin typeface="+mn-lt"/>
                <a:ea typeface="+mn-ea"/>
                <a:cs typeface="Arial" charset="0"/>
              </a:rPr>
              <a:t>المعادلة القديمة</a:t>
            </a: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 </a:t>
            </a:r>
            <a:r>
              <a:rPr kumimoji="0" lang="ar-SA" sz="2800" b="1" i="0" u="none" strike="noStrike" kern="1200" cap="none" spc="0" normalizeH="0" baseline="0" noProof="0" dirty="0" smtClean="0">
                <a:ln>
                  <a:noFill/>
                </a:ln>
                <a:solidFill>
                  <a:srgbClr val="CC3300"/>
                </a:solidFill>
                <a:effectLst/>
                <a:uLnTx/>
                <a:uFillTx/>
                <a:latin typeface="+mn-lt"/>
                <a:ea typeface="+mn-ea"/>
                <a:cs typeface="Arial" charset="0"/>
              </a:rPr>
              <a:t>في العمود </a:t>
            </a: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  </a:t>
            </a:r>
            <a:r>
              <a:rPr kumimoji="0" lang="ar-SA" sz="2800" b="1" i="0" u="none" strike="noStrike" kern="1200" cap="none" spc="0" normalizeH="0" baseline="0" noProof="0" dirty="0" smtClean="0">
                <a:ln>
                  <a:noFill/>
                </a:ln>
                <a:solidFill>
                  <a:schemeClr val="hlink"/>
                </a:solidFill>
                <a:effectLst/>
                <a:uLnTx/>
                <a:uFillTx/>
                <a:latin typeface="+mn-lt"/>
                <a:ea typeface="+mn-ea"/>
                <a:cs typeface="Arial" charset="0"/>
              </a:rPr>
              <a:t>الارتكاز</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2800" b="1" i="0" u="none" strike="noStrike" kern="1200" cap="none" spc="0" normalizeH="0" baseline="0" noProof="0" dirty="0" smtClean="0">
                <a:ln>
                  <a:noFill/>
                </a:ln>
                <a:solidFill>
                  <a:srgbClr val="CC3300"/>
                </a:solidFill>
                <a:effectLst/>
                <a:uLnTx/>
                <a:uFillTx/>
                <a:latin typeface="+mn-lt"/>
                <a:ea typeface="+mn-ea"/>
                <a:cs typeface="Arial" charset="0"/>
              </a:rPr>
              <a:t>الداخل</a:t>
            </a:r>
            <a:r>
              <a:rPr kumimoji="0" lang="ar-SA" sz="2800" b="1" i="0" u="none" strike="noStrike" kern="1200" cap="none" spc="0" normalizeH="0" baseline="0" noProof="0" dirty="0" smtClean="0">
                <a:ln>
                  <a:noFill/>
                </a:ln>
                <a:solidFill>
                  <a:schemeClr val="tx1"/>
                </a:solidFill>
                <a:effectLst/>
                <a:uLnTx/>
                <a:uFillTx/>
                <a:latin typeface="+mn-lt"/>
                <a:ea typeface="+mn-ea"/>
                <a:cs typeface="Arial" charset="0"/>
              </a:rPr>
              <a:t>         </a:t>
            </a:r>
            <a:r>
              <a:rPr kumimoji="0" lang="ar-SA" sz="2800" b="1" i="0" u="none" strike="noStrike" kern="1200" cap="none" spc="0" normalizeH="0" baseline="0" noProof="0" dirty="0" smtClean="0">
                <a:ln>
                  <a:noFill/>
                </a:ln>
                <a:solidFill>
                  <a:schemeClr val="hlink"/>
                </a:solidFill>
                <a:effectLst/>
                <a:uLnTx/>
                <a:uFillTx/>
                <a:latin typeface="+mn-lt"/>
                <a:ea typeface="+mn-ea"/>
                <a:cs typeface="Arial" charset="0"/>
              </a:rPr>
              <a:t>الجديدة</a:t>
            </a:r>
            <a:endParaRPr kumimoji="0" lang="en-US" sz="2800" b="1" i="0" u="none" strike="noStrike" kern="1200" cap="none" spc="0" normalizeH="0" baseline="0" noProof="0" dirty="0">
              <a:ln>
                <a:noFill/>
              </a:ln>
              <a:solidFill>
                <a:schemeClr val="hlink"/>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stCondLst>
                                            <p:cond delay="0"/>
                                          </p:stCondLst>
                                        </p:cTn>
                                        <p:tgtEl>
                                          <p:spTgt spid="6">
                                            <p:txEl>
                                              <p:pRg st="0" end="0"/>
                                            </p:txEl>
                                          </p:spTgt>
                                        </p:tgtEl>
                                      </p:cBhvr>
                                    </p:animEffect>
                                    <p:anim calcmode="lin" valueType="num">
                                      <p:cBhvr>
                                        <p:cTn id="8" dur="500" fill="hold">
                                          <p:stCondLst>
                                            <p:cond delay="0"/>
                                          </p:stCondLst>
                                        </p:cTn>
                                        <p:tgtEl>
                                          <p:spTgt spid="6">
                                            <p:txEl>
                                              <p:pRg st="0" end="0"/>
                                            </p:txEl>
                                          </p:spTgt>
                                        </p:tgtEl>
                                        <p:attrNameLst>
                                          <p:attrName>ppt_x</p:attrName>
                                        </p:attrNameLst>
                                      </p:cBhvr>
                                      <p:tavLst>
                                        <p:tav tm="0">
                                          <p:val>
                                            <p:strVal val="#ppt_x-.1"/>
                                          </p:val>
                                        </p:tav>
                                        <p:tav tm="100000">
                                          <p:val>
                                            <p:strVal val="#ppt_x"/>
                                          </p:val>
                                        </p:tav>
                                      </p:tavLst>
                                    </p:anim>
                                    <p:anim calcmode="lin" valueType="num">
                                      <p:cBhvr>
                                        <p:cTn id="9" dur="500" fill="hold">
                                          <p:stCondLst>
                                            <p:cond delay="0"/>
                                          </p:stCondLst>
                                        </p:cTn>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stCondLst>
                                            <p:cond delay="0"/>
                                          </p:stCondLst>
                                        </p:cTn>
                                        <p:tgtEl>
                                          <p:spTgt spid="6">
                                            <p:txEl>
                                              <p:pRg st="1" end="1"/>
                                            </p:txEl>
                                          </p:spTgt>
                                        </p:tgtEl>
                                      </p:cBhvr>
                                    </p:animEffect>
                                    <p:anim calcmode="lin" valueType="num">
                                      <p:cBhvr>
                                        <p:cTn id="15" dur="500" fill="hold">
                                          <p:stCondLst>
                                            <p:cond delay="0"/>
                                          </p:stCondLst>
                                        </p:cTn>
                                        <p:tgtEl>
                                          <p:spTgt spid="6">
                                            <p:txEl>
                                              <p:pRg st="1" end="1"/>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stCondLst>
                                            <p:cond delay="0"/>
                                          </p:stCondLst>
                                        </p:cTn>
                                        <p:tgtEl>
                                          <p:spTgt spid="6">
                                            <p:txEl>
                                              <p:pRg st="2" end="2"/>
                                            </p:txEl>
                                          </p:spTgt>
                                        </p:tgtEl>
                                      </p:cBhvr>
                                    </p:animEffect>
                                    <p:anim calcmode="lin" valueType="num">
                                      <p:cBhvr>
                                        <p:cTn id="22" dur="500" fill="hold">
                                          <p:stCondLst>
                                            <p:cond delay="0"/>
                                          </p:stCondLst>
                                        </p:cTn>
                                        <p:tgtEl>
                                          <p:spTgt spid="6">
                                            <p:txEl>
                                              <p:pRg st="2" end="2"/>
                                            </p:txEl>
                                          </p:spTgt>
                                        </p:tgtEl>
                                        <p:attrNameLst>
                                          <p:attrName>ppt_x</p:attrName>
                                        </p:attrNameLst>
                                      </p:cBhvr>
                                      <p:tavLst>
                                        <p:tav tm="0">
                                          <p:val>
                                            <p:strVal val="#ppt_x-.1"/>
                                          </p:val>
                                        </p:tav>
                                        <p:tav tm="100000">
                                          <p:val>
                                            <p:strVal val="#ppt_x"/>
                                          </p:val>
                                        </p:tav>
                                      </p:tavLst>
                                    </p:anim>
                                    <p:anim calcmode="lin" valueType="num">
                                      <p:cBhvr>
                                        <p:cTn id="23" dur="500" fill="hold">
                                          <p:stCondLst>
                                            <p:cond delay="0"/>
                                          </p:stCondLst>
                                        </p:cTn>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500">
                                          <p:stCondLst>
                                            <p:cond delay="0"/>
                                          </p:stCondLst>
                                        </p:cTn>
                                        <p:tgtEl>
                                          <p:spTgt spid="6">
                                            <p:txEl>
                                              <p:pRg st="4" end="4"/>
                                            </p:txEl>
                                          </p:spTgt>
                                        </p:tgtEl>
                                      </p:cBhvr>
                                    </p:animEffect>
                                    <p:anim calcmode="lin" valueType="num">
                                      <p:cBhvr>
                                        <p:cTn id="29" dur="500" fill="hold">
                                          <p:stCondLst>
                                            <p:cond delay="0"/>
                                          </p:stCondLst>
                                        </p:cTn>
                                        <p:tgtEl>
                                          <p:spTgt spid="6">
                                            <p:txEl>
                                              <p:pRg st="4" end="4"/>
                                            </p:txEl>
                                          </p:spTgt>
                                        </p:tgtEl>
                                        <p:attrNameLst>
                                          <p:attrName>ppt_x</p:attrName>
                                        </p:attrNameLst>
                                      </p:cBhvr>
                                      <p:tavLst>
                                        <p:tav tm="0">
                                          <p:val>
                                            <p:strVal val="#ppt_x-.1"/>
                                          </p:val>
                                        </p:tav>
                                        <p:tav tm="100000">
                                          <p:val>
                                            <p:strVal val="#ppt_x"/>
                                          </p:val>
                                        </p:tav>
                                      </p:tavLst>
                                    </p:anim>
                                    <p:anim calcmode="lin" valueType="num">
                                      <p:cBhvr>
                                        <p:cTn id="30" dur="500" fill="hold">
                                          <p:stCondLst>
                                            <p:cond delay="0"/>
                                          </p:stCondLst>
                                        </p:cTn>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stCondLst>
                                            <p:cond delay="0"/>
                                          </p:stCondLst>
                                        </p:cTn>
                                        <p:tgtEl>
                                          <p:spTgt spid="6">
                                            <p:txEl>
                                              <p:pRg st="6" end="6"/>
                                            </p:txEl>
                                          </p:spTgt>
                                        </p:tgtEl>
                                      </p:cBhvr>
                                    </p:animEffect>
                                    <p:anim calcmode="lin" valueType="num">
                                      <p:cBhvr>
                                        <p:cTn id="36" dur="500" fill="hold">
                                          <p:stCondLst>
                                            <p:cond delay="0"/>
                                          </p:stCondLst>
                                        </p:cTn>
                                        <p:tgtEl>
                                          <p:spTgt spid="6">
                                            <p:txEl>
                                              <p:pRg st="6" end="6"/>
                                            </p:txEl>
                                          </p:spTgt>
                                        </p:tgtEl>
                                        <p:attrNameLst>
                                          <p:attrName>ppt_x</p:attrName>
                                        </p:attrNameLst>
                                      </p:cBhvr>
                                      <p:tavLst>
                                        <p:tav tm="0">
                                          <p:val>
                                            <p:strVal val="#ppt_x-.1"/>
                                          </p:val>
                                        </p:tav>
                                        <p:tav tm="100000">
                                          <p:val>
                                            <p:strVal val="#ppt_x"/>
                                          </p:val>
                                        </p:tav>
                                      </p:tavLst>
                                    </p:anim>
                                    <p:anim calcmode="lin" valueType="num">
                                      <p:cBhvr>
                                        <p:cTn id="37" dur="500" fill="hold">
                                          <p:stCondLst>
                                            <p:cond delay="0"/>
                                          </p:stCondLst>
                                        </p:cTn>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stCondLst>
                                            <p:cond delay="0"/>
                                          </p:stCondLst>
                                        </p:cTn>
                                        <p:tgtEl>
                                          <p:spTgt spid="6">
                                            <p:txEl>
                                              <p:pRg st="7" end="7"/>
                                            </p:txEl>
                                          </p:spTgt>
                                        </p:tgtEl>
                                      </p:cBhvr>
                                    </p:animEffect>
                                    <p:anim calcmode="lin" valueType="num">
                                      <p:cBhvr>
                                        <p:cTn id="43" dur="500" fill="hold">
                                          <p:stCondLst>
                                            <p:cond delay="0"/>
                                          </p:stCondLst>
                                        </p:cTn>
                                        <p:tgtEl>
                                          <p:spTgt spid="6">
                                            <p:txEl>
                                              <p:pRg st="7" end="7"/>
                                            </p:txEl>
                                          </p:spTgt>
                                        </p:tgtEl>
                                        <p:attrNameLst>
                                          <p:attrName>ppt_x</p:attrName>
                                        </p:attrNameLst>
                                      </p:cBhvr>
                                      <p:tavLst>
                                        <p:tav tm="0">
                                          <p:val>
                                            <p:strVal val="#ppt_x-.1"/>
                                          </p:val>
                                        </p:tav>
                                        <p:tav tm="100000">
                                          <p:val>
                                            <p:strVal val="#ppt_x"/>
                                          </p:val>
                                        </p:tav>
                                      </p:tavLst>
                                    </p:anim>
                                    <p:anim calcmode="lin" valueType="num">
                                      <p:cBhvr>
                                        <p:cTn id="44" dur="500" fill="hold">
                                          <p:stCondLst>
                                            <p:cond delay="0"/>
                                          </p:stCondLst>
                                        </p:cTn>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6">
                                            <p:txEl>
                                              <p:pRg st="8" end="8"/>
                                            </p:txEl>
                                          </p:spTgt>
                                        </p:tgtEl>
                                        <p:attrNameLst>
                                          <p:attrName>style.visibility</p:attrName>
                                        </p:attrNameLst>
                                      </p:cBhvr>
                                      <p:to>
                                        <p:strVal val="visible"/>
                                      </p:to>
                                    </p:set>
                                    <p:animEffect transition="in" filter="fade">
                                      <p:cBhvr>
                                        <p:cTn id="49" dur="500">
                                          <p:stCondLst>
                                            <p:cond delay="0"/>
                                          </p:stCondLst>
                                        </p:cTn>
                                        <p:tgtEl>
                                          <p:spTgt spid="6">
                                            <p:txEl>
                                              <p:pRg st="8" end="8"/>
                                            </p:txEl>
                                          </p:spTgt>
                                        </p:tgtEl>
                                      </p:cBhvr>
                                    </p:animEffect>
                                    <p:anim calcmode="lin" valueType="num">
                                      <p:cBhvr>
                                        <p:cTn id="50" dur="500" fill="hold">
                                          <p:stCondLst>
                                            <p:cond delay="0"/>
                                          </p:stCondLst>
                                        </p:cTn>
                                        <p:tgtEl>
                                          <p:spTgt spid="6">
                                            <p:txEl>
                                              <p:pRg st="8" end="8"/>
                                            </p:txEl>
                                          </p:spTgt>
                                        </p:tgtEl>
                                        <p:attrNameLst>
                                          <p:attrName>ppt_x</p:attrName>
                                        </p:attrNameLst>
                                      </p:cBhvr>
                                      <p:tavLst>
                                        <p:tav tm="0">
                                          <p:val>
                                            <p:strVal val="#ppt_x-.1"/>
                                          </p:val>
                                        </p:tav>
                                        <p:tav tm="100000">
                                          <p:val>
                                            <p:strVal val="#ppt_x"/>
                                          </p:val>
                                        </p:tav>
                                      </p:tavLst>
                                    </p:anim>
                                    <p:anim calcmode="lin" valueType="num">
                                      <p:cBhvr>
                                        <p:cTn id="51" dur="500" fill="hold">
                                          <p:stCondLst>
                                            <p:cond delay="0"/>
                                          </p:stCondLst>
                                        </p:cTn>
                                        <p:tgtEl>
                                          <p:spTgt spid="6">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
        <p:nvSpPr>
          <p:cNvPr id="8" name="Rectangle 4"/>
          <p:cNvSpPr txBox="1">
            <a:spLocks noChangeArrowheads="1"/>
          </p:cNvSpPr>
          <p:nvPr/>
        </p:nvSpPr>
        <p:spPr bwMode="auto">
          <a:xfrm>
            <a:off x="228600" y="1600200"/>
            <a:ext cx="84582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Char char="§"/>
              <a:tabLst/>
              <a:defRPr/>
            </a:pPr>
            <a:r>
              <a:rPr kumimoji="0" lang="ar-SA" sz="3200" b="1" i="0" u="none" strike="noStrike" kern="1200" cap="none" spc="0" normalizeH="0" baseline="0" noProof="0" smtClean="0">
                <a:ln>
                  <a:noFill/>
                </a:ln>
                <a:solidFill>
                  <a:schemeClr val="tx1"/>
                </a:solidFill>
                <a:effectLst/>
                <a:uLnTx/>
                <a:uFillTx/>
                <a:latin typeface="+mn-lt"/>
                <a:ea typeface="+mn-ea"/>
                <a:cs typeface="Arial" charset="0"/>
              </a:rPr>
              <a:t>ملاحظات:</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smtClean="0">
                <a:ln>
                  <a:noFill/>
                </a:ln>
                <a:solidFill>
                  <a:srgbClr val="CC3300"/>
                </a:solidFill>
                <a:effectLst/>
                <a:uLnTx/>
                <a:uFillTx/>
                <a:latin typeface="+mn-lt"/>
                <a:ea typeface="+mn-ea"/>
                <a:cs typeface="Arial" charset="0"/>
              </a:rPr>
              <a:t>عمليات النوع الاول: ستجعل من عنصر الارتكاز يساوي 1 في معادلة الارتكاز الجديدة.</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endParaRPr kumimoji="0" lang="ar-SA" sz="2800" b="1" i="0" u="none" strike="noStrike" kern="1200" cap="none" spc="0" normalizeH="0" baseline="0" noProof="0" smtClean="0">
              <a:ln>
                <a:noFill/>
              </a:ln>
              <a:solidFill>
                <a:srgbClr val="CC3300"/>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smtClean="0">
                <a:ln>
                  <a:noFill/>
                </a:ln>
                <a:solidFill>
                  <a:srgbClr val="CC3300"/>
                </a:solidFill>
                <a:effectLst/>
                <a:uLnTx/>
                <a:uFillTx/>
                <a:latin typeface="+mn-lt"/>
                <a:ea typeface="+mn-ea"/>
                <a:cs typeface="Arial" charset="0"/>
              </a:rPr>
              <a:t>عمليات النوع الثاني: ستجعل كل المعاملات الاخرى في العمود الداخل مساوية للصفر.</a:t>
            </a:r>
          </a:p>
          <a:p>
            <a:pPr marL="342900" marR="0" lvl="0" indent="-342900" algn="r" defTabSz="914400" rtl="0" eaLnBrk="0" fontAlgn="base" latinLnBrk="0" hangingPunct="0">
              <a:lnSpc>
                <a:spcPct val="100000"/>
              </a:lnSpc>
              <a:spcBef>
                <a:spcPct val="20000"/>
              </a:spcBef>
              <a:spcAft>
                <a:spcPct val="0"/>
              </a:spcAft>
              <a:buClr>
                <a:schemeClr val="tx2"/>
              </a:buClr>
              <a:buSzTx/>
              <a:buFont typeface="Wingdings" pitchFamily="2" charset="2"/>
              <a:buNone/>
              <a:tabLst/>
              <a:defRPr/>
            </a:pPr>
            <a:r>
              <a:rPr kumimoji="0" lang="ar-SA" sz="2800" b="1" i="0" u="none" strike="noStrike" kern="1200" cap="none" spc="0" normalizeH="0" baseline="0" noProof="0" smtClean="0">
                <a:ln>
                  <a:noFill/>
                </a:ln>
                <a:solidFill>
                  <a:srgbClr val="CC3300"/>
                </a:solidFill>
                <a:effectLst/>
                <a:uLnTx/>
                <a:uFillTx/>
                <a:latin typeface="+mn-lt"/>
                <a:ea typeface="+mn-ea"/>
                <a:cs typeface="Arial" charset="0"/>
              </a:rPr>
              <a:t>تمثل نتائج كلا النوعين من العمليات الحسابية الحل الاساسي الجديد من خلال احلال المتغير الداخل في كل المعادلات الاخرى ما عدا معادلة الارتكاز.</a:t>
            </a:r>
            <a:endParaRPr kumimoji="0" lang="en-US" sz="2800" b="1" i="0" u="none" strike="noStrike" kern="1200" cap="none" spc="0" normalizeH="0" baseline="0" noProof="0" dirty="0">
              <a:ln>
                <a:noFill/>
              </a:ln>
              <a:solidFill>
                <a:srgbClr val="CC3300"/>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stCondLst>
                                            <p:cond delay="0"/>
                                          </p:stCondLst>
                                        </p:cTn>
                                        <p:tgtEl>
                                          <p:spTgt spid="8">
                                            <p:txEl>
                                              <p:pRg st="0" end="0"/>
                                            </p:txEl>
                                          </p:spTgt>
                                        </p:tgtEl>
                                      </p:cBhvr>
                                    </p:animEffect>
                                    <p:anim calcmode="lin" valueType="num">
                                      <p:cBhvr>
                                        <p:cTn id="8" dur="500" fill="hold">
                                          <p:stCondLst>
                                            <p:cond delay="0"/>
                                          </p:stCondLst>
                                        </p:cTn>
                                        <p:tgtEl>
                                          <p:spTgt spid="8">
                                            <p:txEl>
                                              <p:pRg st="0" end="0"/>
                                            </p:txEl>
                                          </p:spTgt>
                                        </p:tgtEl>
                                        <p:attrNameLst>
                                          <p:attrName>ppt_x</p:attrName>
                                        </p:attrNameLst>
                                      </p:cBhvr>
                                      <p:tavLst>
                                        <p:tav tm="0">
                                          <p:val>
                                            <p:strVal val="#ppt_x-.1"/>
                                          </p:val>
                                        </p:tav>
                                        <p:tav tm="100000">
                                          <p:val>
                                            <p:strVal val="#ppt_x"/>
                                          </p:val>
                                        </p:tav>
                                      </p:tavLst>
                                    </p:anim>
                                    <p:anim calcmode="lin" valueType="num">
                                      <p:cBhvr>
                                        <p:cTn id="9" dur="500" fill="hold">
                                          <p:stCondLst>
                                            <p:cond delay="0"/>
                                          </p:stCondLst>
                                        </p:cTn>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500">
                                          <p:stCondLst>
                                            <p:cond delay="0"/>
                                          </p:stCondLst>
                                        </p:cTn>
                                        <p:tgtEl>
                                          <p:spTgt spid="8">
                                            <p:txEl>
                                              <p:pRg st="1" end="1"/>
                                            </p:txEl>
                                          </p:spTgt>
                                        </p:tgtEl>
                                      </p:cBhvr>
                                    </p:animEffect>
                                    <p:anim calcmode="lin" valueType="num">
                                      <p:cBhvr>
                                        <p:cTn id="15" dur="500" fill="hold">
                                          <p:stCondLst>
                                            <p:cond delay="0"/>
                                          </p:stCondLst>
                                        </p:cTn>
                                        <p:tgtEl>
                                          <p:spTgt spid="8">
                                            <p:txEl>
                                              <p:pRg st="1" end="1"/>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500">
                                          <p:stCondLst>
                                            <p:cond delay="0"/>
                                          </p:stCondLst>
                                        </p:cTn>
                                        <p:tgtEl>
                                          <p:spTgt spid="8">
                                            <p:txEl>
                                              <p:pRg st="3" end="3"/>
                                            </p:txEl>
                                          </p:spTgt>
                                        </p:tgtEl>
                                      </p:cBhvr>
                                    </p:animEffect>
                                    <p:anim calcmode="lin" valueType="num">
                                      <p:cBhvr>
                                        <p:cTn id="22" dur="500" fill="hold">
                                          <p:stCondLst>
                                            <p:cond delay="0"/>
                                          </p:stCondLst>
                                        </p:cTn>
                                        <p:tgtEl>
                                          <p:spTgt spid="8">
                                            <p:txEl>
                                              <p:pRg st="3" end="3"/>
                                            </p:txEl>
                                          </p:spTgt>
                                        </p:tgtEl>
                                        <p:attrNameLst>
                                          <p:attrName>ppt_x</p:attrName>
                                        </p:attrNameLst>
                                      </p:cBhvr>
                                      <p:tavLst>
                                        <p:tav tm="0">
                                          <p:val>
                                            <p:strVal val="#ppt_x-.1"/>
                                          </p:val>
                                        </p:tav>
                                        <p:tav tm="100000">
                                          <p:val>
                                            <p:strVal val="#ppt_x"/>
                                          </p:val>
                                        </p:tav>
                                      </p:tavLst>
                                    </p:anim>
                                    <p:anim calcmode="lin" valueType="num">
                                      <p:cBhvr>
                                        <p:cTn id="23" dur="500" fill="hold">
                                          <p:stCondLst>
                                            <p:cond delay="0"/>
                                          </p:stCondLst>
                                        </p:cTn>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8">
                                            <p:txEl>
                                              <p:pRg st="4" end="4"/>
                                            </p:txEl>
                                          </p:spTgt>
                                        </p:tgtEl>
                                        <p:attrNameLst>
                                          <p:attrName>style.visibility</p:attrName>
                                        </p:attrNameLst>
                                      </p:cBhvr>
                                      <p:to>
                                        <p:strVal val="visible"/>
                                      </p:to>
                                    </p:set>
                                    <p:animEffect transition="in" filter="fade">
                                      <p:cBhvr>
                                        <p:cTn id="28" dur="500">
                                          <p:stCondLst>
                                            <p:cond delay="0"/>
                                          </p:stCondLst>
                                        </p:cTn>
                                        <p:tgtEl>
                                          <p:spTgt spid="8">
                                            <p:txEl>
                                              <p:pRg st="4" end="4"/>
                                            </p:txEl>
                                          </p:spTgt>
                                        </p:tgtEl>
                                      </p:cBhvr>
                                    </p:animEffect>
                                    <p:anim calcmode="lin" valueType="num">
                                      <p:cBhvr>
                                        <p:cTn id="29" dur="500" fill="hold">
                                          <p:stCondLst>
                                            <p:cond delay="0"/>
                                          </p:stCondLst>
                                        </p:cTn>
                                        <p:tgtEl>
                                          <p:spTgt spid="8">
                                            <p:txEl>
                                              <p:pRg st="4" end="4"/>
                                            </p:txEl>
                                          </p:spTgt>
                                        </p:tgtEl>
                                        <p:attrNameLst>
                                          <p:attrName>ppt_x</p:attrName>
                                        </p:attrNameLst>
                                      </p:cBhvr>
                                      <p:tavLst>
                                        <p:tav tm="0">
                                          <p:val>
                                            <p:strVal val="#ppt_x-.1"/>
                                          </p:val>
                                        </p:tav>
                                        <p:tav tm="100000">
                                          <p:val>
                                            <p:strVal val="#ppt_x"/>
                                          </p:val>
                                        </p:tav>
                                      </p:tavLst>
                                    </p:anim>
                                    <p:anim calcmode="lin" valueType="num">
                                      <p:cBhvr>
                                        <p:cTn id="30" dur="500" fill="hold">
                                          <p:stCondLst>
                                            <p:cond delay="0"/>
                                          </p:stCondLst>
                                        </p:cTn>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797</Words>
  <Application>Microsoft Office PowerPoint</Application>
  <PresentationFormat>A4 Paper (210x297 mm)</PresentationFormat>
  <Paragraphs>143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المحاضرة السادسة</vt:lpstr>
      <vt:lpstr> الطريقة المبسطة Simplex Method </vt:lpstr>
      <vt:lpstr>اساسيات طريقة السمبلكس</vt:lpstr>
      <vt:lpstr>يتبع</vt:lpstr>
      <vt:lpstr>يتبع</vt:lpstr>
      <vt:lpstr>مثـــــــــال</vt:lpstr>
      <vt:lpstr>يتبع</vt:lpstr>
      <vt:lpstr>يتبع</vt:lpstr>
      <vt:lpstr>مثــــال</vt:lpstr>
      <vt:lpstr>خطوات الحل باستخدام طريقة السمبلكس</vt:lpstr>
      <vt:lpstr>Slide 12</vt:lpstr>
      <vt:lpstr>مثال على تكوين الجدول الأولي(الحل الابتدائي)</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malrasheedy</cp:lastModifiedBy>
  <cp:revision>125</cp:revision>
  <dcterms:created xsi:type="dcterms:W3CDTF">2009-10-14T19:14:34Z</dcterms:created>
  <dcterms:modified xsi:type="dcterms:W3CDTF">2010-11-08T08:03:32Z</dcterms:modified>
</cp:coreProperties>
</file>