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docx" ContentType="application/vnd.openxmlformats-officedocument.wordprocessingml.document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306" r:id="rId2"/>
    <p:sldId id="257" r:id="rId3"/>
    <p:sldId id="322" r:id="rId4"/>
    <p:sldId id="324" r:id="rId5"/>
    <p:sldId id="325" r:id="rId6"/>
    <p:sldId id="326" r:id="rId7"/>
    <p:sldId id="327" r:id="rId8"/>
    <p:sldId id="328" r:id="rId9"/>
    <p:sldId id="329" r:id="rId10"/>
    <p:sldId id="266" r:id="rId1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06" autoAdjust="0"/>
    <p:restoredTop sz="94727" autoAdjust="0"/>
  </p:normalViewPr>
  <p:slideViewPr>
    <p:cSldViewPr>
      <p:cViewPr>
        <p:scale>
          <a:sx n="75" d="100"/>
          <a:sy n="75" d="100"/>
        </p:scale>
        <p:origin x="-216" y="-78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1272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12/21/2010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3200" b="1" dirty="0">
                <a:solidFill>
                  <a:srgbClr val="898989"/>
                </a:solidFill>
                <a:latin typeface="Calibri" pitchFamily="34" charset="0"/>
              </a:rPr>
              <a:t>نظام التعليم المطور للانتساب</a:t>
            </a:r>
            <a:endParaRPr lang="en-US" sz="3200" b="1" dirty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3200" dirty="0" smtClean="0">
                <a:solidFill>
                  <a:srgbClr val="898989"/>
                </a:solidFill>
                <a:latin typeface="Calibri" pitchFamily="34" charset="0"/>
              </a:rPr>
              <a:t>كلية </a:t>
            </a:r>
            <a:r>
              <a:rPr lang="ar-SA" sz="3200" dirty="0" smtClean="0">
                <a:solidFill>
                  <a:srgbClr val="898989"/>
                </a:solidFill>
                <a:latin typeface="Calibri" pitchFamily="34" charset="0"/>
              </a:rPr>
              <a:t>إدارة الأعمــال</a:t>
            </a:r>
            <a:endParaRPr lang="en-US" sz="3200" dirty="0" smtClean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3200" dirty="0" smtClean="0">
                <a:solidFill>
                  <a:srgbClr val="898989"/>
                </a:solidFill>
                <a:latin typeface="Calibri" pitchFamily="34" charset="0"/>
              </a:rPr>
              <a:t>قسـم الأسـاليب الكميــة</a:t>
            </a:r>
            <a:r>
              <a:rPr lang="ar-EG" sz="3200" dirty="0" smtClean="0">
                <a:solidFill>
                  <a:srgbClr val="898989"/>
                </a:solidFill>
                <a:latin typeface="Calibri" pitchFamily="34" charset="0"/>
              </a:rPr>
              <a:t> </a:t>
            </a:r>
            <a:endParaRPr lang="en-US" sz="3200" dirty="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362200"/>
            <a:ext cx="51816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ar-SA" sz="4000" b="1" dirty="0" smtClean="0">
                <a:solidFill>
                  <a:schemeClr val="bg2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الأساليب الكمية في الإدارة</a:t>
            </a:r>
            <a:endParaRPr lang="ar-SA" sz="3600" b="1" dirty="0">
              <a:solidFill>
                <a:schemeClr val="bg2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EG" sz="3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الفصل </a:t>
            </a:r>
            <a:r>
              <a:rPr lang="ar-EG" sz="3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الدراسي </a:t>
            </a:r>
            <a:r>
              <a:rPr lang="ar-SA" sz="3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الأول</a:t>
            </a:r>
            <a:r>
              <a:rPr lang="ar-EG" sz="3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العام الدراسي </a:t>
            </a:r>
            <a:r>
              <a:rPr lang="ar-EG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143</a:t>
            </a: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</a:t>
            </a:r>
            <a:r>
              <a:rPr lang="ar-EG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EG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– </a:t>
            </a:r>
            <a:r>
              <a:rPr lang="ar-EG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143</a:t>
            </a: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2هـ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l">
              <a:lnSpc>
                <a:spcPct val="80000"/>
              </a:lnSpc>
            </a:pPr>
            <a:r>
              <a:rPr lang="ar-SA" sz="40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</a:t>
            </a:r>
            <a:r>
              <a:rPr lang="ar-SA" sz="40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ملفـي الرشيــدي</a:t>
            </a:r>
            <a:endParaRPr lang="en-US" sz="40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30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المحاضرة </a:t>
            </a:r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الثانـية </a:t>
            </a:r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عشـر</a:t>
            </a:r>
            <a:endParaRPr lang="en-US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839200" cy="990600"/>
          </a:xfrm>
        </p:spPr>
        <p:txBody>
          <a:bodyPr/>
          <a:lstStyle/>
          <a:p>
            <a:pPr rtl="1" eaLnBrk="1" hangingPunct="1"/>
            <a:r>
              <a:rPr lang="ar-SA" dirty="0" smtClean="0"/>
              <a:t> </a:t>
            </a:r>
            <a:r>
              <a:rPr lang="ar-SA" dirty="0" smtClean="0"/>
              <a:t>تقيـيـم المشــاريع و مراجعتهـا </a:t>
            </a:r>
            <a:r>
              <a:rPr lang="en-US" dirty="0" smtClean="0"/>
              <a:t> PERT </a:t>
            </a:r>
            <a:endParaRPr lang="ar-SA" dirty="0" smtClean="0"/>
          </a:p>
          <a:p>
            <a:pPr rtl="1"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381000"/>
            <a:ext cx="8915400" cy="1036638"/>
          </a:xfrm>
        </p:spPr>
        <p:txBody>
          <a:bodyPr/>
          <a:lstStyle/>
          <a:p>
            <a:pPr rtl="1"/>
            <a:r>
              <a:rPr lang="ar-SA" sz="3200" b="1" dirty="0" smtClean="0">
                <a:solidFill>
                  <a:srgbClr val="FF0000"/>
                </a:solidFill>
              </a:rPr>
              <a:t>من السابق: قوانين التقدم </a:t>
            </a:r>
            <a:r>
              <a:rPr lang="ar-SA" sz="3200" b="1" dirty="0" smtClean="0">
                <a:solidFill>
                  <a:srgbClr val="FF0000"/>
                </a:solidFill>
              </a:rPr>
              <a:t>الى الأمـــام</a:t>
            </a:r>
            <a:r>
              <a:rPr lang="en-US" sz="3200" b="1" dirty="0" smtClean="0">
                <a:solidFill>
                  <a:srgbClr val="FF0000"/>
                </a:solidFill>
              </a:rPr>
              <a:t>  Forward Pass </a:t>
            </a:r>
            <a:r>
              <a:rPr lang="ar-SA" sz="3200" b="1" dirty="0" smtClean="0">
                <a:solidFill>
                  <a:srgbClr val="FF0000"/>
                </a:solidFill>
              </a:rPr>
              <a:t> </a:t>
            </a:r>
            <a:endParaRPr lang="ar-SA" sz="3200" dirty="0">
              <a:solidFill>
                <a:srgbClr val="FF0000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idx="1"/>
          </p:nvPr>
        </p:nvSpPr>
        <p:spPr>
          <a:xfrm>
            <a:off x="495300" y="1371600"/>
            <a:ext cx="8915400" cy="5029200"/>
          </a:xfrm>
        </p:spPr>
        <p:txBody>
          <a:bodyPr/>
          <a:lstStyle/>
          <a:p>
            <a:pPr marL="457200" lvl="0" indent="-457200" rtl="1"/>
            <a:endParaRPr lang="ar-SA" sz="2400" b="1" dirty="0" smtClean="0">
              <a:solidFill>
                <a:srgbClr val="000099"/>
              </a:solidFill>
            </a:endParaRPr>
          </a:p>
          <a:p>
            <a:pPr algn="ctr" rtl="1"/>
            <a:r>
              <a:rPr lang="en-US" sz="2400" i="1" dirty="0" smtClean="0"/>
              <a:t>ES = Earliest Start for activity I </a:t>
            </a:r>
            <a:r>
              <a:rPr lang="ar-SA" sz="2400" i="1" dirty="0" smtClean="0"/>
              <a:t>    وقت البداية المبكر</a:t>
            </a:r>
            <a:endParaRPr lang="en-US" sz="2400" dirty="0" smtClean="0"/>
          </a:p>
          <a:p>
            <a:pPr algn="ctr" rtl="1"/>
            <a:r>
              <a:rPr lang="en-US" sz="2400" i="1" dirty="0" smtClean="0"/>
              <a:t>EF = Earliest Finish for activity I</a:t>
            </a:r>
            <a:r>
              <a:rPr lang="ar-SA" sz="2400" i="1" dirty="0" smtClean="0"/>
              <a:t>   وقت النهاية المبكر</a:t>
            </a:r>
            <a:endParaRPr lang="en-US" sz="2400" dirty="0" smtClean="0"/>
          </a:p>
          <a:p>
            <a:pPr algn="ctr" rtl="1"/>
            <a:r>
              <a:rPr lang="en-US" sz="2400" i="1" dirty="0" smtClean="0"/>
              <a:t>T = Time</a:t>
            </a:r>
            <a:r>
              <a:rPr lang="ar-SA" sz="2400" i="1" dirty="0" smtClean="0"/>
              <a:t>   الوقت اللازم لإنجــاز النشــــاط</a:t>
            </a:r>
            <a:endParaRPr lang="en-US" sz="2400" dirty="0" smtClean="0"/>
          </a:p>
          <a:p>
            <a:pPr algn="ctr" rtl="1"/>
            <a:r>
              <a:rPr lang="en-US" sz="2400" dirty="0" smtClean="0"/>
              <a:t> </a:t>
            </a:r>
          </a:p>
          <a:p>
            <a:pPr algn="ctr" rtl="1"/>
            <a:r>
              <a:rPr lang="en-US" sz="2400" b="1" dirty="0" smtClean="0"/>
              <a:t>EF = ES + T</a:t>
            </a:r>
            <a:endParaRPr lang="en-US" sz="2400" dirty="0" smtClean="0"/>
          </a:p>
          <a:p>
            <a:pPr algn="ctr" rtl="1"/>
            <a:r>
              <a:rPr lang="ar-SA" sz="2400" b="1" dirty="0" smtClean="0"/>
              <a:t>وقت النهاية المبكر = وقت البداية المبكرة + وقت النشاط</a:t>
            </a:r>
            <a:endParaRPr lang="en-US" sz="2400" dirty="0" smtClean="0"/>
          </a:p>
          <a:p>
            <a:pPr algn="ctr" rtl="1"/>
            <a:r>
              <a:rPr lang="ar-SA" sz="2400" b="1" dirty="0" smtClean="0"/>
              <a:t> </a:t>
            </a:r>
            <a:endParaRPr lang="en-US" sz="2400" dirty="0" smtClean="0"/>
          </a:p>
          <a:p>
            <a:pPr algn="ctr" rtl="1"/>
            <a:r>
              <a:rPr lang="en-US" sz="2400" b="1" dirty="0" smtClean="0"/>
              <a:t>ES = Max ( EF of the activities directly preceding it)</a:t>
            </a:r>
            <a:endParaRPr lang="en-US" sz="2400" dirty="0" smtClean="0"/>
          </a:p>
          <a:p>
            <a:pPr algn="ctr" rtl="1"/>
            <a:r>
              <a:rPr lang="ar-SA" sz="2400" b="1" dirty="0" smtClean="0"/>
              <a:t>		وقت البداية المبكر = (أعظم قيمة) للنهايات المبكرة للأنشطة السابقة</a:t>
            </a:r>
            <a:endParaRPr lang="en-US" sz="2400" dirty="0" smtClean="0"/>
          </a:p>
          <a:p>
            <a:pPr rtl="1"/>
            <a:r>
              <a:rPr lang="en-US" sz="2400" dirty="0" smtClean="0"/>
              <a:t> </a:t>
            </a:r>
          </a:p>
          <a:p>
            <a:pPr marL="457200" lvl="0" indent="-457200" rtl="1"/>
            <a:endParaRPr lang="en-US" sz="2400" b="1" dirty="0">
              <a:solidFill>
                <a:srgbClr val="000099"/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57200" y="1295400"/>
            <a:ext cx="88392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marR="0" lvl="0" indent="-6096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09600" marR="0" lvl="0" indent="-6096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381000"/>
            <a:ext cx="8915400" cy="1036638"/>
          </a:xfrm>
        </p:spPr>
        <p:txBody>
          <a:bodyPr/>
          <a:lstStyle/>
          <a:p>
            <a:pPr rtl="1"/>
            <a:r>
              <a:rPr lang="ar-SA" sz="3200" b="1" dirty="0" smtClean="0">
                <a:solidFill>
                  <a:srgbClr val="FF0000"/>
                </a:solidFill>
              </a:rPr>
              <a:t>من السابق: قوانين الرجوع </a:t>
            </a:r>
            <a:r>
              <a:rPr lang="ar-SA" sz="3200" b="1" dirty="0" smtClean="0">
                <a:solidFill>
                  <a:srgbClr val="FF0000"/>
                </a:solidFill>
              </a:rPr>
              <a:t>الى الخلف</a:t>
            </a:r>
            <a:r>
              <a:rPr lang="en-US" sz="3200" b="1" dirty="0" smtClean="0">
                <a:solidFill>
                  <a:srgbClr val="FF0000"/>
                </a:solidFill>
              </a:rPr>
              <a:t>Backward Pass </a:t>
            </a:r>
            <a:r>
              <a:rPr lang="ar-SA" sz="3200" b="1" dirty="0" smtClean="0">
                <a:solidFill>
                  <a:srgbClr val="FF0000"/>
                </a:solidFill>
              </a:rPr>
              <a:t> </a:t>
            </a:r>
            <a:endParaRPr lang="ar-SA" sz="3200" dirty="0">
              <a:solidFill>
                <a:srgbClr val="FF0000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idx="1"/>
          </p:nvPr>
        </p:nvSpPr>
        <p:spPr>
          <a:xfrm>
            <a:off x="495300" y="1371600"/>
            <a:ext cx="8915400" cy="5029200"/>
          </a:xfrm>
        </p:spPr>
        <p:txBody>
          <a:bodyPr/>
          <a:lstStyle/>
          <a:p>
            <a:pPr marL="457200" lvl="0" indent="-457200" rtl="1"/>
            <a:endParaRPr lang="ar-SA" sz="2400" b="1" dirty="0" smtClean="0">
              <a:solidFill>
                <a:srgbClr val="000099"/>
              </a:solidFill>
            </a:endParaRPr>
          </a:p>
          <a:p>
            <a:pPr rtl="1"/>
            <a:r>
              <a:rPr lang="ar-SA" sz="2400" dirty="0" smtClean="0"/>
              <a:t> </a:t>
            </a:r>
            <a:endParaRPr lang="en-US" sz="2400" dirty="0" smtClean="0"/>
          </a:p>
          <a:p>
            <a:pPr algn="ctr" rtl="1"/>
            <a:r>
              <a:rPr lang="en-US" sz="2400" i="1" dirty="0" smtClean="0"/>
              <a:t>LS = Latest Start for activity I </a:t>
            </a:r>
            <a:r>
              <a:rPr lang="ar-SA" sz="2400" i="1" dirty="0" smtClean="0"/>
              <a:t>    وقت البداية المتأخر</a:t>
            </a:r>
            <a:endParaRPr lang="en-US" sz="2400" dirty="0" smtClean="0"/>
          </a:p>
          <a:p>
            <a:pPr algn="ctr" rtl="1"/>
            <a:r>
              <a:rPr lang="en-US" sz="2400" i="1" dirty="0" smtClean="0"/>
              <a:t>LF = Latest Finish for activity I</a:t>
            </a:r>
            <a:r>
              <a:rPr lang="ar-SA" sz="2400" i="1" dirty="0" smtClean="0"/>
              <a:t>   وقت النهاية المتأخر</a:t>
            </a:r>
            <a:endParaRPr lang="en-US" sz="2400" dirty="0" smtClean="0"/>
          </a:p>
          <a:p>
            <a:pPr algn="ctr" rtl="1"/>
            <a:r>
              <a:rPr lang="en-US" sz="2400" dirty="0" smtClean="0"/>
              <a:t> </a:t>
            </a:r>
          </a:p>
          <a:p>
            <a:pPr algn="ctr" rtl="1"/>
            <a:r>
              <a:rPr lang="en-US" sz="2400" b="1" dirty="0" smtClean="0"/>
              <a:t>LS = LF – T</a:t>
            </a:r>
            <a:endParaRPr lang="en-US" sz="2400" dirty="0" smtClean="0"/>
          </a:p>
          <a:p>
            <a:pPr algn="ctr" rtl="1"/>
            <a:r>
              <a:rPr lang="ar-SA" sz="2400" b="1" dirty="0" smtClean="0"/>
              <a:t>وقت البداية المتأخرة = وقت النهاية المتأخرة – وقت النشاط</a:t>
            </a:r>
            <a:endParaRPr lang="en-US" sz="2400" dirty="0" smtClean="0"/>
          </a:p>
          <a:p>
            <a:pPr algn="ctr" rtl="1"/>
            <a:r>
              <a:rPr lang="en-US" sz="2400" b="1" dirty="0" smtClean="0"/>
              <a:t> </a:t>
            </a:r>
            <a:endParaRPr lang="en-US" sz="2400" dirty="0" smtClean="0"/>
          </a:p>
          <a:p>
            <a:pPr algn="ctr" rtl="1"/>
            <a:r>
              <a:rPr lang="en-US" sz="2400" b="1" dirty="0" smtClean="0"/>
              <a:t>LF = Min (LS of the activities directly succeeding it)</a:t>
            </a:r>
            <a:endParaRPr lang="en-US" sz="2400" dirty="0" smtClean="0"/>
          </a:p>
          <a:p>
            <a:pPr algn="ctr" rtl="1"/>
            <a:r>
              <a:rPr lang="ar-SA" sz="2400" b="1" dirty="0" smtClean="0"/>
              <a:t>وقت النهاية المتأخرة = (اقل قيمة) للبدايات المتأخرة للأنشطة اللاحقة</a:t>
            </a:r>
            <a:endParaRPr lang="en-US" sz="2400" dirty="0" smtClean="0"/>
          </a:p>
          <a:p>
            <a:pPr rtl="1"/>
            <a:r>
              <a:rPr lang="en-US" sz="2400" b="1" dirty="0" smtClean="0"/>
              <a:t> </a:t>
            </a:r>
            <a:endParaRPr lang="en-US" sz="2400" dirty="0" smtClean="0"/>
          </a:p>
          <a:p>
            <a:pPr marL="457200" lvl="0" indent="-457200" rtl="1"/>
            <a:endParaRPr lang="en-US" sz="2400" b="1" dirty="0">
              <a:solidFill>
                <a:srgbClr val="000099"/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57200" y="1295400"/>
            <a:ext cx="88392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marR="0" lvl="0" indent="-6096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09600" marR="0" lvl="0" indent="-6096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5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 tmFilter="0,0; .5, 1; 1, 1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 tmFilter="0,0; .5, 1; 1, 1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 tmFilter="0,0; .5, 1; 1, 1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 tmFilter="0,0; .5, 1; 1, 1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381000"/>
            <a:ext cx="8915400" cy="1036638"/>
          </a:xfrm>
        </p:spPr>
        <p:txBody>
          <a:bodyPr/>
          <a:lstStyle/>
          <a:p>
            <a:pPr rtl="1"/>
            <a:endParaRPr lang="ar-SA" sz="3200" dirty="0">
              <a:solidFill>
                <a:srgbClr val="FF0000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idx="1"/>
          </p:nvPr>
        </p:nvSpPr>
        <p:spPr>
          <a:xfrm>
            <a:off x="495300" y="1371600"/>
            <a:ext cx="8915400" cy="5029200"/>
          </a:xfrm>
        </p:spPr>
        <p:txBody>
          <a:bodyPr/>
          <a:lstStyle/>
          <a:p>
            <a:pPr marL="457200" lvl="0" indent="-457200" rtl="1"/>
            <a:endParaRPr lang="ar-SA" sz="2400" b="1" dirty="0" smtClean="0">
              <a:solidFill>
                <a:srgbClr val="000099"/>
              </a:solidFill>
            </a:endParaRPr>
          </a:p>
          <a:p>
            <a:pPr rtl="1"/>
            <a:r>
              <a:rPr lang="ar-SA" sz="2400" dirty="0" smtClean="0"/>
              <a:t> </a:t>
            </a:r>
            <a:endParaRPr lang="ar-SA" sz="2400" dirty="0" smtClean="0"/>
          </a:p>
          <a:p>
            <a:pPr rtl="1"/>
            <a:endParaRPr lang="ar-SA" sz="2400" b="1" dirty="0" smtClean="0">
              <a:solidFill>
                <a:srgbClr val="000099"/>
              </a:solidFill>
            </a:endParaRPr>
          </a:p>
          <a:p>
            <a:pPr rtl="1"/>
            <a:endParaRPr lang="ar-SA" sz="2400" b="1" dirty="0" smtClean="0">
              <a:solidFill>
                <a:srgbClr val="000099"/>
              </a:solidFill>
            </a:endParaRPr>
          </a:p>
          <a:p>
            <a:r>
              <a:rPr lang="ar-SA" sz="2400" b="1" dirty="0" smtClean="0"/>
              <a:t>1  أزمنة النشاط التقديرية: وتشمل ما يلي:</a:t>
            </a:r>
          </a:p>
          <a:p>
            <a:pPr rtl="1"/>
            <a:r>
              <a:rPr lang="ar-SA" sz="2400" dirty="0" smtClean="0"/>
              <a:t>- الزمن </a:t>
            </a:r>
            <a:r>
              <a:rPr lang="ar-SA" sz="2400" dirty="0" smtClean="0"/>
              <a:t>المتفائل</a:t>
            </a:r>
            <a:r>
              <a:rPr lang="en-US" sz="2400" dirty="0" smtClean="0"/>
              <a:t> </a:t>
            </a:r>
            <a:r>
              <a:rPr lang="en-US" sz="2400" dirty="0" smtClean="0"/>
              <a:t> </a:t>
            </a:r>
            <a:r>
              <a:rPr lang="en-US" sz="2400" dirty="0" smtClean="0"/>
              <a:t>(S) </a:t>
            </a:r>
            <a:r>
              <a:rPr lang="ar-SA" sz="2400" dirty="0" smtClean="0"/>
              <a:t>: </a:t>
            </a:r>
            <a:r>
              <a:rPr lang="ar-SA" sz="2400" dirty="0" smtClean="0"/>
              <a:t>هو أقل وقت لإتمام النشاط.</a:t>
            </a:r>
          </a:p>
          <a:p>
            <a:pPr rtl="1"/>
            <a:r>
              <a:rPr lang="ar-SA" sz="2400" dirty="0" smtClean="0"/>
              <a:t>- الزمن الأكثر احتمالا </a:t>
            </a:r>
            <a:r>
              <a:rPr lang="en-US" sz="2400" dirty="0" smtClean="0"/>
              <a:t>(M)</a:t>
            </a:r>
            <a:r>
              <a:rPr lang="ar-SA" sz="2400" dirty="0" smtClean="0"/>
              <a:t>: </a:t>
            </a:r>
            <a:r>
              <a:rPr lang="ar-SA" sz="2400" dirty="0" smtClean="0"/>
              <a:t>هو الزمن الأكثر تكرارا لإتمام النشاط.</a:t>
            </a:r>
          </a:p>
          <a:p>
            <a:pPr rtl="1"/>
            <a:r>
              <a:rPr lang="ar-SA" sz="2400" dirty="0" smtClean="0"/>
              <a:t>- الزمن المتشائم </a:t>
            </a:r>
            <a:r>
              <a:rPr lang="en-US" sz="2400" dirty="0" smtClean="0"/>
              <a:t>(L)</a:t>
            </a:r>
            <a:r>
              <a:rPr lang="ar-SA" sz="2400" dirty="0" smtClean="0"/>
              <a:t>: </a:t>
            </a:r>
            <a:r>
              <a:rPr lang="ar-SA" sz="2400" dirty="0" smtClean="0"/>
              <a:t>هو أطول زمن لإتمام النشاط.</a:t>
            </a:r>
            <a:endParaRPr lang="en-US" sz="2400" b="1" dirty="0">
              <a:solidFill>
                <a:srgbClr val="000099"/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57200" y="1295400"/>
            <a:ext cx="88392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marR="0" lvl="0" indent="-6096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09600" marR="0" lvl="0" indent="-6096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62000" y="1905000"/>
            <a:ext cx="8686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400" dirty="0" smtClean="0"/>
              <a:t> يتبع </a:t>
            </a:r>
            <a:r>
              <a:rPr lang="en-US" sz="2400" dirty="0" smtClean="0"/>
              <a:t>PERT</a:t>
            </a:r>
            <a:r>
              <a:rPr lang="ar-SA" sz="2400" dirty="0" smtClean="0"/>
              <a:t> في حساب متوسط </a:t>
            </a:r>
            <a:r>
              <a:rPr lang="ar-SA" sz="2400" dirty="0" smtClean="0"/>
              <a:t>فترة إنجاز النشاط ثلاثة أزمنة تقديرية، وبالتالي فإن متوسط الفترة </a:t>
            </a:r>
            <a:r>
              <a:rPr lang="ar-SA" sz="2400" dirty="0" smtClean="0"/>
              <a:t>تفترض طريقة الأسلوب </a:t>
            </a:r>
            <a:r>
              <a:rPr lang="ar-SA" sz="2400" dirty="0" smtClean="0"/>
              <a:t>الاحتمالي.</a:t>
            </a:r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381000"/>
            <a:ext cx="8915400" cy="1036638"/>
          </a:xfrm>
        </p:spPr>
        <p:txBody>
          <a:bodyPr/>
          <a:lstStyle/>
          <a:p>
            <a:pPr rtl="1"/>
            <a:endParaRPr lang="ar-SA" sz="3200" dirty="0">
              <a:solidFill>
                <a:srgbClr val="FF0000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idx="1"/>
          </p:nvPr>
        </p:nvSpPr>
        <p:spPr>
          <a:xfrm>
            <a:off x="495300" y="1371600"/>
            <a:ext cx="8915400" cy="5029200"/>
          </a:xfrm>
        </p:spPr>
        <p:txBody>
          <a:bodyPr/>
          <a:lstStyle/>
          <a:p>
            <a:pPr marL="457200" lvl="0" indent="-457200" rtl="1"/>
            <a:endParaRPr lang="ar-SA" sz="2400" b="1" dirty="0" smtClean="0">
              <a:solidFill>
                <a:srgbClr val="000099"/>
              </a:solidFill>
            </a:endParaRPr>
          </a:p>
          <a:p>
            <a:pPr rtl="1"/>
            <a:r>
              <a:rPr lang="ar-SA" sz="2400" dirty="0" smtClean="0"/>
              <a:t> </a:t>
            </a:r>
            <a:endParaRPr lang="en-US" sz="2400" b="1" dirty="0">
              <a:solidFill>
                <a:srgbClr val="000099"/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57200" y="1295400"/>
            <a:ext cx="88392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marR="0" lvl="0" indent="-6096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09600" marR="0" lvl="0" indent="-6096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476500" y="1752600"/>
            <a:ext cx="65151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2  تقدير متوسط زمن أداء النشاط:</a:t>
            </a:r>
          </a:p>
          <a:p>
            <a:r>
              <a:rPr lang="ar-SA" sz="2400" dirty="0" smtClean="0"/>
              <a:t>بعد تقدير الأزمنة الثلاثة يتم حساب متوسط زمن أداء النشاط، كالتالي</a:t>
            </a:r>
            <a:r>
              <a:rPr lang="ar-SA" sz="2400" dirty="0" smtClean="0"/>
              <a:t>:</a:t>
            </a:r>
          </a:p>
          <a:p>
            <a:endParaRPr lang="ar-SA" dirty="0" smtClean="0"/>
          </a:p>
          <a:p>
            <a:endParaRPr lang="ar-SA" dirty="0" smtClean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5800" y="2971800"/>
            <a:ext cx="2286000" cy="106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Rectangle 9"/>
          <p:cNvSpPr/>
          <p:nvPr/>
        </p:nvSpPr>
        <p:spPr>
          <a:xfrm>
            <a:off x="1066800" y="4114800"/>
            <a:ext cx="7924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400" dirty="0" smtClean="0"/>
              <a:t>زمن انتهـاء المشروع </a:t>
            </a:r>
            <a:r>
              <a:rPr lang="ar-SA" sz="2400" dirty="0" smtClean="0"/>
              <a:t>النهائي يتبع التوزيع الطبيعي، وهذا يعني أن المشروع سوف ينتهي عند النقطة المحددة </a:t>
            </a:r>
            <a:r>
              <a:rPr lang="ar-SA" sz="2400" dirty="0" smtClean="0"/>
              <a:t>باحتمال 50%</a:t>
            </a:r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381000"/>
            <a:ext cx="8915400" cy="1036638"/>
          </a:xfrm>
        </p:spPr>
        <p:txBody>
          <a:bodyPr/>
          <a:lstStyle/>
          <a:p>
            <a:pPr rtl="1"/>
            <a:endParaRPr lang="ar-SA" sz="3200" dirty="0">
              <a:solidFill>
                <a:srgbClr val="FF0000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idx="1"/>
          </p:nvPr>
        </p:nvSpPr>
        <p:spPr>
          <a:xfrm>
            <a:off x="495300" y="1371600"/>
            <a:ext cx="8915400" cy="5029200"/>
          </a:xfrm>
        </p:spPr>
        <p:txBody>
          <a:bodyPr/>
          <a:lstStyle/>
          <a:p>
            <a:pPr rtl="1"/>
            <a:r>
              <a:rPr lang="en-US" sz="2400" b="1" dirty="0" smtClean="0"/>
              <a:t> </a:t>
            </a:r>
            <a:endParaRPr lang="en-US" sz="2400" dirty="0" smtClean="0"/>
          </a:p>
          <a:p>
            <a:pPr marL="457200" lvl="0" indent="-457200" rtl="1"/>
            <a:endParaRPr lang="en-US" sz="2400" b="1" dirty="0">
              <a:solidFill>
                <a:srgbClr val="000099"/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57200" y="1295400"/>
            <a:ext cx="88392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marR="0" lvl="0" indent="-6096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09600" marR="0" lvl="0" indent="-6096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14400" y="1600200"/>
            <a:ext cx="8229600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dirty="0" smtClean="0"/>
              <a:t>1) تحديد أنشطة المشـــروع</a:t>
            </a:r>
            <a:endParaRPr lang="ar-SA" sz="2800" dirty="0" smtClean="0"/>
          </a:p>
          <a:p>
            <a:r>
              <a:rPr lang="ar-SA" sz="2400" dirty="0" smtClean="0"/>
              <a:t>بعد حساب جميع التقديرات الزمنية للأنشطة ثم رسم شبكة الاعمال و تحديد المسار الحرج يتم تقدير التباين لجميع الانشطة الحرجة</a:t>
            </a:r>
          </a:p>
          <a:p>
            <a:r>
              <a:rPr lang="ar-SA" dirty="0" smtClean="0"/>
              <a:t> </a:t>
            </a:r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r>
              <a:rPr lang="ar-SA" sz="2400" dirty="0" smtClean="0"/>
              <a:t>ويقصد </a:t>
            </a:r>
            <a:r>
              <a:rPr lang="ar-SA" sz="2400" dirty="0" smtClean="0"/>
              <a:t>بالانحراف المعياري الابتعاد عن القيمة الزمنية المتوقعة (بالأيام، بالأسابيع، أو بالأشهر )، إذا كان </a:t>
            </a:r>
            <a:r>
              <a:rPr lang="ar-SA" sz="2400" dirty="0" smtClean="0"/>
              <a:t>الانحراف المعياري </a:t>
            </a:r>
            <a:r>
              <a:rPr lang="ar-SA" sz="2400" dirty="0" smtClean="0"/>
              <a:t>يساوي </a:t>
            </a:r>
            <a:r>
              <a:rPr lang="ar-SA" sz="2400" dirty="0" smtClean="0"/>
              <a:t>(صفر) </a:t>
            </a:r>
            <a:r>
              <a:rPr lang="ar-SA" sz="2400" dirty="0" smtClean="0"/>
              <a:t>فيدل ذلك على أن التقديرات دقيقة، وإذا كبرت قيمة الانحراف المعياري، زادت درجة </a:t>
            </a:r>
            <a:r>
              <a:rPr lang="ar-SA" sz="2400" dirty="0" smtClean="0"/>
              <a:t>عدم اليقين </a:t>
            </a:r>
            <a:r>
              <a:rPr lang="ar-SA" sz="2400" dirty="0" smtClean="0"/>
              <a:t>في تقدير الأزمنة.</a:t>
            </a:r>
            <a:endParaRPr lang="ar-SA" sz="2400" dirty="0"/>
          </a:p>
        </p:txBody>
      </p:sp>
      <p:graphicFrame>
        <p:nvGraphicFramePr>
          <p:cNvPr id="22530" name="Object 2"/>
          <p:cNvGraphicFramePr>
            <a:graphicFrameLocks noChangeAspect="1"/>
          </p:cNvGraphicFramePr>
          <p:nvPr/>
        </p:nvGraphicFramePr>
        <p:xfrm>
          <a:off x="1143000" y="2743200"/>
          <a:ext cx="5867400" cy="609600"/>
        </p:xfrm>
        <a:graphic>
          <a:graphicData uri="http://schemas.openxmlformats.org/presentationml/2006/ole">
            <p:oleObj spid="_x0000_s22530" name="Document" r:id="rId3" imgW="5582533" imgH="394468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381000"/>
            <a:ext cx="8915400" cy="1036638"/>
          </a:xfrm>
        </p:spPr>
        <p:txBody>
          <a:bodyPr/>
          <a:lstStyle/>
          <a:p>
            <a:pPr rtl="1"/>
            <a:endParaRPr lang="ar-SA" sz="3200" dirty="0">
              <a:solidFill>
                <a:srgbClr val="FF0000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idx="1"/>
          </p:nvPr>
        </p:nvSpPr>
        <p:spPr>
          <a:xfrm>
            <a:off x="495300" y="1371600"/>
            <a:ext cx="8915400" cy="5029200"/>
          </a:xfrm>
        </p:spPr>
        <p:txBody>
          <a:bodyPr/>
          <a:lstStyle/>
          <a:p>
            <a:pPr marL="457200" lvl="0" indent="-457200" rtl="1"/>
            <a:endParaRPr lang="ar-SA" sz="2400" b="1" dirty="0" smtClean="0">
              <a:solidFill>
                <a:srgbClr val="000099"/>
              </a:solidFill>
            </a:endParaRPr>
          </a:p>
          <a:p>
            <a:pPr rtl="1"/>
            <a:r>
              <a:rPr lang="ar-SA" sz="2400" dirty="0" smtClean="0"/>
              <a:t> </a:t>
            </a:r>
            <a:endParaRPr lang="en-US" sz="2400" dirty="0" smtClean="0"/>
          </a:p>
          <a:p>
            <a:pPr rtl="1"/>
            <a:r>
              <a:rPr lang="en-US" sz="2400" b="1" dirty="0" smtClean="0"/>
              <a:t> </a:t>
            </a:r>
            <a:endParaRPr lang="en-US" sz="2400" dirty="0" smtClean="0"/>
          </a:p>
          <a:p>
            <a:pPr marL="457200" lvl="0" indent="-457200" rtl="1"/>
            <a:endParaRPr lang="en-US" sz="2400" b="1" dirty="0">
              <a:solidFill>
                <a:srgbClr val="000099"/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57200" y="1295400"/>
            <a:ext cx="88392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marR="0" lvl="0" indent="-6096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09600" marR="0" lvl="0" indent="-6096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14400" y="1600200"/>
            <a:ext cx="82296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AutoNum type="arabicParenR"/>
            </a:pPr>
            <a:r>
              <a:rPr lang="ar-SA" sz="2800" dirty="0" smtClean="0"/>
              <a:t>حساب التباين للمســـار الحرج</a:t>
            </a:r>
          </a:p>
          <a:p>
            <a:pPr marL="514350" indent="-514350"/>
            <a:r>
              <a:rPr lang="ar-SA" sz="2800" dirty="0" smtClean="0"/>
              <a:t>من خلال جميع التباين لكل الانشطة الحرجة</a:t>
            </a:r>
          </a:p>
          <a:p>
            <a:pPr marL="514350" indent="-514350"/>
            <a:endParaRPr lang="ar-SA" sz="2800" dirty="0" smtClean="0"/>
          </a:p>
          <a:p>
            <a:pPr marL="514350" indent="-514350"/>
            <a:r>
              <a:rPr lang="ar-SA" sz="2800" dirty="0" smtClean="0"/>
              <a:t>التباين ل</a:t>
            </a:r>
            <a:r>
              <a:rPr lang="ar-SA" sz="2800" dirty="0" smtClean="0"/>
              <a:t>لمسار الحرج</a:t>
            </a:r>
            <a:r>
              <a:rPr lang="en-US" sz="2800" dirty="0" smtClean="0"/>
              <a:t>) </a:t>
            </a:r>
            <a:r>
              <a:rPr lang="en-US" sz="2800" dirty="0" smtClean="0"/>
              <a:t>= </a:t>
            </a:r>
            <a:r>
              <a:rPr lang="ar-SA" sz="2800" dirty="0" smtClean="0"/>
              <a:t>تباين النشاط الحرج1</a:t>
            </a:r>
            <a:r>
              <a:rPr lang="en-US" sz="2800" dirty="0" smtClean="0"/>
              <a:t>  </a:t>
            </a:r>
            <a:r>
              <a:rPr lang="en-US" sz="2800" dirty="0" smtClean="0"/>
              <a:t>+ </a:t>
            </a:r>
            <a:r>
              <a:rPr lang="ar-SA" sz="2800" dirty="0" smtClean="0"/>
              <a:t>تباين النشاط الحرج2</a:t>
            </a:r>
            <a:r>
              <a:rPr lang="en-US" sz="2800" dirty="0" smtClean="0"/>
              <a:t> +. </a:t>
            </a:r>
            <a:r>
              <a:rPr lang="en-US" sz="2800" dirty="0" smtClean="0"/>
              <a:t>. .+ </a:t>
            </a:r>
            <a:r>
              <a:rPr lang="ar-SA" sz="2800" dirty="0" smtClean="0"/>
              <a:t>تباين النشاط الحرج </a:t>
            </a:r>
            <a:r>
              <a:rPr lang="en-US" sz="2800" dirty="0" smtClean="0"/>
              <a:t>n </a:t>
            </a:r>
            <a:r>
              <a:rPr lang="ar-SA" sz="2800" dirty="0" smtClean="0"/>
              <a:t>)</a:t>
            </a:r>
            <a:endParaRPr lang="ar-SA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381000"/>
            <a:ext cx="8915400" cy="1036638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</a:rPr>
              <a:t>مثــــال </a:t>
            </a:r>
            <a:endParaRPr lang="ar-SA" sz="3200" dirty="0">
              <a:solidFill>
                <a:srgbClr val="FF0000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idx="1"/>
          </p:nvPr>
        </p:nvSpPr>
        <p:spPr>
          <a:xfrm>
            <a:off x="495300" y="1371600"/>
            <a:ext cx="8915400" cy="5029200"/>
          </a:xfrm>
        </p:spPr>
        <p:txBody>
          <a:bodyPr/>
          <a:lstStyle/>
          <a:p>
            <a:pPr marL="457200" lvl="0" indent="-457200" rtl="1"/>
            <a:endParaRPr lang="ar-SA" sz="2400" b="1" dirty="0" smtClean="0">
              <a:solidFill>
                <a:srgbClr val="000099"/>
              </a:solidFill>
            </a:endParaRPr>
          </a:p>
          <a:p>
            <a:pPr rtl="1"/>
            <a:r>
              <a:rPr lang="ar-SA" sz="2400" dirty="0" smtClean="0"/>
              <a:t> </a:t>
            </a:r>
            <a:r>
              <a:rPr lang="en-US" sz="2400" b="1" dirty="0" smtClean="0"/>
              <a:t> </a:t>
            </a:r>
            <a:endParaRPr lang="en-US" sz="2400" dirty="0" smtClean="0"/>
          </a:p>
          <a:p>
            <a:pPr marL="457200" lvl="0" indent="-457200" rtl="1"/>
            <a:endParaRPr lang="en-US" sz="2400" b="1" dirty="0">
              <a:solidFill>
                <a:srgbClr val="000099"/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57200" y="1295400"/>
            <a:ext cx="88392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marR="0" lvl="0" indent="-6096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09600" marR="0" lvl="0" indent="-6096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10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1931</TotalTime>
  <Words>249</Words>
  <Application>Microsoft Office PowerPoint</Application>
  <PresentationFormat>A4 Paper (210x297 mm)</PresentationFormat>
  <Paragraphs>75</Paragraphs>
  <Slides>10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Office Theme</vt:lpstr>
      <vt:lpstr>Microsoft Office Word Document</vt:lpstr>
      <vt:lpstr>Slide 1</vt:lpstr>
      <vt:lpstr>المحاضرة الثانـية عشـر</vt:lpstr>
      <vt:lpstr>من السابق: قوانين التقدم الى الأمـــام  Forward Pass  </vt:lpstr>
      <vt:lpstr>من السابق: قوانين الرجوع الى الخلفBackward Pass  </vt:lpstr>
      <vt:lpstr>Slide 5</vt:lpstr>
      <vt:lpstr>Slide 6</vt:lpstr>
      <vt:lpstr>Slide 7</vt:lpstr>
      <vt:lpstr>Slide 8</vt:lpstr>
      <vt:lpstr>مثــــال </vt:lpstr>
      <vt:lpstr>Slide 10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malrasheedy</cp:lastModifiedBy>
  <cp:revision>162</cp:revision>
  <dcterms:created xsi:type="dcterms:W3CDTF">2009-10-14T19:14:34Z</dcterms:created>
  <dcterms:modified xsi:type="dcterms:W3CDTF">2010-12-21T14:09:28Z</dcterms:modified>
</cp:coreProperties>
</file>