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3" r:id="rId8"/>
    <p:sldId id="262"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C134CE2-B153-46D2-B5B6-E7E8E663255C}" type="datetimeFigureOut">
              <a:rPr lang="en-US" smtClean="0"/>
              <a:pPr/>
              <a:t>12/20/2014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BCFEAB-37CE-4E6D-B0AF-5B069647B2E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134CE2-B153-46D2-B5B6-E7E8E663255C}" type="datetimeFigureOut">
              <a:rPr lang="en-US" smtClean="0"/>
              <a:pPr/>
              <a:t>12/20/2014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BCFEAB-37CE-4E6D-B0AF-5B069647B2E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134CE2-B153-46D2-B5B6-E7E8E663255C}" type="datetimeFigureOut">
              <a:rPr lang="en-US" smtClean="0"/>
              <a:pPr/>
              <a:t>12/20/2014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BCFEAB-37CE-4E6D-B0AF-5B069647B2E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C134CE2-B153-46D2-B5B6-E7E8E663255C}" type="datetimeFigureOut">
              <a:rPr lang="en-US" smtClean="0"/>
              <a:pPr/>
              <a:t>12/20/2014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BCFEAB-37CE-4E6D-B0AF-5B069647B2E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C134CE2-B153-46D2-B5B6-E7E8E663255C}" type="datetimeFigureOut">
              <a:rPr lang="en-US" smtClean="0"/>
              <a:pPr/>
              <a:t>12/20/2014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BCFEAB-37CE-4E6D-B0AF-5B069647B2E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C134CE2-B153-46D2-B5B6-E7E8E663255C}" type="datetimeFigureOut">
              <a:rPr lang="en-US" smtClean="0"/>
              <a:pPr/>
              <a:t>12/20/2014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BCFEAB-37CE-4E6D-B0AF-5B069647B2E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134CE2-B153-46D2-B5B6-E7E8E663255C}" type="datetimeFigureOut">
              <a:rPr lang="en-US" smtClean="0"/>
              <a:pPr/>
              <a:t>12/20/2014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BCFEAB-37CE-4E6D-B0AF-5B069647B2E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134CE2-B153-46D2-B5B6-E7E8E663255C}" type="datetimeFigureOut">
              <a:rPr lang="en-US" smtClean="0"/>
              <a:pPr/>
              <a:t>12/20/2014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BCFEAB-37CE-4E6D-B0AF-5B069647B2E1}"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8C134CE2-B153-46D2-B5B6-E7E8E663255C}" type="datetimeFigureOut">
              <a:rPr lang="en-US" smtClean="0"/>
              <a:pPr/>
              <a:t>12/20/2014</a:t>
            </a:fld>
            <a:endParaRPr lang="en-US"/>
          </a:p>
        </p:txBody>
      </p:sp>
      <p:sp>
        <p:nvSpPr>
          <p:cNvPr id="9" name="Slide Number Placeholder 8"/>
          <p:cNvSpPr>
            <a:spLocks noGrp="1"/>
          </p:cNvSpPr>
          <p:nvPr>
            <p:ph type="sldNum" sz="quarter" idx="11"/>
          </p:nvPr>
        </p:nvSpPr>
        <p:spPr/>
        <p:txBody>
          <a:bodyPr/>
          <a:lstStyle/>
          <a:p>
            <a:fld id="{E2BCFEAB-37CE-4E6D-B0AF-5B069647B2E1}"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134CE2-B153-46D2-B5B6-E7E8E663255C}" type="datetimeFigureOut">
              <a:rPr lang="en-US" smtClean="0"/>
              <a:pPr/>
              <a:t>12/20/2014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BCFEAB-37CE-4E6D-B0AF-5B069647B2E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134CE2-B153-46D2-B5B6-E7E8E663255C}" type="datetimeFigureOut">
              <a:rPr lang="en-US" smtClean="0"/>
              <a:pPr/>
              <a:t>12/20/2014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BCFEAB-37CE-4E6D-B0AF-5B069647B2E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E2BCFEAB-37CE-4E6D-B0AF-5B069647B2E1}" type="slidenum">
              <a:rPr lang="en-US" smtClean="0"/>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8C134CE2-B153-46D2-B5B6-E7E8E663255C}" type="datetimeFigureOut">
              <a:rPr lang="en-US" smtClean="0"/>
              <a:pPr/>
              <a:t>12/20/2014</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991740"/>
          </a:xfrm>
        </p:spPr>
        <p:txBody>
          <a:bodyPr/>
          <a:lstStyle/>
          <a:p>
            <a:pPr algn="ctr"/>
            <a:r>
              <a:rPr lang="ar-SA" dirty="0" smtClean="0"/>
              <a:t>حل أسئلة مراجعة مقرر إدارة مالية 2</a:t>
            </a:r>
            <a:br>
              <a:rPr lang="ar-SA" dirty="0" smtClean="0"/>
            </a:br>
            <a:r>
              <a:rPr lang="ar-SA" dirty="0" err="1" smtClean="0"/>
              <a:t>أ.عبدالله</a:t>
            </a:r>
            <a:r>
              <a:rPr lang="ar-SA" dirty="0" smtClean="0"/>
              <a:t> </a:t>
            </a:r>
            <a:r>
              <a:rPr lang="ar-SA" dirty="0" err="1" smtClean="0"/>
              <a:t>الجغيمان</a:t>
            </a:r>
            <a:endParaRPr lang="en-US" dirty="0"/>
          </a:p>
        </p:txBody>
      </p:sp>
    </p:spTree>
    <p:extLst>
      <p:ext uri="{BB962C8B-B14F-4D97-AF65-F5344CB8AC3E}">
        <p14:creationId xmlns:p14="http://schemas.microsoft.com/office/powerpoint/2010/main" xmlns="" val="4081596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r" rtl="1"/>
            <a:r>
              <a:rPr lang="ar-SA" sz="1800" dirty="0" smtClean="0"/>
              <a:t>1- </a:t>
            </a:r>
            <a:r>
              <a:rPr lang="ar-SA" sz="1800" b="1" dirty="0"/>
              <a:t>اذا علمت بأن هناك محفظة استثمارية مكونة من مشروعين، حيث أن حصة الاستثمار في المشروع الأول هي 5000 ريال وحصة الاستثمار في المشروع الثاني هي 5000 ريال وعلمت بأن المشروع الأول يحقق عائد متوقع مقداره 5% ودرجة مخاطر بنسبة 3% والمشروع الثاني يحقق عائد متوقع مقداره 8% ودرجة مخاطر بنسبة 5% وعلمت بأن معامل الارتباط بين هاذين المشروعين هو 70% .</a:t>
            </a:r>
            <a:r>
              <a:rPr lang="en-US" sz="1800" dirty="0"/>
              <a:t/>
            </a:r>
            <a:br>
              <a:rPr lang="en-US" sz="1800" dirty="0"/>
            </a:br>
            <a:endParaRPr lang="en-US" sz="1800" dirty="0"/>
          </a:p>
        </p:txBody>
      </p:sp>
      <p:sp>
        <p:nvSpPr>
          <p:cNvPr id="3" name="Content Placeholder 2"/>
          <p:cNvSpPr>
            <a:spLocks noGrp="1"/>
          </p:cNvSpPr>
          <p:nvPr>
            <p:ph idx="1"/>
          </p:nvPr>
        </p:nvSpPr>
        <p:spPr>
          <a:xfrm>
            <a:off x="457200" y="1371600"/>
            <a:ext cx="7696200" cy="5029200"/>
          </a:xfrm>
        </p:spPr>
        <p:txBody>
          <a:bodyPr/>
          <a:lstStyle/>
          <a:p>
            <a:pPr algn="r" rtl="1"/>
            <a:r>
              <a:rPr lang="ar-SA" b="1" dirty="0"/>
              <a:t>يمكنك استخدام القوانين التالية :</a:t>
            </a:r>
            <a:endParaRPr lang="en-US" dirty="0"/>
          </a:p>
          <a:p>
            <a:pPr lvl="0" algn="r" rtl="1"/>
            <a:r>
              <a:rPr lang="ar-SA" dirty="0"/>
              <a:t>حساب وزن المشروع من المحفظة: </a:t>
            </a:r>
            <a:endParaRPr lang="en-US" dirty="0"/>
          </a:p>
          <a:p>
            <a:pPr algn="r" rtl="1"/>
            <a:r>
              <a:rPr lang="ar-SA" dirty="0"/>
              <a:t>( قيمة الاستثمار في المشروع/ قيمة الاستثمار في المحفظة ككل) </a:t>
            </a:r>
            <a:endParaRPr lang="en-US" dirty="0"/>
          </a:p>
          <a:p>
            <a:pPr lvl="0" algn="r" rtl="1"/>
            <a:r>
              <a:rPr lang="ar-SA" dirty="0"/>
              <a:t>قانون حساب العائد المتوقع من المحفظة: </a:t>
            </a:r>
            <a:endParaRPr lang="en-US" dirty="0"/>
          </a:p>
          <a:p>
            <a:pPr algn="r" rtl="1"/>
            <a:r>
              <a:rPr lang="en-US" dirty="0"/>
              <a:t>E(R)p= ∑ Wi(</a:t>
            </a:r>
            <a:r>
              <a:rPr lang="en-US" dirty="0" err="1"/>
              <a:t>ERi</a:t>
            </a:r>
            <a:r>
              <a:rPr lang="en-US" dirty="0"/>
              <a:t>)</a:t>
            </a:r>
          </a:p>
          <a:p>
            <a:pPr lvl="0" algn="r" rtl="1"/>
            <a:r>
              <a:rPr lang="ar-SA" dirty="0"/>
              <a:t>قانون حساب مخاطر المحفظة: ( الانحراف المعياري) </a:t>
            </a:r>
            <a:endParaRPr lang="en-US" dirty="0"/>
          </a:p>
          <a:p>
            <a:pPr algn="r" rtl="1"/>
            <a:endParaRPr lang="en-US" dirty="0"/>
          </a:p>
        </p:txBody>
      </p:sp>
      <p:pic>
        <p:nvPicPr>
          <p:cNvPr id="4" name="Picture 3"/>
          <p:cNvPicPr/>
          <p:nvPr/>
        </p:nvPicPr>
        <p:blipFill>
          <a:blip r:embed="rId2">
            <a:extLst>
              <a:ext uri="{28A0092B-C50C-407E-A947-70E740481C1C}">
                <a14:useLocalDpi xmlns:a14="http://schemas.microsoft.com/office/drawing/2010/main" xmlns="" val="0"/>
              </a:ext>
            </a:extLst>
          </a:blip>
          <a:srcRect/>
          <a:stretch>
            <a:fillRect/>
          </a:stretch>
        </p:blipFill>
        <p:spPr bwMode="auto">
          <a:xfrm>
            <a:off x="2438400" y="4114800"/>
            <a:ext cx="4086860" cy="688975"/>
          </a:xfrm>
          <a:prstGeom prst="rect">
            <a:avLst/>
          </a:prstGeom>
          <a:noFill/>
          <a:ln>
            <a:noFill/>
          </a:ln>
          <a:extLst/>
        </p:spPr>
      </p:pic>
    </p:spTree>
    <p:extLst>
      <p:ext uri="{BB962C8B-B14F-4D97-AF65-F5344CB8AC3E}">
        <p14:creationId xmlns:p14="http://schemas.microsoft.com/office/powerpoint/2010/main" xmlns="" val="1816200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dirty="0" smtClean="0"/>
              <a:t>الحل </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normAutofit/>
              </a:bodyPr>
              <a:lstStyle/>
              <a:p>
                <a:pPr algn="r" rtl="1"/>
                <a:r>
                  <a:rPr lang="ar-SA" sz="1400" b="1" dirty="0" smtClean="0"/>
                  <a:t>فما هو العائد المتوقع من هذه المحفظة الاستثمارية؟</a:t>
                </a:r>
                <a:endParaRPr lang="en-US" sz="1400" dirty="0"/>
              </a:p>
              <a:p>
                <a:pPr lvl="0" algn="r" rtl="1"/>
                <a:r>
                  <a:rPr lang="ar-SA" sz="1400" dirty="0" smtClean="0"/>
                  <a:t>هنا اولا يجب معرفة وزن كل مشروع </a:t>
                </a:r>
              </a:p>
              <a:p>
                <a:pPr lvl="0" algn="r" rtl="1"/>
                <a:r>
                  <a:rPr lang="ar-SA" sz="1400" dirty="0" smtClean="0"/>
                  <a:t>مجموع الاستثمارات في المحفظة = 50000+50000 = 100000 ريال </a:t>
                </a:r>
              </a:p>
              <a:p>
                <a:pPr lvl="0" algn="r" rtl="1"/>
                <a:r>
                  <a:rPr lang="ar-SA" sz="1400" dirty="0" smtClean="0"/>
                  <a:t>نسبة المشروع الأول = (50000/100000) = 0.5  أي 0.5 * 100 = 50% </a:t>
                </a:r>
              </a:p>
              <a:p>
                <a:pPr algn="r" rtl="1"/>
                <a:r>
                  <a:rPr lang="ar-SA" sz="1400" dirty="0" smtClean="0"/>
                  <a:t>نسبة المشروع الثاني = </a:t>
                </a:r>
                <a:r>
                  <a:rPr lang="ar-SA" sz="1400" dirty="0"/>
                  <a:t>(50000/100000) = 0.5  أي 0.5 * 100 = 50% </a:t>
                </a:r>
              </a:p>
              <a:p>
                <a:pPr marL="114300" lvl="0" indent="0" algn="r" rtl="1">
                  <a:buNone/>
                </a:pPr>
                <a:r>
                  <a:rPr lang="ar-SA" sz="1400" dirty="0" smtClean="0"/>
                  <a:t>من السؤال نلاحظ بأن العوائد المتوقعة من المشاريع جاهزة لذلك يتم تطبيق قانون حساب العائد المتوقع من المحفظة </a:t>
                </a:r>
              </a:p>
              <a:p>
                <a:pPr marL="114300" lvl="0" indent="0" algn="r" rtl="1">
                  <a:buNone/>
                </a:pPr>
                <a:r>
                  <a:rPr lang="ar-SA" sz="1400" dirty="0" smtClean="0">
                    <a:solidFill>
                      <a:srgbClr val="FF0000"/>
                    </a:solidFill>
                  </a:rPr>
                  <a:t>(0.5*0.05)+ ( 0.5* 0.08) = 0.065 * 100 = 6.5% </a:t>
                </a:r>
                <a:endParaRPr lang="ar-SA" sz="1400" dirty="0">
                  <a:solidFill>
                    <a:srgbClr val="FF0000"/>
                  </a:solidFill>
                </a:endParaRPr>
              </a:p>
              <a:p>
                <a:pPr marL="114300" lvl="0" indent="0" algn="r" rtl="1">
                  <a:buNone/>
                </a:pPr>
                <a:endParaRPr lang="en-US" sz="1400" dirty="0"/>
              </a:p>
              <a:p>
                <a:pPr lvl="0" algn="r" rtl="1"/>
                <a:r>
                  <a:rPr lang="en-US" sz="1400" b="1" dirty="0"/>
                  <a:t/>
                </a:r>
                <a:r>
                  <a:rPr lang="ar-SA" sz="1400" b="1" dirty="0"/>
                  <a:t>من السؤال السابق، ما هي درجة مخاطر المحفظة الاستثمارية؟ </a:t>
                </a:r>
                <a:endParaRPr lang="en-US" sz="1400" dirty="0"/>
              </a:p>
              <a:p>
                <a:pPr lvl="0" algn="r" rtl="1"/>
                <a:r>
                  <a:rPr lang="ar-SA" sz="1400" dirty="0">
                    <a:solidFill>
                      <a:srgbClr val="FF0000"/>
                    </a:solidFill>
                  </a:rPr>
                  <a:t>3.7%</a:t>
                </a:r>
                <a:endParaRPr lang="en-US" sz="1400" dirty="0">
                  <a:solidFill>
                    <a:srgbClr val="FF0000"/>
                  </a:solidFill>
                </a:endParaRPr>
              </a:p>
              <a:p>
                <a:pPr lvl="0" algn="r" rtl="1"/>
                <a:r>
                  <a:rPr lang="ar-SA" sz="1400" dirty="0"/>
                  <a:t>10%</a:t>
                </a:r>
                <a:endParaRPr lang="en-US" sz="1400" dirty="0"/>
              </a:p>
              <a:p>
                <a:pPr lvl="0" algn="r" rtl="1"/>
                <a:r>
                  <a:rPr lang="ar-SA" sz="1400" dirty="0"/>
                  <a:t>5%</a:t>
                </a:r>
                <a:endParaRPr lang="en-US" sz="1400" dirty="0"/>
              </a:p>
              <a:p>
                <a:pPr lvl="0" algn="r" rtl="1"/>
                <a:r>
                  <a:rPr lang="ar-SA" sz="1400" dirty="0"/>
                  <a:t>8%</a:t>
                </a:r>
                <a:endParaRPr lang="en-US" sz="1400" dirty="0"/>
              </a:p>
              <a:p>
                <a:pPr algn="r"/>
                <a:r>
                  <a:rPr lang="ar-SA" sz="1400" dirty="0" smtClean="0"/>
                  <a:t>لحساب درجة المخاطر يجب تطبيق القانون لحساب الانحراف المعياري لمحفظة استثمارية كالتالي:</a:t>
                </a:r>
              </a:p>
              <a:p>
                <a:pPr algn="r"/>
                <a:endParaRPr lang="ar-SA" sz="1400" dirty="0"/>
              </a:p>
              <a:p>
                <a:pPr marL="114300" indent="0" algn="r">
                  <a:buNone/>
                </a:pPr>
                <a14:m>
                  <m:oMath xmlns:m="http://schemas.openxmlformats.org/officeDocument/2006/math">
                    <m:rad>
                      <m:radPr>
                        <m:degHide m:val="on"/>
                        <m:ctrlPr>
                          <a:rPr lang="ar-SA" sz="1400" i="1" smtClean="0">
                            <a:latin typeface="Cambria Math"/>
                          </a:rPr>
                        </m:ctrlPr>
                      </m:radPr>
                      <m:deg/>
                      <m:e>
                        <m:sSup>
                          <m:sSupPr>
                            <m:ctrlPr>
                              <a:rPr lang="ar-SA" sz="1400" b="0" i="1" smtClean="0">
                                <a:latin typeface="Cambria Math"/>
                              </a:rPr>
                            </m:ctrlPr>
                          </m:sSupPr>
                          <m:e>
                            <m:d>
                              <m:dPr>
                                <m:ctrlPr>
                                  <a:rPr lang="ar-SA" sz="1400" b="0" i="1" smtClean="0">
                                    <a:latin typeface="Cambria Math"/>
                                  </a:rPr>
                                </m:ctrlPr>
                              </m:dPr>
                              <m:e>
                                <m:r>
                                  <a:rPr lang="ar-SA" sz="1400" b="0" i="1" smtClean="0">
                                    <a:latin typeface="Cambria Math"/>
                                  </a:rPr>
                                  <m:t>0</m:t>
                                </m:r>
                                <m:r>
                                  <a:rPr lang="ar-SA" sz="1400" b="0" i="1" smtClean="0">
                                    <a:latin typeface="Cambria Math"/>
                                  </a:rPr>
                                  <m:t>.</m:t>
                                </m:r>
                                <m:r>
                                  <a:rPr lang="ar-SA" sz="1400" b="0" i="1" smtClean="0">
                                    <a:latin typeface="Cambria Math"/>
                                  </a:rPr>
                                  <m:t>5</m:t>
                                </m:r>
                              </m:e>
                            </m:d>
                          </m:e>
                          <m:sup>
                            <m:r>
                              <a:rPr lang="ar-SA" sz="1400" b="0" i="1" smtClean="0">
                                <a:latin typeface="Cambria Math"/>
                              </a:rPr>
                              <m:t>2</m:t>
                            </m:r>
                          </m:sup>
                        </m:sSup>
                        <m:r>
                          <a:rPr lang="ar-SA" sz="1400" b="0" i="1" smtClean="0">
                            <a:latin typeface="Cambria Math"/>
                          </a:rPr>
                          <m:t>∗(</m:t>
                        </m:r>
                      </m:e>
                    </m:rad>
                  </m:oMath>
                </a14:m>
                <a:r>
                  <a:rPr lang="ar-SA" sz="1400" dirty="0" smtClean="0"/>
                  <a:t> 0.03)^2+(0.5)^2*(0.05)^2+2*0.5*0.5*0.7*0.03*0.05=0.037</a:t>
                </a:r>
                <a:endParaRPr lang="en-US" sz="14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t="-127" r="-160"/>
                </a:stretch>
              </a:blipFill>
            </p:spPr>
            <p:txBody>
              <a:bodyPr/>
              <a:lstStyle/>
              <a:p>
                <a:r>
                  <a:rPr lang="en-US">
                    <a:noFill/>
                  </a:rPr>
                  <a:t> </a:t>
                </a:r>
              </a:p>
            </p:txBody>
          </p:sp>
        </mc:Fallback>
      </mc:AlternateContent>
    </p:spTree>
    <p:extLst>
      <p:ext uri="{BB962C8B-B14F-4D97-AF65-F5344CB8AC3E}">
        <p14:creationId xmlns:p14="http://schemas.microsoft.com/office/powerpoint/2010/main" xmlns="" val="2135472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r" rtl="1"/>
            <a:r>
              <a:rPr lang="ar-SA" b="1" dirty="0" smtClean="0"/>
              <a:t>2- يعرف </a:t>
            </a:r>
            <a:r>
              <a:rPr lang="ar-SA" b="1" dirty="0"/>
              <a:t>السهم العادي بأنه عبارة عن سند ملكية يملكه المساهمون، ولا يعطي حامله أية ميزة خاصة عن سواه من المساهمين، ذلك أن للجميع حقوقا: منها حق الحصول على الأرباح خلال حياة المنشأة عند تصفيتها، حق التصويت ، وحق اختيار مجلس الادارة. </a:t>
            </a:r>
            <a:endParaRPr lang="en-US" dirty="0"/>
          </a:p>
          <a:p>
            <a:pPr lvl="0" algn="r" rtl="1"/>
            <a:r>
              <a:rPr lang="ar-SA" dirty="0">
                <a:solidFill>
                  <a:srgbClr val="FF0000"/>
                </a:solidFill>
              </a:rPr>
              <a:t>العبارة صحيحة </a:t>
            </a:r>
            <a:endParaRPr lang="en-US" dirty="0">
              <a:solidFill>
                <a:srgbClr val="FF0000"/>
              </a:solidFill>
            </a:endParaRPr>
          </a:p>
          <a:p>
            <a:pPr lvl="0" algn="r" rtl="1"/>
            <a:r>
              <a:rPr lang="ar-SA" dirty="0"/>
              <a:t>العبارة خاطئة </a:t>
            </a:r>
            <a:endParaRPr lang="en-US" dirty="0"/>
          </a:p>
          <a:p>
            <a:pPr lvl="0" algn="r" rtl="1"/>
            <a:r>
              <a:rPr lang="ar-SA" dirty="0"/>
              <a:t>العبارة غير مكتملة</a:t>
            </a:r>
            <a:endParaRPr lang="en-US" dirty="0"/>
          </a:p>
          <a:p>
            <a:pPr lvl="0" algn="r" rtl="1"/>
            <a:r>
              <a:rPr lang="ar-SA" dirty="0"/>
              <a:t>لا شيء مما سبق</a:t>
            </a:r>
            <a:endParaRPr lang="en-US" dirty="0"/>
          </a:p>
          <a:p>
            <a:pPr algn="r"/>
            <a:endParaRPr lang="en-US" dirty="0"/>
          </a:p>
        </p:txBody>
      </p:sp>
    </p:spTree>
    <p:extLst>
      <p:ext uri="{BB962C8B-B14F-4D97-AF65-F5344CB8AC3E}">
        <p14:creationId xmlns:p14="http://schemas.microsoft.com/office/powerpoint/2010/main" xmlns="" val="3004657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a:r>
              <a:rPr lang="ar-SA" dirty="0" smtClean="0"/>
              <a:t>3- </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xmlns="" val="827848832"/>
              </p:ext>
            </p:extLst>
          </p:nvPr>
        </p:nvGraphicFramePr>
        <p:xfrm>
          <a:off x="1371600" y="2133600"/>
          <a:ext cx="5166360" cy="683514"/>
        </p:xfrm>
        <a:graphic>
          <a:graphicData uri="http://schemas.openxmlformats.org/drawingml/2006/table">
            <a:tbl>
              <a:tblPr rtl="1" firstRow="1" firstCol="1" bandRow="1">
                <a:tableStyleId>{5C22544A-7EE6-4342-B048-85BDC9FD1C3A}</a:tableStyleId>
              </a:tblPr>
              <a:tblGrid>
                <a:gridCol w="1310640"/>
                <a:gridCol w="1314450"/>
                <a:gridCol w="1314450"/>
                <a:gridCol w="1226820"/>
              </a:tblGrid>
              <a:tr h="0">
                <a:tc>
                  <a:txBody>
                    <a:bodyPr/>
                    <a:lstStyle/>
                    <a:p>
                      <a:pPr marL="0" marR="0" algn="r" rtl="1">
                        <a:lnSpc>
                          <a:spcPct val="115000"/>
                        </a:lnSpc>
                        <a:spcBef>
                          <a:spcPts val="0"/>
                        </a:spcBef>
                        <a:spcAft>
                          <a:spcPts val="0"/>
                        </a:spcAft>
                      </a:pPr>
                      <a:r>
                        <a:rPr lang="ar-SA" sz="1300">
                          <a:effectLst/>
                        </a:rPr>
                        <a:t>السنة</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2011</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2012</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2013</a:t>
                      </a:r>
                      <a:endParaRPr lang="en-US" sz="1100">
                        <a:effectLst/>
                        <a:latin typeface="Calibri"/>
                        <a:ea typeface="Calibri"/>
                        <a:cs typeface="Arial"/>
                      </a:endParaRPr>
                    </a:p>
                  </a:txBody>
                  <a:tcPr marL="68580" marR="68580" marT="0" marB="0"/>
                </a:tc>
              </a:tr>
              <a:tr h="0">
                <a:tc>
                  <a:txBody>
                    <a:bodyPr/>
                    <a:lstStyle/>
                    <a:p>
                      <a:pPr marL="0" marR="0" algn="r" rtl="1">
                        <a:lnSpc>
                          <a:spcPct val="115000"/>
                        </a:lnSpc>
                        <a:spcBef>
                          <a:spcPts val="0"/>
                        </a:spcBef>
                        <a:spcAft>
                          <a:spcPts val="0"/>
                        </a:spcAft>
                      </a:pPr>
                      <a:r>
                        <a:rPr lang="ar-SA" sz="1300">
                          <a:effectLst/>
                        </a:rPr>
                        <a:t>عائد سهم كيان %</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3</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5</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-2</a:t>
                      </a:r>
                      <a:endParaRPr lang="en-US" sz="1100">
                        <a:effectLst/>
                        <a:latin typeface="Calibri"/>
                        <a:ea typeface="Calibri"/>
                        <a:cs typeface="Arial"/>
                      </a:endParaRPr>
                    </a:p>
                  </a:txBody>
                  <a:tcPr marL="68580" marR="68580" marT="0" marB="0"/>
                </a:tc>
              </a:tr>
              <a:tr h="0">
                <a:tc>
                  <a:txBody>
                    <a:bodyPr/>
                    <a:lstStyle/>
                    <a:p>
                      <a:pPr marL="0" marR="0" algn="r" rtl="1">
                        <a:lnSpc>
                          <a:spcPct val="115000"/>
                        </a:lnSpc>
                        <a:spcBef>
                          <a:spcPts val="0"/>
                        </a:spcBef>
                        <a:spcAft>
                          <a:spcPts val="0"/>
                        </a:spcAft>
                      </a:pPr>
                      <a:r>
                        <a:rPr lang="ar-SA" sz="1300">
                          <a:effectLst/>
                        </a:rPr>
                        <a:t>عائد السوق  %</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5</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6</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dirty="0">
                          <a:effectLst/>
                        </a:rPr>
                        <a:t>-2</a:t>
                      </a:r>
                      <a:endParaRPr lang="en-US" sz="1100" dirty="0">
                        <a:effectLst/>
                        <a:latin typeface="Calibri"/>
                        <a:ea typeface="Calibri"/>
                        <a:cs typeface="Arial"/>
                      </a:endParaRPr>
                    </a:p>
                  </a:txBody>
                  <a:tcPr marL="68580" marR="68580" marT="0" marB="0"/>
                </a:tc>
              </a:tr>
            </a:tbl>
          </a:graphicData>
        </a:graphic>
      </p:graphicFrame>
      <p:sp>
        <p:nvSpPr>
          <p:cNvPr id="5" name="Rectangle 1"/>
          <p:cNvSpPr>
            <a:spLocks noChangeArrowheads="1"/>
          </p:cNvSpPr>
          <p:nvPr/>
        </p:nvSpPr>
        <p:spPr bwMode="auto">
          <a:xfrm>
            <a:off x="-152400" y="1582579"/>
            <a:ext cx="7543800" cy="49244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Char char="•"/>
              <a:tabLst/>
            </a:pPr>
            <a:r>
              <a:rPr kumimoji="0" lang="ar-SA" altLang="en-US" sz="13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إن الجدول التالي يوضح العائد من شركة كيان مقارنة مع عائد السوق خلال الثلاث سنوات الماضية:</a:t>
            </a:r>
            <a:endParaRPr kumimoji="0" lang="en-US" altLang="en-US"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en-US" sz="13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يمكنك استخدام القوانين التالية:</a:t>
            </a:r>
            <a:endParaRPr kumimoji="0" lang="ar-SA" altLang="en-US" sz="1800" b="0" i="0" u="none" strike="noStrike" cap="none" normalizeH="0" baseline="0" dirty="0" smtClean="0">
              <a:ln>
                <a:noFill/>
              </a:ln>
              <a:solidFill>
                <a:schemeClr val="tx1"/>
              </a:solidFill>
              <a:effectLst/>
              <a:latin typeface="Arial" pitchFamily="34" charset="0"/>
              <a:cs typeface="Arial" pitchFamily="34" charset="0"/>
            </a:endParaRPr>
          </a:p>
        </p:txBody>
      </p:sp>
      <mc:AlternateContent xmlns:mc="http://schemas.openxmlformats.org/markup-compatibility/2006">
        <mc:Choice xmlns:a14="http://schemas.microsoft.com/office/drawing/2010/main" xmlns="" Requires="a14">
          <p:sp>
            <p:nvSpPr>
              <p:cNvPr id="6" name="Rectangle 5"/>
              <p:cNvSpPr/>
              <p:nvPr/>
            </p:nvSpPr>
            <p:spPr>
              <a:xfrm>
                <a:off x="914400" y="2971800"/>
                <a:ext cx="7239000" cy="3488455"/>
              </a:xfrm>
              <a:prstGeom prst="rect">
                <a:avLst/>
              </a:prstGeom>
            </p:spPr>
            <p:txBody>
              <a:bodyPr wrap="square">
                <a:spAutoFit/>
              </a:bodyPr>
              <a:lstStyle/>
              <a:p>
                <a:pPr lvl="0" algn="r" rtl="1"/>
                <a:r>
                  <a:rPr lang="ar-SA" dirty="0"/>
                  <a:t>قانون حساب معدل العائد المتوقع ( متوسط العائد)</a:t>
                </a:r>
                <a:endParaRPr lang="en-US" dirty="0"/>
              </a:p>
              <a:p>
                <a:pPr algn="r" rtl="1"/>
                <a:r>
                  <a:rPr lang="ar-SA" dirty="0" smtClean="0"/>
                  <a:t>( مجموع </a:t>
                </a:r>
                <a:r>
                  <a:rPr lang="ar-SA" dirty="0"/>
                  <a:t>عوائد السنوات السابقة/ عدد </a:t>
                </a:r>
                <a:r>
                  <a:rPr lang="ar-SA" dirty="0" smtClean="0"/>
                  <a:t>السنوات ) </a:t>
                </a:r>
              </a:p>
              <a:p>
                <a:pPr algn="r" rtl="1"/>
                <a:r>
                  <a:rPr lang="ar-SA" dirty="0" smtClean="0"/>
                  <a:t>أو </a:t>
                </a:r>
                <a:r>
                  <a:rPr lang="ar-SA" b="1" dirty="0" smtClean="0"/>
                  <a:t>فقط نأخذ جمع العوائد وذلك لأن البيانات الموجودة هي بيانات تاريخية </a:t>
                </a:r>
                <a:endParaRPr lang="en-US" b="1" dirty="0"/>
              </a:p>
              <a:p>
                <a:pPr lvl="0" algn="r" rtl="1"/>
                <a:r>
                  <a:rPr lang="ar-SA" dirty="0"/>
                  <a:t>قانون حساب الانحراف المشترك بين عائدات السهم وعائدات السوق: </a:t>
                </a:r>
                <a:endParaRPr lang="en-US" dirty="0"/>
              </a:p>
              <a:p>
                <a:pPr algn="r" rtl="1"/>
                <a14:m>
                  <m:oMathPara xmlns:m="http://schemas.openxmlformats.org/officeDocument/2006/math">
                    <m:oMathParaPr>
                      <m:jc m:val="centerGroup"/>
                    </m:oMathParaPr>
                    <m:oMath xmlns:m="http://schemas.openxmlformats.org/officeDocument/2006/math">
                      <m:nary>
                        <m:naryPr>
                          <m:chr m:val="∑"/>
                          <m:ctrlPr>
                            <a:rPr lang="en-US" i="1"/>
                          </m:ctrlPr>
                        </m:naryPr>
                        <m:sub>
                          <m:r>
                            <a:rPr lang="en-US" i="1"/>
                            <m:t>𝑖</m:t>
                          </m:r>
                          <m:r>
                            <a:rPr lang="en-US" i="1"/>
                            <m:t>=</m:t>
                          </m:r>
                          <m:r>
                            <a:rPr lang="en-US" i="1"/>
                            <m:t>1</m:t>
                          </m:r>
                        </m:sub>
                        <m:sup>
                          <m:r>
                            <a:rPr lang="en-US" i="1"/>
                            <m:t>𝑛</m:t>
                          </m:r>
                        </m:sup>
                        <m:e>
                          <m:box>
                            <m:boxPr>
                              <m:ctrlPr>
                                <a:rPr lang="en-US" i="1"/>
                              </m:ctrlPr>
                            </m:boxPr>
                            <m:e>
                              <m:argPr>
                                <m:argSz m:val="-1"/>
                              </m:argPr>
                              <m:f>
                                <m:fPr>
                                  <m:ctrlPr>
                                    <a:rPr lang="en-US" i="1"/>
                                  </m:ctrlPr>
                                </m:fPr>
                                <m:num>
                                  <m:r>
                                    <a:rPr lang="en-US" i="1"/>
                                    <m:t>(</m:t>
                                  </m:r>
                                  <m:r>
                                    <a:rPr lang="en-US" i="1"/>
                                    <m:t>𝑅𝑎𝑖</m:t>
                                  </m:r>
                                  <m:r>
                                    <a:rPr lang="en-US" i="1"/>
                                    <m:t>−</m:t>
                                  </m:r>
                                  <m:r>
                                    <a:rPr lang="en-US" i="1"/>
                                    <m:t>𝐸𝑅𝑎</m:t>
                                  </m:r>
                                  <m:r>
                                    <a:rPr lang="en-US" i="1"/>
                                    <m:t>)(</m:t>
                                  </m:r>
                                  <m:r>
                                    <a:rPr lang="en-US" i="1"/>
                                    <m:t>𝑅𝑚𝑖</m:t>
                                  </m:r>
                                  <m:r>
                                    <a:rPr lang="en-US" i="1"/>
                                    <m:t>−</m:t>
                                  </m:r>
                                  <m:r>
                                    <a:rPr lang="en-US" i="1"/>
                                    <m:t>𝐸𝑅𝑚</m:t>
                                  </m:r>
                                  <m:r>
                                    <a:rPr lang="en-US" i="1"/>
                                    <m:t>)</m:t>
                                  </m:r>
                                </m:num>
                                <m:den>
                                  <m:r>
                                    <a:rPr lang="en-US" i="1"/>
                                    <m:t>𝑛</m:t>
                                  </m:r>
                                  <m:r>
                                    <a:rPr lang="en-US" i="1"/>
                                    <m:t>−</m:t>
                                  </m:r>
                                  <m:r>
                                    <a:rPr lang="en-US" i="1"/>
                                    <m:t>1</m:t>
                                  </m:r>
                                </m:den>
                              </m:f>
                            </m:e>
                          </m:box>
                        </m:e>
                      </m:nary>
                    </m:oMath>
                  </m:oMathPara>
                </a14:m>
                <a:endParaRPr lang="en-US" dirty="0"/>
              </a:p>
              <a:p>
                <a:pPr lvl="0" algn="r" rtl="1"/>
                <a:r>
                  <a:rPr lang="ar-SA" i="1" dirty="0"/>
                  <a:t>قانون حساب التباين لعائدات السوق: </a:t>
                </a:r>
                <a:endParaRPr lang="en-US" dirty="0"/>
              </a:p>
              <a:p>
                <a:pPr algn="r"/>
                <a:r>
                  <a:rPr lang="ar-SA" i="1" dirty="0"/>
                  <a:t/>
                </a:r>
                <a14:m>
                  <m:oMath xmlns:m="http://schemas.openxmlformats.org/officeDocument/2006/math">
                    <m:sSubSup>
                      <m:sSubSupPr>
                        <m:ctrlPr>
                          <a:rPr lang="en-US" i="1"/>
                        </m:ctrlPr>
                      </m:sSubSupPr>
                      <m:e>
                        <m:r>
                          <a:rPr lang="en-US" i="1"/>
                          <m:t>𝜎</m:t>
                        </m:r>
                        <m:r>
                          <a:rPr lang="en-US" i="1"/>
                          <m:t>𝑚</m:t>
                        </m:r>
                      </m:e>
                      <m:sub/>
                      <m:sup>
                        <m:r>
                          <a:rPr lang="ar-SA"/>
                          <m:t>2</m:t>
                        </m:r>
                      </m:sup>
                    </m:sSubSup>
                    <m:r>
                      <a:rPr lang="en-US" i="1"/>
                      <m:t>=</m:t>
                    </m:r>
                    <m:nary>
                      <m:naryPr>
                        <m:chr m:val="∑"/>
                        <m:ctrlPr>
                          <a:rPr lang="en-US" i="1"/>
                        </m:ctrlPr>
                      </m:naryPr>
                      <m:sub>
                        <m:r>
                          <a:rPr lang="en-US" i="1"/>
                          <m:t>𝑖</m:t>
                        </m:r>
                        <m:r>
                          <a:rPr lang="en-US" i="1"/>
                          <m:t>=</m:t>
                        </m:r>
                        <m:r>
                          <a:rPr lang="en-US" i="1"/>
                          <m:t>1</m:t>
                        </m:r>
                      </m:sub>
                      <m:sup>
                        <m:r>
                          <a:rPr lang="en-US" i="1"/>
                          <m:t>𝑛</m:t>
                        </m:r>
                      </m:sup>
                      <m:e>
                        <m:f>
                          <m:fPr>
                            <m:ctrlPr>
                              <a:rPr lang="en-US" i="1"/>
                            </m:ctrlPr>
                          </m:fPr>
                          <m:num>
                            <m:r>
                              <a:rPr lang="en-US" i="1"/>
                              <m:t>(</m:t>
                            </m:r>
                            <m:r>
                              <a:rPr lang="en-US" i="1"/>
                              <m:t>𝑅𝑚𝑖</m:t>
                            </m:r>
                            <m:r>
                              <a:rPr lang="en-US" i="1"/>
                              <m:t>−</m:t>
                            </m:r>
                            <m:r>
                              <a:rPr lang="en-US" i="1"/>
                              <m:t>𝐸𝑅𝑚</m:t>
                            </m:r>
                            <m:r>
                              <a:rPr lang="en-US" i="1"/>
                              <m:t>)^</m:t>
                            </m:r>
                            <m:r>
                              <a:rPr lang="en-US" i="1"/>
                              <m:t>2</m:t>
                            </m:r>
                          </m:num>
                          <m:den>
                            <m:r>
                              <a:rPr lang="en-US" i="1"/>
                              <m:t>𝑛</m:t>
                            </m:r>
                            <m:r>
                              <a:rPr lang="en-US" i="1"/>
                              <m:t>−</m:t>
                            </m:r>
                            <m:r>
                              <a:rPr lang="en-US" i="1"/>
                              <m:t>1</m:t>
                            </m:r>
                          </m:den>
                        </m:f>
                      </m:e>
                    </m:nary>
                  </m:oMath>
                </a14:m>
                <a:endParaRPr lang="en-US" dirty="0"/>
              </a:p>
              <a:p>
                <a:pPr lvl="0" algn="r" rtl="1"/>
                <a:r>
                  <a:rPr lang="ar-SA" dirty="0"/>
                  <a:t>قانون حساب معامل بيتا لسهم معين :</a:t>
                </a:r>
                <a:endParaRPr lang="en-US" dirty="0"/>
              </a:p>
              <a:p>
                <a:pPr algn="r"/>
                <a14:m>
                  <m:oMathPara xmlns:m="http://schemas.openxmlformats.org/officeDocument/2006/math">
                    <m:oMathParaPr>
                      <m:jc m:val="centerGroup"/>
                    </m:oMathParaPr>
                    <m:oMath xmlns:m="http://schemas.openxmlformats.org/officeDocument/2006/math">
                      <m:f>
                        <m:fPr>
                          <m:ctrlPr>
                            <a:rPr lang="en-US" i="1"/>
                          </m:ctrlPr>
                        </m:fPr>
                        <m:num>
                          <m:r>
                            <a:rPr lang="en-US" i="1"/>
                            <m:t>𝐶𝑜𝑣</m:t>
                          </m:r>
                          <m:r>
                            <a:rPr lang="en-US" i="1"/>
                            <m:t>(</m:t>
                          </m:r>
                          <m:r>
                            <a:rPr lang="en-US" i="1"/>
                            <m:t>𝑎</m:t>
                          </m:r>
                          <m:r>
                            <a:rPr lang="en-US" i="1"/>
                            <m:t>,</m:t>
                          </m:r>
                          <m:r>
                            <a:rPr lang="en-US" i="1"/>
                            <m:t>𝑚</m:t>
                          </m:r>
                          <m:r>
                            <a:rPr lang="en-US" i="1"/>
                            <m:t>)</m:t>
                          </m:r>
                        </m:num>
                        <m:den>
                          <m:sSup>
                            <m:sSupPr>
                              <m:ctrlPr>
                                <a:rPr lang="en-US" i="1"/>
                              </m:ctrlPr>
                            </m:sSupPr>
                            <m:e>
                              <m:r>
                                <a:rPr lang="en-US" i="1"/>
                                <m:t>𝜎</m:t>
                              </m:r>
                              <m:r>
                                <a:rPr lang="en-US" i="1"/>
                                <m:t>(</m:t>
                              </m:r>
                              <m:r>
                                <a:rPr lang="en-US" i="1"/>
                                <m:t>𝑚</m:t>
                              </m:r>
                              <m:r>
                                <a:rPr lang="en-US" i="1"/>
                                <m:t>)</m:t>
                              </m:r>
                            </m:e>
                            <m:sup>
                              <m:r>
                                <a:rPr lang="en-US" i="1"/>
                                <m:t>2</m:t>
                              </m:r>
                            </m:sup>
                          </m:sSup>
                        </m:den>
                      </m:f>
                    </m:oMath>
                  </m:oMathPara>
                </a14:m>
                <a:endParaRPr lang="en-US" dirty="0"/>
              </a:p>
            </p:txBody>
          </p:sp>
        </mc:Choice>
        <mc:Fallback>
          <p:sp>
            <p:nvSpPr>
              <p:cNvPr id="6" name="Rectangle 5"/>
              <p:cNvSpPr>
                <a:spLocks noRot="1" noChangeAspect="1" noMove="1" noResize="1" noEditPoints="1" noAdjustHandles="1" noChangeArrowheads="1" noChangeShapeType="1" noTextEdit="1"/>
              </p:cNvSpPr>
              <p:nvPr/>
            </p:nvSpPr>
            <p:spPr>
              <a:xfrm>
                <a:off x="914400" y="2971800"/>
                <a:ext cx="7239000" cy="3488455"/>
              </a:xfrm>
              <a:prstGeom prst="rect">
                <a:avLst/>
              </a:prstGeom>
              <a:blipFill rotWithShape="1">
                <a:blip r:embed="rId2"/>
                <a:stretch>
                  <a:fillRect t="-1049" r="-589"/>
                </a:stretch>
              </a:blipFill>
            </p:spPr>
            <p:txBody>
              <a:bodyPr/>
              <a:lstStyle/>
              <a:p>
                <a:r>
                  <a:rPr lang="en-US">
                    <a:noFill/>
                  </a:rPr>
                  <a:t> </a:t>
                </a:r>
              </a:p>
            </p:txBody>
          </p:sp>
        </mc:Fallback>
      </mc:AlternateContent>
    </p:spTree>
    <p:extLst>
      <p:ext uri="{BB962C8B-B14F-4D97-AF65-F5344CB8AC3E}">
        <p14:creationId xmlns:p14="http://schemas.microsoft.com/office/powerpoint/2010/main" xmlns="" val="37940709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381000"/>
                <a:ext cx="7620000" cy="6019800"/>
              </a:xfrm>
            </p:spPr>
            <p:txBody>
              <a:bodyPr>
                <a:normAutofit/>
              </a:bodyPr>
              <a:lstStyle/>
              <a:p>
                <a:pPr algn="r" rtl="1"/>
                <a:r>
                  <a:rPr lang="ar-SA" sz="1800" b="1" dirty="0" smtClean="0"/>
                  <a:t> ما هو الانحراف المشترك بين عائد سهم شركة كيان وعائد السوق ؟</a:t>
                </a:r>
                <a:endParaRPr lang="en-US" sz="1800" dirty="0"/>
              </a:p>
              <a:p>
                <a:pPr lvl="0" algn="r" rtl="1"/>
                <a:r>
                  <a:rPr lang="ar-SA" sz="1800" dirty="0">
                    <a:solidFill>
                      <a:srgbClr val="FF0000"/>
                    </a:solidFill>
                  </a:rPr>
                  <a:t>0.00515</a:t>
                </a:r>
                <a:endParaRPr lang="en-US" sz="1800" dirty="0">
                  <a:solidFill>
                    <a:srgbClr val="FF0000"/>
                  </a:solidFill>
                </a:endParaRPr>
              </a:p>
              <a:p>
                <a:pPr lvl="0" algn="r" rtl="1"/>
                <a:r>
                  <a:rPr lang="ar-SA" sz="1800" dirty="0"/>
                  <a:t>0.009</a:t>
                </a:r>
                <a:endParaRPr lang="en-US" sz="1800" dirty="0"/>
              </a:p>
              <a:p>
                <a:pPr lvl="0" algn="r" rtl="1"/>
                <a:r>
                  <a:rPr lang="ar-SA" sz="1800" dirty="0"/>
                  <a:t>0.008</a:t>
                </a:r>
                <a:endParaRPr lang="en-US" sz="1800" dirty="0"/>
              </a:p>
              <a:p>
                <a:pPr lvl="0" algn="r" rtl="1"/>
                <a:r>
                  <a:rPr lang="ar-SA" sz="1800" dirty="0" smtClean="0"/>
                  <a:t>0.007</a:t>
                </a:r>
              </a:p>
              <a:p>
                <a:pPr marL="114300" lvl="0" indent="0" algn="r" rtl="1">
                  <a:buNone/>
                </a:pPr>
                <a:r>
                  <a:rPr lang="ar-SA" sz="1800" b="1" dirty="0" smtClean="0"/>
                  <a:t>استخدمنا هنا في الحل مجموع العوائد لتبسيط آلية الحل </a:t>
                </a:r>
              </a:p>
              <a:p>
                <a:pPr marL="114300" lvl="0" indent="0" algn="r" rtl="1">
                  <a:buNone/>
                </a:pPr>
                <a:r>
                  <a:rPr lang="ar-SA" sz="1800" dirty="0" smtClean="0">
                    <a:solidFill>
                      <a:srgbClr val="FF0000"/>
                    </a:solidFill>
                  </a:rPr>
                  <a:t>مجموع عوائد شركة كيان = 3%+5%+2%- = 6%</a:t>
                </a:r>
              </a:p>
              <a:p>
                <a:pPr marL="114300" lvl="0" indent="0" algn="r" rtl="1">
                  <a:buNone/>
                </a:pPr>
                <a:r>
                  <a:rPr lang="ar-SA" sz="1800" dirty="0" smtClean="0">
                    <a:solidFill>
                      <a:srgbClr val="FF0000"/>
                    </a:solidFill>
                  </a:rPr>
                  <a:t>مجموع عوائد السوق = 5%+6%+2%- = 9%</a:t>
                </a:r>
              </a:p>
              <a:p>
                <a:pPr marL="114300" lvl="0" indent="0" algn="r" rtl="1">
                  <a:buNone/>
                </a:pPr>
                <a:r>
                  <a:rPr lang="ar-SA" sz="1800" b="1" dirty="0" smtClean="0"/>
                  <a:t>أو نأخذ المتوسط من العوائد </a:t>
                </a:r>
              </a:p>
              <a:p>
                <a:pPr marL="114300" lvl="0" indent="0" algn="r" rtl="1">
                  <a:buNone/>
                </a:pPr>
                <a:r>
                  <a:rPr lang="ar-SA" sz="1800" dirty="0" smtClean="0">
                    <a:solidFill>
                      <a:srgbClr val="FF0000"/>
                    </a:solidFill>
                  </a:rPr>
                  <a:t>متوسط عائدات شركة كيان = (3%+5%+2%-)/3 = 2%</a:t>
                </a:r>
              </a:p>
              <a:p>
                <a:pPr marL="114300" lvl="0" indent="0" algn="r" rtl="1">
                  <a:buNone/>
                </a:pPr>
                <a:r>
                  <a:rPr lang="ar-SA" sz="1800" dirty="0" smtClean="0">
                    <a:solidFill>
                      <a:srgbClr val="FF0000"/>
                    </a:solidFill>
                  </a:rPr>
                  <a:t>متوسط عائدات السوق = ( 5%+6%+2%-)/3= 3% </a:t>
                </a:r>
              </a:p>
              <a:p>
                <a:pPr lvl="0" algn="r" rtl="1">
                  <a:buFontTx/>
                  <a:buChar char="-"/>
                </a:pPr>
                <a:r>
                  <a:rPr lang="ar-SA" sz="1800" dirty="0" smtClean="0"/>
                  <a:t>حساب الانحراف المشترك بين عائد سهم كيان وعائد السوق على حسب مجموع العوائد </a:t>
                </a:r>
              </a:p>
              <a:p>
                <a:pPr lvl="0" algn="r" rtl="1">
                  <a:buFontTx/>
                  <a:buChar char="-"/>
                </a:pPr>
                <a:r>
                  <a:rPr lang="ar-SA" sz="1800" dirty="0" smtClean="0"/>
                  <a:t>(0.03-0.06) * ( 0.05-0.09) =0.0012  </a:t>
                </a:r>
              </a:p>
              <a:p>
                <a:pPr lvl="0" algn="r" rtl="1">
                  <a:buFontTx/>
                  <a:buChar char="-"/>
                </a:pPr>
                <a:r>
                  <a:rPr lang="ar-SA" sz="1800" dirty="0" smtClean="0"/>
                  <a:t>(0.05-0.06)*(0.06-0.09)= 0.0003</a:t>
                </a:r>
              </a:p>
              <a:p>
                <a:pPr lvl="0" algn="r" rtl="1">
                  <a:buFontTx/>
                  <a:buChar char="-"/>
                </a:pPr>
                <a:r>
                  <a:rPr lang="ar-SA" sz="1800" dirty="0" smtClean="0"/>
                  <a:t>((-0.02)-0.06)*((-0.02)-0.09)= 0.0088</a:t>
                </a:r>
                <a:endParaRPr lang="en-US" sz="1800" dirty="0"/>
              </a:p>
              <a:p>
                <a:pPr lvl="0" algn="r" rtl="1"/>
                <a:r>
                  <a:rPr lang="ar-SA" sz="1800" b="1" dirty="0" smtClean="0"/>
                  <a:t/>
                </a:r>
                <a14:m>
                  <m:oMath xmlns:m="http://schemas.openxmlformats.org/officeDocument/2006/math">
                    <m:f>
                      <m:fPr>
                        <m:ctrlPr>
                          <a:rPr lang="ar-SA" sz="1800" b="1" i="1" smtClean="0">
                            <a:latin typeface="Cambria Math"/>
                          </a:rPr>
                        </m:ctrlPr>
                      </m:fPr>
                      <m:num>
                        <m:r>
                          <a:rPr lang="ar-SA" sz="1800" b="1" i="1" smtClean="0">
                            <a:latin typeface="Cambria Math"/>
                          </a:rPr>
                          <m:t>𝟎</m:t>
                        </m:r>
                        <m:r>
                          <a:rPr lang="ar-SA" sz="1800" b="1" i="1" smtClean="0">
                            <a:latin typeface="Cambria Math"/>
                          </a:rPr>
                          <m:t>.</m:t>
                        </m:r>
                        <m:r>
                          <a:rPr lang="ar-SA" sz="1800" b="1" i="1" smtClean="0">
                            <a:latin typeface="Cambria Math"/>
                          </a:rPr>
                          <m:t>𝟎𝟎𝟏𝟐</m:t>
                        </m:r>
                        <m:r>
                          <a:rPr lang="ar-SA" sz="1800" b="1" i="1" smtClean="0">
                            <a:latin typeface="Cambria Math"/>
                          </a:rPr>
                          <m:t>+</m:t>
                        </m:r>
                        <m:r>
                          <a:rPr lang="ar-SA" sz="1800" b="1" i="1" smtClean="0">
                            <a:latin typeface="Cambria Math"/>
                          </a:rPr>
                          <m:t>𝟎</m:t>
                        </m:r>
                        <m:r>
                          <a:rPr lang="ar-SA" sz="1800" b="1" i="1" smtClean="0">
                            <a:latin typeface="Cambria Math"/>
                          </a:rPr>
                          <m:t>.</m:t>
                        </m:r>
                        <m:r>
                          <a:rPr lang="ar-SA" sz="1800" b="1" i="1" smtClean="0">
                            <a:latin typeface="Cambria Math"/>
                          </a:rPr>
                          <m:t>𝟎𝟎𝟎𝟑</m:t>
                        </m:r>
                        <m:r>
                          <a:rPr lang="ar-SA" sz="1800" b="1" i="1" smtClean="0">
                            <a:latin typeface="Cambria Math"/>
                          </a:rPr>
                          <m:t>+</m:t>
                        </m:r>
                        <m:r>
                          <a:rPr lang="ar-SA" sz="1800" b="1" i="1" smtClean="0">
                            <a:latin typeface="Cambria Math"/>
                          </a:rPr>
                          <m:t>𝟎</m:t>
                        </m:r>
                        <m:r>
                          <a:rPr lang="ar-SA" sz="1800" b="1" i="1" smtClean="0">
                            <a:latin typeface="Cambria Math"/>
                          </a:rPr>
                          <m:t>.</m:t>
                        </m:r>
                        <m:r>
                          <a:rPr lang="ar-SA" sz="1800" b="1" i="1" smtClean="0">
                            <a:latin typeface="Cambria Math"/>
                          </a:rPr>
                          <m:t>𝟎𝟎𝟖</m:t>
                        </m:r>
                      </m:num>
                      <m:den>
                        <m:r>
                          <a:rPr lang="ar-SA" sz="1800" b="1" i="1" smtClean="0">
                            <a:latin typeface="Cambria Math"/>
                          </a:rPr>
                          <m:t>𝟑</m:t>
                        </m:r>
                        <m:r>
                          <a:rPr lang="ar-SA" sz="1800" b="1" i="1" smtClean="0">
                            <a:latin typeface="Cambria Math"/>
                          </a:rPr>
                          <m:t>−</m:t>
                        </m:r>
                        <m:r>
                          <a:rPr lang="ar-SA" sz="1800" b="1" i="1" smtClean="0">
                            <a:latin typeface="Cambria Math"/>
                          </a:rPr>
                          <m:t>𝟏</m:t>
                        </m:r>
                      </m:den>
                    </m:f>
                  </m:oMath>
                </a14:m>
                <a:r>
                  <a:rPr lang="ar-SA" sz="1800" dirty="0" smtClean="0"/>
                  <a:t>= </a:t>
                </a:r>
                <a:r>
                  <a:rPr lang="ar-SA" sz="1800" dirty="0"/>
                  <a:t/>
                </a:r>
                <a:r>
                  <a:rPr lang="ar-SA" sz="1800" dirty="0" smtClean="0"/>
                  <a:t/>
                </a:r>
                <a:r>
                  <a:rPr lang="ar-SA" sz="1800" dirty="0" smtClean="0">
                    <a:solidFill>
                      <a:srgbClr val="FF0000"/>
                    </a:solidFill>
                  </a:rPr>
                  <a:t>0.00515       </a:t>
                </a:r>
                <a:endParaRPr lang="en-US" sz="1800" dirty="0">
                  <a:solidFill>
                    <a:srgbClr val="FF0000"/>
                  </a:solidFill>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381000"/>
                <a:ext cx="7620000" cy="6019800"/>
              </a:xfrm>
              <a:blipFill rotWithShape="1">
                <a:blip r:embed="rId2"/>
                <a:stretch>
                  <a:fillRect t="-608"/>
                </a:stretch>
              </a:blipFill>
            </p:spPr>
            <p:txBody>
              <a:bodyPr/>
              <a:lstStyle/>
              <a:p>
                <a:r>
                  <a:rPr lang="en-US">
                    <a:noFill/>
                  </a:rPr>
                  <a:t> </a:t>
                </a:r>
              </a:p>
            </p:txBody>
          </p:sp>
        </mc:Fallback>
      </mc:AlternateContent>
    </p:spTree>
    <p:extLst>
      <p:ext uri="{BB962C8B-B14F-4D97-AF65-F5344CB8AC3E}">
        <p14:creationId xmlns:p14="http://schemas.microsoft.com/office/powerpoint/2010/main" xmlns="" val="691528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228600" y="457200"/>
                <a:ext cx="8077200" cy="5943600"/>
              </a:xfrm>
            </p:spPr>
            <p:txBody>
              <a:bodyPr/>
              <a:lstStyle/>
              <a:p>
                <a:pPr lvl="0" algn="r"/>
                <a:r>
                  <a:rPr lang="ar-SA" sz="2400" dirty="0" smtClean="0"/>
                  <a:t>- حساب </a:t>
                </a:r>
                <a:r>
                  <a:rPr lang="ar-SA" sz="2400" dirty="0"/>
                  <a:t>الانحراف المشترك بين عائد سهم كيان وعائد السوق على حسب </a:t>
                </a:r>
                <a:r>
                  <a:rPr lang="ar-SA" sz="2400" dirty="0" smtClean="0"/>
                  <a:t>متوسط العوائد : </a:t>
                </a:r>
              </a:p>
              <a:p>
                <a:pPr marL="114300" lvl="0" indent="0" algn="r">
                  <a:buNone/>
                </a:pPr>
                <a:r>
                  <a:rPr lang="ar-SA" sz="2400" dirty="0" smtClean="0"/>
                  <a:t>(0.03-0.02)*(0.05-0.03)= 0.0002</a:t>
                </a:r>
              </a:p>
              <a:p>
                <a:pPr marL="114300" lvl="0" indent="0" algn="r">
                  <a:buNone/>
                </a:pPr>
                <a:r>
                  <a:rPr lang="ar-SA" sz="2400" dirty="0" smtClean="0"/>
                  <a:t>(0.05-0.02)*(0.06-0.03)=0.0009 </a:t>
                </a:r>
                <a:endParaRPr lang="ar-SA" sz="2400" dirty="0"/>
              </a:p>
              <a:p>
                <a:pPr marL="114300" indent="0" algn="r">
                  <a:buNone/>
                </a:pPr>
                <a:r>
                  <a:rPr lang="ar-SA" dirty="0" smtClean="0"/>
                  <a:t>((0.02-)-0.02)*((0.02-)-0.03)=0.002</a:t>
                </a:r>
              </a:p>
              <a:p>
                <a:pPr marL="114300" indent="0" algn="r">
                  <a:buNone/>
                </a:pPr>
                <a:r>
                  <a:rPr lang="ar-SA" dirty="0" smtClean="0"/>
                  <a:t> =   </a:t>
                </a:r>
                <a:r>
                  <a:rPr lang="ar-SA" dirty="0" smtClean="0">
                    <a:solidFill>
                      <a:srgbClr val="FF0000"/>
                    </a:solidFill>
                  </a:rPr>
                  <a:t>0.00155</a:t>
                </a:r>
                <a:r>
                  <a:rPr lang="ar-SA" dirty="0" smtClean="0"/>
                  <a:t/>
                </a:r>
                <a14:m>
                  <m:oMath xmlns:m="http://schemas.openxmlformats.org/officeDocument/2006/math">
                    <m:f>
                      <m:fPr>
                        <m:ctrlPr>
                          <a:rPr lang="ar-SA" i="1" smtClean="0">
                            <a:latin typeface="Cambria Math"/>
                          </a:rPr>
                        </m:ctrlPr>
                      </m:fPr>
                      <m:num>
                        <m:r>
                          <a:rPr lang="ar-SA" b="0" i="1" smtClean="0">
                            <a:latin typeface="Cambria Math"/>
                          </a:rPr>
                          <m:t>0</m:t>
                        </m:r>
                        <m:r>
                          <a:rPr lang="ar-SA" b="0" i="1" smtClean="0">
                            <a:latin typeface="Cambria Math"/>
                          </a:rPr>
                          <m:t>.</m:t>
                        </m:r>
                        <m:r>
                          <a:rPr lang="ar-SA" b="0" i="1" smtClean="0">
                            <a:latin typeface="Cambria Math"/>
                          </a:rPr>
                          <m:t>0002</m:t>
                        </m:r>
                        <m:r>
                          <a:rPr lang="ar-SA" b="0" i="1" smtClean="0">
                            <a:latin typeface="Cambria Math"/>
                          </a:rPr>
                          <m:t>+</m:t>
                        </m:r>
                        <m:r>
                          <a:rPr lang="ar-SA" b="0" i="1" smtClean="0">
                            <a:latin typeface="Cambria Math"/>
                          </a:rPr>
                          <m:t>0</m:t>
                        </m:r>
                        <m:r>
                          <a:rPr lang="ar-SA" b="0" i="1" smtClean="0">
                            <a:latin typeface="Cambria Math"/>
                          </a:rPr>
                          <m:t>.</m:t>
                        </m:r>
                        <m:r>
                          <a:rPr lang="ar-SA" b="0" i="1" smtClean="0">
                            <a:latin typeface="Cambria Math"/>
                          </a:rPr>
                          <m:t>0009</m:t>
                        </m:r>
                        <m:r>
                          <a:rPr lang="ar-SA" b="0" i="1" smtClean="0">
                            <a:latin typeface="Cambria Math"/>
                          </a:rPr>
                          <m:t>+</m:t>
                        </m:r>
                        <m:r>
                          <a:rPr lang="ar-SA" b="0" i="1" smtClean="0">
                            <a:latin typeface="Cambria Math"/>
                          </a:rPr>
                          <m:t>0</m:t>
                        </m:r>
                        <m:r>
                          <a:rPr lang="ar-SA" b="0" i="1" smtClean="0">
                            <a:latin typeface="Cambria Math"/>
                          </a:rPr>
                          <m:t>.</m:t>
                        </m:r>
                        <m:r>
                          <a:rPr lang="ar-SA" b="0" i="1" smtClean="0">
                            <a:latin typeface="Cambria Math"/>
                          </a:rPr>
                          <m:t>002</m:t>
                        </m:r>
                      </m:num>
                      <m:den>
                        <m:r>
                          <a:rPr lang="ar-SA" b="0" i="1" smtClean="0">
                            <a:latin typeface="Cambria Math"/>
                          </a:rPr>
                          <m:t>3</m:t>
                        </m:r>
                        <m:r>
                          <a:rPr lang="ar-SA" b="0" i="1" smtClean="0">
                            <a:latin typeface="Cambria Math"/>
                          </a:rPr>
                          <m:t>−</m:t>
                        </m:r>
                        <m:r>
                          <a:rPr lang="ar-SA" b="0" i="1" smtClean="0">
                            <a:latin typeface="Cambria Math"/>
                          </a:rPr>
                          <m:t>1</m:t>
                        </m:r>
                      </m:den>
                    </m:f>
                  </m:oMath>
                </a14:m>
                <a:endParaRPr lang="ar-SA" dirty="0" smtClean="0"/>
              </a:p>
              <a:p>
                <a:pPr algn="r">
                  <a:buFontTx/>
                  <a:buChar char="-"/>
                </a:pPr>
                <a:r>
                  <a:rPr lang="ar-SA" dirty="0" smtClean="0">
                    <a:solidFill>
                      <a:srgbClr val="00B050"/>
                    </a:solidFill>
                  </a:rPr>
                  <a:t>حساب تباين عائدات السوق على حسب مجموع العوائد:</a:t>
                </a:r>
              </a:p>
              <a:p>
                <a:pPr marL="114300" indent="0" algn="r">
                  <a:buNone/>
                </a:pPr>
                <a:r>
                  <a:rPr lang="ar-SA" dirty="0" smtClean="0">
                    <a:solidFill>
                      <a:srgbClr val="00B050"/>
                    </a:solidFill>
                  </a:rPr>
                  <a:t>( 0.05-0.09)^2 + (0.06-0.09)^2 + ((0.02-)- 0.09)^2 = 0.0146</a:t>
                </a:r>
              </a:p>
              <a:p>
                <a:pPr marL="114300" indent="0" algn="r">
                  <a:buNone/>
                </a:pPr>
                <a:r>
                  <a:rPr lang="ar-SA" dirty="0" smtClean="0">
                    <a:solidFill>
                      <a:srgbClr val="00B050"/>
                    </a:solidFill>
                  </a:rPr>
                  <a:t>التباين = 0.0146 / (3-1) = </a:t>
                </a:r>
                <a:r>
                  <a:rPr lang="ar-SA" dirty="0" smtClean="0">
                    <a:solidFill>
                      <a:srgbClr val="FF0000"/>
                    </a:solidFill>
                  </a:rPr>
                  <a:t>0.0073  </a:t>
                </a:r>
              </a:p>
              <a:p>
                <a:pPr marL="114300" indent="0" algn="r">
                  <a:buNone/>
                </a:pPr>
                <a:r>
                  <a:rPr lang="ar-SA" dirty="0" smtClean="0">
                    <a:solidFill>
                      <a:srgbClr val="00B050"/>
                    </a:solidFill>
                  </a:rPr>
                  <a:t>حساب </a:t>
                </a:r>
                <a:r>
                  <a:rPr lang="ar-SA" dirty="0">
                    <a:solidFill>
                      <a:srgbClr val="00B050"/>
                    </a:solidFill>
                  </a:rPr>
                  <a:t>تباين عائدات السوق على حسب </a:t>
                </a:r>
                <a:r>
                  <a:rPr lang="ar-SA" dirty="0" smtClean="0">
                    <a:solidFill>
                      <a:srgbClr val="00B050"/>
                    </a:solidFill>
                  </a:rPr>
                  <a:t>متوسط العوائد :</a:t>
                </a:r>
                <a:endParaRPr lang="ar-SA" dirty="0">
                  <a:solidFill>
                    <a:srgbClr val="00B050"/>
                  </a:solidFill>
                </a:endParaRPr>
              </a:p>
              <a:p>
                <a:pPr marL="114300" indent="0" algn="r">
                  <a:buNone/>
                </a:pPr>
                <a:r>
                  <a:rPr lang="ar-SA" dirty="0" smtClean="0">
                    <a:solidFill>
                      <a:srgbClr val="00B050"/>
                    </a:solidFill>
                  </a:rPr>
                  <a:t>( 0.05-0.03)^2 + ( 0.06-0.03)^2 + ((0.02-)- 0.03)^2 = 0.0038</a:t>
                </a:r>
              </a:p>
              <a:p>
                <a:pPr marL="114300" indent="0" algn="r">
                  <a:buNone/>
                </a:pPr>
                <a:r>
                  <a:rPr lang="ar-SA" dirty="0" smtClean="0">
                    <a:solidFill>
                      <a:srgbClr val="00B050"/>
                    </a:solidFill>
                  </a:rPr>
                  <a:t>التباين = 0.0038 / (3-1) = 0.0019  </a:t>
                </a:r>
              </a:p>
              <a:p>
                <a:pPr marL="114300" indent="0" algn="r">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228600" y="457200"/>
                <a:ext cx="8077200" cy="5943600"/>
              </a:xfrm>
              <a:blipFill rotWithShape="1">
                <a:blip r:embed="rId2"/>
                <a:stretch>
                  <a:fillRect t="-718" r="-1057"/>
                </a:stretch>
              </a:blipFill>
            </p:spPr>
            <p:txBody>
              <a:bodyPr/>
              <a:lstStyle/>
              <a:p>
                <a:r>
                  <a:rPr lang="en-US">
                    <a:noFill/>
                  </a:rPr>
                  <a:t> </a:t>
                </a:r>
              </a:p>
            </p:txBody>
          </p:sp>
        </mc:Fallback>
      </mc:AlternateContent>
    </p:spTree>
    <p:extLst>
      <p:ext uri="{BB962C8B-B14F-4D97-AF65-F5344CB8AC3E}">
        <p14:creationId xmlns:p14="http://schemas.microsoft.com/office/powerpoint/2010/main" xmlns="" val="2704454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7848600" cy="6096000"/>
          </a:xfrm>
        </p:spPr>
        <p:txBody>
          <a:bodyPr/>
          <a:lstStyle/>
          <a:p>
            <a:pPr lvl="0" algn="r" rtl="1"/>
            <a:r>
              <a:rPr lang="ar-SA" sz="1600" b="1" dirty="0"/>
              <a:t>من السؤال السابق، ما تباين عائد السوق؟ </a:t>
            </a:r>
            <a:endParaRPr lang="en-US" sz="1600" dirty="0"/>
          </a:p>
          <a:p>
            <a:pPr lvl="0" algn="r" rtl="1"/>
            <a:r>
              <a:rPr lang="ar-SA" sz="1600" dirty="0"/>
              <a:t>0.008</a:t>
            </a:r>
            <a:endParaRPr lang="en-US" sz="1600" dirty="0"/>
          </a:p>
          <a:p>
            <a:pPr lvl="0" algn="r" rtl="1"/>
            <a:r>
              <a:rPr lang="ar-SA" sz="1600" dirty="0"/>
              <a:t>0.0095</a:t>
            </a:r>
            <a:endParaRPr lang="en-US" sz="1600" dirty="0"/>
          </a:p>
          <a:p>
            <a:pPr lvl="0" algn="r" rtl="1"/>
            <a:r>
              <a:rPr lang="ar-SA" sz="1600" dirty="0"/>
              <a:t>0.0015</a:t>
            </a:r>
            <a:endParaRPr lang="en-US" sz="1600" dirty="0"/>
          </a:p>
          <a:p>
            <a:pPr lvl="0" algn="r" rtl="1"/>
            <a:r>
              <a:rPr lang="ar-SA" sz="1600" dirty="0">
                <a:solidFill>
                  <a:srgbClr val="FF0000"/>
                </a:solidFill>
              </a:rPr>
              <a:t>0.0073</a:t>
            </a:r>
            <a:endParaRPr lang="en-US" sz="1600" dirty="0">
              <a:solidFill>
                <a:srgbClr val="FF0000"/>
              </a:solidFill>
            </a:endParaRPr>
          </a:p>
          <a:p>
            <a:pPr lvl="0" algn="r" rtl="1"/>
            <a:r>
              <a:rPr lang="ar-SA" sz="1600" b="1" dirty="0"/>
              <a:t> مما توصلت اليه من نتيجة في السؤالين السابقين فإن معامل بيتا لشركة كيان هو:</a:t>
            </a:r>
            <a:endParaRPr lang="en-US" sz="1600" dirty="0"/>
          </a:p>
          <a:p>
            <a:pPr lvl="0" algn="r" rtl="1"/>
            <a:r>
              <a:rPr lang="ar-SA" sz="1600" dirty="0"/>
              <a:t>0.5</a:t>
            </a:r>
            <a:endParaRPr lang="en-US" sz="1600" dirty="0"/>
          </a:p>
          <a:p>
            <a:pPr lvl="0" algn="r" rtl="1"/>
            <a:r>
              <a:rPr lang="ar-SA" sz="1600" dirty="0"/>
              <a:t>0.9</a:t>
            </a:r>
            <a:endParaRPr lang="en-US" sz="1600" dirty="0"/>
          </a:p>
          <a:p>
            <a:pPr lvl="0" algn="r" rtl="1"/>
            <a:r>
              <a:rPr lang="ar-SA" sz="1600" dirty="0"/>
              <a:t>0.1</a:t>
            </a:r>
            <a:endParaRPr lang="en-US" sz="1600" dirty="0"/>
          </a:p>
          <a:p>
            <a:pPr lvl="0" algn="r" rtl="1"/>
            <a:r>
              <a:rPr lang="ar-SA" sz="1600" dirty="0" smtClean="0">
                <a:solidFill>
                  <a:srgbClr val="FF0000"/>
                </a:solidFill>
              </a:rPr>
              <a:t>0.70</a:t>
            </a:r>
          </a:p>
          <a:p>
            <a:pPr marL="114300" lvl="0" indent="0" algn="r" rtl="1">
              <a:buNone/>
            </a:pPr>
            <a:endParaRPr lang="en-US" sz="1600" dirty="0">
              <a:solidFill>
                <a:srgbClr val="FF0000"/>
              </a:solidFill>
            </a:endParaRPr>
          </a:p>
          <a:p>
            <a:pPr algn="r"/>
            <a:r>
              <a:rPr lang="ar-SA" dirty="0" smtClean="0"/>
              <a:t>بيتا على حسب مجموع العوائد </a:t>
            </a:r>
          </a:p>
          <a:p>
            <a:pPr algn="r"/>
            <a:r>
              <a:rPr lang="ar-SA" dirty="0" smtClean="0"/>
              <a:t>= 0.00515 / 0.0073 =  0.70</a:t>
            </a:r>
          </a:p>
          <a:p>
            <a:pPr algn="r"/>
            <a:endParaRPr lang="ar-SA" dirty="0"/>
          </a:p>
          <a:p>
            <a:pPr algn="r"/>
            <a:r>
              <a:rPr lang="ar-SA" dirty="0" smtClean="0"/>
              <a:t>بيتا على حسب متوسط العوائد: </a:t>
            </a:r>
          </a:p>
          <a:p>
            <a:pPr algn="r"/>
            <a:r>
              <a:rPr lang="ar-SA" dirty="0" smtClean="0"/>
              <a:t>= 0.00155 / 0.0019= 0.81</a:t>
            </a:r>
            <a:endParaRPr lang="en-US" dirty="0"/>
          </a:p>
        </p:txBody>
      </p:sp>
    </p:spTree>
    <p:extLst>
      <p:ext uri="{BB962C8B-B14F-4D97-AF65-F5344CB8AC3E}">
        <p14:creationId xmlns:p14="http://schemas.microsoft.com/office/powerpoint/2010/main" xmlns="" val="3868362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533400"/>
                <a:ext cx="7772400" cy="5867400"/>
              </a:xfrm>
            </p:spPr>
            <p:txBody>
              <a:bodyPr>
                <a:normAutofit/>
              </a:bodyPr>
              <a:lstStyle/>
              <a:p>
                <a:pPr lvl="0" algn="r" rtl="1"/>
                <a:r>
                  <a:rPr lang="ar-SA" b="1" dirty="0"/>
                  <a:t>تعرف المخاطر ............  بأنها تلك المخاطر التي تؤثر في جميع المنشآت العاملة في السوق وتنتج من ظروف عدم التأكد المتعلقة بالظروف الاقتصادية: </a:t>
                </a:r>
                <a:endParaRPr lang="en-US" dirty="0"/>
              </a:p>
              <a:p>
                <a:pPr lvl="0" algn="r" rtl="1"/>
                <a:r>
                  <a:rPr lang="ar-SA" dirty="0"/>
                  <a:t>المخاطر غير المنتظمة </a:t>
                </a:r>
                <a:endParaRPr lang="en-US" dirty="0"/>
              </a:p>
              <a:p>
                <a:pPr lvl="0" algn="r" rtl="1"/>
                <a:r>
                  <a:rPr lang="ar-SA" dirty="0">
                    <a:solidFill>
                      <a:srgbClr val="FF0000"/>
                    </a:solidFill>
                  </a:rPr>
                  <a:t>المخاطر المنتظمة </a:t>
                </a:r>
                <a:endParaRPr lang="en-US" dirty="0">
                  <a:solidFill>
                    <a:srgbClr val="FF0000"/>
                  </a:solidFill>
                </a:endParaRPr>
              </a:p>
              <a:p>
                <a:pPr lvl="0" algn="r" rtl="1"/>
                <a:r>
                  <a:rPr lang="ar-SA" dirty="0"/>
                  <a:t>المخاطر الكلية </a:t>
                </a:r>
                <a:endParaRPr lang="en-US" dirty="0"/>
              </a:p>
              <a:p>
                <a:pPr marL="114300" indent="0" algn="r">
                  <a:buNone/>
                </a:pPr>
                <a:r>
                  <a:rPr lang="ar-SA" dirty="0" smtClean="0"/>
                  <a:t>لا </a:t>
                </a:r>
                <a:r>
                  <a:rPr lang="ar-SA" dirty="0"/>
                  <a:t>شيء مما </a:t>
                </a:r>
                <a:r>
                  <a:rPr lang="ar-SA" dirty="0" smtClean="0"/>
                  <a:t>سبق</a:t>
                </a:r>
              </a:p>
              <a:p>
                <a:pPr marL="114300" indent="0" algn="r">
                  <a:buNone/>
                </a:pPr>
                <a:endParaRPr lang="ar-SA" dirty="0"/>
              </a:p>
              <a:p>
                <a:pPr lvl="0" algn="r" rtl="1"/>
                <a:r>
                  <a:rPr lang="ar-SA" sz="1600" b="1" dirty="0"/>
                  <a:t>ما هو العائد المتوقع من سهم شركة كيان اذا علمت بان معامل بيتا السهم 1.5وأن عائد  السوق يساوي 10% والعائد الخالي من المخاطر يساوي 9% ؟ </a:t>
                </a:r>
                <a:endParaRPr lang="en-US" sz="1600" dirty="0"/>
              </a:p>
              <a:p>
                <a:pPr lvl="0" algn="r" rtl="1"/>
                <a:r>
                  <a:rPr lang="ar-SA" sz="1600" dirty="0"/>
                  <a:t>قانون حساب معدل العائد المطلوب ( المتوقع) من سهم ما: </a:t>
                </a:r>
                <a:endParaRPr lang="en-US" sz="1600" dirty="0"/>
              </a:p>
              <a:p>
                <a:pPr algn="r"/>
                <a:endParaRPr lang="ar-SA" sz="1600" dirty="0" smtClean="0"/>
              </a:p>
              <a:p>
                <a:pPr algn="ctr"/>
                <a:r>
                  <a:rPr lang="ar-SA" sz="1600" dirty="0" smtClean="0"/>
                  <a:t/>
                </a:r>
                <a14:m>
                  <m:oMath xmlns:m="http://schemas.openxmlformats.org/officeDocument/2006/math">
                    <m:r>
                      <a:rPr lang="en-US" sz="1600" i="1"/>
                      <m:t>𝑅𝑎</m:t>
                    </m:r>
                    <m:r>
                      <a:rPr lang="en-US" sz="1600" i="1"/>
                      <m:t>=</m:t>
                    </m:r>
                    <m:r>
                      <a:rPr lang="en-US" sz="1600" i="1"/>
                      <m:t>𝑅𝑓</m:t>
                    </m:r>
                    <m:r>
                      <a:rPr lang="en-US" sz="1600" i="1"/>
                      <m:t>+</m:t>
                    </m:r>
                    <m:r>
                      <a:rPr lang="en-US" sz="1600" i="1"/>
                      <m:t>𝛽</m:t>
                    </m:r>
                    <m:r>
                      <a:rPr lang="en-US" sz="1600" i="1"/>
                      <m:t>𝑎</m:t>
                    </m:r>
                    <m:r>
                      <a:rPr lang="en-US" sz="1600" i="1"/>
                      <m:t>(</m:t>
                    </m:r>
                    <m:r>
                      <a:rPr lang="en-US" sz="1600" i="1"/>
                      <m:t>𝑅𝑚</m:t>
                    </m:r>
                    <m:r>
                      <a:rPr lang="en-US" sz="1600" i="1"/>
                      <m:t>−</m:t>
                    </m:r>
                    <m:r>
                      <a:rPr lang="en-US" sz="1600" i="1"/>
                      <m:t>𝑅𝑓</m:t>
                    </m:r>
                    <m:r>
                      <a:rPr lang="en-US" sz="1600" i="1"/>
                      <m:t>)</m:t>
                    </m:r>
                  </m:oMath>
                </a14:m>
                <a:endParaRPr lang="en-US" sz="1600" dirty="0"/>
              </a:p>
              <a:p>
                <a:pPr marL="114300" indent="0" algn="r">
                  <a:buNone/>
                </a:pPr>
                <a:r>
                  <a:rPr lang="ar-SA" dirty="0" smtClean="0"/>
                  <a:t>= 0.09+ 1.5( 0.1-0.09) = 0.105 للتحويل الى نسبة مئوية نضرب في 100 </a:t>
                </a:r>
              </a:p>
              <a:p>
                <a:pPr marL="114300" indent="0" algn="r">
                  <a:buNone/>
                </a:pPr>
                <a:r>
                  <a:rPr lang="ar-SA" dirty="0" smtClean="0"/>
                  <a:t>= 0.105*100 </a:t>
                </a:r>
                <a:r>
                  <a:rPr lang="ar-SA" dirty="0" smtClean="0">
                    <a:solidFill>
                      <a:srgbClr val="FF0000"/>
                    </a:solidFill>
                  </a:rPr>
                  <a:t>= 10.5%  </a:t>
                </a:r>
                <a:endParaRPr lang="en-US" dirty="0">
                  <a:solidFill>
                    <a:srgbClr val="FF0000"/>
                  </a:solidFill>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533400"/>
                <a:ext cx="7772400" cy="5867400"/>
              </a:xfrm>
              <a:blipFill rotWithShape="1">
                <a:blip r:embed="rId2"/>
                <a:stretch>
                  <a:fillRect l="-314" t="-520" r="-941"/>
                </a:stretch>
              </a:blipFill>
            </p:spPr>
            <p:txBody>
              <a:bodyPr/>
              <a:lstStyle/>
              <a:p>
                <a:r>
                  <a:rPr lang="en-US">
                    <a:noFill/>
                  </a:rPr>
                  <a:t> </a:t>
                </a:r>
              </a:p>
            </p:txBody>
          </p:sp>
        </mc:Fallback>
      </mc:AlternateContent>
    </p:spTree>
    <p:extLst>
      <p:ext uri="{BB962C8B-B14F-4D97-AF65-F5344CB8AC3E}">
        <p14:creationId xmlns:p14="http://schemas.microsoft.com/office/powerpoint/2010/main" xmlns="" val="9024059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533400"/>
            <a:ext cx="8001000" cy="5867400"/>
          </a:xfrm>
        </p:spPr>
        <p:txBody>
          <a:bodyPr>
            <a:normAutofit/>
          </a:bodyPr>
          <a:lstStyle/>
          <a:p>
            <a:pPr lvl="0" algn="r" rtl="1"/>
            <a:r>
              <a:rPr lang="ar-SA" sz="1600" b="1" dirty="0"/>
              <a:t>تعرف المخاطر ............  بأنها تلك المخاطر التي يمكن تجنبها عن طريق اتباع سياسة التنويع في الاستثمارات : </a:t>
            </a:r>
            <a:endParaRPr lang="en-US" sz="1600" dirty="0"/>
          </a:p>
          <a:p>
            <a:pPr lvl="0" algn="r" rtl="1"/>
            <a:r>
              <a:rPr lang="ar-SA" sz="1600" dirty="0">
                <a:solidFill>
                  <a:srgbClr val="FF0000"/>
                </a:solidFill>
              </a:rPr>
              <a:t>المخاطر غير المنتظمة </a:t>
            </a:r>
            <a:endParaRPr lang="en-US" sz="1600" dirty="0">
              <a:solidFill>
                <a:srgbClr val="FF0000"/>
              </a:solidFill>
            </a:endParaRPr>
          </a:p>
          <a:p>
            <a:pPr lvl="0" algn="r" rtl="1"/>
            <a:r>
              <a:rPr lang="ar-SA" sz="1600" dirty="0"/>
              <a:t>المخاطر المنتظمة </a:t>
            </a:r>
            <a:endParaRPr lang="en-US" sz="1600" dirty="0"/>
          </a:p>
          <a:p>
            <a:pPr lvl="0" algn="r" rtl="1"/>
            <a:r>
              <a:rPr lang="ar-SA" sz="1600" dirty="0"/>
              <a:t>المخاطر الكلية </a:t>
            </a:r>
            <a:endParaRPr lang="en-US" sz="1600" dirty="0"/>
          </a:p>
          <a:p>
            <a:pPr marL="114300" indent="0" algn="r">
              <a:buNone/>
            </a:pPr>
            <a:r>
              <a:rPr lang="ar-SA" sz="1600" dirty="0" smtClean="0"/>
              <a:t>لا </a:t>
            </a:r>
            <a:r>
              <a:rPr lang="ar-SA" sz="1600" dirty="0"/>
              <a:t>شيء مما </a:t>
            </a:r>
            <a:r>
              <a:rPr lang="ar-SA" sz="1600" dirty="0" smtClean="0"/>
              <a:t>سبق</a:t>
            </a:r>
          </a:p>
          <a:p>
            <a:pPr marL="114300" indent="0" algn="r">
              <a:buNone/>
            </a:pPr>
            <a:endParaRPr lang="ar-SA" sz="1600" dirty="0"/>
          </a:p>
          <a:p>
            <a:pPr marL="114300" indent="0" algn="r">
              <a:buNone/>
            </a:pPr>
            <a:endParaRPr lang="ar-SA" sz="1600" dirty="0" smtClean="0"/>
          </a:p>
          <a:p>
            <a:pPr marL="114300" indent="0" algn="r">
              <a:buNone/>
            </a:pPr>
            <a:endParaRPr lang="ar-SA" sz="1600" dirty="0"/>
          </a:p>
          <a:p>
            <a:pPr marL="114300" indent="0" algn="r">
              <a:buNone/>
            </a:pPr>
            <a:endParaRPr lang="ar-SA" sz="1600" dirty="0" smtClean="0"/>
          </a:p>
        </p:txBody>
      </p:sp>
      <p:graphicFrame>
        <p:nvGraphicFramePr>
          <p:cNvPr id="4" name="Table 3"/>
          <p:cNvGraphicFramePr>
            <a:graphicFrameLocks noGrp="1"/>
          </p:cNvGraphicFramePr>
          <p:nvPr>
            <p:extLst>
              <p:ext uri="{D42A27DB-BD31-4B8C-83A1-F6EECF244321}">
                <p14:modId xmlns:p14="http://schemas.microsoft.com/office/powerpoint/2010/main" xmlns="" val="2191153812"/>
              </p:ext>
            </p:extLst>
          </p:nvPr>
        </p:nvGraphicFramePr>
        <p:xfrm>
          <a:off x="1524000" y="4038600"/>
          <a:ext cx="5623560" cy="1367028"/>
        </p:xfrm>
        <a:graphic>
          <a:graphicData uri="http://schemas.openxmlformats.org/drawingml/2006/table">
            <a:tbl>
              <a:tblPr rtl="1" firstRow="1" firstCol="1" bandRow="1">
                <a:tableStyleId>{5C22544A-7EE6-4342-B048-85BDC9FD1C3A}</a:tableStyleId>
              </a:tblPr>
              <a:tblGrid>
                <a:gridCol w="1874520"/>
                <a:gridCol w="1874520"/>
                <a:gridCol w="1874520"/>
              </a:tblGrid>
              <a:tr h="0">
                <a:tc>
                  <a:txBody>
                    <a:bodyPr/>
                    <a:lstStyle/>
                    <a:p>
                      <a:pPr marL="0" marR="0" algn="r" rtl="1">
                        <a:lnSpc>
                          <a:spcPct val="115000"/>
                        </a:lnSpc>
                        <a:spcBef>
                          <a:spcPts val="0"/>
                        </a:spcBef>
                        <a:spcAft>
                          <a:spcPts val="0"/>
                        </a:spcAft>
                      </a:pPr>
                      <a:r>
                        <a:rPr lang="ar-SA" sz="1300" dirty="0">
                          <a:effectLst/>
                        </a:rPr>
                        <a:t>السنة </a:t>
                      </a:r>
                      <a:endParaRPr lang="en-US" sz="1100" dirty="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التدفقات النقدية المتوقعة </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معامل معادل التأكد </a:t>
                      </a:r>
                      <a:endParaRPr lang="en-US" sz="1100">
                        <a:effectLst/>
                        <a:latin typeface="Calibri"/>
                        <a:ea typeface="Calibri"/>
                        <a:cs typeface="Arial"/>
                      </a:endParaRPr>
                    </a:p>
                  </a:txBody>
                  <a:tcPr marL="68580" marR="68580" marT="0" marB="0"/>
                </a:tc>
              </a:tr>
              <a:tr h="0">
                <a:tc>
                  <a:txBody>
                    <a:bodyPr/>
                    <a:lstStyle/>
                    <a:p>
                      <a:pPr marL="0" marR="0" algn="r" rtl="1">
                        <a:lnSpc>
                          <a:spcPct val="115000"/>
                        </a:lnSpc>
                        <a:spcBef>
                          <a:spcPts val="0"/>
                        </a:spcBef>
                        <a:spcAft>
                          <a:spcPts val="0"/>
                        </a:spcAft>
                      </a:pPr>
                      <a:r>
                        <a:rPr lang="ar-SA" sz="1300" dirty="0">
                          <a:effectLst/>
                        </a:rPr>
                        <a:t>1</a:t>
                      </a:r>
                      <a:endParaRPr lang="en-US" sz="1100" dirty="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10000</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0.90</a:t>
                      </a:r>
                      <a:endParaRPr lang="en-US" sz="1100">
                        <a:effectLst/>
                        <a:latin typeface="Calibri"/>
                        <a:ea typeface="Calibri"/>
                        <a:cs typeface="Arial"/>
                      </a:endParaRPr>
                    </a:p>
                  </a:txBody>
                  <a:tcPr marL="68580" marR="68580" marT="0" marB="0"/>
                </a:tc>
              </a:tr>
              <a:tr h="0">
                <a:tc>
                  <a:txBody>
                    <a:bodyPr/>
                    <a:lstStyle/>
                    <a:p>
                      <a:pPr marL="0" marR="0" algn="r" rtl="1">
                        <a:lnSpc>
                          <a:spcPct val="115000"/>
                        </a:lnSpc>
                        <a:spcBef>
                          <a:spcPts val="0"/>
                        </a:spcBef>
                        <a:spcAft>
                          <a:spcPts val="0"/>
                        </a:spcAft>
                      </a:pPr>
                      <a:r>
                        <a:rPr lang="ar-SA" sz="1300">
                          <a:effectLst/>
                        </a:rPr>
                        <a:t>2</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20000</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dirty="0">
                          <a:effectLst/>
                        </a:rPr>
                        <a:t>0.90</a:t>
                      </a:r>
                      <a:endParaRPr lang="en-US" sz="1100" dirty="0">
                        <a:effectLst/>
                        <a:latin typeface="Calibri"/>
                        <a:ea typeface="Calibri"/>
                        <a:cs typeface="Arial"/>
                      </a:endParaRPr>
                    </a:p>
                  </a:txBody>
                  <a:tcPr marL="68580" marR="68580" marT="0" marB="0"/>
                </a:tc>
              </a:tr>
              <a:tr h="0">
                <a:tc>
                  <a:txBody>
                    <a:bodyPr/>
                    <a:lstStyle/>
                    <a:p>
                      <a:pPr marL="0" marR="0" algn="r" rtl="1">
                        <a:lnSpc>
                          <a:spcPct val="115000"/>
                        </a:lnSpc>
                        <a:spcBef>
                          <a:spcPts val="0"/>
                        </a:spcBef>
                        <a:spcAft>
                          <a:spcPts val="0"/>
                        </a:spcAft>
                      </a:pPr>
                      <a:r>
                        <a:rPr lang="ar-SA" sz="1300">
                          <a:effectLst/>
                        </a:rPr>
                        <a:t>3</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dirty="0">
                          <a:effectLst/>
                        </a:rPr>
                        <a:t>40000</a:t>
                      </a:r>
                      <a:endParaRPr lang="en-US" sz="1100" dirty="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0.80</a:t>
                      </a:r>
                      <a:endParaRPr lang="en-US" sz="1100">
                        <a:effectLst/>
                        <a:latin typeface="Calibri"/>
                        <a:ea typeface="Calibri"/>
                        <a:cs typeface="Arial"/>
                      </a:endParaRPr>
                    </a:p>
                  </a:txBody>
                  <a:tcPr marL="68580" marR="68580" marT="0" marB="0"/>
                </a:tc>
              </a:tr>
              <a:tr h="0">
                <a:tc>
                  <a:txBody>
                    <a:bodyPr/>
                    <a:lstStyle/>
                    <a:p>
                      <a:pPr marL="0" marR="0" algn="r" rtl="1">
                        <a:lnSpc>
                          <a:spcPct val="115000"/>
                        </a:lnSpc>
                        <a:spcBef>
                          <a:spcPts val="0"/>
                        </a:spcBef>
                        <a:spcAft>
                          <a:spcPts val="0"/>
                        </a:spcAft>
                      </a:pPr>
                      <a:r>
                        <a:rPr lang="ar-SA" sz="1300" dirty="0">
                          <a:effectLst/>
                        </a:rPr>
                        <a:t>4</a:t>
                      </a:r>
                      <a:endParaRPr lang="en-US" sz="1100" dirty="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80000</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dirty="0">
                          <a:effectLst/>
                        </a:rPr>
                        <a:t>0.70</a:t>
                      </a:r>
                      <a:endParaRPr lang="en-US" sz="1100" dirty="0">
                        <a:effectLst/>
                        <a:latin typeface="Calibri"/>
                        <a:ea typeface="Calibri"/>
                        <a:cs typeface="Arial"/>
                      </a:endParaRPr>
                    </a:p>
                  </a:txBody>
                  <a:tcPr marL="68580" marR="68580" marT="0" marB="0"/>
                </a:tc>
              </a:tr>
              <a:tr h="0">
                <a:tc>
                  <a:txBody>
                    <a:bodyPr/>
                    <a:lstStyle/>
                    <a:p>
                      <a:pPr marL="0" marR="0" algn="r" rtl="1">
                        <a:lnSpc>
                          <a:spcPct val="115000"/>
                        </a:lnSpc>
                        <a:spcBef>
                          <a:spcPts val="0"/>
                        </a:spcBef>
                        <a:spcAft>
                          <a:spcPts val="0"/>
                        </a:spcAft>
                      </a:pPr>
                      <a:r>
                        <a:rPr lang="ar-SA" sz="1300">
                          <a:effectLst/>
                        </a:rPr>
                        <a:t>5</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80000</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dirty="0">
                          <a:effectLst/>
                        </a:rPr>
                        <a:t>0.50</a:t>
                      </a:r>
                      <a:endParaRPr lang="en-US" sz="1100" dirty="0">
                        <a:effectLst/>
                        <a:latin typeface="Calibri"/>
                        <a:ea typeface="Calibri"/>
                        <a:cs typeface="Arial"/>
                      </a:endParaRPr>
                    </a:p>
                  </a:txBody>
                  <a:tcPr marL="68580" marR="68580" marT="0" marB="0"/>
                </a:tc>
              </a:tr>
            </a:tbl>
          </a:graphicData>
        </a:graphic>
      </p:graphicFrame>
      <p:sp>
        <p:nvSpPr>
          <p:cNvPr id="5" name="Rectangle 1"/>
          <p:cNvSpPr>
            <a:spLocks noChangeArrowheads="1"/>
          </p:cNvSpPr>
          <p:nvPr/>
        </p:nvSpPr>
        <p:spPr bwMode="auto">
          <a:xfrm>
            <a:off x="152400" y="2590800"/>
            <a:ext cx="8153399"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Char char="•"/>
              <a:tabLst/>
            </a:pPr>
            <a:r>
              <a:rPr kumimoji="0" lang="ar-SA" altLang="en-US" sz="1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تفكر شركة وفرة في الدخول في مشروع استثماري يكلف 120000 ريال، ومعدل العائد المطلوب من المشروع هو 10% في حين أن معدل العائد الخالي من المخاطرة هو 5% والتدفقات النقدية الصافية المتوقعة من المشروع خلال الخمس سنوات القادمة مع معادل التأكد الخاص بها موضحة بالجدول التالي: </a:t>
            </a:r>
            <a:endParaRPr kumimoji="0" lang="en-US" alt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101963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001000" cy="5943600"/>
          </a:xfrm>
        </p:spPr>
        <p:txBody>
          <a:bodyPr>
            <a:normAutofit/>
          </a:bodyPr>
          <a:lstStyle/>
          <a:p>
            <a:pPr algn="r" rtl="1"/>
            <a:r>
              <a:rPr lang="ar-SA" sz="1600" dirty="0"/>
              <a:t>يمكن استخدام القوانين التالية في حل هذا السؤال: </a:t>
            </a:r>
            <a:endParaRPr lang="en-US" sz="1600" dirty="0"/>
          </a:p>
          <a:p>
            <a:pPr lvl="0" algn="r" rtl="1"/>
            <a:r>
              <a:rPr lang="ar-SA" sz="1600" dirty="0"/>
              <a:t>قانون حساب التدفقات النقدية المؤكدة: </a:t>
            </a:r>
            <a:endParaRPr lang="en-US" sz="1600" dirty="0"/>
          </a:p>
          <a:p>
            <a:pPr algn="r" rtl="1"/>
            <a:r>
              <a:rPr lang="ar-SA" sz="1600" dirty="0"/>
              <a:t>  </a:t>
            </a:r>
            <a:endParaRPr lang="en-US" sz="1600" dirty="0"/>
          </a:p>
          <a:p>
            <a:pPr lvl="0" algn="r" rtl="1"/>
            <a:r>
              <a:rPr lang="ar-SA" sz="1600" dirty="0"/>
              <a:t>قانون حساب صافي القيمة الحالية باستخدام طريقة معامل معادل التأكد: </a:t>
            </a:r>
            <a:endParaRPr lang="ar-SA" sz="1600" dirty="0" smtClean="0"/>
          </a:p>
          <a:p>
            <a:pPr lvl="0" algn="r" rtl="1"/>
            <a:endParaRPr lang="ar-SA" sz="1600" dirty="0" smtClean="0"/>
          </a:p>
          <a:p>
            <a:pPr lvl="0" algn="r" rtl="1"/>
            <a:endParaRPr lang="en-US" sz="1600" dirty="0"/>
          </a:p>
          <a:p>
            <a:pPr marL="114300" indent="0" algn="r">
              <a:buNone/>
            </a:pPr>
            <a:endParaRPr lang="ar-SA" sz="1600" dirty="0" smtClean="0"/>
          </a:p>
          <a:p>
            <a:pPr marL="114300" indent="0" algn="r">
              <a:buNone/>
            </a:pPr>
            <a:r>
              <a:rPr lang="ar-SA" sz="1600" dirty="0" smtClean="0"/>
              <a:t>ملاحظة </a:t>
            </a:r>
            <a:r>
              <a:rPr lang="ar-SA" sz="1600" dirty="0"/>
              <a:t>يمكنك استخدام الجداول المالية المرفقة في حل جزء من هذا السؤال. </a:t>
            </a:r>
            <a:endParaRPr lang="ar-SA" sz="1600" dirty="0" smtClean="0"/>
          </a:p>
          <a:p>
            <a:pPr algn="r" rtl="1"/>
            <a:r>
              <a:rPr lang="ar-SA" sz="1600" b="1" dirty="0"/>
              <a:t>المطلوب : ما هي صافي القيمة الحالية باستخدام طريقة معامل معادل التأكد:  </a:t>
            </a:r>
            <a:endParaRPr lang="en-US" sz="1600" dirty="0"/>
          </a:p>
          <a:p>
            <a:pPr lvl="0" algn="r" rtl="1"/>
            <a:r>
              <a:rPr lang="ar-SA" sz="1600" dirty="0">
                <a:solidFill>
                  <a:srgbClr val="FF0000"/>
                </a:solidFill>
              </a:rPr>
              <a:t>+9949</a:t>
            </a:r>
            <a:endParaRPr lang="en-US" sz="1600" dirty="0">
              <a:solidFill>
                <a:srgbClr val="FF0000"/>
              </a:solidFill>
            </a:endParaRPr>
          </a:p>
          <a:p>
            <a:pPr lvl="0" algn="r" rtl="1"/>
            <a:r>
              <a:rPr lang="ar-SA" sz="1600" dirty="0"/>
              <a:t>-9949 </a:t>
            </a:r>
            <a:endParaRPr lang="en-US" sz="1600" dirty="0"/>
          </a:p>
          <a:p>
            <a:pPr lvl="0" algn="r" rtl="1"/>
            <a:r>
              <a:rPr lang="ar-SA" sz="1600" dirty="0"/>
              <a:t>+50</a:t>
            </a:r>
            <a:endParaRPr lang="en-US" sz="1600" dirty="0"/>
          </a:p>
          <a:p>
            <a:pPr lvl="0" algn="r" rtl="1"/>
            <a:r>
              <a:rPr lang="ar-SA" sz="1600" dirty="0"/>
              <a:t>-50</a:t>
            </a:r>
            <a:endParaRPr lang="en-US" sz="1600" dirty="0"/>
          </a:p>
          <a:p>
            <a:pPr marL="114300" indent="0" algn="r">
              <a:buNone/>
            </a:pPr>
            <a:r>
              <a:rPr lang="ar-SA" sz="1600" dirty="0" smtClean="0">
                <a:solidFill>
                  <a:srgbClr val="FF0000"/>
                </a:solidFill>
              </a:rPr>
              <a:t>لحساب صافي القيمة الحالية باستخدام طريقة معامل معادل التأكد يجب تحويل التدفقات النقدية الى تدفقات نقدية مؤكدة ومن ثم أخذ مجموع القيم الحالية من هذه التدفقات وطرحها من تكلفة رأس المال</a:t>
            </a:r>
          </a:p>
          <a:p>
            <a:pPr marL="114300" indent="0" algn="r">
              <a:buNone/>
            </a:pPr>
            <a:endParaRPr lang="ar-SA" sz="1600" dirty="0">
              <a:solidFill>
                <a:srgbClr val="FF0000"/>
              </a:solidFill>
            </a:endParaRPr>
          </a:p>
          <a:p>
            <a:pPr marL="114300" indent="0" algn="r">
              <a:buNone/>
            </a:pPr>
            <a:r>
              <a:rPr lang="ar-SA" sz="1600" dirty="0" smtClean="0">
                <a:solidFill>
                  <a:srgbClr val="FF0000"/>
                </a:solidFill>
              </a:rPr>
              <a:t> </a:t>
            </a:r>
            <a:endParaRPr lang="en-US" sz="1600" dirty="0">
              <a:solidFill>
                <a:srgbClr val="FF0000"/>
              </a:solidFill>
            </a:endParaRPr>
          </a:p>
        </p:txBody>
      </p:sp>
      <p:pic>
        <p:nvPicPr>
          <p:cNvPr id="4" name="Picture 3"/>
          <p:cNvPicPr/>
          <p:nvPr/>
        </p:nvPicPr>
        <p:blipFill>
          <a:blip r:embed="rId2">
            <a:extLst>
              <a:ext uri="{28A0092B-C50C-407E-A947-70E740481C1C}">
                <a14:useLocalDpi xmlns:a14="http://schemas.microsoft.com/office/drawing/2010/main" xmlns="" val="0"/>
              </a:ext>
            </a:extLst>
          </a:blip>
          <a:srcRect/>
          <a:stretch>
            <a:fillRect/>
          </a:stretch>
        </p:blipFill>
        <p:spPr bwMode="auto">
          <a:xfrm>
            <a:off x="3886200" y="1021994"/>
            <a:ext cx="2543810" cy="317500"/>
          </a:xfrm>
          <a:prstGeom prst="rect">
            <a:avLst/>
          </a:prstGeom>
          <a:noFill/>
          <a:ln>
            <a:noFill/>
          </a:ln>
          <a:extLst/>
        </p:spPr>
      </p:pic>
      <p:pic>
        <p:nvPicPr>
          <p:cNvPr id="5" name="Picture 4"/>
          <p:cNvPicPr/>
          <p:nvPr/>
        </p:nvPicPr>
        <p:blipFill>
          <a:blip r:embed="rId3">
            <a:extLst>
              <a:ext uri="{28A0092B-C50C-407E-A947-70E740481C1C}">
                <a14:useLocalDpi xmlns:a14="http://schemas.microsoft.com/office/drawing/2010/main" xmlns="" val="0"/>
              </a:ext>
            </a:extLst>
          </a:blip>
          <a:srcRect/>
          <a:stretch>
            <a:fillRect/>
          </a:stretch>
        </p:blipFill>
        <p:spPr bwMode="auto">
          <a:xfrm>
            <a:off x="3886200" y="1752600"/>
            <a:ext cx="2814320" cy="461010"/>
          </a:xfrm>
          <a:prstGeom prst="rect">
            <a:avLst/>
          </a:prstGeom>
          <a:noFill/>
          <a:ln>
            <a:noFill/>
          </a:ln>
          <a:extLst/>
        </p:spPr>
      </p:pic>
    </p:spTree>
    <p:extLst>
      <p:ext uri="{BB962C8B-B14F-4D97-AF65-F5344CB8AC3E}">
        <p14:creationId xmlns:p14="http://schemas.microsoft.com/office/powerpoint/2010/main" xmlns="" val="3492266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2743200"/>
            <a:ext cx="7620000" cy="2133600"/>
          </a:xfrm>
        </p:spPr>
        <p:txBody>
          <a:bodyPr/>
          <a:lstStyle/>
          <a:p>
            <a:pPr lvl="0" algn="r" rtl="1"/>
            <a:r>
              <a:rPr lang="ar-SA" sz="1600" dirty="0" smtClean="0"/>
              <a:t>اذا صافي القيمة الحالية = 129950.4 – 120000 = </a:t>
            </a:r>
            <a:r>
              <a:rPr lang="ar-SA" sz="1600" dirty="0" smtClean="0">
                <a:solidFill>
                  <a:srgbClr val="FF0000"/>
                </a:solidFill>
              </a:rPr>
              <a:t>9950</a:t>
            </a:r>
            <a:r>
              <a:rPr lang="ar-SA" sz="1600" dirty="0" smtClean="0"/>
              <a:t> +  </a:t>
            </a:r>
            <a:br>
              <a:rPr lang="ar-SA" sz="1600" dirty="0" smtClean="0"/>
            </a:br>
            <a:r>
              <a:rPr lang="ar-SA" sz="1600" dirty="0"/>
              <a:t/>
            </a:r>
            <a:br>
              <a:rPr lang="ar-SA" sz="1600" dirty="0"/>
            </a:br>
            <a:r>
              <a:rPr lang="ar-SA" sz="1600" b="1" dirty="0"/>
              <a:t>مما توصلت اليه في السؤال السابق هل المشروع مقبول أم مرفوض ؟</a:t>
            </a:r>
            <a:r>
              <a:rPr lang="en-US" sz="1600" dirty="0"/>
              <a:t/>
            </a:r>
            <a:br>
              <a:rPr lang="en-US" sz="1600" dirty="0"/>
            </a:br>
            <a:r>
              <a:rPr lang="ar-SA" sz="1600" dirty="0">
                <a:solidFill>
                  <a:srgbClr val="FF0000"/>
                </a:solidFill>
              </a:rPr>
              <a:t>مقبول</a:t>
            </a:r>
            <a:r>
              <a:rPr lang="ar-SA" sz="1600" dirty="0"/>
              <a:t> </a:t>
            </a:r>
            <a:r>
              <a:rPr lang="en-US" sz="1600" dirty="0"/>
              <a:t/>
            </a:r>
            <a:br>
              <a:rPr lang="en-US" sz="1600" dirty="0"/>
            </a:br>
            <a:r>
              <a:rPr lang="ar-SA" sz="1600" dirty="0"/>
              <a:t>مرفوض</a:t>
            </a:r>
            <a:r>
              <a:rPr lang="en-US" sz="1600" dirty="0"/>
              <a:t/>
            </a:r>
            <a:br>
              <a:rPr lang="en-US" sz="1600" dirty="0"/>
            </a:br>
            <a:r>
              <a:rPr lang="ar-SA" sz="1600" dirty="0"/>
              <a:t>لا يمكن معرفة ذلك </a:t>
            </a:r>
            <a:r>
              <a:rPr lang="en-US" sz="1600" dirty="0"/>
              <a:t/>
            </a:r>
            <a:br>
              <a:rPr lang="en-US" sz="1600" dirty="0"/>
            </a:br>
            <a:r>
              <a:rPr lang="ar-SA" sz="1600" dirty="0"/>
              <a:t>لا شيء مما سبق </a:t>
            </a:r>
            <a:r>
              <a:rPr lang="ar-SA" sz="1600" dirty="0" smtClean="0"/>
              <a:t/>
            </a:r>
            <a:br>
              <a:rPr lang="ar-SA" sz="1600" dirty="0" smtClean="0"/>
            </a:br>
            <a:r>
              <a:rPr lang="ar-SA" sz="1600" dirty="0"/>
              <a:t/>
            </a:r>
            <a:br>
              <a:rPr lang="ar-SA" sz="1600" dirty="0"/>
            </a:br>
            <a:r>
              <a:rPr lang="ar-SA" sz="1600" dirty="0" smtClean="0"/>
              <a:t>وذلك </a:t>
            </a:r>
            <a:r>
              <a:rPr lang="ar-SA" sz="1600" dirty="0" err="1" smtClean="0"/>
              <a:t>لانه</a:t>
            </a:r>
            <a:r>
              <a:rPr lang="ar-SA" sz="1600" dirty="0" smtClean="0"/>
              <a:t>  يعطي صافي قيمة حالية موجبة </a:t>
            </a:r>
            <a:endParaRPr lang="en-US" sz="1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596010182"/>
              </p:ext>
            </p:extLst>
          </p:nvPr>
        </p:nvGraphicFramePr>
        <p:xfrm>
          <a:off x="457200" y="609600"/>
          <a:ext cx="7620859" cy="1787652"/>
        </p:xfrm>
        <a:graphic>
          <a:graphicData uri="http://schemas.openxmlformats.org/drawingml/2006/table">
            <a:tbl>
              <a:tblPr rtl="1" firstRow="1" firstCol="1" bandRow="1">
                <a:tableStyleId>{5C22544A-7EE6-4342-B048-85BDC9FD1C3A}</a:tableStyleId>
              </a:tblPr>
              <a:tblGrid>
                <a:gridCol w="1270143"/>
                <a:gridCol w="1270143"/>
                <a:gridCol w="1270143"/>
                <a:gridCol w="1270143"/>
                <a:gridCol w="780945"/>
                <a:gridCol w="1759342"/>
              </a:tblGrid>
              <a:tr h="0">
                <a:tc>
                  <a:txBody>
                    <a:bodyPr/>
                    <a:lstStyle/>
                    <a:p>
                      <a:pPr marL="0" marR="0" algn="r" rtl="1">
                        <a:lnSpc>
                          <a:spcPct val="115000"/>
                        </a:lnSpc>
                        <a:spcBef>
                          <a:spcPts val="0"/>
                        </a:spcBef>
                        <a:spcAft>
                          <a:spcPts val="0"/>
                        </a:spcAft>
                      </a:pPr>
                      <a:r>
                        <a:rPr lang="ar-SA" sz="1300" dirty="0">
                          <a:effectLst/>
                        </a:rPr>
                        <a:t>السنة </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300">
                          <a:effectLst/>
                        </a:rPr>
                        <a:t>التدفقات النقدية المتوقعة </a:t>
                      </a:r>
                      <a:endParaRPr lang="en-US" sz="110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300" dirty="0">
                          <a:effectLst/>
                        </a:rPr>
                        <a:t>معامل معادل التأكد </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التدفقات النقدية</a:t>
                      </a:r>
                      <a:r>
                        <a:rPr lang="ar-SA" sz="1100" baseline="0" dirty="0" smtClean="0">
                          <a:effectLst/>
                          <a:latin typeface="Calibri"/>
                          <a:ea typeface="Calibri"/>
                          <a:cs typeface="Arial"/>
                        </a:rPr>
                        <a:t> المؤكدة </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معامل الخصم </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القيمة الحالية من التدفق النقدي </a:t>
                      </a:r>
                      <a:endParaRPr lang="en-US" sz="1100" dirty="0">
                        <a:effectLst/>
                        <a:latin typeface="Calibri"/>
                        <a:ea typeface="Calibri"/>
                        <a:cs typeface="Arial"/>
                      </a:endParaRPr>
                    </a:p>
                  </a:txBody>
                  <a:tcPr marL="92937" marR="92937" marT="0" marB="0"/>
                </a:tc>
              </a:tr>
              <a:tr h="0">
                <a:tc>
                  <a:txBody>
                    <a:bodyPr/>
                    <a:lstStyle/>
                    <a:p>
                      <a:pPr marL="0" marR="0" algn="r" rtl="1">
                        <a:lnSpc>
                          <a:spcPct val="115000"/>
                        </a:lnSpc>
                        <a:spcBef>
                          <a:spcPts val="0"/>
                        </a:spcBef>
                        <a:spcAft>
                          <a:spcPts val="0"/>
                        </a:spcAft>
                      </a:pPr>
                      <a:r>
                        <a:rPr lang="ar-SA" sz="1300">
                          <a:effectLst/>
                        </a:rPr>
                        <a:t>1</a:t>
                      </a:r>
                      <a:endParaRPr lang="en-US" sz="110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300">
                          <a:effectLst/>
                        </a:rPr>
                        <a:t>10000</a:t>
                      </a:r>
                      <a:endParaRPr lang="en-US" sz="110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300" dirty="0">
                          <a:effectLst/>
                        </a:rPr>
                        <a:t>0.90</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9000</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0.9524</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8571.6</a:t>
                      </a:r>
                      <a:endParaRPr lang="en-US" sz="1100" dirty="0">
                        <a:effectLst/>
                        <a:latin typeface="Calibri"/>
                        <a:ea typeface="Calibri"/>
                        <a:cs typeface="Arial"/>
                      </a:endParaRPr>
                    </a:p>
                  </a:txBody>
                  <a:tcPr marL="92937" marR="92937" marT="0" marB="0"/>
                </a:tc>
              </a:tr>
              <a:tr h="0">
                <a:tc>
                  <a:txBody>
                    <a:bodyPr/>
                    <a:lstStyle/>
                    <a:p>
                      <a:pPr marL="0" marR="0" algn="r" rtl="1">
                        <a:lnSpc>
                          <a:spcPct val="115000"/>
                        </a:lnSpc>
                        <a:spcBef>
                          <a:spcPts val="0"/>
                        </a:spcBef>
                        <a:spcAft>
                          <a:spcPts val="0"/>
                        </a:spcAft>
                      </a:pPr>
                      <a:r>
                        <a:rPr lang="ar-SA" sz="1300">
                          <a:effectLst/>
                        </a:rPr>
                        <a:t>2</a:t>
                      </a:r>
                      <a:endParaRPr lang="en-US" sz="110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300">
                          <a:effectLst/>
                        </a:rPr>
                        <a:t>20000</a:t>
                      </a:r>
                      <a:endParaRPr lang="en-US" sz="110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300">
                          <a:effectLst/>
                        </a:rPr>
                        <a:t>0.90</a:t>
                      </a:r>
                      <a:endParaRPr lang="en-US" sz="110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18000</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0.907</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16326</a:t>
                      </a:r>
                      <a:endParaRPr lang="en-US" sz="1100" dirty="0">
                        <a:effectLst/>
                        <a:latin typeface="Calibri"/>
                        <a:ea typeface="Calibri"/>
                        <a:cs typeface="Arial"/>
                      </a:endParaRPr>
                    </a:p>
                  </a:txBody>
                  <a:tcPr marL="92937" marR="92937" marT="0" marB="0"/>
                </a:tc>
              </a:tr>
              <a:tr h="0">
                <a:tc>
                  <a:txBody>
                    <a:bodyPr/>
                    <a:lstStyle/>
                    <a:p>
                      <a:pPr marL="0" marR="0" algn="r" rtl="1">
                        <a:lnSpc>
                          <a:spcPct val="115000"/>
                        </a:lnSpc>
                        <a:spcBef>
                          <a:spcPts val="0"/>
                        </a:spcBef>
                        <a:spcAft>
                          <a:spcPts val="0"/>
                        </a:spcAft>
                      </a:pPr>
                      <a:r>
                        <a:rPr lang="ar-SA" sz="1300">
                          <a:effectLst/>
                        </a:rPr>
                        <a:t>3</a:t>
                      </a:r>
                      <a:endParaRPr lang="en-US" sz="110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300">
                          <a:effectLst/>
                        </a:rPr>
                        <a:t>40000</a:t>
                      </a:r>
                      <a:endParaRPr lang="en-US" sz="110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300">
                          <a:effectLst/>
                        </a:rPr>
                        <a:t>0.80</a:t>
                      </a:r>
                      <a:endParaRPr lang="en-US" sz="110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32000</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0.8638</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27641.6</a:t>
                      </a:r>
                      <a:endParaRPr lang="en-US" sz="1100" dirty="0">
                        <a:effectLst/>
                        <a:latin typeface="Calibri"/>
                        <a:ea typeface="Calibri"/>
                        <a:cs typeface="Arial"/>
                      </a:endParaRPr>
                    </a:p>
                  </a:txBody>
                  <a:tcPr marL="92937" marR="92937" marT="0" marB="0"/>
                </a:tc>
              </a:tr>
              <a:tr h="0">
                <a:tc>
                  <a:txBody>
                    <a:bodyPr/>
                    <a:lstStyle/>
                    <a:p>
                      <a:pPr marL="0" marR="0" algn="r" rtl="1">
                        <a:lnSpc>
                          <a:spcPct val="115000"/>
                        </a:lnSpc>
                        <a:spcBef>
                          <a:spcPts val="0"/>
                        </a:spcBef>
                        <a:spcAft>
                          <a:spcPts val="0"/>
                        </a:spcAft>
                      </a:pPr>
                      <a:r>
                        <a:rPr lang="ar-SA" sz="1300">
                          <a:effectLst/>
                        </a:rPr>
                        <a:t>4</a:t>
                      </a:r>
                      <a:endParaRPr lang="en-US" sz="110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300">
                          <a:effectLst/>
                        </a:rPr>
                        <a:t>80000</a:t>
                      </a:r>
                      <a:endParaRPr lang="en-US" sz="110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300">
                          <a:effectLst/>
                        </a:rPr>
                        <a:t>0.70</a:t>
                      </a:r>
                      <a:endParaRPr lang="en-US" sz="110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56000</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0.8227</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46071.2</a:t>
                      </a:r>
                      <a:endParaRPr lang="en-US" sz="1100" dirty="0">
                        <a:effectLst/>
                        <a:latin typeface="Calibri"/>
                        <a:ea typeface="Calibri"/>
                        <a:cs typeface="Arial"/>
                      </a:endParaRPr>
                    </a:p>
                  </a:txBody>
                  <a:tcPr marL="92937" marR="92937" marT="0" marB="0"/>
                </a:tc>
              </a:tr>
              <a:tr h="0">
                <a:tc>
                  <a:txBody>
                    <a:bodyPr/>
                    <a:lstStyle/>
                    <a:p>
                      <a:pPr marL="0" marR="0" algn="r" rtl="1">
                        <a:lnSpc>
                          <a:spcPct val="115000"/>
                        </a:lnSpc>
                        <a:spcBef>
                          <a:spcPts val="0"/>
                        </a:spcBef>
                        <a:spcAft>
                          <a:spcPts val="0"/>
                        </a:spcAft>
                      </a:pPr>
                      <a:r>
                        <a:rPr lang="ar-SA" sz="1300" dirty="0">
                          <a:effectLst/>
                        </a:rPr>
                        <a:t>5</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300">
                          <a:effectLst/>
                        </a:rPr>
                        <a:t>80000</a:t>
                      </a:r>
                      <a:endParaRPr lang="en-US" sz="110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300" dirty="0">
                          <a:effectLst/>
                        </a:rPr>
                        <a:t>0.50</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40000</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0.7835</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31340</a:t>
                      </a:r>
                      <a:endParaRPr lang="en-US" sz="1100" dirty="0">
                        <a:effectLst/>
                        <a:latin typeface="Calibri"/>
                        <a:ea typeface="Calibri"/>
                        <a:cs typeface="Arial"/>
                      </a:endParaRPr>
                    </a:p>
                  </a:txBody>
                  <a:tcPr marL="92937" marR="92937" marT="0" marB="0"/>
                </a:tc>
              </a:tr>
              <a:tr h="0">
                <a:tc>
                  <a:txBody>
                    <a:bodyPr/>
                    <a:lstStyle/>
                    <a:p>
                      <a:pPr marL="0" marR="0" algn="r" rtl="1">
                        <a:lnSpc>
                          <a:spcPct val="115000"/>
                        </a:lnSpc>
                        <a:spcBef>
                          <a:spcPts val="0"/>
                        </a:spcBef>
                        <a:spcAft>
                          <a:spcPts val="0"/>
                        </a:spcAft>
                      </a:pPr>
                      <a:r>
                        <a:rPr lang="ar-SA" sz="1100" dirty="0" smtClean="0">
                          <a:effectLst/>
                          <a:latin typeface="Calibri"/>
                          <a:ea typeface="Calibri"/>
                          <a:cs typeface="Arial"/>
                        </a:rPr>
                        <a:t>المجموع </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endParaRPr lang="en-US" sz="110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129950.4</a:t>
                      </a:r>
                      <a:endParaRPr lang="en-US" sz="1100" dirty="0">
                        <a:effectLst/>
                        <a:latin typeface="Calibri"/>
                        <a:ea typeface="Calibri"/>
                        <a:cs typeface="Arial"/>
                      </a:endParaRPr>
                    </a:p>
                  </a:txBody>
                  <a:tcPr marL="92937" marR="92937" marT="0" marB="0"/>
                </a:tc>
              </a:tr>
            </a:tbl>
          </a:graphicData>
        </a:graphic>
      </p:graphicFrame>
    </p:spTree>
    <p:extLst>
      <p:ext uri="{BB962C8B-B14F-4D97-AF65-F5344CB8AC3E}">
        <p14:creationId xmlns:p14="http://schemas.microsoft.com/office/powerpoint/2010/main" xmlns="" val="34070114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7848600" cy="5867400"/>
          </a:xfrm>
        </p:spPr>
        <p:txBody>
          <a:bodyPr/>
          <a:lstStyle/>
          <a:p>
            <a:pPr lvl="0" algn="r" rtl="1"/>
            <a:r>
              <a:rPr lang="ar-SA" b="1" dirty="0"/>
              <a:t>تعرف الأموال .............بأنها تلك الأموال التي تحصل عليها  المنشأة من الغير ، والتي يجب سدادها في أقل من سنة: </a:t>
            </a:r>
            <a:endParaRPr lang="en-US" dirty="0"/>
          </a:p>
          <a:p>
            <a:pPr lvl="0" algn="r" rtl="1"/>
            <a:r>
              <a:rPr lang="ar-SA" dirty="0"/>
              <a:t>طويلة الأجل. </a:t>
            </a:r>
            <a:endParaRPr lang="en-US" dirty="0"/>
          </a:p>
          <a:p>
            <a:pPr lvl="0" algn="r" rtl="1"/>
            <a:r>
              <a:rPr lang="ar-SA" dirty="0">
                <a:solidFill>
                  <a:srgbClr val="FF0000"/>
                </a:solidFill>
              </a:rPr>
              <a:t>قصيرة الأجل. </a:t>
            </a:r>
            <a:endParaRPr lang="en-US" dirty="0">
              <a:solidFill>
                <a:srgbClr val="FF0000"/>
              </a:solidFill>
            </a:endParaRPr>
          </a:p>
          <a:p>
            <a:pPr lvl="0" algn="r" rtl="1"/>
            <a:r>
              <a:rPr lang="en-US" dirty="0"/>
              <a:t> </a:t>
            </a:r>
            <a:r>
              <a:rPr lang="ar-SA" dirty="0"/>
              <a:t>متوسطة الأجل. </a:t>
            </a:r>
            <a:endParaRPr lang="en-US" dirty="0"/>
          </a:p>
          <a:p>
            <a:pPr lvl="0" algn="r" rtl="1"/>
            <a:r>
              <a:rPr lang="ar-SA" dirty="0"/>
              <a:t>لا شيء مما ذكر</a:t>
            </a:r>
            <a:endParaRPr lang="en-US" dirty="0"/>
          </a:p>
          <a:p>
            <a:pPr algn="r"/>
            <a:endParaRPr lang="ar-SA" dirty="0" smtClean="0"/>
          </a:p>
          <a:p>
            <a:pPr algn="r"/>
            <a:endParaRPr lang="en-US" dirty="0"/>
          </a:p>
        </p:txBody>
      </p:sp>
    </p:spTree>
    <p:extLst>
      <p:ext uri="{BB962C8B-B14F-4D97-AF65-F5344CB8AC3E}">
        <p14:creationId xmlns:p14="http://schemas.microsoft.com/office/powerpoint/2010/main" xmlns="" val="29182712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228600" y="609600"/>
                <a:ext cx="8077200" cy="5791200"/>
              </a:xfrm>
            </p:spPr>
            <p:txBody>
              <a:bodyPr/>
              <a:lstStyle/>
              <a:p>
                <a:pPr lvl="0" algn="r" rtl="1"/>
                <a:r>
                  <a:rPr lang="ar-SA" sz="1600" b="1" dirty="0" smtClean="0"/>
                  <a:t>تفكر شركة المعادن بإصدار أوراق تجارية بقيمة اسمية مقدارها  3000000 حيث أن فترة الاستحقاق هي 90 يوما وتباع هذه الاوراق التجارية بقيمة مخصومه قدرها 2970000 بنهاية فترة التسعين يوما، ما هو معدل الفائدة الفعلي من هذا النوع من الاستثمارات؟</a:t>
                </a:r>
                <a:endParaRPr lang="en-US" sz="1600" dirty="0"/>
              </a:p>
              <a:p>
                <a:pPr lvl="0" algn="r" rtl="1"/>
                <a:r>
                  <a:rPr lang="ar-SA" sz="1600" dirty="0"/>
                  <a:t>قانون حساب قيمة معدل الفائدة الفعلي لإصدار الاوراق التجارية </a:t>
                </a:r>
                <a:endParaRPr lang="en-US" sz="1600" dirty="0"/>
              </a:p>
              <a:p>
                <a:pPr algn="r"/>
                <a:endParaRPr lang="ar-SA" dirty="0" smtClean="0"/>
              </a:p>
              <a:p>
                <a:pPr algn="r"/>
                <a:endParaRPr lang="ar-SA" dirty="0"/>
              </a:p>
              <a:p>
                <a:pPr algn="r"/>
                <a:r>
                  <a:rPr lang="ar-SA" dirty="0" smtClean="0"/>
                  <a:t>اولا يجب حساب قيمة الفائدة = 3000000-2970000 = 30000 </a:t>
                </a:r>
              </a:p>
              <a:p>
                <a:pPr algn="r"/>
                <a:endParaRPr lang="ar-SA" dirty="0"/>
              </a:p>
              <a:p>
                <a:pPr algn="r"/>
                <a:r>
                  <a:rPr lang="ar-SA" dirty="0" smtClean="0"/>
                  <a:t>معدل الفائدة الفعلي =     </a:t>
                </a:r>
              </a:p>
              <a:p>
                <a:pPr algn="r"/>
                <a:r>
                  <a:rPr lang="ar-SA" dirty="0" smtClean="0"/>
                  <a:t>    = </a:t>
                </a:r>
                <a14:m>
                  <m:oMath xmlns:m="http://schemas.openxmlformats.org/officeDocument/2006/math">
                    <m:f>
                      <m:fPr>
                        <m:ctrlPr>
                          <a:rPr lang="ar-SA" i="1" smtClean="0">
                            <a:latin typeface="Cambria Math"/>
                          </a:rPr>
                        </m:ctrlPr>
                      </m:fPr>
                      <m:num>
                        <m:r>
                          <a:rPr lang="ar-SA" b="0" i="1" smtClean="0">
                            <a:latin typeface="Cambria Math"/>
                          </a:rPr>
                          <m:t>30000</m:t>
                        </m:r>
                      </m:num>
                      <m:den>
                        <m:r>
                          <a:rPr lang="ar-SA" b="0" i="1" smtClean="0">
                            <a:latin typeface="Cambria Math"/>
                          </a:rPr>
                          <m:t>2970000</m:t>
                        </m:r>
                      </m:den>
                    </m:f>
                  </m:oMath>
                </a14:m>
                <a:r>
                  <a:rPr lang="ar-SA" dirty="0" smtClean="0"/>
                  <a:t>*</a:t>
                </a:r>
                <a14:m>
                  <m:oMath xmlns:m="http://schemas.openxmlformats.org/officeDocument/2006/math">
                    <m:f>
                      <m:fPr>
                        <m:ctrlPr>
                          <a:rPr lang="ar-SA" i="1" dirty="0" smtClean="0">
                            <a:latin typeface="Cambria Math"/>
                          </a:rPr>
                        </m:ctrlPr>
                      </m:fPr>
                      <m:num>
                        <m:r>
                          <a:rPr lang="ar-SA" b="0" i="1" dirty="0" smtClean="0">
                            <a:latin typeface="Cambria Math"/>
                          </a:rPr>
                          <m:t>1</m:t>
                        </m:r>
                      </m:num>
                      <m:den>
                        <m:f>
                          <m:fPr>
                            <m:ctrlPr>
                              <a:rPr lang="ar-SA" i="1" dirty="0" smtClean="0">
                                <a:latin typeface="Cambria Math"/>
                              </a:rPr>
                            </m:ctrlPr>
                          </m:fPr>
                          <m:num>
                            <m:r>
                              <a:rPr lang="ar-SA" b="0" i="1" dirty="0" smtClean="0">
                                <a:latin typeface="Cambria Math"/>
                              </a:rPr>
                              <m:t>90</m:t>
                            </m:r>
                          </m:num>
                          <m:den>
                            <m:r>
                              <a:rPr lang="ar-SA" b="0" i="1" dirty="0" smtClean="0">
                                <a:latin typeface="Cambria Math"/>
                              </a:rPr>
                              <m:t>360</m:t>
                            </m:r>
                          </m:den>
                        </m:f>
                      </m:den>
                    </m:f>
                  </m:oMath>
                </a14:m>
                <a:endParaRPr lang="ar-SA" dirty="0" smtClean="0"/>
              </a:p>
              <a:p>
                <a:pPr algn="r"/>
                <a:r>
                  <a:rPr lang="ar-SA" dirty="0" smtClean="0">
                    <a:solidFill>
                      <a:srgbClr val="FF0000"/>
                    </a:solidFill>
                  </a:rPr>
                  <a:t>4.04 % </a:t>
                </a:r>
                <a:endParaRPr lang="en-US" dirty="0">
                  <a:solidFill>
                    <a:srgbClr val="FF0000"/>
                  </a:solidFill>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228600" y="609600"/>
                <a:ext cx="8077200" cy="5791200"/>
              </a:xfrm>
              <a:blipFill rotWithShape="1">
                <a:blip r:embed="rId2"/>
                <a:stretch>
                  <a:fillRect l="-755" t="-316" r="-981"/>
                </a:stretch>
              </a:blipFill>
            </p:spPr>
            <p:txBody>
              <a:bodyPr/>
              <a:lstStyle/>
              <a:p>
                <a:r>
                  <a:rPr lang="en-US">
                    <a:noFill/>
                  </a:rPr>
                  <a:t> </a:t>
                </a:r>
              </a:p>
            </p:txBody>
          </p:sp>
        </mc:Fallback>
      </mc:AlternateContent>
      <p:pic>
        <p:nvPicPr>
          <p:cNvPr id="4" name="Picture 3"/>
          <p:cNvPicPr/>
          <p:nvPr/>
        </p:nvPicPr>
        <p:blipFill>
          <a:blip r:embed="rId3" cstate="print"/>
          <a:srcRect/>
          <a:stretch>
            <a:fillRect/>
          </a:stretch>
        </p:blipFill>
        <p:spPr bwMode="auto">
          <a:xfrm>
            <a:off x="2819400" y="1752600"/>
            <a:ext cx="2286000" cy="838200"/>
          </a:xfrm>
          <a:prstGeom prst="rect">
            <a:avLst/>
          </a:prstGeom>
          <a:noFill/>
          <a:ln w="9525">
            <a:noFill/>
            <a:miter lim="800000"/>
            <a:headEnd/>
            <a:tailEnd/>
          </a:ln>
        </p:spPr>
      </p:pic>
      <p:sp>
        <p:nvSpPr>
          <p:cNvPr id="5" name="Right Arrow 4"/>
          <p:cNvSpPr/>
          <p:nvPr/>
        </p:nvSpPr>
        <p:spPr>
          <a:xfrm>
            <a:off x="4953000" y="2133600"/>
            <a:ext cx="707390" cy="2901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 name="Rounded Rectangle 6"/>
          <p:cNvSpPr/>
          <p:nvPr/>
        </p:nvSpPr>
        <p:spPr>
          <a:xfrm>
            <a:off x="5791200" y="1981200"/>
            <a:ext cx="914400" cy="5086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ar-SA" sz="1100" dirty="0">
                <a:effectLst/>
                <a:ea typeface="Calibri"/>
                <a:cs typeface="Arial"/>
              </a:rPr>
              <a:t>عدد أيام فترة الاستحقاق </a:t>
            </a:r>
            <a:endParaRPr lang="en-US" sz="1100" dirty="0">
              <a:effectLst/>
              <a:ea typeface="Calibri"/>
              <a:cs typeface="Arial"/>
            </a:endParaRPr>
          </a:p>
        </p:txBody>
      </p:sp>
    </p:spTree>
    <p:extLst>
      <p:ext uri="{BB962C8B-B14F-4D97-AF65-F5344CB8AC3E}">
        <p14:creationId xmlns:p14="http://schemas.microsoft.com/office/powerpoint/2010/main" xmlns="" val="5621475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457200"/>
            <a:ext cx="8001000" cy="5943600"/>
          </a:xfrm>
        </p:spPr>
        <p:txBody>
          <a:bodyPr>
            <a:normAutofit lnSpcReduction="10000"/>
          </a:bodyPr>
          <a:lstStyle/>
          <a:p>
            <a:pPr lvl="0" algn="r" rtl="1"/>
            <a:r>
              <a:rPr lang="ar-SA" sz="1600" b="1" dirty="0"/>
              <a:t>تنوي شركة صدق تنفيذ مشروع برأس مال قدره 2 مليون ريال ،ويتوقع أن يكون العائد على الاستثمار 12% . ومن أجل تدبير رأس المال لجأت الشركة إلى مصادر التمويل الآتية: </a:t>
            </a:r>
            <a:endParaRPr lang="en-US" sz="1600" dirty="0"/>
          </a:p>
          <a:p>
            <a:pPr lvl="0" algn="r" rtl="1"/>
            <a:r>
              <a:rPr lang="ar-SA" sz="1600" b="1" dirty="0"/>
              <a:t>سندات دين بقيمة 200000  ريال ،حيث تقوم الشركة بإصدار السند بقيمة اسمية 1000 ريال للسند الواحد ، وبفائدة اسمية 6% ، وفترة الاستحقاق 12 سنة ،ويباع بخصم مقداره 2.4% ، ومعدل ضريبة 40% </a:t>
            </a:r>
            <a:endParaRPr lang="en-US" sz="1600" dirty="0"/>
          </a:p>
          <a:p>
            <a:pPr lvl="0" algn="r" rtl="1"/>
            <a:r>
              <a:rPr lang="ar-SA" sz="1600" b="1" dirty="0"/>
              <a:t>أسهم ممتازة بقيمة 300000 ريال حيث تقوم الشركة بإصدار السهم الممتاز بقيمة اسمية 100 ريال للسهم ويباع بنفس القيمة ، وتدفع الشركة أرباحا موزعة للسهم قيمتها 8 ريالات، وعليها دفع نفقات إصدار نسبتها 4% من القيمة الاسمية للسهم. </a:t>
            </a:r>
            <a:endParaRPr lang="en-US" sz="1600" dirty="0"/>
          </a:p>
          <a:p>
            <a:pPr algn="r"/>
            <a:r>
              <a:rPr lang="ar-SA" sz="1600" b="1" dirty="0"/>
              <a:t>أسهم عادية بقيمة 1500000 ريال ، وقيمة اسمية 100 ريال للسهم ، وتدفع أرباحا موزعة 10 ريالات للسهم، </a:t>
            </a:r>
            <a:r>
              <a:rPr lang="ar-SA" sz="1600" b="1" dirty="0" smtClean="0"/>
              <a:t>ويتوقع </a:t>
            </a:r>
            <a:r>
              <a:rPr lang="ar-SA" sz="1600" b="1" dirty="0"/>
              <a:t>أن ينمو الربح بمعدل 5% </a:t>
            </a:r>
            <a:endParaRPr lang="ar-SA" sz="1600" b="1" dirty="0" smtClean="0"/>
          </a:p>
          <a:p>
            <a:pPr algn="r"/>
            <a:endParaRPr lang="ar-SA" sz="1600" b="1" dirty="0"/>
          </a:p>
          <a:p>
            <a:pPr lvl="0" algn="r" rtl="1"/>
            <a:r>
              <a:rPr lang="ar-SA" sz="1600" dirty="0"/>
              <a:t>قانون حساب تكلفة السندات التي تصدر بخصم </a:t>
            </a:r>
            <a:endParaRPr lang="ar-SA" sz="1600" dirty="0" smtClean="0"/>
          </a:p>
          <a:p>
            <a:pPr lvl="0" algn="r" rtl="1"/>
            <a:endParaRPr lang="en-US" sz="1600" dirty="0"/>
          </a:p>
          <a:p>
            <a:pPr algn="r" rtl="1"/>
            <a:r>
              <a:rPr lang="ar-SA" sz="1600" dirty="0"/>
              <a:t>  </a:t>
            </a:r>
            <a:endParaRPr lang="en-US" sz="1600" dirty="0"/>
          </a:p>
          <a:p>
            <a:pPr algn="r"/>
            <a:r>
              <a:rPr lang="ar-SA" sz="1600" dirty="0" smtClean="0"/>
              <a:t>ملاحظة</a:t>
            </a:r>
            <a:r>
              <a:rPr lang="ar-SA" sz="1600" dirty="0"/>
              <a:t>: أيضا يمكن حساب التكلفة بعد الضريبة بضرب الناتج في (1- معدل </a:t>
            </a:r>
            <a:r>
              <a:rPr lang="ar-SA" sz="1600" dirty="0" smtClean="0"/>
              <a:t>الضريبة)</a:t>
            </a:r>
          </a:p>
          <a:p>
            <a:pPr lvl="0" algn="r" rtl="1"/>
            <a:r>
              <a:rPr lang="ar-SA" sz="1600" dirty="0"/>
              <a:t>قانون حساب تكلفة السهم الممتاز : </a:t>
            </a:r>
            <a:endParaRPr lang="en-US" sz="1600" dirty="0"/>
          </a:p>
          <a:p>
            <a:pPr algn="r" rtl="1"/>
            <a:r>
              <a:rPr lang="en-US" sz="1600" dirty="0"/>
              <a:t>K= D/(1-%Z)</a:t>
            </a:r>
          </a:p>
          <a:p>
            <a:pPr lvl="0" algn="r" rtl="1"/>
            <a:r>
              <a:rPr lang="ar-SA" sz="1600" dirty="0"/>
              <a:t>قانون حساب تكلفة السهم العادي: </a:t>
            </a:r>
            <a:endParaRPr lang="en-US" sz="1600" dirty="0"/>
          </a:p>
          <a:p>
            <a:pPr algn="r" rtl="1"/>
            <a:r>
              <a:rPr lang="en-US" sz="1600" dirty="0"/>
              <a:t>  </a:t>
            </a:r>
          </a:p>
          <a:p>
            <a:pPr lvl="0" algn="r" rtl="1"/>
            <a:r>
              <a:rPr lang="ar-SA" sz="1600" dirty="0"/>
              <a:t>قانون حساب التكلفة المتوسطة المرجحة: </a:t>
            </a:r>
            <a:endParaRPr lang="en-US" sz="1600" dirty="0"/>
          </a:p>
          <a:p>
            <a:pPr algn="r" rtl="1"/>
            <a:r>
              <a:rPr lang="ar-SA" sz="1600" dirty="0"/>
              <a:t>  </a:t>
            </a:r>
            <a:endParaRPr lang="en-US" sz="1600" dirty="0"/>
          </a:p>
          <a:p>
            <a:pPr algn="r" rtl="1"/>
            <a:r>
              <a:rPr lang="ar-SA" sz="1600" dirty="0"/>
              <a:t>ملاحظة: نلاحظ في هذا القانون يجب على الطلاب حساب وزن كل مصدر تمويلي ويتم ذلك عن طريقة المعادلة التالية ( قيمة الاموال المأخوذة من هذا المصدر / قيمة رأس مال المشروع)</a:t>
            </a:r>
            <a:endParaRPr lang="en-US" sz="1600" dirty="0"/>
          </a:p>
          <a:p>
            <a:pPr algn="r"/>
            <a:endParaRPr lang="en-US" sz="1600" dirty="0"/>
          </a:p>
        </p:txBody>
      </p:sp>
      <p:pic>
        <p:nvPicPr>
          <p:cNvPr id="4" name="Picture 3"/>
          <p:cNvPicPr/>
          <p:nvPr/>
        </p:nvPicPr>
        <p:blipFill>
          <a:blip r:embed="rId2" cstate="print"/>
          <a:srcRect/>
          <a:stretch>
            <a:fillRect/>
          </a:stretch>
        </p:blipFill>
        <p:spPr bwMode="auto">
          <a:xfrm>
            <a:off x="5105400" y="3428999"/>
            <a:ext cx="1717040" cy="484505"/>
          </a:xfrm>
          <a:prstGeom prst="rect">
            <a:avLst/>
          </a:prstGeom>
          <a:noFill/>
          <a:ln w="9525">
            <a:noFill/>
            <a:miter lim="800000"/>
            <a:headEnd/>
            <a:tailEnd/>
          </a:ln>
        </p:spPr>
      </p:pic>
      <p:pic>
        <p:nvPicPr>
          <p:cNvPr id="5" name="Picture 4"/>
          <p:cNvPicPr/>
          <p:nvPr/>
        </p:nvPicPr>
        <p:blipFill>
          <a:blip r:embed="rId3" cstate="print"/>
          <a:srcRect/>
          <a:stretch>
            <a:fillRect/>
          </a:stretch>
        </p:blipFill>
        <p:spPr bwMode="auto">
          <a:xfrm>
            <a:off x="3429000" y="4419600"/>
            <a:ext cx="1828800" cy="540385"/>
          </a:xfrm>
          <a:prstGeom prst="rect">
            <a:avLst/>
          </a:prstGeom>
          <a:noFill/>
          <a:ln w="9525">
            <a:noFill/>
            <a:miter lim="800000"/>
            <a:headEnd/>
            <a:tailEnd/>
          </a:ln>
        </p:spPr>
      </p:pic>
      <p:pic>
        <p:nvPicPr>
          <p:cNvPr id="6" name="Picture 5"/>
          <p:cNvPicPr/>
          <p:nvPr/>
        </p:nvPicPr>
        <p:blipFill>
          <a:blip r:embed="rId4" cstate="print"/>
          <a:srcRect/>
          <a:stretch>
            <a:fillRect/>
          </a:stretch>
        </p:blipFill>
        <p:spPr bwMode="auto">
          <a:xfrm>
            <a:off x="2590800" y="5105400"/>
            <a:ext cx="2202180" cy="357505"/>
          </a:xfrm>
          <a:prstGeom prst="rect">
            <a:avLst/>
          </a:prstGeom>
          <a:noFill/>
          <a:ln w="9525">
            <a:noFill/>
            <a:miter lim="800000"/>
            <a:headEnd/>
            <a:tailEnd/>
          </a:ln>
        </p:spPr>
      </p:pic>
    </p:spTree>
    <p:extLst>
      <p:ext uri="{BB962C8B-B14F-4D97-AF65-F5344CB8AC3E}">
        <p14:creationId xmlns:p14="http://schemas.microsoft.com/office/powerpoint/2010/main" xmlns="" val="40436546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304800" y="457200"/>
                <a:ext cx="8001000" cy="5943600"/>
              </a:xfrm>
            </p:spPr>
            <p:txBody>
              <a:bodyPr>
                <a:normAutofit/>
              </a:bodyPr>
              <a:lstStyle/>
              <a:p>
                <a:pPr algn="r"/>
                <a:r>
                  <a:rPr lang="ar-SA" sz="1600" b="1" dirty="0" smtClean="0"/>
                  <a:t>ما هي تكلفة السندات بعد الضريبة </a:t>
                </a:r>
              </a:p>
              <a:p>
                <a:pPr algn="r"/>
                <a:r>
                  <a:rPr lang="ar-SA" sz="1600" b="1" dirty="0" smtClean="0"/>
                  <a:t>قيمة الفائدة على السند= 1000 *  0.06= 60 </a:t>
                </a:r>
              </a:p>
              <a:p>
                <a:pPr marL="114300" indent="0" algn="r">
                  <a:buNone/>
                </a:pPr>
                <a:r>
                  <a:rPr lang="ar-SA" sz="1600" b="1" dirty="0" smtClean="0"/>
                  <a:t> قيمة الخصم = 1000* 0.024= 24 </a:t>
                </a:r>
              </a:p>
              <a:p>
                <a:pPr marL="114300" indent="0" algn="r">
                  <a:buNone/>
                </a:pPr>
                <a:r>
                  <a:rPr lang="ar-SA" sz="1600" b="1" dirty="0" smtClean="0"/>
                  <a:t>القيمة السوقية للسند = 1000- 24= 976</a:t>
                </a:r>
              </a:p>
              <a:p>
                <a:pPr marL="114300" indent="0" algn="r">
                  <a:buNone/>
                </a:pPr>
                <a:r>
                  <a:rPr lang="ar-SA" sz="1600" b="1" dirty="0" smtClean="0"/>
                  <a:t>التكلفة =</a:t>
                </a:r>
              </a:p>
              <a:p>
                <a:pPr marL="114300" indent="0" algn="r">
                  <a:buNone/>
                </a:pPr>
                <a:r>
                  <a:rPr lang="ar-SA" sz="1600" b="1" dirty="0" smtClean="0"/>
                  <a:t/>
                </a:r>
              </a:p>
              <a:p>
                <a:pPr marL="114300" indent="0" algn="r">
                  <a:buNone/>
                </a:pPr>
                <a:r>
                  <a:rPr lang="ar-SA" sz="1600" b="1" dirty="0" smtClean="0"/>
                  <a:t>   =        6.27%</a:t>
                </a:r>
                <a14:m>
                  <m:oMath xmlns:m="http://schemas.openxmlformats.org/officeDocument/2006/math">
                    <m:f>
                      <m:fPr>
                        <m:ctrlPr>
                          <a:rPr lang="ar-SA" sz="1600" b="1" i="1" smtClean="0">
                            <a:latin typeface="Cambria Math"/>
                          </a:rPr>
                        </m:ctrlPr>
                      </m:fPr>
                      <m:num>
                        <m:r>
                          <a:rPr lang="ar-SA" sz="1600" b="1" i="1" smtClean="0">
                            <a:latin typeface="Cambria Math"/>
                          </a:rPr>
                          <m:t>𝟔𝟎</m:t>
                        </m:r>
                        <m:r>
                          <a:rPr lang="ar-SA" sz="1600" b="1" i="1" smtClean="0">
                            <a:latin typeface="Cambria Math"/>
                          </a:rPr>
                          <m:t>+</m:t>
                        </m:r>
                        <m:f>
                          <m:fPr>
                            <m:ctrlPr>
                              <a:rPr lang="ar-SA" sz="1600" b="1" i="1" smtClean="0">
                                <a:latin typeface="Cambria Math"/>
                              </a:rPr>
                            </m:ctrlPr>
                          </m:fPr>
                          <m:num>
                            <m:r>
                              <a:rPr lang="ar-SA" sz="1600" b="1" i="1" smtClean="0">
                                <a:latin typeface="Cambria Math"/>
                              </a:rPr>
                              <m:t>𝟐𝟒</m:t>
                            </m:r>
                          </m:num>
                          <m:den>
                            <m:r>
                              <a:rPr lang="ar-SA" sz="1600" b="1" i="1" smtClean="0">
                                <a:latin typeface="Cambria Math"/>
                              </a:rPr>
                              <m:t>𝟏𝟐</m:t>
                            </m:r>
                          </m:den>
                        </m:f>
                      </m:num>
                      <m:den>
                        <m:f>
                          <m:fPr>
                            <m:ctrlPr>
                              <a:rPr lang="ar-SA" sz="1600" b="1" i="1" smtClean="0">
                                <a:latin typeface="Cambria Math"/>
                              </a:rPr>
                            </m:ctrlPr>
                          </m:fPr>
                          <m:num>
                            <m:r>
                              <a:rPr lang="ar-SA" sz="1600" b="1" i="1" smtClean="0">
                                <a:latin typeface="Cambria Math"/>
                              </a:rPr>
                              <m:t>𝟏𝟎𝟎𝟎</m:t>
                            </m:r>
                            <m:r>
                              <a:rPr lang="ar-SA" sz="1600" b="1" i="1" smtClean="0">
                                <a:latin typeface="Cambria Math"/>
                              </a:rPr>
                              <m:t>+</m:t>
                            </m:r>
                            <m:r>
                              <a:rPr lang="ar-SA" sz="1600" b="1" i="1" smtClean="0">
                                <a:latin typeface="Cambria Math"/>
                              </a:rPr>
                              <m:t>𝟗𝟕𝟔</m:t>
                            </m:r>
                          </m:num>
                          <m:den>
                            <m:r>
                              <a:rPr lang="ar-SA" sz="1600" b="1" i="1" smtClean="0">
                                <a:latin typeface="Cambria Math"/>
                              </a:rPr>
                              <m:t>𝟐</m:t>
                            </m:r>
                          </m:den>
                        </m:f>
                      </m:den>
                    </m:f>
                  </m:oMath>
                </a14:m>
                <a:endParaRPr lang="ar-SA" sz="1600" b="1" dirty="0" smtClean="0"/>
              </a:p>
              <a:p>
                <a:pPr marL="114300" indent="0" algn="r">
                  <a:buNone/>
                </a:pPr>
                <a:r>
                  <a:rPr lang="ar-SA" sz="1600" b="1" dirty="0" smtClean="0"/>
                  <a:t>تصبح التكلفة بعد الضريبة =  6.27%*(1-0.4)= </a:t>
                </a:r>
                <a:r>
                  <a:rPr lang="ar-SA" sz="1600" b="1" dirty="0" smtClean="0">
                    <a:solidFill>
                      <a:srgbClr val="FF0000"/>
                    </a:solidFill>
                  </a:rPr>
                  <a:t>3.7% </a:t>
                </a:r>
              </a:p>
              <a:p>
                <a:pPr marL="114300" indent="0" algn="r">
                  <a:buNone/>
                </a:pPr>
                <a:endParaRPr lang="ar-SA" sz="1600" b="1" dirty="0" smtClean="0">
                  <a:solidFill>
                    <a:srgbClr val="FF0000"/>
                  </a:solidFill>
                </a:endParaRPr>
              </a:p>
              <a:p>
                <a:pPr marL="114300" lvl="0" indent="0" algn="r">
                  <a:buNone/>
                </a:pPr>
                <a:r>
                  <a:rPr lang="ar-SA" sz="1600" b="1" dirty="0"/>
                  <a:t>ما هي تكلفة السهم الممتاز</a:t>
                </a:r>
                <a:r>
                  <a:rPr lang="ar-SA" sz="1600" b="1" dirty="0" smtClean="0"/>
                  <a:t>:  </a:t>
                </a:r>
              </a:p>
              <a:p>
                <a:pPr marL="114300" lvl="0" indent="0" algn="r">
                  <a:buNone/>
                </a:pPr>
                <a:r>
                  <a:rPr lang="ar-SA" sz="1600" b="1" dirty="0" smtClean="0"/>
                  <a:t> =   8.33%  </a:t>
                </a:r>
                <a14:m>
                  <m:oMath xmlns:m="http://schemas.openxmlformats.org/officeDocument/2006/math">
                    <m:f>
                      <m:fPr>
                        <m:ctrlPr>
                          <a:rPr lang="ar-SA" sz="1600" b="1" i="1" smtClean="0">
                            <a:latin typeface="Cambria Math"/>
                          </a:rPr>
                        </m:ctrlPr>
                      </m:fPr>
                      <m:num>
                        <m:r>
                          <a:rPr lang="ar-SA" sz="1600" b="1" i="1" smtClean="0">
                            <a:latin typeface="Cambria Math"/>
                          </a:rPr>
                          <m:t>𝟖</m:t>
                        </m:r>
                      </m:num>
                      <m:den>
                        <m:r>
                          <a:rPr lang="ar-SA" sz="1600" b="1" i="1" smtClean="0">
                            <a:latin typeface="Cambria Math"/>
                          </a:rPr>
                          <m:t>𝟏</m:t>
                        </m:r>
                        <m:r>
                          <a:rPr lang="ar-SA" sz="1600" b="1" i="1" smtClean="0">
                            <a:latin typeface="Cambria Math"/>
                          </a:rPr>
                          <m:t>−</m:t>
                        </m:r>
                        <m:r>
                          <a:rPr lang="ar-SA" sz="1600" b="1" i="1" smtClean="0">
                            <a:latin typeface="Cambria Math"/>
                          </a:rPr>
                          <m:t>𝟎</m:t>
                        </m:r>
                        <m:r>
                          <a:rPr lang="ar-SA" sz="1600" b="1" i="1" smtClean="0">
                            <a:latin typeface="Cambria Math"/>
                          </a:rPr>
                          <m:t>.</m:t>
                        </m:r>
                        <m:r>
                          <a:rPr lang="ar-SA" sz="1600" b="1" i="1" smtClean="0">
                            <a:latin typeface="Cambria Math"/>
                          </a:rPr>
                          <m:t>𝟎𝟒</m:t>
                        </m:r>
                      </m:den>
                    </m:f>
                  </m:oMath>
                </a14:m>
                <a:r>
                  <a:rPr lang="ar-SA" sz="1600" b="1" dirty="0" smtClean="0"/>
                  <a:t/>
                </a:r>
                <a:endParaRPr lang="en-US" sz="1600" dirty="0"/>
              </a:p>
              <a:p>
                <a:pPr marL="114300" indent="0" algn="r">
                  <a:buNone/>
                </a:pPr>
                <a:endParaRPr lang="ar-SA" sz="1600" b="1" dirty="0" smtClean="0">
                  <a:solidFill>
                    <a:srgbClr val="FF0000"/>
                  </a:solidFill>
                </a:endParaRPr>
              </a:p>
              <a:p>
                <a:pPr marL="114300" lvl="0" indent="0" algn="r">
                  <a:buNone/>
                </a:pPr>
                <a:r>
                  <a:rPr lang="ar-SA" sz="1600" b="1" dirty="0"/>
                  <a:t> ما هي تكلفة السهم العادي: </a:t>
                </a:r>
                <a:endParaRPr lang="en-US" sz="1600" dirty="0"/>
              </a:p>
              <a:p>
                <a:pPr marL="114300" indent="0" algn="r">
                  <a:buNone/>
                </a:pPr>
                <a:r>
                  <a:rPr lang="ar-SA" sz="1600" b="1" dirty="0" smtClean="0">
                    <a:solidFill>
                      <a:srgbClr val="FF0000"/>
                    </a:solidFill>
                  </a:rPr>
                  <a:t>+ 0.05= 15%</a:t>
                </a:r>
                <a14:m>
                  <m:oMath xmlns:m="http://schemas.openxmlformats.org/officeDocument/2006/math">
                    <m:f>
                      <m:fPr>
                        <m:ctrlPr>
                          <a:rPr lang="ar-SA" sz="1600" b="1" i="1" smtClean="0">
                            <a:solidFill>
                              <a:srgbClr val="FF0000"/>
                            </a:solidFill>
                            <a:latin typeface="Cambria Math"/>
                          </a:rPr>
                        </m:ctrlPr>
                      </m:fPr>
                      <m:num>
                        <m:r>
                          <a:rPr lang="ar-SA" sz="1600" b="1" i="1" smtClean="0">
                            <a:solidFill>
                              <a:srgbClr val="FF0000"/>
                            </a:solidFill>
                            <a:latin typeface="Cambria Math"/>
                          </a:rPr>
                          <m:t>𝟏𝟎</m:t>
                        </m:r>
                      </m:num>
                      <m:den>
                        <m:r>
                          <a:rPr lang="ar-SA" sz="1600" b="1" i="1" smtClean="0">
                            <a:solidFill>
                              <a:srgbClr val="FF0000"/>
                            </a:solidFill>
                            <a:latin typeface="Cambria Math"/>
                          </a:rPr>
                          <m:t>𝟏𝟎𝟎</m:t>
                        </m:r>
                      </m:den>
                    </m:f>
                  </m:oMath>
                </a14:m>
                <a:endParaRPr lang="ar-SA" sz="1600" b="1" dirty="0" smtClean="0">
                  <a:solidFill>
                    <a:srgbClr val="FF0000"/>
                  </a:solidFill>
                </a:endParaRPr>
              </a:p>
              <a:p>
                <a:pPr marL="114300" indent="0" algn="r">
                  <a:buNone/>
                </a:pPr>
                <a:endParaRPr lang="ar-SA" sz="1600" b="1" dirty="0">
                  <a:solidFill>
                    <a:srgbClr val="FF0000"/>
                  </a:solidFill>
                </a:endParaRPr>
              </a:p>
              <a:p>
                <a:pPr marL="114300" indent="0" algn="r">
                  <a:buNone/>
                </a:pPr>
                <a:endParaRPr lang="ar-SA" sz="1600" b="1" dirty="0" smtClean="0">
                  <a:solidFill>
                    <a:srgbClr val="FF0000"/>
                  </a:solidFill>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304800" y="457200"/>
                <a:ext cx="8001000" cy="5943600"/>
              </a:xfrm>
              <a:blipFill rotWithShape="1">
                <a:blip r:embed="rId2"/>
                <a:stretch>
                  <a:fillRect t="-308" r="-228"/>
                </a:stretch>
              </a:blipFill>
            </p:spPr>
            <p:txBody>
              <a:bodyPr/>
              <a:lstStyle/>
              <a:p>
                <a:r>
                  <a:rPr lang="en-US">
                    <a:noFill/>
                  </a:rPr>
                  <a:t> </a:t>
                </a:r>
              </a:p>
            </p:txBody>
          </p:sp>
        </mc:Fallback>
      </mc:AlternateContent>
    </p:spTree>
    <p:extLst>
      <p:ext uri="{BB962C8B-B14F-4D97-AF65-F5344CB8AC3E}">
        <p14:creationId xmlns:p14="http://schemas.microsoft.com/office/powerpoint/2010/main" xmlns="" val="26418869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8229600" cy="6096000"/>
          </a:xfrm>
        </p:spPr>
        <p:txBody>
          <a:bodyPr/>
          <a:lstStyle/>
          <a:p>
            <a:pPr algn="r"/>
            <a:r>
              <a:rPr lang="ar-SA" b="1" dirty="0"/>
              <a:t> ما هي التكلفة المتوسطة المرجحة لرأس المال </a:t>
            </a:r>
            <a:endParaRPr lang="ar-SA" b="1" dirty="0" smtClean="0"/>
          </a:p>
          <a:p>
            <a:pPr marL="114300" indent="0" algn="r">
              <a:buNone/>
            </a:pPr>
            <a:r>
              <a:rPr lang="ar-SA" b="1" dirty="0" smtClean="0"/>
              <a:t>يجب أولا معرفة وزن كل مصدر </a:t>
            </a:r>
          </a:p>
          <a:p>
            <a:pPr marL="114300" indent="0" algn="r">
              <a:buNone/>
            </a:pPr>
            <a:r>
              <a:rPr lang="ar-SA" b="1" dirty="0" smtClean="0"/>
              <a:t>سندات = 200000 / 2000000= 10% </a:t>
            </a:r>
          </a:p>
          <a:p>
            <a:pPr marL="114300" indent="0" algn="r">
              <a:buNone/>
            </a:pPr>
            <a:r>
              <a:rPr lang="ar-SA" b="1" dirty="0" smtClean="0"/>
              <a:t>أسهم ممتازة </a:t>
            </a:r>
            <a:r>
              <a:rPr lang="ar-SA" dirty="0" smtClean="0"/>
              <a:t>= 300000 / 2000000 = 15%  </a:t>
            </a:r>
          </a:p>
          <a:p>
            <a:pPr marL="114300" indent="0" algn="r">
              <a:buNone/>
            </a:pPr>
            <a:r>
              <a:rPr lang="ar-SA" b="1" dirty="0" smtClean="0"/>
              <a:t>أسهم عادية = 1500000/ 2000000 = 75% </a:t>
            </a:r>
          </a:p>
          <a:p>
            <a:pPr marL="114300" indent="0" algn="r">
              <a:buNone/>
            </a:pPr>
            <a:r>
              <a:rPr lang="ar-SA" b="1" dirty="0" smtClean="0"/>
              <a:t>أذا يصبح تكلفة رأس المال : </a:t>
            </a:r>
          </a:p>
          <a:p>
            <a:pPr marL="114300" indent="0" algn="r">
              <a:buNone/>
            </a:pPr>
            <a:r>
              <a:rPr lang="ar-SA" b="1" dirty="0" smtClean="0"/>
              <a:t>( 0.1*0.037)+(0.15* 0.0833)+( 0.75*0.15) = 12.86% </a:t>
            </a:r>
          </a:p>
          <a:p>
            <a:pPr marL="114300" indent="0" algn="r">
              <a:buNone/>
            </a:pPr>
            <a:endParaRPr lang="ar-SA" b="1" dirty="0"/>
          </a:p>
          <a:p>
            <a:pPr marL="114300" indent="0" algn="r">
              <a:buNone/>
            </a:pPr>
            <a:r>
              <a:rPr lang="ar-SA" b="1" dirty="0" err="1"/>
              <a:t>بناءا</a:t>
            </a:r>
            <a:r>
              <a:rPr lang="ar-SA" b="1" dirty="0"/>
              <a:t> على ما توصلت إليه من نتائج  في الأسئلة السابقة هل تنصح الشركة بالدخول في </a:t>
            </a:r>
            <a:r>
              <a:rPr lang="ar-SA" b="1" dirty="0" smtClean="0"/>
              <a:t>المشروع؟ </a:t>
            </a:r>
          </a:p>
          <a:p>
            <a:pPr marL="114300" indent="0" algn="r">
              <a:buNone/>
            </a:pPr>
            <a:r>
              <a:rPr lang="ar-SA" b="1" dirty="0" smtClean="0">
                <a:solidFill>
                  <a:srgbClr val="FF0000"/>
                </a:solidFill>
              </a:rPr>
              <a:t>لا وذلك لأن المشروع يحقق عائد (12%) أقل من تكلفة رأس المال 12.86% </a:t>
            </a:r>
          </a:p>
        </p:txBody>
      </p:sp>
    </p:spTree>
    <p:extLst>
      <p:ext uri="{BB962C8B-B14F-4D97-AF65-F5344CB8AC3E}">
        <p14:creationId xmlns:p14="http://schemas.microsoft.com/office/powerpoint/2010/main" xmlns="" val="15818633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7772400" cy="5562600"/>
          </a:xfrm>
        </p:spPr>
        <p:txBody>
          <a:bodyPr>
            <a:normAutofit/>
          </a:bodyPr>
          <a:lstStyle/>
          <a:p>
            <a:pPr lvl="0" algn="r" rtl="1"/>
            <a:r>
              <a:rPr lang="ar-SA" sz="1600" b="1" dirty="0"/>
              <a:t>اذا كان معدل  العائد المطلوب  لشركة ما هو 10% ، وأن الربح الموزع له لهذه السنه هو 5 ريالا، وأن هذا الربح ينمو بمعدل 5% ، فما هو السعر الذي تكون على استعداد لدفعه لهذا السهم العادي ؟</a:t>
            </a:r>
            <a:endParaRPr lang="en-US" sz="1600" dirty="0"/>
          </a:p>
          <a:p>
            <a:pPr algn="r" rtl="1"/>
            <a:r>
              <a:rPr lang="ar-SA" sz="1600" b="1" dirty="0"/>
              <a:t>يمكن استخدام القانون التالي لحل هذا السؤال </a:t>
            </a:r>
            <a:endParaRPr lang="en-US" sz="1600" dirty="0"/>
          </a:p>
          <a:p>
            <a:pPr lvl="0" algn="r" rtl="1"/>
            <a:r>
              <a:rPr lang="ar-SA" sz="1600" dirty="0"/>
              <a:t>قانون حساب القيمة الحالية للسهم العادي في حالة وجود نسبة نمو: </a:t>
            </a:r>
            <a:endParaRPr lang="en-US" sz="1600" dirty="0"/>
          </a:p>
          <a:p>
            <a:pPr algn="r" rtl="1"/>
            <a:r>
              <a:rPr lang="en-US" sz="1600" dirty="0"/>
              <a:t> </a:t>
            </a:r>
            <a:r>
              <a:rPr lang="ar-SA" sz="1600" b="1" dirty="0"/>
              <a:t>القيمة الحالية للسهم العادي= (عائد السهم في السنة الحالية*(1+نسبة النمو))/ (معدل العائد المطلوب – نسبة النمو الثابتة)</a:t>
            </a:r>
            <a:endParaRPr lang="en-US" sz="1600" dirty="0"/>
          </a:p>
          <a:p>
            <a:pPr algn="r"/>
            <a:endParaRPr lang="ar-SA" sz="1600" dirty="0" smtClean="0"/>
          </a:p>
          <a:p>
            <a:pPr marL="114300" indent="0" algn="r">
              <a:buNone/>
            </a:pPr>
            <a:r>
              <a:rPr lang="ar-SA" sz="1600" dirty="0" smtClean="0">
                <a:solidFill>
                  <a:srgbClr val="FF0000"/>
                </a:solidFill>
              </a:rPr>
              <a:t>= ( 5*(1+0.05)) / (0.1-0.05)= 105 ريال </a:t>
            </a:r>
          </a:p>
          <a:p>
            <a:pPr marL="114300" indent="0" algn="r">
              <a:buNone/>
            </a:pPr>
            <a:endParaRPr lang="ar-SA" sz="1600" dirty="0">
              <a:solidFill>
                <a:srgbClr val="FF0000"/>
              </a:solidFill>
            </a:endParaRPr>
          </a:p>
          <a:p>
            <a:pPr lvl="0" algn="r" rtl="1"/>
            <a:r>
              <a:rPr lang="ar-SA" sz="1600" b="1" dirty="0"/>
              <a:t>تتحدث نظرية ......بأن ارتفاع القروض لن يغير من مفهوم وإدراك الخطر لدى المستثمرين وأن المنشأة تستطيع زيادة قيمتها السوقية وتقليل تكلفة الاموال من خلال زيادة الرافعة المالية:</a:t>
            </a:r>
            <a:endParaRPr lang="en-US" sz="1600" dirty="0"/>
          </a:p>
          <a:p>
            <a:pPr algn="r" rtl="1"/>
            <a:r>
              <a:rPr lang="ar-SA" sz="1600" dirty="0">
                <a:solidFill>
                  <a:srgbClr val="FF0000"/>
                </a:solidFill>
              </a:rPr>
              <a:t>أ- مدخل صافي الدخل </a:t>
            </a:r>
            <a:endParaRPr lang="en-US" sz="1600" dirty="0">
              <a:solidFill>
                <a:srgbClr val="FF0000"/>
              </a:solidFill>
            </a:endParaRPr>
          </a:p>
          <a:p>
            <a:pPr algn="r" rtl="1"/>
            <a:r>
              <a:rPr lang="ar-SA" sz="1600" dirty="0"/>
              <a:t>ب- مدخل صافي الدخل التشغيلي </a:t>
            </a:r>
            <a:endParaRPr lang="en-US" sz="1600" dirty="0"/>
          </a:p>
          <a:p>
            <a:pPr algn="r" rtl="1"/>
            <a:r>
              <a:rPr lang="ar-SA" sz="1600" dirty="0"/>
              <a:t>ج- المدخل التقليدي </a:t>
            </a:r>
            <a:endParaRPr lang="en-US" sz="1600" dirty="0"/>
          </a:p>
          <a:p>
            <a:pPr algn="r" rtl="1"/>
            <a:r>
              <a:rPr lang="ar-SA" sz="1600" dirty="0"/>
              <a:t>د- </a:t>
            </a:r>
            <a:r>
              <a:rPr lang="ar-SA" sz="1600" dirty="0" err="1"/>
              <a:t>لاشيء</a:t>
            </a:r>
            <a:r>
              <a:rPr lang="ar-SA" sz="1600" dirty="0"/>
              <a:t> مما ذكر </a:t>
            </a:r>
            <a:endParaRPr lang="en-US" sz="1600" dirty="0"/>
          </a:p>
          <a:p>
            <a:pPr marL="114300" indent="0" algn="r">
              <a:buNone/>
            </a:pPr>
            <a:endParaRPr lang="en-US" sz="1600" dirty="0">
              <a:solidFill>
                <a:srgbClr val="FF0000"/>
              </a:solidFill>
            </a:endParaRPr>
          </a:p>
        </p:txBody>
      </p:sp>
    </p:spTree>
    <p:extLst>
      <p:ext uri="{BB962C8B-B14F-4D97-AF65-F5344CB8AC3E}">
        <p14:creationId xmlns:p14="http://schemas.microsoft.com/office/powerpoint/2010/main" xmlns="" val="12757541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7772400" cy="6172200"/>
          </a:xfrm>
        </p:spPr>
        <p:txBody>
          <a:bodyPr>
            <a:normAutofit/>
          </a:bodyPr>
          <a:lstStyle/>
          <a:p>
            <a:pPr lvl="0" algn="r" rtl="1"/>
            <a:r>
              <a:rPr lang="ar-SA" sz="1600" dirty="0"/>
              <a:t>اذكر أهم أنواع مصادر التمويل قصير الأجل </a:t>
            </a:r>
            <a:r>
              <a:rPr lang="ar-SA" sz="1600" dirty="0" smtClean="0"/>
              <a:t>؟</a:t>
            </a:r>
          </a:p>
          <a:p>
            <a:pPr lvl="0" algn="r" rtl="1"/>
            <a:r>
              <a:rPr lang="ar-SA" sz="1600" dirty="0" smtClean="0">
                <a:solidFill>
                  <a:srgbClr val="FF0000"/>
                </a:solidFill>
              </a:rPr>
              <a:t>الائتمان التجاري- الائتمان المصرفي – الأوراق التجارية – القروض – أداوت سوق النقد </a:t>
            </a:r>
          </a:p>
          <a:p>
            <a:pPr lvl="0" algn="r" rtl="1"/>
            <a:r>
              <a:rPr lang="ar-SA" sz="1600" dirty="0" smtClean="0"/>
              <a:t>اذكر </a:t>
            </a:r>
            <a:r>
              <a:rPr lang="ar-SA" sz="1600" dirty="0"/>
              <a:t>أهم أنواع مصادر التمويل طويل الاجل </a:t>
            </a:r>
            <a:r>
              <a:rPr lang="ar-SA" sz="1600" dirty="0" smtClean="0"/>
              <a:t>؟</a:t>
            </a:r>
          </a:p>
          <a:p>
            <a:pPr algn="r"/>
            <a:r>
              <a:rPr lang="ar-SA" sz="1600" dirty="0" err="1">
                <a:solidFill>
                  <a:srgbClr val="FF0000"/>
                </a:solidFill>
              </a:rPr>
              <a:t>الإستئجار</a:t>
            </a:r>
            <a:r>
              <a:rPr lang="ar-SA" sz="1600" dirty="0">
                <a:solidFill>
                  <a:srgbClr val="FF0000"/>
                </a:solidFill>
              </a:rPr>
              <a:t> √ سندات </a:t>
            </a:r>
            <a:r>
              <a:rPr lang="ar-SA" sz="1600" dirty="0" err="1">
                <a:solidFill>
                  <a:srgbClr val="FF0000"/>
                </a:solidFill>
              </a:rPr>
              <a:t>الدین</a:t>
            </a:r>
            <a:r>
              <a:rPr lang="ar-SA" sz="1600" dirty="0">
                <a:solidFill>
                  <a:srgbClr val="FF0000"/>
                </a:solidFill>
              </a:rPr>
              <a:t> √ </a:t>
            </a:r>
            <a:r>
              <a:rPr lang="ar-SA" sz="1600" dirty="0" err="1">
                <a:solidFill>
                  <a:srgbClr val="FF0000"/>
                </a:solidFill>
              </a:rPr>
              <a:t>الأسھم</a:t>
            </a:r>
            <a:r>
              <a:rPr lang="ar-SA" sz="1600" dirty="0">
                <a:solidFill>
                  <a:srgbClr val="FF0000"/>
                </a:solidFill>
              </a:rPr>
              <a:t> </a:t>
            </a:r>
            <a:r>
              <a:rPr lang="ar-SA" sz="1600" dirty="0" err="1">
                <a:solidFill>
                  <a:srgbClr val="FF0000"/>
                </a:solidFill>
              </a:rPr>
              <a:t>العادیة</a:t>
            </a:r>
            <a:endParaRPr lang="ar-SA" sz="1600" dirty="0">
              <a:solidFill>
                <a:srgbClr val="FF0000"/>
              </a:solidFill>
            </a:endParaRPr>
          </a:p>
          <a:p>
            <a:pPr algn="r"/>
            <a:r>
              <a:rPr lang="ar-SA" sz="1600" dirty="0">
                <a:solidFill>
                  <a:srgbClr val="FF0000"/>
                </a:solidFill>
              </a:rPr>
              <a:t>√ القروض </a:t>
            </a:r>
            <a:r>
              <a:rPr lang="ar-SA" sz="1600" dirty="0" err="1">
                <a:solidFill>
                  <a:srgbClr val="FF0000"/>
                </a:solidFill>
              </a:rPr>
              <a:t>المصرفیة</a:t>
            </a:r>
            <a:r>
              <a:rPr lang="ar-SA" sz="1600" dirty="0">
                <a:solidFill>
                  <a:srgbClr val="FF0000"/>
                </a:solidFill>
              </a:rPr>
              <a:t> √ </a:t>
            </a:r>
            <a:r>
              <a:rPr lang="ar-SA" sz="1600" dirty="0" err="1">
                <a:solidFill>
                  <a:srgbClr val="FF0000"/>
                </a:solidFill>
              </a:rPr>
              <a:t>الأسھم</a:t>
            </a:r>
            <a:r>
              <a:rPr lang="ar-SA" sz="1600" dirty="0">
                <a:solidFill>
                  <a:srgbClr val="FF0000"/>
                </a:solidFill>
              </a:rPr>
              <a:t> الممتازة √ الأرباح المحتجزة</a:t>
            </a:r>
          </a:p>
          <a:p>
            <a:pPr lvl="0" algn="r" rtl="1"/>
            <a:endParaRPr lang="en-US" sz="1600" dirty="0"/>
          </a:p>
          <a:p>
            <a:pPr lvl="0" algn="r" rtl="1"/>
            <a:r>
              <a:rPr lang="ar-SA" sz="1600" b="1" dirty="0"/>
              <a:t>ما هي العوامل المحددة في اختيار الهيكل المالي</a:t>
            </a:r>
            <a:r>
              <a:rPr lang="ar-SA" sz="1600" b="1" dirty="0" smtClean="0"/>
              <a:t>؟</a:t>
            </a:r>
          </a:p>
          <a:p>
            <a:pPr lvl="0" algn="r" rtl="1"/>
            <a:endParaRPr lang="ar-SA" sz="1600" b="1" dirty="0"/>
          </a:p>
          <a:p>
            <a:pPr lvl="0" algn="r" rtl="1"/>
            <a:r>
              <a:rPr lang="ar-SA" sz="1600" dirty="0">
                <a:solidFill>
                  <a:srgbClr val="FF0000"/>
                </a:solidFill>
              </a:rPr>
              <a:t>حجم المنشأة - نمو واستقرار المبيعات - التدفقات النقدية للمنشأة –</a:t>
            </a:r>
          </a:p>
          <a:p>
            <a:pPr lvl="0" algn="r" rtl="1"/>
            <a:r>
              <a:rPr lang="ar-SA" sz="1600" dirty="0">
                <a:solidFill>
                  <a:srgbClr val="FF0000"/>
                </a:solidFill>
              </a:rPr>
              <a:t>تكلفة </a:t>
            </a:r>
            <a:r>
              <a:rPr lang="ar-SA" sz="1600" dirty="0" smtClean="0">
                <a:solidFill>
                  <a:srgbClr val="FF0000"/>
                </a:solidFill>
              </a:rPr>
              <a:t>الأموال- </a:t>
            </a:r>
            <a:r>
              <a:rPr lang="ar-SA" sz="1600" dirty="0">
                <a:solidFill>
                  <a:srgbClr val="FF0000"/>
                </a:solidFill>
              </a:rPr>
              <a:t>المرونة </a:t>
            </a:r>
            <a:r>
              <a:rPr lang="ar-SA" sz="1600" dirty="0" smtClean="0">
                <a:solidFill>
                  <a:srgbClr val="FF0000"/>
                </a:solidFill>
              </a:rPr>
              <a:t>– الملائمة </a:t>
            </a:r>
          </a:p>
          <a:p>
            <a:pPr lvl="0" algn="r" rtl="1"/>
            <a:endParaRPr lang="en-US" sz="1600" dirty="0">
              <a:solidFill>
                <a:srgbClr val="FF0000"/>
              </a:solidFill>
            </a:endParaRPr>
          </a:p>
          <a:p>
            <a:pPr lvl="0" algn="r" rtl="1"/>
            <a:r>
              <a:rPr lang="ar-SA" sz="1600" b="1" dirty="0"/>
              <a:t>هي السندات التي توفر لمصدرها خاصية استرجاعها عندما ينخفض سعر الفائدة:</a:t>
            </a:r>
            <a:endParaRPr lang="en-US" sz="1600" dirty="0"/>
          </a:p>
          <a:p>
            <a:pPr algn="r" rtl="1"/>
            <a:r>
              <a:rPr lang="en-US" sz="1600" dirty="0"/>
              <a:t>     </a:t>
            </a:r>
            <a:r>
              <a:rPr lang="ar-SA" sz="1600" dirty="0"/>
              <a:t>أ- السندات المضمونة </a:t>
            </a:r>
            <a:endParaRPr lang="en-US" sz="1600" dirty="0"/>
          </a:p>
          <a:p>
            <a:pPr algn="r" rtl="1"/>
            <a:r>
              <a:rPr lang="en-US" sz="1600" dirty="0">
                <a:solidFill>
                  <a:srgbClr val="FF0000"/>
                </a:solidFill>
              </a:rPr>
              <a:t>     </a:t>
            </a:r>
            <a:r>
              <a:rPr lang="ar-SA" sz="1600" dirty="0">
                <a:solidFill>
                  <a:srgbClr val="FF0000"/>
                </a:solidFill>
              </a:rPr>
              <a:t>ب- السندات القابلة للاستدعاء</a:t>
            </a:r>
            <a:endParaRPr lang="en-US" sz="1600" dirty="0">
              <a:solidFill>
                <a:srgbClr val="FF0000"/>
              </a:solidFill>
            </a:endParaRPr>
          </a:p>
          <a:p>
            <a:pPr algn="r" rtl="1"/>
            <a:r>
              <a:rPr lang="en-US" sz="1600" dirty="0"/>
              <a:t>    </a:t>
            </a:r>
            <a:r>
              <a:rPr lang="ar-SA" sz="1600" dirty="0"/>
              <a:t>ج- السندات القابلة للتحويل </a:t>
            </a:r>
            <a:endParaRPr lang="en-US" sz="1600" dirty="0"/>
          </a:p>
          <a:p>
            <a:pPr algn="r" rtl="1"/>
            <a:r>
              <a:rPr lang="ar-SA" sz="1600" dirty="0"/>
              <a:t> د- السندات القابلة للاستهلاك</a:t>
            </a:r>
            <a:endParaRPr lang="en-US" sz="1600" dirty="0"/>
          </a:p>
          <a:p>
            <a:pPr algn="r"/>
            <a:endParaRPr lang="en-US" sz="1600" dirty="0"/>
          </a:p>
        </p:txBody>
      </p:sp>
    </p:spTree>
    <p:extLst>
      <p:ext uri="{BB962C8B-B14F-4D97-AF65-F5344CB8AC3E}">
        <p14:creationId xmlns:p14="http://schemas.microsoft.com/office/powerpoint/2010/main" xmlns="" val="23091312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1679</TotalTime>
  <Words>1126</Words>
  <Application>Microsoft Office PowerPoint</Application>
  <PresentationFormat>عرض على الشاشة (3:4)‏</PresentationFormat>
  <Paragraphs>193</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Adjacency</vt:lpstr>
      <vt:lpstr>حل أسئلة مراجعة مقرر إدارة مالية 2 أ.عبدالله الجغيمان</vt:lpstr>
      <vt:lpstr>1- اذا علمت بأن هناك محفظة استثمارية مكونة من مشروعين، حيث أن حصة الاستثمار في المشروع الأول هي 5000 ريال وحصة الاستثمار في المشروع الثاني هي 5000 ريال وعلمت بأن المشروع الأول يحقق عائد متوقع مقداره 5% ودرجة مخاطر بنسبة 3% والمشروع الثاني يحقق عائد متوقع مقداره 8% ودرجة مخاطر بنسبة 5% وعلمت بأن معامل الارتباط بين هاذين المشروعين هو 70% . </vt:lpstr>
      <vt:lpstr>الحل </vt:lpstr>
      <vt:lpstr>الشريحة 4</vt:lpstr>
      <vt:lpstr>الشريحة 5</vt:lpstr>
      <vt:lpstr>الشريحة 6</vt:lpstr>
      <vt:lpstr>الشريحة 7</vt:lpstr>
      <vt:lpstr>الشريحة 8</vt:lpstr>
      <vt:lpstr>الشريحة 9</vt:lpstr>
      <vt:lpstr>الشريحة 10</vt:lpstr>
      <vt:lpstr>الشريحة 11</vt:lpstr>
      <vt:lpstr>اذا صافي القيمة الحالية = 129950.4 – 120000 = 9950 +    مما توصلت اليه في السؤال السابق هل المشروع مقبول أم مرفوض ؟ مقبول  مرفوض لا يمكن معرفة ذلك  لا شيء مما سبق   وذلك لانه  يعطي صافي قيمة حالية موجبة </vt:lpstr>
      <vt:lpstr>الشريحة 13</vt:lpstr>
      <vt:lpstr>الشريحة 14</vt:lpstr>
      <vt:lpstr>الشريحة 15</vt:lpstr>
      <vt:lpstr>الشريحة 16</vt:lpstr>
      <vt:lpstr>الشريحة 17</vt:lpstr>
      <vt:lpstr>الشريحة 18</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حل أسئلة مراجعة مقرر إدارة مالية 2</dc:title>
  <dc:creator>Abdullah Abdulrahman Aljuqhaiman</dc:creator>
  <cp:lastModifiedBy>Ahmad</cp:lastModifiedBy>
  <cp:revision>26</cp:revision>
  <dcterms:created xsi:type="dcterms:W3CDTF">2014-12-01T09:29:17Z</dcterms:created>
  <dcterms:modified xsi:type="dcterms:W3CDTF">2014-12-20T19:08:03Z</dcterms:modified>
</cp:coreProperties>
</file>