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0" r:id="rId3"/>
    <p:sldId id="311" r:id="rId4"/>
    <p:sldId id="312" r:id="rId5"/>
    <p:sldId id="314" r:id="rId6"/>
    <p:sldId id="313" r:id="rId7"/>
    <p:sldId id="327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(2)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أ/عبدالله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العائد والمخاطرة في المحفظة الاستثمارية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sz="1800" dirty="0" err="1"/>
              <a:t>الإنحراف</a:t>
            </a:r>
            <a:r>
              <a:rPr lang="ar-SA" sz="1800" dirty="0"/>
              <a:t> المشترك ( </a:t>
            </a:r>
            <a:r>
              <a:rPr lang="ar-SA" sz="1800" dirty="0" err="1"/>
              <a:t>التغایر</a:t>
            </a:r>
            <a:r>
              <a:rPr lang="ar-SA" sz="1800" dirty="0"/>
              <a:t> </a:t>
            </a:r>
            <a:r>
              <a:rPr lang="ar-SA" sz="1800" dirty="0" smtClean="0"/>
              <a:t>)</a:t>
            </a:r>
            <a:endParaRPr lang="ar-SA" sz="1800" dirty="0"/>
          </a:p>
          <a:p>
            <a:r>
              <a:rPr lang="en-US" sz="1800" dirty="0" smtClean="0"/>
              <a:t> </a:t>
            </a:r>
            <a:r>
              <a:rPr lang="ar-SA" sz="1800" dirty="0" smtClean="0"/>
              <a:t>الصيغة الأولى:</a:t>
            </a:r>
          </a:p>
          <a:p>
            <a:endParaRPr lang="ar-SA" sz="1800" dirty="0"/>
          </a:p>
          <a:p>
            <a:endParaRPr lang="ar-SA" sz="1800" dirty="0" smtClean="0"/>
          </a:p>
          <a:p>
            <a:r>
              <a:rPr lang="ar-SA" sz="1800" dirty="0" smtClean="0"/>
              <a:t> </a:t>
            </a:r>
          </a:p>
          <a:p>
            <a:r>
              <a:rPr lang="en-US" sz="1800" dirty="0"/>
              <a:t>( </a:t>
            </a:r>
            <a:r>
              <a:rPr lang="en-US" sz="1800" dirty="0" err="1"/>
              <a:t>a,b</a:t>
            </a:r>
            <a:r>
              <a:rPr lang="en-US" sz="1800" dirty="0"/>
              <a:t> ) </a:t>
            </a:r>
            <a:r>
              <a:rPr lang="ar-SA" sz="1800" dirty="0" smtClean="0"/>
              <a:t>=</a:t>
            </a:r>
            <a:r>
              <a:rPr lang="ar-SA" sz="1800" dirty="0" err="1" smtClean="0"/>
              <a:t>الإنحراف</a:t>
            </a:r>
            <a:r>
              <a:rPr lang="ar-SA" sz="1800" dirty="0" smtClean="0"/>
              <a:t> </a:t>
            </a:r>
            <a:r>
              <a:rPr lang="ar-SA" sz="1800" dirty="0"/>
              <a:t>المشترك لمحفظة </a:t>
            </a:r>
            <a:r>
              <a:rPr lang="ar-SA" sz="1800" dirty="0" smtClean="0"/>
              <a:t>مكونه </a:t>
            </a:r>
            <a:r>
              <a:rPr lang="ar-SA" sz="1800" dirty="0"/>
              <a:t>من </a:t>
            </a:r>
            <a:r>
              <a:rPr lang="ar-SA" sz="1800" dirty="0" err="1"/>
              <a:t>مشروعین</a:t>
            </a:r>
            <a:r>
              <a:rPr lang="ar-SA" sz="1800" dirty="0"/>
              <a:t> </a:t>
            </a:r>
            <a:r>
              <a:rPr lang="en-US" sz="1800" dirty="0" smtClean="0"/>
              <a:t>COV </a:t>
            </a:r>
            <a:r>
              <a:rPr lang="en-US" sz="1800" dirty="0"/>
              <a:t>( </a:t>
            </a:r>
            <a:r>
              <a:rPr lang="en-US" sz="1800" dirty="0" err="1"/>
              <a:t>a,b</a:t>
            </a:r>
            <a:r>
              <a:rPr lang="en-US" sz="1800" dirty="0"/>
              <a:t> )</a:t>
            </a:r>
          </a:p>
          <a:p>
            <a:r>
              <a:rPr lang="en-US" sz="1800" dirty="0"/>
              <a:t>n </a:t>
            </a:r>
            <a:r>
              <a:rPr lang="ar-SA" sz="1800" dirty="0" smtClean="0"/>
              <a:t> </a:t>
            </a:r>
            <a:r>
              <a:rPr lang="ar-SA" sz="1800" dirty="0" err="1" smtClean="0"/>
              <a:t>ویتراوح</a:t>
            </a:r>
            <a:r>
              <a:rPr lang="ar-SA" sz="1800" dirty="0" smtClean="0"/>
              <a:t> </a:t>
            </a:r>
            <a:r>
              <a:rPr lang="ar-SA" sz="1800" dirty="0"/>
              <a:t>من 1 إلى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ar-SA" sz="1800" dirty="0" smtClean="0"/>
              <a:t> =احتمال </a:t>
            </a:r>
            <a:r>
              <a:rPr lang="ar-SA" sz="1800" dirty="0"/>
              <a:t>حدوث </a:t>
            </a:r>
            <a:r>
              <a:rPr lang="ar-SA" sz="1800" dirty="0" smtClean="0"/>
              <a:t>الحالة </a:t>
            </a:r>
            <a:r>
              <a:rPr lang="ar-SA" sz="1800" dirty="0" err="1" smtClean="0"/>
              <a:t>الإقتصادیة</a:t>
            </a:r>
            <a:r>
              <a:rPr lang="ar-SA" sz="1800" dirty="0" smtClean="0"/>
              <a:t> </a:t>
            </a:r>
            <a:r>
              <a:rPr lang="en-US" sz="1800" dirty="0" smtClean="0"/>
              <a:t>Pi</a:t>
            </a:r>
            <a:endParaRPr lang="en-US" sz="1800" dirty="0"/>
          </a:p>
          <a:p>
            <a:pPr algn="r"/>
            <a:r>
              <a:rPr lang="ar-SA" sz="1800" dirty="0"/>
              <a:t>في </a:t>
            </a:r>
            <a:r>
              <a:rPr lang="ar-SA" sz="1800" dirty="0" smtClean="0"/>
              <a:t>حالة </a:t>
            </a:r>
            <a:r>
              <a:rPr lang="ar-SA" sz="1800" dirty="0" err="1" smtClean="0"/>
              <a:t>اقتصادیة</a:t>
            </a:r>
            <a:r>
              <a:rPr lang="ar-SA" sz="1800" dirty="0" smtClean="0"/>
              <a:t> </a:t>
            </a:r>
            <a:r>
              <a:rPr lang="ar-SA" sz="1800" dirty="0" err="1" smtClean="0"/>
              <a:t>معینة</a:t>
            </a:r>
            <a:r>
              <a:rPr lang="ar-SA" sz="1800" dirty="0" smtClean="0"/>
              <a:t> ) </a:t>
            </a:r>
            <a:r>
              <a:rPr lang="en-US" sz="1800" dirty="0" smtClean="0"/>
              <a:t>) a</a:t>
            </a:r>
            <a:r>
              <a:rPr lang="ar-SA" sz="1800" dirty="0" smtClean="0"/>
              <a:t>=العائد </a:t>
            </a:r>
            <a:r>
              <a:rPr lang="ar-SA" sz="1800" dirty="0"/>
              <a:t>الممكن الحصول </a:t>
            </a:r>
            <a:r>
              <a:rPr lang="ar-SA" sz="1800" dirty="0" err="1" smtClean="0"/>
              <a:t>علی</a:t>
            </a:r>
            <a:r>
              <a:rPr lang="ar-SA" sz="1800" dirty="0" err="1"/>
              <a:t>ه</a:t>
            </a:r>
            <a:r>
              <a:rPr lang="ar-SA" sz="1800" dirty="0" smtClean="0"/>
              <a:t> من </a:t>
            </a:r>
            <a:r>
              <a:rPr lang="ar-SA" sz="1800" dirty="0" err="1" smtClean="0"/>
              <a:t>الإستثمار</a:t>
            </a:r>
            <a:r>
              <a:rPr lang="ar-SA" sz="1800" dirty="0" smtClean="0"/>
              <a:t> </a:t>
            </a:r>
            <a:r>
              <a:rPr lang="en-US" sz="1800" dirty="0" smtClean="0"/>
              <a:t> </a:t>
            </a:r>
            <a:r>
              <a:rPr lang="ar-SA" sz="1800" dirty="0" smtClean="0"/>
              <a:t> </a:t>
            </a:r>
            <a:r>
              <a:rPr lang="en-US" sz="1800" dirty="0" smtClean="0"/>
              <a:t>Ra</a:t>
            </a:r>
            <a:endParaRPr lang="en-US" sz="1800" dirty="0"/>
          </a:p>
          <a:p>
            <a:r>
              <a:rPr lang="en-US" sz="1800" dirty="0" smtClean="0"/>
              <a:t>   </a:t>
            </a:r>
            <a:r>
              <a:rPr lang="ar-SA" sz="1800" dirty="0" smtClean="0"/>
              <a:t>لكل   </a:t>
            </a:r>
            <a:r>
              <a:rPr lang="en-US" sz="1800" dirty="0" smtClean="0"/>
              <a:t>Ra </a:t>
            </a:r>
            <a:r>
              <a:rPr lang="en-US" sz="1800" dirty="0"/>
              <a:t>× </a:t>
            </a:r>
            <a:r>
              <a:rPr lang="en-US" sz="1800" dirty="0" smtClean="0"/>
              <a:t>Pa </a:t>
            </a:r>
            <a:r>
              <a:rPr lang="ar-SA" sz="1800" dirty="0" err="1" smtClean="0"/>
              <a:t>وھو</a:t>
            </a:r>
            <a:r>
              <a:rPr lang="ar-SA" sz="1800" dirty="0" smtClean="0"/>
              <a:t> </a:t>
            </a:r>
            <a:r>
              <a:rPr lang="ar-SA" sz="1800" dirty="0"/>
              <a:t>عباره عن </a:t>
            </a:r>
            <a:r>
              <a:rPr lang="ar-SA" sz="1800" dirty="0" smtClean="0"/>
              <a:t>(</a:t>
            </a:r>
            <a:r>
              <a:rPr lang="en-US" sz="1800" dirty="0" smtClean="0"/>
              <a:t> a </a:t>
            </a:r>
            <a:r>
              <a:rPr lang="ar-SA" sz="1800" dirty="0"/>
              <a:t>العائد المتوقع من </a:t>
            </a:r>
            <a:r>
              <a:rPr lang="ar-SA" sz="1800" dirty="0" err="1" smtClean="0"/>
              <a:t>الإستثمار</a:t>
            </a: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ar-SA" sz="1800" dirty="0" smtClean="0"/>
              <a:t> </a:t>
            </a:r>
            <a:r>
              <a:rPr lang="en-US" sz="1800" dirty="0"/>
              <a:t>=</a:t>
            </a:r>
            <a:r>
              <a:rPr lang="en-US" sz="1800" dirty="0" smtClean="0"/>
              <a:t>Era</a:t>
            </a:r>
            <a:endParaRPr lang="en-US" sz="1800" dirty="0"/>
          </a:p>
          <a:p>
            <a:r>
              <a:rPr lang="ar-SA" sz="1800" dirty="0" smtClean="0"/>
              <a:t>الحالات </a:t>
            </a:r>
            <a:r>
              <a:rPr lang="ar-SA" sz="1800" dirty="0" err="1" smtClean="0"/>
              <a:t>الإقتصادی</a:t>
            </a:r>
            <a:r>
              <a:rPr lang="ar-SA" sz="1800" dirty="0" err="1"/>
              <a:t>ة</a:t>
            </a:r>
            <a:endParaRPr lang="ar-SA" sz="1800" dirty="0"/>
          </a:p>
          <a:p>
            <a:r>
              <a:rPr lang="ar-SA" sz="1800" dirty="0"/>
              <a:t>في </a:t>
            </a:r>
            <a:r>
              <a:rPr lang="ar-SA" sz="1800" dirty="0" smtClean="0"/>
              <a:t>حال</a:t>
            </a:r>
            <a:r>
              <a:rPr lang="ar-SA" sz="1800" dirty="0"/>
              <a:t>ه</a:t>
            </a:r>
            <a:r>
              <a:rPr lang="ar-SA" sz="1800" dirty="0" smtClean="0"/>
              <a:t> </a:t>
            </a:r>
            <a:r>
              <a:rPr lang="ar-SA" sz="1800" dirty="0" err="1" smtClean="0"/>
              <a:t>اقتصادیة</a:t>
            </a:r>
            <a:r>
              <a:rPr lang="ar-SA" sz="1800" dirty="0" smtClean="0"/>
              <a:t> </a:t>
            </a:r>
            <a:r>
              <a:rPr lang="ar-SA" sz="1800" dirty="0" err="1" smtClean="0"/>
              <a:t>معینة</a:t>
            </a:r>
            <a:r>
              <a:rPr lang="ar-SA" sz="1800" dirty="0" smtClean="0"/>
              <a:t>)</a:t>
            </a:r>
            <a:r>
              <a:rPr lang="en-US" sz="1800" dirty="0" smtClean="0"/>
              <a:t>) b</a:t>
            </a:r>
            <a:r>
              <a:rPr lang="ar-SA" sz="1800" dirty="0" smtClean="0"/>
              <a:t>=العائد </a:t>
            </a:r>
            <a:r>
              <a:rPr lang="ar-SA" sz="1800" dirty="0"/>
              <a:t>الممكن الحصول </a:t>
            </a:r>
            <a:r>
              <a:rPr lang="ar-SA" sz="1800" dirty="0" err="1" smtClean="0"/>
              <a:t>علیه</a:t>
            </a:r>
            <a:r>
              <a:rPr lang="ar-SA" sz="1800" dirty="0" smtClean="0"/>
              <a:t> </a:t>
            </a:r>
            <a:r>
              <a:rPr lang="ar-SA" sz="1800" dirty="0"/>
              <a:t>من </a:t>
            </a:r>
            <a:r>
              <a:rPr lang="ar-SA" sz="1800" dirty="0" err="1" smtClean="0"/>
              <a:t>الإستثمار</a:t>
            </a:r>
            <a:r>
              <a:rPr lang="ar-SA" sz="1800" dirty="0" smtClean="0"/>
              <a:t>  </a:t>
            </a:r>
            <a:r>
              <a:rPr lang="en-US" sz="1800" dirty="0" err="1" smtClean="0"/>
              <a:t>Rb</a:t>
            </a:r>
            <a:endParaRPr lang="en-US" sz="1800" dirty="0"/>
          </a:p>
          <a:p>
            <a:r>
              <a:rPr lang="ar-SA" sz="1800" dirty="0"/>
              <a:t>لكل </a:t>
            </a:r>
            <a:r>
              <a:rPr lang="en-US" sz="1800" dirty="0" err="1" smtClean="0"/>
              <a:t>Rb</a:t>
            </a:r>
            <a:r>
              <a:rPr lang="en-US" sz="1800" dirty="0" smtClean="0"/>
              <a:t> </a:t>
            </a:r>
            <a:r>
              <a:rPr lang="en-US" sz="1800" dirty="0"/>
              <a:t>× </a:t>
            </a:r>
            <a:r>
              <a:rPr lang="en-US" sz="1800" dirty="0" err="1"/>
              <a:t>Pb</a:t>
            </a:r>
            <a:r>
              <a:rPr lang="en-US" sz="1800" dirty="0"/>
              <a:t> ) </a:t>
            </a:r>
            <a:r>
              <a:rPr lang="ar-SA" sz="1800" dirty="0" err="1"/>
              <a:t>وھو</a:t>
            </a:r>
            <a:r>
              <a:rPr lang="ar-SA" sz="1800" dirty="0"/>
              <a:t> عباره </a:t>
            </a:r>
            <a:r>
              <a:rPr lang="ar-SA" sz="1800" dirty="0" smtClean="0"/>
              <a:t>عن</a:t>
            </a:r>
            <a:r>
              <a:rPr lang="en-US" sz="1800" dirty="0" smtClean="0"/>
              <a:t>)b </a:t>
            </a:r>
            <a:r>
              <a:rPr lang="ar-SA" sz="1800" dirty="0" smtClean="0"/>
              <a:t>=العائد </a:t>
            </a:r>
            <a:r>
              <a:rPr lang="ar-SA" sz="1800" dirty="0"/>
              <a:t>المتوقع من </a:t>
            </a:r>
            <a:r>
              <a:rPr lang="ar-SA" sz="1800" dirty="0" err="1" smtClean="0"/>
              <a:t>الإستثمار</a:t>
            </a:r>
            <a:r>
              <a:rPr lang="ar-SA" sz="1800" dirty="0" smtClean="0"/>
              <a:t> </a:t>
            </a:r>
            <a:r>
              <a:rPr lang="en-US" sz="1800" dirty="0" err="1" smtClean="0"/>
              <a:t>Erb</a:t>
            </a:r>
            <a:endParaRPr lang="en-US" sz="1800" dirty="0" smtClean="0"/>
          </a:p>
          <a:p>
            <a:r>
              <a:rPr lang="ar-SA" sz="1800" dirty="0" smtClean="0"/>
              <a:t>الحالات </a:t>
            </a:r>
            <a:r>
              <a:rPr lang="ar-SA" sz="1800" dirty="0" err="1" smtClean="0"/>
              <a:t>الإقتصادیة</a:t>
            </a:r>
            <a:endParaRPr lang="ar-SA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57400"/>
            <a:ext cx="43815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 smtClean="0"/>
              <a:t>كما يمكن حساب التغاير بوجود معامل الارتباط بالصيغة التالية: 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pPr marL="342900" indent="-457200">
              <a:buFontTx/>
              <a:buChar char="-"/>
            </a:pPr>
            <a:r>
              <a:rPr lang="ar-SA" dirty="0" smtClean="0"/>
              <a:t>يمكن حساب معامل الارتباط بين مشروعين بالصيغة التالية: </a:t>
            </a:r>
          </a:p>
          <a:p>
            <a:pPr marL="0" indent="0"/>
            <a:endParaRPr lang="ar-SA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57425"/>
            <a:ext cx="37909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343400"/>
            <a:ext cx="25908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الانحراف المعياري للمحفظة: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- </a:t>
            </a:r>
            <a:r>
              <a:rPr lang="ar-SA" sz="2800" dirty="0" err="1" smtClean="0"/>
              <a:t>الإنحراف</a:t>
            </a:r>
            <a:r>
              <a:rPr lang="ar-SA" sz="2800" dirty="0" smtClean="0"/>
              <a:t> </a:t>
            </a:r>
            <a:r>
              <a:rPr lang="ar-SA" sz="2800" dirty="0" err="1"/>
              <a:t>المعیاري</a:t>
            </a:r>
            <a:r>
              <a:rPr lang="ar-SA" sz="2800" dirty="0"/>
              <a:t> لمحفظة </a:t>
            </a:r>
            <a:r>
              <a:rPr lang="ar-SA" sz="2800" dirty="0" err="1" smtClean="0"/>
              <a:t>استثماریة</a:t>
            </a:r>
            <a:r>
              <a:rPr lang="ar-SA" sz="2800" dirty="0" smtClean="0"/>
              <a:t> مكونه </a:t>
            </a:r>
            <a:r>
              <a:rPr lang="ar-SA" sz="2800" dirty="0"/>
              <a:t>من </a:t>
            </a:r>
            <a:r>
              <a:rPr lang="ar-SA" sz="2800" dirty="0" err="1"/>
              <a:t>استثمارین</a:t>
            </a:r>
            <a:r>
              <a:rPr lang="ar-SA" sz="2800" dirty="0"/>
              <a:t> </a:t>
            </a:r>
            <a:r>
              <a:rPr lang="ar-SA" sz="2800" dirty="0" err="1"/>
              <a:t>یحسب</a:t>
            </a:r>
            <a:r>
              <a:rPr lang="ar-SA" sz="2800" dirty="0"/>
              <a:t> كالآتي </a:t>
            </a:r>
            <a:r>
              <a:rPr lang="ar-SA" dirty="0" smtClean="0"/>
              <a:t>:</a:t>
            </a:r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كما يمكن حسابة باستخدام معامل الارتباط: 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6000"/>
            <a:ext cx="66008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648200"/>
            <a:ext cx="7581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/>
              <a:t>المطلوب : حساب </a:t>
            </a:r>
            <a:r>
              <a:rPr lang="ar-SA" dirty="0" smtClean="0"/>
              <a:t>الانحراف المعياري </a:t>
            </a:r>
            <a:r>
              <a:rPr lang="ar-SA" dirty="0"/>
              <a:t>لكل </a:t>
            </a:r>
            <a:r>
              <a:rPr lang="ar-SA" dirty="0" smtClean="0"/>
              <a:t>محفظة استثمارية ممكنة مكونة </a:t>
            </a:r>
            <a:r>
              <a:rPr lang="ar-SA" dirty="0"/>
              <a:t>من</a:t>
            </a:r>
          </a:p>
          <a:p>
            <a:r>
              <a:rPr lang="ar-SA" dirty="0" smtClean="0"/>
              <a:t>استثمارين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7162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أولا: حساب العائد المتوقع من كل مشروع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en-US" dirty="0" smtClean="0"/>
              <a:t>0.15 </a:t>
            </a:r>
            <a:r>
              <a:rPr lang="en-US" dirty="0"/>
              <a:t>= ( 0.1 - </a:t>
            </a:r>
            <a:r>
              <a:rPr lang="en-US" dirty="0" smtClean="0"/>
              <a:t>×0.3 </a:t>
            </a:r>
            <a:r>
              <a:rPr lang="en-US" dirty="0"/>
              <a:t>) + ( 0.4×0 ) + ( 0.3×0.6 ) = ( ER )</a:t>
            </a:r>
            <a:r>
              <a:rPr lang="en-US" dirty="0" smtClean="0"/>
              <a:t>a</a:t>
            </a:r>
            <a:endParaRPr lang="ar-SA" dirty="0" smtClean="0"/>
          </a:p>
          <a:p>
            <a:endParaRPr lang="ar-SA" dirty="0"/>
          </a:p>
          <a:p>
            <a:r>
              <a:rPr lang="en-US" dirty="0"/>
              <a:t>0.16 = ( 0.2 - ×0.3 ) + ( 0.4×0.1 ) + ( 0.3×0.6 ) = ( ER )</a:t>
            </a:r>
            <a:r>
              <a:rPr lang="en-US" dirty="0" smtClean="0"/>
              <a:t>b</a:t>
            </a:r>
            <a:endParaRPr lang="ar-SA" dirty="0" smtClean="0"/>
          </a:p>
          <a:p>
            <a:endParaRPr lang="ar-SA" dirty="0"/>
          </a:p>
          <a:p>
            <a:r>
              <a:rPr lang="en-US" dirty="0"/>
              <a:t>0.20 = ( 0.1 - ×0.3 ) + ( 0.4×0.2 ) + ( 0.3×0.5 ) = ( ER )c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595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/>
              <a:t>ثانيا: حساب الانحراف المعياري لكل مشروع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1600201"/>
            <a:ext cx="8499962" cy="4525963"/>
          </a:xfrm>
        </p:spPr>
        <p:txBody>
          <a:bodyPr/>
          <a:lstStyle/>
          <a:p>
            <a:r>
              <a:rPr lang="ar-SA" dirty="0" err="1"/>
              <a:t>بتطبیق</a:t>
            </a:r>
            <a:r>
              <a:rPr lang="ar-SA" dirty="0"/>
              <a:t> </a:t>
            </a:r>
            <a:r>
              <a:rPr lang="ar-SA" dirty="0" err="1" smtClean="0"/>
              <a:t>الصیغة</a:t>
            </a:r>
            <a:r>
              <a:rPr lang="ar-SA" dirty="0" smtClean="0"/>
              <a:t> </a:t>
            </a:r>
            <a:r>
              <a:rPr lang="ar-SA" dirty="0" err="1" smtClean="0"/>
              <a:t>الریاضیة</a:t>
            </a:r>
            <a:r>
              <a:rPr lang="ar-SA" dirty="0" smtClean="0"/>
              <a:t> المعروفة </a:t>
            </a:r>
            <a:r>
              <a:rPr lang="ar-SA" dirty="0"/>
              <a:t>لحساب </a:t>
            </a:r>
            <a:r>
              <a:rPr lang="ar-SA" dirty="0" err="1"/>
              <a:t>الإنحراف</a:t>
            </a:r>
            <a:r>
              <a:rPr lang="ar-SA" dirty="0"/>
              <a:t> </a:t>
            </a:r>
            <a:r>
              <a:rPr lang="ar-SA" dirty="0" err="1"/>
              <a:t>المعیاري</a:t>
            </a:r>
            <a:r>
              <a:rPr lang="ar-SA" dirty="0"/>
              <a:t> لكل </a:t>
            </a:r>
            <a:r>
              <a:rPr lang="ar-SA" dirty="0" smtClean="0"/>
              <a:t>مشروع منفرد :</a:t>
            </a:r>
          </a:p>
          <a:p>
            <a:endParaRPr lang="ar-SA" dirty="0" smtClean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362200"/>
            <a:ext cx="3800475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86201"/>
            <a:ext cx="79438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106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/>
              <a:t>حساب العائد المتوقع والانحراف المعياري لكل مشروع بطريقة الجدول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1447800"/>
            <a:ext cx="8499962" cy="4525963"/>
          </a:xfrm>
        </p:spPr>
        <p:txBody>
          <a:bodyPr/>
          <a:lstStyle/>
          <a:p>
            <a:r>
              <a:rPr lang="ar-SA" dirty="0" smtClean="0"/>
              <a:t>المشروع </a:t>
            </a:r>
            <a:r>
              <a:rPr lang="en-US" dirty="0" smtClean="0"/>
              <a:t>A</a:t>
            </a:r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المشروع </a:t>
            </a:r>
            <a:r>
              <a:rPr lang="en-US" dirty="0" smtClean="0"/>
              <a:t>B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ar-SA" dirty="0" smtClean="0"/>
              <a:t>المشروع </a:t>
            </a:r>
            <a:r>
              <a:rPr lang="en-US" dirty="0" smtClean="0"/>
              <a:t>C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59984175"/>
              </p:ext>
            </p:extLst>
          </p:nvPr>
        </p:nvGraphicFramePr>
        <p:xfrm>
          <a:off x="1752600" y="1600200"/>
          <a:ext cx="4114801" cy="106299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572494"/>
                <a:gridCol w="763325"/>
                <a:gridCol w="572494"/>
                <a:gridCol w="572494"/>
                <a:gridCol w="715618"/>
                <a:gridCol w="918376"/>
              </a:tblGrid>
              <a:tr h="1524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p*r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r-r*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(r-r*)^2*p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0.2025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0.06075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0.0225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0.0625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0.01875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100" u="none" strike="noStrike">
                          <a:effectLst/>
                        </a:rPr>
                        <a:t>العائد المتوفع 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0.0885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الانحراف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 smtClean="0">
                          <a:effectLst/>
                        </a:rPr>
                        <a:t>0.297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3305885"/>
              </p:ext>
            </p:extLst>
          </p:nvPr>
        </p:nvGraphicFramePr>
        <p:xfrm>
          <a:off x="1752599" y="3200400"/>
          <a:ext cx="4114801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572494"/>
                <a:gridCol w="763326"/>
                <a:gridCol w="572494"/>
                <a:gridCol w="572494"/>
                <a:gridCol w="715617"/>
                <a:gridCol w="918376"/>
              </a:tblGrid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p*r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r-r*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(r-r*)^2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(r-r*)^2*p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0.1936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0.05808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0.0036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0.00144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0.1296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0.03888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العائد المتوقع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0.0984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ar-SA" sz="1100" u="none" strike="noStrike" dirty="0" smtClean="0">
                          <a:effectLst/>
                        </a:rPr>
                        <a:t>الانحراف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 smtClean="0">
                          <a:effectLst/>
                        </a:rPr>
                        <a:t>0.313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26996742"/>
              </p:ext>
            </p:extLst>
          </p:nvPr>
        </p:nvGraphicFramePr>
        <p:xfrm>
          <a:off x="1752600" y="4800600"/>
          <a:ext cx="4114800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572494"/>
                <a:gridCol w="763325"/>
                <a:gridCol w="572494"/>
                <a:gridCol w="572494"/>
                <a:gridCol w="715617"/>
                <a:gridCol w="918376"/>
              </a:tblGrid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p*r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r-r*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(r-r*)^2*p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>
                          <a:effectLst/>
                        </a:rPr>
                        <a:t>0.4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0.054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ar-SA" sz="1100" u="none" strike="noStrike" dirty="0" smtClean="0">
                          <a:effectLst/>
                        </a:rPr>
                        <a:t>الانحراف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 smtClean="0">
                          <a:effectLst/>
                        </a:rPr>
                        <a:t>0.232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5690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/>
              <a:t>ثالثا: حساب الانحراف المشترك بين المشاريع</a:t>
            </a: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xmlns="" val="3320506835"/>
              </p:ext>
            </p:extLst>
          </p:nvPr>
        </p:nvGraphicFramePr>
        <p:xfrm>
          <a:off x="2362200" y="1828800"/>
          <a:ext cx="4445000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384300"/>
                <a:gridCol w="812800"/>
                <a:gridCol w="609600"/>
                <a:gridCol w="876300"/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 dirty="0">
                          <a:effectLst/>
                        </a:rPr>
                        <a:t>الانحراف المشترك بين </a:t>
                      </a:r>
                      <a:r>
                        <a:rPr lang="en-US" sz="1100" u="none" strike="noStrike" dirty="0">
                          <a:effectLst/>
                        </a:rPr>
                        <a:t>A,B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 الحالة الاقتصادية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ra-Era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rb-Erb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ازدهار 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0.0594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عادية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0.0036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 dirty="0">
                          <a:effectLst/>
                        </a:rPr>
                        <a:t>ركود</a:t>
                      </a:r>
                      <a:endParaRPr lang="ar-S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الانحراف المشترك بين </a:t>
                      </a:r>
                      <a:r>
                        <a:rPr lang="en-US" sz="1100" u="none" strike="noStrike">
                          <a:effectLst/>
                        </a:rPr>
                        <a:t>A,B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>
                          <a:effectLst/>
                        </a:rPr>
                        <a:t>0.09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2775796"/>
              </p:ext>
            </p:extLst>
          </p:nvPr>
        </p:nvGraphicFramePr>
        <p:xfrm>
          <a:off x="2438400" y="3352800"/>
          <a:ext cx="4445000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384300"/>
                <a:gridCol w="812800"/>
                <a:gridCol w="609600"/>
                <a:gridCol w="876300"/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الانحراف المشترك بين </a:t>
                      </a:r>
                      <a:r>
                        <a:rPr lang="en-US" sz="1100" u="none" strike="noStrike">
                          <a:effectLst/>
                        </a:rPr>
                        <a:t>A,C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 الحالة الاقتصادية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ra-Era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rc-Erc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ازدهار 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0.0405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عادية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ركود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0.0225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>
                          <a:effectLst/>
                        </a:rPr>
                        <a:t>0.063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6073055"/>
              </p:ext>
            </p:extLst>
          </p:nvPr>
        </p:nvGraphicFramePr>
        <p:xfrm>
          <a:off x="2362200" y="4876800"/>
          <a:ext cx="4445000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384300"/>
                <a:gridCol w="812800"/>
                <a:gridCol w="609600"/>
                <a:gridCol w="876300"/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الانحراف المشترك بين </a:t>
                      </a:r>
                      <a:r>
                        <a:rPr lang="en-US" sz="1100" u="none" strike="noStrike">
                          <a:effectLst/>
                        </a:rPr>
                        <a:t>B,C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 الحالة الاقتصادية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rb-Erb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rc-Erc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ازدهار 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0.0396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عادية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ركود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0.0324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>
                          <a:effectLst/>
                        </a:rPr>
                        <a:t>0.072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4184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رابعا: حساب معامل الارتباط بين كل مشروعين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معامل الارتباط بين </a:t>
            </a:r>
            <a:r>
              <a:rPr lang="en-US" dirty="0" smtClean="0"/>
              <a:t>A,B</a:t>
            </a:r>
            <a:r>
              <a:rPr lang="ar-SA" dirty="0" smtClean="0"/>
              <a:t>=   0.09/(0.29 *0.31) = 0.97</a:t>
            </a:r>
          </a:p>
          <a:p>
            <a:endParaRPr lang="ar-SA" dirty="0"/>
          </a:p>
          <a:p>
            <a:r>
              <a:rPr lang="ar-SA" dirty="0" smtClean="0"/>
              <a:t>معامل الارتباط بين </a:t>
            </a:r>
            <a:r>
              <a:rPr lang="en-US" dirty="0" smtClean="0"/>
              <a:t>A,C</a:t>
            </a:r>
            <a:r>
              <a:rPr lang="ar-SA" dirty="0"/>
              <a:t> </a:t>
            </a:r>
            <a:r>
              <a:rPr lang="ar-SA" dirty="0" smtClean="0"/>
              <a:t>= 0.063/(0.29*0.23)= 0.91</a:t>
            </a:r>
          </a:p>
          <a:p>
            <a:endParaRPr lang="ar-SA" dirty="0"/>
          </a:p>
          <a:p>
            <a:r>
              <a:rPr lang="ar-SA" dirty="0" smtClean="0"/>
              <a:t>معامل الارتباط بين </a:t>
            </a:r>
            <a:r>
              <a:rPr lang="en-US" dirty="0" smtClean="0"/>
              <a:t>B,C</a:t>
            </a:r>
            <a:r>
              <a:rPr lang="ar-SA" dirty="0" smtClean="0"/>
              <a:t> = 0.072/(0.31*0.23)= 0.99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774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خامسا: حساب الانحراف المعياري للمحافظ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645478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 نلاحظ بأنه باستطاعتنا تكوين ثلاث محافظ من المشاريع المتوفرة: 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المحفظة الأولى بين المشروعين </a:t>
            </a:r>
            <a:r>
              <a:rPr lang="en-US" dirty="0" smtClean="0"/>
              <a:t>A,B </a:t>
            </a:r>
          </a:p>
          <a:p>
            <a:pPr marL="0" indent="0"/>
            <a:r>
              <a:rPr lang="ar-SA" dirty="0" smtClean="0"/>
              <a:t>الانحراف المعياري بين المشروعين </a:t>
            </a:r>
            <a:r>
              <a:rPr lang="en-US" dirty="0" smtClean="0"/>
              <a:t>A,B </a:t>
            </a:r>
            <a:r>
              <a:rPr lang="ar-SA" dirty="0"/>
              <a:t> </a:t>
            </a:r>
            <a:r>
              <a:rPr lang="ar-SA" dirty="0" smtClean="0"/>
              <a:t>على افتراض بأن رأس المال موزع بين المشروعين بالتساوي</a:t>
            </a:r>
            <a:r>
              <a:rPr lang="en-US" dirty="0"/>
              <a:t>.</a:t>
            </a:r>
            <a:r>
              <a:rPr lang="ar-SA" dirty="0" smtClean="0"/>
              <a:t>        </a:t>
            </a:r>
          </a:p>
          <a:p>
            <a:pPr marL="0" indent="0"/>
            <a:r>
              <a:rPr lang="en-US" dirty="0" smtClean="0"/>
              <a:t>A= %50 </a:t>
            </a:r>
          </a:p>
          <a:p>
            <a:pPr marL="0" indent="0"/>
            <a:r>
              <a:rPr lang="en-US" dirty="0" smtClean="0"/>
              <a:t>B=%50 </a:t>
            </a:r>
          </a:p>
          <a:p>
            <a:pPr marL="0" indent="0"/>
            <a:r>
              <a:rPr lang="ar-SA" dirty="0" smtClean="0"/>
              <a:t> كما يمكن حسابة بالصيغة الأخرى :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830411"/>
            <a:ext cx="72104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02679"/>
            <a:ext cx="80295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1711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/>
              <a:t>المحفظة </a:t>
            </a:r>
            <a:r>
              <a:rPr lang="ar-SA" dirty="0" smtClean="0"/>
              <a:t>الثانية بين </a:t>
            </a:r>
            <a:r>
              <a:rPr lang="ar-SA" dirty="0"/>
              <a:t>المشروعين </a:t>
            </a:r>
            <a:r>
              <a:rPr lang="en-US" dirty="0" smtClean="0"/>
              <a:t>A,C </a:t>
            </a:r>
            <a:endParaRPr lang="en-US" dirty="0"/>
          </a:p>
          <a:p>
            <a:pPr marL="0" indent="0"/>
            <a:r>
              <a:rPr lang="ar-SA" dirty="0"/>
              <a:t>الانحراف المعياري بين المشروعين </a:t>
            </a:r>
            <a:r>
              <a:rPr lang="en-US" dirty="0" smtClean="0"/>
              <a:t>A,C </a:t>
            </a:r>
            <a:r>
              <a:rPr lang="ar-SA" dirty="0" smtClean="0"/>
              <a:t> </a:t>
            </a:r>
            <a:r>
              <a:rPr lang="ar-SA" dirty="0"/>
              <a:t>على افتراض بأن رأس المال موزع بين المشروعين بالتساوي</a:t>
            </a:r>
            <a:r>
              <a:rPr lang="en-US" dirty="0"/>
              <a:t>.</a:t>
            </a:r>
            <a:r>
              <a:rPr lang="ar-SA" dirty="0"/>
              <a:t>        </a:t>
            </a:r>
          </a:p>
          <a:p>
            <a:pPr marL="0" indent="0"/>
            <a:r>
              <a:rPr lang="en-US" dirty="0"/>
              <a:t>A= %50 </a:t>
            </a:r>
          </a:p>
          <a:p>
            <a:pPr marL="0" indent="0"/>
            <a:r>
              <a:rPr lang="en-US" dirty="0" smtClean="0"/>
              <a:t>C=%</a:t>
            </a:r>
            <a:r>
              <a:rPr lang="en-US" dirty="0"/>
              <a:t>50 </a:t>
            </a:r>
            <a:endParaRPr lang="ar-SA" dirty="0" smtClean="0"/>
          </a:p>
          <a:p>
            <a:pPr marL="0" indent="0"/>
            <a:r>
              <a:rPr lang="ar-SA" dirty="0" smtClean="0"/>
              <a:t>بعد تطبيق المعادلة السابقة على بيانات المشروعين </a:t>
            </a:r>
            <a:r>
              <a:rPr lang="en-US" dirty="0" smtClean="0"/>
              <a:t>A,C </a:t>
            </a:r>
            <a:r>
              <a:rPr lang="ar-SA" dirty="0"/>
              <a:t> </a:t>
            </a:r>
            <a:r>
              <a:rPr lang="ar-SA" dirty="0" smtClean="0"/>
              <a:t>نحصل على انحراف معياري = 0.258 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069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/>
              <a:t>المحفظة </a:t>
            </a:r>
            <a:r>
              <a:rPr lang="ar-SA" dirty="0" smtClean="0"/>
              <a:t>الثالثة بين </a:t>
            </a:r>
            <a:r>
              <a:rPr lang="ar-SA" dirty="0"/>
              <a:t>المشروعين </a:t>
            </a:r>
            <a:r>
              <a:rPr lang="en-US" dirty="0" smtClean="0"/>
              <a:t>B,C </a:t>
            </a:r>
            <a:endParaRPr lang="en-US" dirty="0"/>
          </a:p>
          <a:p>
            <a:pPr marL="0" indent="0"/>
            <a:r>
              <a:rPr lang="ar-SA" dirty="0"/>
              <a:t>الانحراف المعياري بين المشروعين </a:t>
            </a:r>
            <a:r>
              <a:rPr lang="en-US" dirty="0" smtClean="0"/>
              <a:t>B,C </a:t>
            </a:r>
            <a:r>
              <a:rPr lang="ar-SA" dirty="0" smtClean="0"/>
              <a:t> </a:t>
            </a:r>
            <a:r>
              <a:rPr lang="ar-SA" dirty="0"/>
              <a:t>على افتراض بأن رأس المال موزع بين المشروعين بالتساوي</a:t>
            </a:r>
            <a:r>
              <a:rPr lang="en-US" dirty="0"/>
              <a:t>.</a:t>
            </a:r>
            <a:r>
              <a:rPr lang="ar-SA" dirty="0"/>
              <a:t>        </a:t>
            </a:r>
          </a:p>
          <a:p>
            <a:pPr marL="0" indent="0"/>
            <a:r>
              <a:rPr lang="en-US" dirty="0" smtClean="0"/>
              <a:t>B= </a:t>
            </a:r>
            <a:r>
              <a:rPr lang="en-US" dirty="0"/>
              <a:t>%50 </a:t>
            </a:r>
          </a:p>
          <a:p>
            <a:pPr marL="0" indent="0"/>
            <a:r>
              <a:rPr lang="en-US" dirty="0"/>
              <a:t>C=%50 </a:t>
            </a:r>
            <a:endParaRPr lang="ar-SA" dirty="0"/>
          </a:p>
          <a:p>
            <a:pPr marL="0" indent="0"/>
            <a:r>
              <a:rPr lang="ar-SA" dirty="0"/>
              <a:t>بعد تطبيق المعادلة السابقة على بيانات </a:t>
            </a:r>
            <a:r>
              <a:rPr lang="ar-SA" dirty="0" smtClean="0"/>
              <a:t>المشروعين </a:t>
            </a:r>
            <a:r>
              <a:rPr lang="en-US" dirty="0" smtClean="0"/>
              <a:t>B,C </a:t>
            </a:r>
            <a:r>
              <a:rPr lang="ar-SA" dirty="0" smtClean="0"/>
              <a:t> </a:t>
            </a:r>
            <a:r>
              <a:rPr lang="ar-SA" dirty="0"/>
              <a:t>نحصل على انحراف معياري </a:t>
            </a:r>
            <a:r>
              <a:rPr lang="ar-SA" dirty="0" smtClean="0"/>
              <a:t>= 0.271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97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المقارنة بين المحافظ من حيث المخاطر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 smtClean="0"/>
              <a:t>بعد الحصول على الانحراف المعياري لثلاثة محافظ يمكن تكوينها من المشاريع المتوفرة، نجد أن أقل محفظة تحتوي على درجة مخاطر هي المحفظة الثانية المكونة من المشروعين </a:t>
            </a:r>
            <a:r>
              <a:rPr lang="en-US" dirty="0" smtClean="0"/>
              <a:t>A,C </a:t>
            </a:r>
          </a:p>
          <a:p>
            <a:r>
              <a:rPr lang="ar-SA" dirty="0" smtClean="0"/>
              <a:t>ثم يليها المحفظة الثالثة ، ومن ثم المحفظة الأولى وهي التي تحتوى على أعلى درجة من المخاطرة بين المحافظ الثلاث.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275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محافظ مكونة من أكثر من مشروعين: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533400" y="1600201"/>
                <a:ext cx="9144000" cy="4525963"/>
              </a:xfrm>
            </p:spPr>
            <p:txBody>
              <a:bodyPr/>
              <a:lstStyle/>
              <a:p>
                <a:r>
                  <a:rPr lang="ar-SA" dirty="0" smtClean="0"/>
                  <a:t>في الأمثلة السابقة تم اعطاء مشروعين في كل محفظة، هل يمكن تكوين محفظة من المشاريع الثلاثة ؟ </a:t>
                </a:r>
              </a:p>
              <a:p>
                <a:r>
                  <a:rPr lang="ar-SA" dirty="0" smtClean="0"/>
                  <a:t>نعم. </a:t>
                </a:r>
              </a:p>
              <a:p>
                <a:r>
                  <a:rPr lang="ar-SA" dirty="0" smtClean="0"/>
                  <a:t>كيفية حساب الانحراف المعياري لمحفظة مكونة من 3 مشاريع: </a:t>
                </a:r>
              </a:p>
              <a:p>
                <a:r>
                  <a:rPr lang="ar-SA" dirty="0" smtClean="0"/>
                  <a:t>يمكن حسابه باستخدام الصيغة التالية: </a:t>
                </a:r>
                <a:endParaRPr lang="en-US" dirty="0" smtClean="0"/>
              </a:p>
              <a:p>
                <a:endParaRPr lang="ar-SA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𝑊𝑎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20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𝑊𝑏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𝑊𝑐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𝑊𝑎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𝑊𝑏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𝑊𝑎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𝑊𝑐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𝑊𝑏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𝑊𝑐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𝐶𝑜𝑣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𝑏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𝑐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ar-SA" sz="1200" dirty="0"/>
                            <m:t> </m:t>
                          </m:r>
                        </m:e>
                      </m:rad>
                    </m:oMath>
                  </m:oMathPara>
                </a14:m>
                <a:endParaRPr lang="ar-SA" sz="1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533400" y="1600201"/>
                <a:ext cx="9144000" cy="4525963"/>
              </a:xfrm>
              <a:blipFill rotWithShape="1">
                <a:blip r:embed="rId2" cstate="print"/>
                <a:stretch>
                  <a:fillRect l="-133" t="-134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564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/>
              <a:t>حساب عائد ومخاطر المحفظة المكونة من ثلاث مشاريع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 smtClean="0"/>
              <a:t>بافتراض بأن الاوزان بين الثلاث مشاريع هي كالتالي: </a:t>
            </a:r>
          </a:p>
          <a:p>
            <a:r>
              <a:rPr lang="ar-SA" dirty="0" smtClean="0"/>
              <a:t>المشروع </a:t>
            </a:r>
            <a:r>
              <a:rPr lang="en-US" dirty="0" smtClean="0"/>
              <a:t>A</a:t>
            </a:r>
            <a:r>
              <a:rPr lang="ar-SA" dirty="0" smtClean="0"/>
              <a:t>= 30%</a:t>
            </a:r>
          </a:p>
          <a:p>
            <a:r>
              <a:rPr lang="ar-SA" dirty="0" smtClean="0"/>
              <a:t>المشروع </a:t>
            </a:r>
            <a:r>
              <a:rPr lang="en-US" dirty="0" smtClean="0"/>
              <a:t>B</a:t>
            </a:r>
            <a:r>
              <a:rPr lang="ar-SA" dirty="0" smtClean="0"/>
              <a:t>= 40% </a:t>
            </a:r>
          </a:p>
          <a:p>
            <a:r>
              <a:rPr lang="ar-SA" dirty="0" smtClean="0"/>
              <a:t>المشروع </a:t>
            </a:r>
            <a:r>
              <a:rPr lang="en-US" dirty="0" smtClean="0"/>
              <a:t>C</a:t>
            </a:r>
            <a:r>
              <a:rPr lang="ar-SA" dirty="0" smtClean="0"/>
              <a:t>= 30% </a:t>
            </a:r>
          </a:p>
          <a:p>
            <a:r>
              <a:rPr lang="ar-SA" dirty="0" smtClean="0"/>
              <a:t>اذا عائد المحفظة = (0.30*0.15)+(0.4*0.16)+(0.30*0.2)=0.169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913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</p:spPr>
            <p:txBody>
              <a:bodyPr/>
              <a:lstStyle/>
              <a:p>
                <a:r>
                  <a:rPr lang="ar-SA" dirty="0" smtClean="0"/>
                  <a:t>الانحراف المعياري للمحفظة = </a:t>
                </a:r>
                <a:endParaRPr lang="en-US" dirty="0" smtClean="0"/>
              </a:p>
              <a:p>
                <a:endParaRPr lang="ar-SA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140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29</m:t>
                              </m:r>
                            </m:e>
                            <m:sup>
                              <m:r>
                                <a:rPr lang="en-US" sz="140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31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232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09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063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072</m:t>
                          </m:r>
                        </m:e>
                      </m:rad>
                    </m:oMath>
                  </m:oMathPara>
                </a14:m>
                <a:endParaRPr lang="ar-SA" sz="1400" dirty="0"/>
              </a:p>
              <a:p>
                <a:r>
                  <a:rPr lang="en-US" dirty="0" smtClean="0"/>
                  <a:t>  =  0.27</a:t>
                </a:r>
                <a:endParaRPr lang="ar-SA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  <a:blipFill rotWithShape="1">
                <a:blip r:embed="rId2" cstate="print"/>
                <a:stretch>
                  <a:fillRect t="-1617" r="-1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35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293</TotalTime>
  <Words>817</Words>
  <Application>Microsoft Office PowerPoint</Application>
  <PresentationFormat>A4 Paper (210x297 mm)‎</PresentationFormat>
  <Paragraphs>315</Paragraphs>
  <Slides>20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فورم لكلية ادارة الاعمال</vt:lpstr>
      <vt:lpstr>الشريحة 1</vt:lpstr>
      <vt:lpstr>المحاضرة الرابعة</vt:lpstr>
      <vt:lpstr>تابع </vt:lpstr>
      <vt:lpstr>تابع:</vt:lpstr>
      <vt:lpstr>حساب الانحراف المعياري للمحفظة:</vt:lpstr>
      <vt:lpstr>مثال: </vt:lpstr>
      <vt:lpstr>الشريحة 7</vt:lpstr>
      <vt:lpstr>أولا: حساب العائد المتوقع من كل مشروع</vt:lpstr>
      <vt:lpstr>ثانيا: حساب الانحراف المعياري لكل مشروع</vt:lpstr>
      <vt:lpstr>حساب العائد المتوقع والانحراف المعياري لكل مشروع بطريقة الجدول </vt:lpstr>
      <vt:lpstr>ثالثا: حساب الانحراف المشترك بين المشاريع</vt:lpstr>
      <vt:lpstr>رابعا: حساب معامل الارتباط بين كل مشروعين</vt:lpstr>
      <vt:lpstr>خامسا: حساب الانحراف المعياري للمحافظ </vt:lpstr>
      <vt:lpstr>تابع: </vt:lpstr>
      <vt:lpstr>تابع:</vt:lpstr>
      <vt:lpstr>المقارنة بين المحافظ من حيث المخاطر </vt:lpstr>
      <vt:lpstr>محافظ مكونة من أكثر من مشروعين:</vt:lpstr>
      <vt:lpstr>حساب عائد ومخاطر المحفظة المكونة من ثلاث مشاريع</vt:lpstr>
      <vt:lpstr>تابع: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kfu</cp:lastModifiedBy>
  <cp:revision>35</cp:revision>
  <dcterms:created xsi:type="dcterms:W3CDTF">2014-03-02T08:12:07Z</dcterms:created>
  <dcterms:modified xsi:type="dcterms:W3CDTF">2014-03-03T09:41:40Z</dcterms:modified>
</cp:coreProperties>
</file>