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0" r:id="rId3"/>
    <p:sldId id="311" r:id="rId4"/>
    <p:sldId id="312" r:id="rId5"/>
    <p:sldId id="314" r:id="rId6"/>
    <p:sldId id="315" r:id="rId7"/>
    <p:sldId id="313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متقدمة 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العائد والمخاطرة في المحفظة الاستثمارية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يمكن قياس المخاطر في المحفظة الاستثمارية عن </a:t>
            </a:r>
            <a:r>
              <a:rPr lang="ar-SA" dirty="0" err="1" smtClean="0"/>
              <a:t>طريق :</a:t>
            </a:r>
            <a:endParaRPr lang="ar-SA" dirty="0" smtClean="0"/>
          </a:p>
          <a:p>
            <a:endParaRPr lang="ar-SA" dirty="0" smtClean="0"/>
          </a:p>
          <a:p>
            <a:pPr rtl="1">
              <a:buFont typeface="Wingdings" pitchFamily="2" charset="2"/>
              <a:buChar char="§"/>
            </a:pPr>
            <a:r>
              <a:rPr lang="ar-SA" dirty="0" smtClean="0"/>
              <a:t>تباين عوائد المحفظة الاستثمارية</a:t>
            </a:r>
          </a:p>
          <a:p>
            <a:pPr rtl="1">
              <a:buFont typeface="Wingdings" pitchFamily="2" charset="2"/>
              <a:buChar char="§"/>
            </a:pPr>
            <a:endParaRPr lang="ar-SA" dirty="0" smtClean="0"/>
          </a:p>
          <a:p>
            <a:pPr rtl="1">
              <a:buFont typeface="Wingdings" pitchFamily="2" charset="2"/>
              <a:buChar char="§"/>
            </a:pPr>
            <a:r>
              <a:rPr lang="ar-SA" dirty="0" smtClean="0"/>
              <a:t>الانحراف المعياري لعوائد المحفظة الاستثمارية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المخاطر في المحفظة الاستثمارية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مثال: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فيما يلي البيانات الخاصة بمشروعات </a:t>
            </a:r>
            <a:r>
              <a:rPr lang="ar-SA" dirty="0" err="1" smtClean="0"/>
              <a:t>استثمارية </a:t>
            </a:r>
            <a:r>
              <a:rPr lang="ar-SA" dirty="0" smtClean="0"/>
              <a:t>(أ-ب-ج) والتي تتكون منها المحفظة الاستثمارية لإحدى </a:t>
            </a:r>
            <a:r>
              <a:rPr lang="ar-SA" dirty="0" err="1" smtClean="0"/>
              <a:t>الشركات 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1752600" y="3200400"/>
          <a:ext cx="66040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المتوقع والوزن</a:t>
                      </a:r>
                      <a:r>
                        <a:rPr lang="ar-SA" baseline="0" dirty="0" smtClean="0"/>
                        <a:t> من كل مشروع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الاحتمال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err="1" smtClean="0"/>
                        <a:t>وزن </a:t>
                      </a:r>
                      <a:r>
                        <a:rPr lang="ar-SA" dirty="0" smtClean="0"/>
                        <a:t>(ج) 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err="1" smtClean="0"/>
                        <a:t>وزن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(ب)=40%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وزن(أ)=40%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ظروف 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انكماش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الحل: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أولا: حساب  العائد المتوقع والمخاطر لكل مشروع في </a:t>
            </a:r>
            <a:r>
              <a:rPr lang="ar-SA" dirty="0" err="1" smtClean="0"/>
              <a:t>المحفظة: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المشروع الأول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نستطيع الحصول على الانحراف المعياري عن طريق اخذ جذر التباين </a:t>
            </a:r>
            <a:r>
              <a:rPr lang="ar-SA" dirty="0" err="1" smtClean="0"/>
              <a:t>0.00024 √ </a:t>
            </a:r>
            <a:r>
              <a:rPr lang="ar-SA" dirty="0" smtClean="0"/>
              <a:t>= </a:t>
            </a:r>
            <a:r>
              <a:rPr lang="ar-SA" dirty="0" err="1" smtClean="0"/>
              <a:t>1.5%</a:t>
            </a:r>
            <a:r>
              <a:rPr lang="ar-SA" dirty="0" smtClean="0"/>
              <a:t> 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066800" y="2819400"/>
          <a:ext cx="8128001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398"/>
                <a:gridCol w="1219200"/>
                <a:gridCol w="968831"/>
                <a:gridCol w="1161143"/>
                <a:gridCol w="1161143"/>
                <a:gridCol w="1161143"/>
                <a:gridCol w="1161143"/>
              </a:tblGrid>
              <a:tr h="609600"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)^2*ح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ع-ع*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ح*ع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ظروف 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انكماش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6.000%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المتوقع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المشروع </a:t>
            </a:r>
            <a:r>
              <a:rPr lang="ar-SA" dirty="0" err="1" smtClean="0"/>
              <a:t>الثاني:</a:t>
            </a:r>
            <a:r>
              <a:rPr lang="ar-SA" dirty="0" smtClean="0"/>
              <a:t> 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الانحراف المعياري للمشروع= 3.1%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066800" y="2362200"/>
          <a:ext cx="8128001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398"/>
                <a:gridCol w="1219200"/>
                <a:gridCol w="968831"/>
                <a:gridCol w="1161143"/>
                <a:gridCol w="1161143"/>
                <a:gridCol w="1161143"/>
                <a:gridCol w="1161143"/>
              </a:tblGrid>
              <a:tr h="609600"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)^2*ح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ع-ع*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ح*ع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0.00048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2.40%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ظروف 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0.00048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-4.00%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0.60%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انكماش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المشروع </a:t>
            </a:r>
            <a:r>
              <a:rPr lang="ar-SA" dirty="0" err="1" smtClean="0"/>
              <a:t>الثالث: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الانحراف </a:t>
            </a:r>
            <a:r>
              <a:rPr lang="ar-SA" dirty="0" err="1" smtClean="0"/>
              <a:t>المعياري </a:t>
            </a:r>
            <a:r>
              <a:rPr lang="ar-SA" dirty="0" smtClean="0"/>
              <a:t>:  </a:t>
            </a:r>
            <a:r>
              <a:rPr lang="ar-SA" dirty="0" err="1" smtClean="0"/>
              <a:t>6.4%</a:t>
            </a:r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1219200" y="2286000"/>
          <a:ext cx="8128001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398"/>
                <a:gridCol w="1219200"/>
                <a:gridCol w="968831"/>
                <a:gridCol w="1161143"/>
                <a:gridCol w="1161143"/>
                <a:gridCol w="1161143"/>
                <a:gridCol w="1161143"/>
              </a:tblGrid>
              <a:tr h="609600"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)^2*ح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ع-ع*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ح*ع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0.000975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0.003249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5.700%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3.600%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-0.300%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ظروف 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0.000843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0.002809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-5.300%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0.300%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انكماش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0.004217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smtClean="0"/>
              <a:t>اذا عائد المحفظة </a:t>
            </a:r>
            <a:r>
              <a:rPr lang="ar-SA" dirty="0" err="1" smtClean="0"/>
              <a:t>المتوقع:</a:t>
            </a:r>
            <a:endParaRPr lang="ar-SA" dirty="0" smtClean="0"/>
          </a:p>
          <a:p>
            <a:r>
              <a:rPr lang="ar-SA" dirty="0" err="1" smtClean="0"/>
              <a:t>= </a:t>
            </a:r>
            <a:r>
              <a:rPr lang="ar-SA" dirty="0" smtClean="0"/>
              <a:t>( 0.4*0.06</a:t>
            </a:r>
            <a:r>
              <a:rPr lang="ar-SA" dirty="0" err="1" smtClean="0"/>
              <a:t>) + </a:t>
            </a:r>
            <a:r>
              <a:rPr lang="ar-SA" dirty="0" smtClean="0"/>
              <a:t>(0.4*0.06</a:t>
            </a:r>
            <a:r>
              <a:rPr lang="ar-SA" dirty="0" err="1" smtClean="0"/>
              <a:t>)+</a:t>
            </a:r>
            <a:r>
              <a:rPr lang="ar-SA" dirty="0" smtClean="0"/>
              <a:t>(0.2*0.063</a:t>
            </a:r>
            <a:r>
              <a:rPr lang="ar-SA" dirty="0" err="1" smtClean="0"/>
              <a:t>) </a:t>
            </a:r>
            <a:r>
              <a:rPr lang="ar-SA" dirty="0" smtClean="0"/>
              <a:t>= </a:t>
            </a:r>
            <a:r>
              <a:rPr lang="ar-SA" dirty="0" err="1" smtClean="0"/>
              <a:t>6%</a:t>
            </a:r>
            <a:r>
              <a:rPr lang="ar-SA" dirty="0" smtClean="0"/>
              <a:t> </a:t>
            </a:r>
          </a:p>
          <a:p>
            <a:r>
              <a:rPr lang="ar-SA" dirty="0" smtClean="0"/>
              <a:t>وأيضا يمكن حساب العائد المتوقع من المحفظة بالطريقة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r>
              <a:rPr lang="ar-SA" sz="2400" dirty="0" err="1" smtClean="0"/>
              <a:t>الازدهار=</a:t>
            </a:r>
            <a:r>
              <a:rPr lang="ar-SA" sz="2400" dirty="0" smtClean="0"/>
              <a:t> </a:t>
            </a:r>
            <a:r>
              <a:rPr lang="en-US" sz="2400" dirty="0" smtClean="0"/>
              <a:t>0.029= </a:t>
            </a:r>
            <a:r>
              <a:rPr lang="en-US" sz="2400" b="1" dirty="0" smtClean="0"/>
              <a:t>0.3* (( 0.4 × 0.8 )+ ( 0.4 × 0.1 )+ (0.2 × 0.12 )) </a:t>
            </a:r>
          </a:p>
          <a:p>
            <a:r>
              <a:rPr lang="ar-SA" sz="2400" b="1" dirty="0" err="1" smtClean="0"/>
              <a:t>عادية=0.4* [</a:t>
            </a:r>
            <a:r>
              <a:rPr lang="ar-SA" sz="2400" b="1" dirty="0" smtClean="0"/>
              <a:t>( </a:t>
            </a:r>
            <a:r>
              <a:rPr lang="ar-SA" sz="2400" b="1" dirty="0" err="1" smtClean="0"/>
              <a:t>0.4 </a:t>
            </a:r>
            <a:r>
              <a:rPr lang="ar-SA" sz="2400" b="1" dirty="0" smtClean="0"/>
              <a:t>× </a:t>
            </a:r>
            <a:r>
              <a:rPr lang="ar-SA" sz="2400" b="1" dirty="0" err="1" smtClean="0"/>
              <a:t>0.06 ) + </a:t>
            </a:r>
            <a:r>
              <a:rPr lang="ar-SA" sz="2400" b="1" dirty="0" smtClean="0"/>
              <a:t>( </a:t>
            </a:r>
            <a:r>
              <a:rPr lang="ar-SA" sz="2400" b="1" dirty="0" err="1" smtClean="0"/>
              <a:t>0.4 </a:t>
            </a:r>
            <a:r>
              <a:rPr lang="ar-SA" sz="2400" b="1" dirty="0" smtClean="0"/>
              <a:t>× </a:t>
            </a:r>
            <a:r>
              <a:rPr lang="ar-SA" sz="2400" b="1" dirty="0" err="1" smtClean="0"/>
              <a:t>0.06 ) + </a:t>
            </a:r>
            <a:r>
              <a:rPr lang="ar-SA" sz="2400" b="1" dirty="0" smtClean="0"/>
              <a:t>( </a:t>
            </a:r>
            <a:r>
              <a:rPr lang="ar-SA" sz="2400" b="1" dirty="0" err="1" smtClean="0"/>
              <a:t>0.2 </a:t>
            </a:r>
            <a:r>
              <a:rPr lang="ar-SA" sz="2400" b="1" dirty="0" smtClean="0"/>
              <a:t>× </a:t>
            </a:r>
            <a:r>
              <a:rPr lang="ar-SA" sz="2400" b="1" dirty="0" err="1" smtClean="0"/>
              <a:t>0.06 )] </a:t>
            </a:r>
            <a:r>
              <a:rPr lang="ar-SA" sz="2400" b="1" dirty="0" smtClean="0"/>
              <a:t>= 0.024</a:t>
            </a:r>
          </a:p>
          <a:p>
            <a:r>
              <a:rPr lang="ar-SA" sz="2400" b="1" dirty="0" smtClean="0"/>
              <a:t>انكماش= </a:t>
            </a:r>
            <a:r>
              <a:rPr lang="ar-SA" sz="2400" b="1" dirty="0" err="1" smtClean="0"/>
              <a:t>0.4* [ </a:t>
            </a:r>
            <a:r>
              <a:rPr lang="ar-SA" sz="2400" b="1" dirty="0" smtClean="0"/>
              <a:t>(0.4*0.4</a:t>
            </a:r>
            <a:r>
              <a:rPr lang="ar-SA" sz="2400" b="1" dirty="0" err="1" smtClean="0"/>
              <a:t>)+</a:t>
            </a:r>
            <a:r>
              <a:rPr lang="ar-SA" sz="2400" b="1" dirty="0" smtClean="0"/>
              <a:t>(0.4*0.02</a:t>
            </a:r>
            <a:r>
              <a:rPr lang="ar-SA" sz="2400" b="1" dirty="0" err="1" smtClean="0"/>
              <a:t>)+</a:t>
            </a:r>
            <a:r>
              <a:rPr lang="ar-SA" sz="2400" b="1" dirty="0" smtClean="0"/>
              <a:t>(0.2*0.01</a:t>
            </a:r>
            <a:r>
              <a:rPr lang="ar-SA" sz="2400" b="1" dirty="0" err="1" smtClean="0"/>
              <a:t>)</a:t>
            </a:r>
            <a:r>
              <a:rPr lang="ar-SA" sz="2400" b="1" dirty="0" smtClean="0"/>
              <a:t>]= 0.008</a:t>
            </a:r>
          </a:p>
          <a:p>
            <a:r>
              <a:rPr lang="ar-SA" sz="2400" b="1" dirty="0" smtClean="0"/>
              <a:t>                                                                   </a:t>
            </a:r>
            <a:r>
              <a:rPr lang="ar-SA" sz="2400" b="1" dirty="0" err="1" smtClean="0"/>
              <a:t>المجموع </a:t>
            </a:r>
            <a:r>
              <a:rPr lang="ar-SA" sz="2400" b="1" dirty="0" smtClean="0"/>
              <a:t>= 0.06</a:t>
            </a:r>
            <a:endParaRPr lang="ar-SA" sz="2400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1905000" y="4495800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smtClean="0"/>
              <a:t>لحساب مخاطر المحفظة نحتاج حساب </a:t>
            </a:r>
            <a:r>
              <a:rPr lang="ar-SA" dirty="0" err="1" smtClean="0"/>
              <a:t>التباين :</a:t>
            </a:r>
            <a:endParaRPr lang="ar-SA" dirty="0" smtClean="0"/>
          </a:p>
          <a:p>
            <a:r>
              <a:rPr lang="ar-SA" dirty="0" smtClean="0"/>
              <a:t>تباين عائد المحفظة=</a:t>
            </a:r>
            <a:r>
              <a:rPr lang="en-US" dirty="0" smtClean="0"/>
              <a:t> </a:t>
            </a:r>
            <a:r>
              <a:rPr lang="ar-SA" dirty="0" smtClean="0"/>
              <a:t>0.30(0.029-0.06</a:t>
            </a:r>
            <a:r>
              <a:rPr lang="ar-SA" dirty="0" err="1" smtClean="0"/>
              <a:t>)^2 </a:t>
            </a:r>
            <a:r>
              <a:rPr lang="ar-SA" dirty="0" smtClean="0"/>
              <a:t>+ 0.4(0.024-0.06</a:t>
            </a:r>
            <a:r>
              <a:rPr lang="ar-SA" dirty="0" err="1" smtClean="0"/>
              <a:t>)^2 </a:t>
            </a:r>
            <a:r>
              <a:rPr lang="ar-SA" dirty="0" smtClean="0"/>
              <a:t>+ 0.3(0.008-0.06</a:t>
            </a:r>
            <a:r>
              <a:rPr lang="ar-SA" dirty="0" err="1" smtClean="0"/>
              <a:t>)^2 </a:t>
            </a:r>
            <a:r>
              <a:rPr lang="ar-SA" dirty="0" smtClean="0"/>
              <a:t>= 0.0016</a:t>
            </a:r>
          </a:p>
          <a:p>
            <a:endParaRPr lang="ar-SA" dirty="0" smtClean="0"/>
          </a:p>
          <a:p>
            <a:r>
              <a:rPr lang="ar-SA" dirty="0" smtClean="0"/>
              <a:t>الانحراف </a:t>
            </a:r>
            <a:r>
              <a:rPr lang="ar-SA" dirty="0" err="1" smtClean="0"/>
              <a:t>المعياري </a:t>
            </a:r>
            <a:r>
              <a:rPr lang="ar-SA" dirty="0" smtClean="0"/>
              <a:t>= </a:t>
            </a:r>
            <a:r>
              <a:rPr lang="ar-SA" dirty="0" err="1" smtClean="0"/>
              <a:t>0.0016 √ </a:t>
            </a:r>
            <a:r>
              <a:rPr lang="ar-SA" dirty="0" smtClean="0"/>
              <a:t>= 0.04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</a:t>
            </a:r>
            <a:r>
              <a:rPr lang="ar-SA" dirty="0" err="1" smtClean="0"/>
              <a:t>المخاطرلمحفظة</a:t>
            </a:r>
            <a:r>
              <a:rPr lang="ar-SA" dirty="0" smtClean="0"/>
              <a:t> استثمارية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حساب التباين والانحراف المعياري عن طريق العلاقة بين الاستثمارات التي تتشكل منها المحفظة الاستثمارية وذلك من خلال الحصول على الانحراف المشترك </a:t>
            </a:r>
            <a:r>
              <a:rPr lang="ar-SA" dirty="0" err="1" smtClean="0"/>
              <a:t>للاستثمارات </a:t>
            </a:r>
            <a:r>
              <a:rPr lang="ar-SA" dirty="0" smtClean="0"/>
              <a:t>(التغاير</a:t>
            </a:r>
            <a:r>
              <a:rPr lang="ar-SA" dirty="0" err="1" smtClean="0"/>
              <a:t>) (</a:t>
            </a:r>
            <a:r>
              <a:rPr lang="en-US" dirty="0" err="1" smtClean="0"/>
              <a:t>Cov</a:t>
            </a:r>
            <a:r>
              <a:rPr lang="en-US" dirty="0" smtClean="0"/>
              <a:t> </a:t>
            </a:r>
            <a:r>
              <a:rPr lang="ar-SA" dirty="0" smtClean="0"/>
              <a:t>) ومعامل الارتباط بين الاستثمارات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محفظة استثمارية مكونة من </a:t>
            </a:r>
            <a:r>
              <a:rPr lang="ar-SA" dirty="0" err="1" smtClean="0"/>
              <a:t>مشروعين: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884920" cy="4525963"/>
          </a:xfrm>
        </p:spPr>
        <p:txBody>
          <a:bodyPr/>
          <a:lstStyle/>
          <a:p>
            <a:r>
              <a:rPr lang="ar-SA" dirty="0" smtClean="0"/>
              <a:t>الانحراف </a:t>
            </a:r>
            <a:r>
              <a:rPr lang="ar-SA" dirty="0" err="1" smtClean="0"/>
              <a:t>المشترك </a:t>
            </a:r>
            <a:r>
              <a:rPr lang="ar-SA" dirty="0" smtClean="0"/>
              <a:t>(التغاير) لمحفظة مكونة من </a:t>
            </a:r>
            <a:r>
              <a:rPr lang="ar-SA" dirty="0" err="1" smtClean="0"/>
              <a:t>مشروعين (</a:t>
            </a:r>
            <a:r>
              <a:rPr lang="ar-SA" dirty="0" smtClean="0"/>
              <a:t> </a:t>
            </a:r>
            <a:r>
              <a:rPr lang="en-US" dirty="0" smtClean="0"/>
              <a:t>a-b 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</a:p>
          <a:p>
            <a:pPr algn="ctr"/>
            <a:r>
              <a:rPr lang="en-US" dirty="0" smtClean="0"/>
              <a:t>COV(</a:t>
            </a:r>
            <a:r>
              <a:rPr lang="en-US" dirty="0" err="1" smtClean="0"/>
              <a:t>a,b</a:t>
            </a:r>
            <a:r>
              <a:rPr lang="en-US" dirty="0" smtClean="0"/>
              <a:t>)= ∑pi[(Ra-Era)(</a:t>
            </a:r>
            <a:r>
              <a:rPr lang="en-US" dirty="0" err="1" smtClean="0"/>
              <a:t>Rb-Erb</a:t>
            </a:r>
            <a:r>
              <a:rPr lang="en-US" dirty="0" smtClean="0"/>
              <a:t>)]</a:t>
            </a:r>
          </a:p>
          <a:p>
            <a:r>
              <a:rPr lang="ar-SA" dirty="0" smtClean="0"/>
              <a:t>حيث </a:t>
            </a:r>
          </a:p>
          <a:p>
            <a:r>
              <a:rPr lang="en-US" dirty="0" err="1" smtClean="0"/>
              <a:t>Cov</a:t>
            </a:r>
            <a:r>
              <a:rPr lang="ar-SA" dirty="0" smtClean="0"/>
              <a:t>= الانحراف المشترك </a:t>
            </a:r>
          </a:p>
          <a:p>
            <a:r>
              <a:rPr lang="en-US" dirty="0" smtClean="0"/>
              <a:t>Ra</a:t>
            </a:r>
            <a:r>
              <a:rPr lang="ar-SA" dirty="0" smtClean="0"/>
              <a:t>= العائد الممكن الحصول عليه من الاستثمار</a:t>
            </a:r>
            <a:r>
              <a:rPr lang="en-US" dirty="0" smtClean="0"/>
              <a:t>a </a:t>
            </a:r>
            <a:r>
              <a:rPr lang="ar-SA" dirty="0" smtClean="0"/>
              <a:t> في حالة معينة</a:t>
            </a:r>
          </a:p>
          <a:p>
            <a:r>
              <a:rPr lang="en-US" dirty="0" smtClean="0"/>
              <a:t>Era</a:t>
            </a:r>
            <a:r>
              <a:rPr lang="ar-SA" dirty="0" smtClean="0"/>
              <a:t>= العائد المتوقع من الاستثمار </a:t>
            </a:r>
            <a:r>
              <a:rPr lang="en-US" dirty="0" smtClean="0"/>
              <a:t>a</a:t>
            </a:r>
          </a:p>
          <a:p>
            <a:r>
              <a:rPr lang="en-US" dirty="0" err="1" smtClean="0"/>
              <a:t>Rb</a:t>
            </a:r>
            <a:r>
              <a:rPr lang="ar-SA" dirty="0" smtClean="0"/>
              <a:t>= العائد الممكن الحصول عليه من الاستثمار</a:t>
            </a:r>
            <a:r>
              <a:rPr lang="en-US" dirty="0" smtClean="0"/>
              <a:t>b </a:t>
            </a:r>
            <a:r>
              <a:rPr lang="ar-SA" dirty="0" smtClean="0"/>
              <a:t> في حالة معينة</a:t>
            </a:r>
            <a:endParaRPr lang="en-US" dirty="0" smtClean="0"/>
          </a:p>
          <a:p>
            <a:r>
              <a:rPr lang="en-US" dirty="0" err="1" smtClean="0"/>
              <a:t>Erb</a:t>
            </a:r>
            <a:r>
              <a:rPr lang="ar-SA" dirty="0" smtClean="0"/>
              <a:t>= العائد المتوقع من الاستثمار </a:t>
            </a:r>
            <a:r>
              <a:rPr lang="en-US" dirty="0" smtClean="0"/>
              <a:t>b</a:t>
            </a:r>
          </a:p>
          <a:p>
            <a:endParaRPr lang="ar-SA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1"/>
            <a:ext cx="8576162" cy="2514599"/>
          </a:xfrm>
        </p:spPr>
        <p:txBody>
          <a:bodyPr/>
          <a:lstStyle/>
          <a:p>
            <a:r>
              <a:rPr lang="ar-SA" dirty="0" smtClean="0"/>
              <a:t>كذلك يمكن حساب التغاير عن طريق القانون </a:t>
            </a:r>
            <a:r>
              <a:rPr lang="ar-SA" dirty="0" err="1" smtClean="0"/>
              <a:t>التالي:</a:t>
            </a:r>
            <a:r>
              <a:rPr lang="ar-SA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كما يمكن حساب معامل الارتباط بين المشروعين بالطريقة </a:t>
            </a:r>
            <a:r>
              <a:rPr lang="ar-SA" dirty="0" err="1" smtClean="0"/>
              <a:t>التالية: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ar-SA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1028" name="Object 3"/>
          <p:cNvGraphicFramePr>
            <a:graphicFrameLocks noChangeAspect="1"/>
          </p:cNvGraphicFramePr>
          <p:nvPr/>
        </p:nvGraphicFramePr>
        <p:xfrm>
          <a:off x="2667000" y="2362200"/>
          <a:ext cx="4800600" cy="601663"/>
        </p:xfrm>
        <a:graphic>
          <a:graphicData uri="http://schemas.openxmlformats.org/presentationml/2006/ole">
            <p:oleObj spid="_x0000_s1028" name="معادلة" r:id="rId3" imgW="1790640" imgH="203040" progId="Equation.3">
              <p:embed/>
            </p:oleObj>
          </a:graphicData>
        </a:graphic>
      </p:graphicFrame>
      <p:graphicFrame>
        <p:nvGraphicFramePr>
          <p:cNvPr id="1030" name="Object 3"/>
          <p:cNvGraphicFramePr>
            <a:graphicFrameLocks noChangeAspect="1"/>
          </p:cNvGraphicFramePr>
          <p:nvPr/>
        </p:nvGraphicFramePr>
        <p:xfrm>
          <a:off x="3657600" y="3886201"/>
          <a:ext cx="3962400" cy="1066800"/>
        </p:xfrm>
        <a:graphic>
          <a:graphicData uri="http://schemas.openxmlformats.org/presentationml/2006/ole">
            <p:oleObj spid="_x0000_s1030" name="معادلة" r:id="rId4" imgW="1777680" imgH="67284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الانحراف المعياري للمحفظة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1"/>
            <a:ext cx="8576162" cy="2057399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يمكن استخدام الصيغة </a:t>
            </a:r>
            <a:r>
              <a:rPr lang="ar-SA" dirty="0" err="1" smtClean="0"/>
              <a:t>التالية: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85800" y="2895600"/>
          <a:ext cx="8763000" cy="609599"/>
        </p:xfrm>
        <a:graphic>
          <a:graphicData uri="http://schemas.openxmlformats.org/presentationml/2006/ole">
            <p:oleObj spid="_x0000_s2051" name="معادلة" r:id="rId3" imgW="33778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ملاحظات على معامل الارتباط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في حالة أن معامل الارتباط بين </a:t>
            </a:r>
            <a:r>
              <a:rPr lang="ar-SA" dirty="0" err="1" smtClean="0"/>
              <a:t>مشروعين = </a:t>
            </a:r>
            <a:r>
              <a:rPr lang="ar-SA" dirty="0" smtClean="0"/>
              <a:t>+1 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a,b</a:t>
            </a:r>
            <a:r>
              <a:rPr lang="en-US" dirty="0" smtClean="0"/>
              <a:t>) = +1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ذلك يدل على أن الارتباط بين المشروعين قوي وتام بالموجب أي أن التغير في عوائد الاستثمارين تأخذ نفس الاتجاه وبنفس النسبة 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في حالة أن معامل الارتباط بين </a:t>
            </a:r>
            <a:r>
              <a:rPr lang="ar-SA" dirty="0" err="1" smtClean="0"/>
              <a:t>مشروعين = </a:t>
            </a:r>
            <a:r>
              <a:rPr lang="ar-SA" dirty="0" smtClean="0"/>
              <a:t>-1 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a,b</a:t>
            </a:r>
            <a:r>
              <a:rPr lang="en-US" dirty="0" smtClean="0"/>
              <a:t>) = -1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ذلك يدل على أن الارتباط بين المشروعين قوي وتام بالسالب أي أن التغير في عوائد الاستثمارين تأخذ عكس الاتجاه وبنفس النسبة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في حالة أن معامل الارتباط بين مشروعين سالب لكن أكبر من(-1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en-US" dirty="0" smtClean="0"/>
              <a:t>P(</a:t>
            </a:r>
            <a:r>
              <a:rPr lang="en-US" dirty="0" err="1" smtClean="0"/>
              <a:t>a,b</a:t>
            </a:r>
            <a:r>
              <a:rPr lang="en-US" dirty="0" smtClean="0"/>
              <a:t>) &gt; -1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ذلك يدل على أن الارتباط بين المشروعين سالب أي أن التغير في عوائد الاستثمارين تأخذ عكس الاتجاه و بنسب مختلفة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smtClean="0"/>
              <a:t>في حالة أن معامل الارتباط بين </a:t>
            </a:r>
            <a:r>
              <a:rPr lang="ar-SA" dirty="0" err="1" smtClean="0"/>
              <a:t>مشروعين </a:t>
            </a:r>
            <a:r>
              <a:rPr lang="ar-SA" dirty="0" err="1" smtClean="0"/>
              <a:t>&lt;</a:t>
            </a:r>
            <a:r>
              <a:rPr lang="ar-SA" dirty="0" err="1" smtClean="0"/>
              <a:t> </a:t>
            </a:r>
            <a:r>
              <a:rPr lang="ar-SA" dirty="0" smtClean="0"/>
              <a:t>+1 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a,b</a:t>
            </a:r>
            <a:r>
              <a:rPr lang="en-US" dirty="0" smtClean="0"/>
              <a:t>) </a:t>
            </a:r>
            <a:r>
              <a:rPr lang="ar-SA" dirty="0" err="1" smtClean="0"/>
              <a:t>&lt;</a:t>
            </a:r>
            <a:r>
              <a:rPr lang="en-US" dirty="0" smtClean="0"/>
              <a:t>+</a:t>
            </a:r>
            <a:r>
              <a:rPr lang="en-US" dirty="0" smtClean="0"/>
              <a:t>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ذلك يدل على أن الارتباط بين المشروعين قوي </a:t>
            </a:r>
            <a:r>
              <a:rPr lang="ar-SA" dirty="0" smtClean="0"/>
              <a:t>بالموجب </a:t>
            </a:r>
            <a:r>
              <a:rPr lang="ar-SA" dirty="0" smtClean="0"/>
              <a:t>أي أن التغير في عوائد الاستثمارين تأخذ نفس الاتجاه </a:t>
            </a:r>
            <a:r>
              <a:rPr lang="ar-SA" dirty="0" smtClean="0"/>
              <a:t>ولكن بنسبة مختلفة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260</TotalTime>
  <Words>767</Words>
  <Application>Microsoft Office PowerPoint</Application>
  <PresentationFormat>A4 Paper (210x297 mm)‎</PresentationFormat>
  <Paragraphs>235</Paragraphs>
  <Slides>18</Slides>
  <Notes>1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0" baseType="lpstr">
      <vt:lpstr>فورم لكلية ادارة الاعمال</vt:lpstr>
      <vt:lpstr>معادلة</vt:lpstr>
      <vt:lpstr>الشريحة 1</vt:lpstr>
      <vt:lpstr>المحاضرة الثالثة</vt:lpstr>
      <vt:lpstr>المخاطر في المحفظة الاستثمارية </vt:lpstr>
      <vt:lpstr>مثال: </vt:lpstr>
      <vt:lpstr>الحل:</vt:lpstr>
      <vt:lpstr>تابع</vt:lpstr>
      <vt:lpstr>تابع:</vt:lpstr>
      <vt:lpstr>تابع: </vt:lpstr>
      <vt:lpstr>تابع:</vt:lpstr>
      <vt:lpstr>حساب المخاطرلمحفظة استثمارية </vt:lpstr>
      <vt:lpstr>محفظة استثمارية مكونة من مشروعين: </vt:lpstr>
      <vt:lpstr>تابع:</vt:lpstr>
      <vt:lpstr>حساب الانحراف المعياري للمحفظة </vt:lpstr>
      <vt:lpstr>ملاحظات على معامل الارتباط</vt:lpstr>
      <vt:lpstr>تابع: </vt:lpstr>
      <vt:lpstr>تابع </vt:lpstr>
      <vt:lpstr>تابع: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kfu</cp:lastModifiedBy>
  <cp:revision>42</cp:revision>
  <dcterms:created xsi:type="dcterms:W3CDTF">2014-02-23T20:46:17Z</dcterms:created>
  <dcterms:modified xsi:type="dcterms:W3CDTF">2014-02-24T10:22:22Z</dcterms:modified>
</cp:coreProperties>
</file>