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10" r:id="rId3"/>
    <p:sldId id="318" r:id="rId4"/>
    <p:sldId id="319" r:id="rId5"/>
    <p:sldId id="324" r:id="rId6"/>
    <p:sldId id="323" r:id="rId7"/>
    <p:sldId id="316" r:id="rId8"/>
    <p:sldId id="317" r:id="rId9"/>
    <p:sldId id="313"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4" autoAdjust="0"/>
  </p:normalViewPr>
  <p:slideViewPr>
    <p:cSldViewPr>
      <p:cViewPr>
        <p:scale>
          <a:sx n="70" d="100"/>
          <a:sy n="70" d="100"/>
        </p:scale>
        <p:origin x="-1200" y="-1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defRPr/>
            </a:pPr>
            <a:r>
              <a:rPr lang="ar-SA" sz="2800" b="1" dirty="0" smtClean="0">
                <a:solidFill>
                  <a:schemeClr val="accent1">
                    <a:lumMod val="50000"/>
                  </a:schemeClr>
                </a:solidFill>
                <a:latin typeface="AYM Wadiy S_U normal."/>
                <a:cs typeface="Times New Roman" pitchFamily="18" charset="0"/>
              </a:rPr>
              <a:t>التحليل الإحصائي</a:t>
            </a:r>
          </a:p>
          <a:p>
            <a:pPr algn="ctr" rtl="0"/>
            <a:r>
              <a:rPr lang="en-US" sz="2800" b="1" dirty="0" smtClean="0">
                <a:solidFill>
                  <a:srgbClr val="7F7F7F"/>
                </a:solidFill>
                <a:latin typeface="Calibri" pitchFamily="34" charset="0"/>
                <a:cs typeface="Times New Roman" pitchFamily="18" charset="0"/>
              </a:rPr>
              <a:t>QM.0606-202</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التمهيدية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أهداف المقرر</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EG" b="1" dirty="0" smtClean="0">
                <a:effectLst>
                  <a:outerShdw blurRad="38100" dist="38100" dir="2700000" algn="tl">
                    <a:srgbClr val="000000">
                      <a:alpha val="43137"/>
                    </a:srgbClr>
                  </a:outerShdw>
                </a:effectLst>
                <a:cs typeface="+mj-cs"/>
              </a:rPr>
              <a:t>ال</a:t>
            </a:r>
            <a:r>
              <a:rPr lang="ar-SA" b="1" dirty="0" smtClean="0">
                <a:effectLst>
                  <a:outerShdw blurRad="38100" dist="38100" dir="2700000" algn="tl">
                    <a:srgbClr val="000000">
                      <a:alpha val="43137"/>
                    </a:srgbClr>
                  </a:outerShdw>
                </a:effectLst>
                <a:cs typeface="+mj-cs"/>
              </a:rPr>
              <a:t>هدف </a:t>
            </a:r>
            <a:r>
              <a:rPr lang="ar-EG" b="1" dirty="0" smtClean="0">
                <a:effectLst>
                  <a:outerShdw blurRad="38100" dist="38100" dir="2700000" algn="tl">
                    <a:srgbClr val="000000">
                      <a:alpha val="43137"/>
                    </a:srgbClr>
                  </a:outerShdw>
                </a:effectLst>
                <a:cs typeface="+mj-cs"/>
              </a:rPr>
              <a:t>العام ل</a:t>
            </a:r>
            <a:r>
              <a:rPr lang="ar-SA" b="1" dirty="0" smtClean="0">
                <a:effectLst>
                  <a:outerShdw blurRad="38100" dist="38100" dir="2700000" algn="tl">
                    <a:srgbClr val="000000">
                      <a:alpha val="43137"/>
                    </a:srgbClr>
                  </a:outerShdw>
                </a:effectLst>
                <a:cs typeface="+mj-cs"/>
              </a:rPr>
              <a:t>لمقرر </a:t>
            </a:r>
            <a:r>
              <a:rPr lang="ar-EG" b="1" dirty="0" smtClean="0">
                <a:effectLst>
                  <a:outerShdw blurRad="38100" dist="38100" dir="2700000" algn="tl">
                    <a:srgbClr val="000000">
                      <a:alpha val="43137"/>
                    </a:srgbClr>
                  </a:outerShdw>
                </a:effectLst>
                <a:cs typeface="+mj-cs"/>
              </a:rPr>
              <a:t>:-</a:t>
            </a:r>
            <a:endParaRPr lang="ar-SA" b="1" dirty="0" smtClean="0">
              <a:effectLst>
                <a:outerShdw blurRad="38100" dist="38100" dir="2700000" algn="tl">
                  <a:srgbClr val="000000">
                    <a:alpha val="43137"/>
                  </a:srgbClr>
                </a:outerShdw>
              </a:effectLst>
              <a:cs typeface="+mj-cs"/>
            </a:endParaRPr>
          </a:p>
        </p:txBody>
      </p:sp>
      <p:sp>
        <p:nvSpPr>
          <p:cNvPr id="16387" name="Rectangle 5"/>
          <p:cNvSpPr>
            <a:spLocks noChangeArrowheads="1"/>
          </p:cNvSpPr>
          <p:nvPr/>
        </p:nvSpPr>
        <p:spPr bwMode="auto">
          <a:xfrm>
            <a:off x="457200" y="1870075"/>
            <a:ext cx="8839200" cy="3539430"/>
          </a:xfrm>
          <a:prstGeom prst="rect">
            <a:avLst/>
          </a:prstGeom>
          <a:noFill/>
          <a:ln w="9525">
            <a:noFill/>
            <a:miter lim="800000"/>
            <a:headEnd/>
            <a:tailEnd/>
          </a:ln>
        </p:spPr>
        <p:txBody>
          <a:bodyPr>
            <a:spAutoFit/>
          </a:bodyPr>
          <a:lstStyle/>
          <a:p>
            <a:pPr algn="just"/>
            <a:r>
              <a:rPr lang="ar-EG" sz="2800" b="1" dirty="0" smtClean="0"/>
              <a:t>محاولة </a:t>
            </a:r>
            <a:r>
              <a:rPr lang="ar-EG" sz="2800" b="1" dirty="0" smtClean="0"/>
              <a:t>الت</a:t>
            </a:r>
            <a:r>
              <a:rPr lang="ar-SA" sz="2800" b="1" dirty="0" smtClean="0"/>
              <a:t>عريف </a:t>
            </a:r>
            <a:r>
              <a:rPr lang="ar-EG" sz="2800" b="1" dirty="0" smtClean="0"/>
              <a:t>على </a:t>
            </a:r>
            <a:r>
              <a:rPr lang="ar-SA" sz="2800" b="1" dirty="0" smtClean="0"/>
              <a:t>أساسيات </a:t>
            </a:r>
            <a:r>
              <a:rPr lang="ar-SA" sz="2800" b="1" dirty="0" smtClean="0"/>
              <a:t>نظرية الاحتمالات والتي تعتبر إحدى أهم النظريات </a:t>
            </a:r>
            <a:r>
              <a:rPr lang="ar-SA" sz="2800" b="1" dirty="0" smtClean="0"/>
              <a:t>ال</a:t>
            </a:r>
            <a:r>
              <a:rPr lang="ar-EG" sz="2800" b="1" dirty="0" smtClean="0"/>
              <a:t>إحصائية</a:t>
            </a:r>
            <a:r>
              <a:rPr lang="ar-SA" sz="2800" b="1" dirty="0" smtClean="0"/>
              <a:t> </a:t>
            </a:r>
            <a:r>
              <a:rPr lang="ar-SA" sz="2800" b="1" dirty="0" smtClean="0"/>
              <a:t>وأوسعها انتشارا، إضافة إلى تناول مواضيع إحصائية عدة مثل التوزيعات الإحصائية والتقدير الإحصائي واختبار الفرضيات وغيرها من الأساليب والمفاهيم الإحصائية مع التركيز من خلالها على المفهوم وكيفية التطبيق في مجال العمل </a:t>
            </a:r>
            <a:r>
              <a:rPr lang="ar-EG" sz="2800" b="1" dirty="0" smtClean="0"/>
              <a:t>الإداري و </a:t>
            </a:r>
            <a:r>
              <a:rPr lang="ar-EG" sz="2800" b="1" dirty="0" smtClean="0"/>
              <a:t>ذلك مما يؤدي إلى </a:t>
            </a:r>
            <a:r>
              <a:rPr lang="ar-SA" sz="2800" b="1" dirty="0" smtClean="0"/>
              <a:t>مساعدة </a:t>
            </a:r>
            <a:r>
              <a:rPr lang="ar-SA" sz="2800" b="1" dirty="0"/>
              <a:t>الدارسين من طلاب وطالبات في مجال الإدارة على اتخاذ القرارات المناسبة لحل المشاكل التي تواجههم في ظل ظروف عدم التأكد التي تسود حياتنا اليومية وبخاصة النواحي الاقتصادية </a:t>
            </a:r>
            <a:r>
              <a:rPr lang="ar-SA" sz="2800" b="1" dirty="0" smtClean="0"/>
              <a:t>والإدارية</a:t>
            </a:r>
            <a:r>
              <a:rPr lang="en-US" sz="2800" b="1" dirty="0" smtClean="0"/>
              <a:t> </a:t>
            </a:r>
            <a:r>
              <a:rPr lang="ar-SA" sz="2800" b="1" dirty="0" smtClean="0"/>
              <a:t>.</a:t>
            </a:r>
            <a:endParaRPr lang="en-US" sz="2800" b="1"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447800" y="304800"/>
            <a:ext cx="8001000" cy="1143000"/>
          </a:xfrm>
        </p:spPr>
        <p:txBody>
          <a:bodyPr/>
          <a:lstStyle/>
          <a:p>
            <a:pPr algn="just" eaLnBrk="1" hangingPunct="1">
              <a:defRPr/>
            </a:pPr>
            <a:r>
              <a:rPr lang="en-US" sz="4000" b="1" dirty="0" smtClean="0">
                <a:effectLst>
                  <a:outerShdw blurRad="38100" dist="38100" dir="2700000" algn="tl">
                    <a:srgbClr val="000000">
                      <a:alpha val="43137"/>
                    </a:srgbClr>
                  </a:outerShdw>
                </a:effectLst>
                <a:cs typeface="+mj-cs"/>
              </a:rPr>
              <a:t> </a:t>
            </a:r>
            <a:r>
              <a:rPr lang="ar-SA" sz="4000" b="1" dirty="0" smtClean="0">
                <a:effectLst>
                  <a:outerShdw blurRad="38100" dist="38100" dir="2700000" algn="tl">
                    <a:srgbClr val="000000">
                      <a:alpha val="43137"/>
                    </a:srgbClr>
                  </a:outerShdw>
                </a:effectLst>
                <a:cs typeface="+mj-cs"/>
              </a:rPr>
              <a:t>بعد استكمال المقرر يتوقع ان يكون الطالب قادرا على اكتساب المهارات التالية:</a:t>
            </a:r>
            <a:endParaRPr lang="en-US" sz="4000" b="1" dirty="0">
              <a:effectLst>
                <a:outerShdw blurRad="38100" dist="38100" dir="2700000" algn="tl">
                  <a:srgbClr val="000000">
                    <a:alpha val="43137"/>
                  </a:srgbClr>
                </a:outerShdw>
              </a:effectLst>
              <a:cs typeface="+mj-cs"/>
            </a:endParaRPr>
          </a:p>
        </p:txBody>
      </p:sp>
      <p:sp>
        <p:nvSpPr>
          <p:cNvPr id="17411" name="Rectangle 5"/>
          <p:cNvSpPr>
            <a:spLocks noChangeArrowheads="1"/>
          </p:cNvSpPr>
          <p:nvPr/>
        </p:nvSpPr>
        <p:spPr bwMode="auto">
          <a:xfrm>
            <a:off x="685800" y="2133600"/>
            <a:ext cx="8229600" cy="2678113"/>
          </a:xfrm>
          <a:prstGeom prst="rect">
            <a:avLst/>
          </a:prstGeom>
          <a:noFill/>
          <a:ln w="9525">
            <a:noFill/>
            <a:miter lim="800000"/>
            <a:headEnd/>
            <a:tailEnd/>
          </a:ln>
        </p:spPr>
        <p:txBody>
          <a:bodyPr>
            <a:spAutoFit/>
          </a:bodyPr>
          <a:lstStyle/>
          <a:p>
            <a:pPr algn="r" rtl="1">
              <a:buFont typeface="Arial" pitchFamily="34" charset="0"/>
              <a:buChar char="•"/>
            </a:pPr>
            <a:r>
              <a:rPr lang="ar-SA" sz="2800" b="1" dirty="0"/>
              <a:t>استخدام الأدوات الإحصائية في التحليل الإداري.</a:t>
            </a:r>
            <a:endParaRPr lang="en-US" sz="2800" dirty="0"/>
          </a:p>
          <a:p>
            <a:pPr algn="r" rtl="1">
              <a:buFont typeface="Arial" pitchFamily="34" charset="0"/>
              <a:buChar char="•"/>
            </a:pPr>
            <a:r>
              <a:rPr lang="ar-SA" sz="2800" b="1" dirty="0"/>
              <a:t>كيفية القيام بعمليات تقدير المتغيرات ومعالم المجتمعات.</a:t>
            </a:r>
            <a:endParaRPr lang="en-US" sz="2800" dirty="0"/>
          </a:p>
          <a:p>
            <a:pPr algn="r" rtl="1">
              <a:buFont typeface="Arial" pitchFamily="34" charset="0"/>
              <a:buChar char="•"/>
            </a:pPr>
            <a:r>
              <a:rPr lang="ar-SA" sz="2800" b="1" dirty="0"/>
              <a:t>كيفية اختبار الفروض المختلفة عن معالم المجتمعات والعلاقات بين المتغيرات الإدارية.</a:t>
            </a:r>
            <a:endParaRPr lang="en-US" sz="2800" dirty="0"/>
          </a:p>
          <a:p>
            <a:pPr algn="r" rtl="1">
              <a:buFont typeface="Arial" pitchFamily="34" charset="0"/>
              <a:buChar char="•"/>
            </a:pPr>
            <a:r>
              <a:rPr lang="ar-SA" sz="2800" b="1" dirty="0"/>
              <a:t>معرفة كيفية قياس نماذج الانحدار المتعدد مع تحليل النتائج.</a:t>
            </a:r>
            <a:endParaRPr lang="en-US" sz="2800" dirty="0"/>
          </a:p>
          <a:p>
            <a:pPr algn="r" rtl="1">
              <a:buFont typeface="Arial" pitchFamily="34" charset="0"/>
              <a:buChar char="•"/>
            </a:pPr>
            <a:r>
              <a:rPr lang="ar-SA" sz="2800" b="1" dirty="0"/>
              <a:t>استخدام الحاسب الآلي وبرنامج </a:t>
            </a:r>
            <a:r>
              <a:rPr lang="en-US" sz="2800" b="1" dirty="0"/>
              <a:t>SPSS</a:t>
            </a:r>
            <a:r>
              <a:rPr lang="ar-SA" sz="2800" b="1" dirty="0"/>
              <a:t> في التحليل الإحصائي</a:t>
            </a:r>
            <a:r>
              <a:rPr lang="en-US" sz="2800" dirty="0"/>
              <a:t> </a:t>
            </a:r>
            <a:r>
              <a:rPr lang="ar-EG" sz="2800" b="1" dirty="0"/>
              <a:t>.</a:t>
            </a:r>
            <a:endParaRPr lang="en-US" sz="28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solidFill>
                  <a:srgbClr val="0070C0"/>
                </a:solidFill>
              </a:rPr>
              <a:t>محتويات المقرر: </a:t>
            </a:r>
            <a:endParaRPr lang="en-US" dirty="0"/>
          </a:p>
        </p:txBody>
      </p:sp>
      <p:sp>
        <p:nvSpPr>
          <p:cNvPr id="3" name="Content Placeholder 2"/>
          <p:cNvSpPr>
            <a:spLocks noGrp="1"/>
          </p:cNvSpPr>
          <p:nvPr>
            <p:ph idx="1"/>
          </p:nvPr>
        </p:nvSpPr>
        <p:spPr/>
        <p:txBody>
          <a:bodyPr/>
          <a:lstStyle/>
          <a:p>
            <a:r>
              <a:rPr lang="ar-EG" sz="2800" b="1" dirty="0" smtClean="0"/>
              <a:t>الباب الأول : المجموعات .</a:t>
            </a:r>
          </a:p>
          <a:p>
            <a:r>
              <a:rPr lang="ar-EG" sz="2800" b="1" dirty="0" smtClean="0"/>
              <a:t>الباب الثاني : نظرية الاحتمالات .</a:t>
            </a:r>
          </a:p>
          <a:p>
            <a:r>
              <a:rPr lang="ar-EG" sz="2800" b="1" dirty="0" smtClean="0"/>
              <a:t>الباب الثالث : المتغيرات العشوائية .</a:t>
            </a:r>
          </a:p>
          <a:p>
            <a:r>
              <a:rPr lang="ar-EG" sz="2800" b="1" dirty="0" smtClean="0"/>
              <a:t>الباب الرابع : التوزيعات الاحتمالية .</a:t>
            </a:r>
          </a:p>
          <a:p>
            <a:r>
              <a:rPr lang="ar-EG" sz="2800" b="1" dirty="0" smtClean="0"/>
              <a:t>الباب الخامس : توزيعات المعاينة .</a:t>
            </a:r>
          </a:p>
          <a:p>
            <a:r>
              <a:rPr lang="ar-EG" sz="2800" b="1" dirty="0" smtClean="0"/>
              <a:t>الباب السادس : التقدير الإحصائي .</a:t>
            </a:r>
          </a:p>
          <a:p>
            <a:r>
              <a:rPr lang="ar-EG" sz="2800" b="1" dirty="0" smtClean="0"/>
              <a:t>الباب السابع : اختبار الفروض المعلمية .</a:t>
            </a:r>
          </a:p>
          <a:p>
            <a:r>
              <a:rPr lang="ar-EG" sz="2800" b="1" dirty="0" smtClean="0"/>
              <a:t>الباب الثامن : </a:t>
            </a:r>
            <a:r>
              <a:rPr lang="ar-EG" sz="2800" b="1" dirty="0"/>
              <a:t>اختبار الفروض </a:t>
            </a:r>
            <a:r>
              <a:rPr lang="ar-EG" sz="2800" b="1" dirty="0" smtClean="0"/>
              <a:t>اللامعلمية .</a:t>
            </a:r>
          </a:p>
          <a:p>
            <a:endParaRPr lang="en-US" sz="28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133274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p:spPr>
        <p:txBody>
          <a:bodyPr/>
          <a:lstStyle/>
          <a:p>
            <a:pPr eaLnBrk="1" hangingPunct="1">
              <a:defRPr/>
            </a:pPr>
            <a:r>
              <a:rPr lang="ar-SA" b="1" dirty="0" smtClean="0">
                <a:solidFill>
                  <a:srgbClr val="0070C0"/>
                </a:solidFill>
                <a:cs typeface="+mj-cs"/>
              </a:rPr>
              <a:t>الكتاب المقرر:</a:t>
            </a:r>
          </a:p>
        </p:txBody>
      </p:sp>
      <p:sp>
        <p:nvSpPr>
          <p:cNvPr id="21507" name="TextBox 6"/>
          <p:cNvSpPr txBox="1">
            <a:spLocks noChangeArrowheads="1"/>
          </p:cNvSpPr>
          <p:nvPr/>
        </p:nvSpPr>
        <p:spPr bwMode="auto">
          <a:xfrm>
            <a:off x="1524000" y="3352800"/>
            <a:ext cx="7086600" cy="1323975"/>
          </a:xfrm>
          <a:prstGeom prst="rect">
            <a:avLst/>
          </a:prstGeom>
          <a:noFill/>
          <a:ln w="9525">
            <a:noFill/>
            <a:miter lim="800000"/>
            <a:headEnd/>
            <a:tailEnd/>
          </a:ln>
        </p:spPr>
        <p:txBody>
          <a:bodyPr>
            <a:spAutoFit/>
          </a:bodyPr>
          <a:lstStyle/>
          <a:p>
            <a:pPr algn="just" rtl="1"/>
            <a:r>
              <a:rPr lang="ar-SA" sz="3200" b="1">
                <a:solidFill>
                  <a:srgbClr val="FF0000"/>
                </a:solidFill>
              </a:rPr>
              <a:t>الكتاب متوفر لدى:</a:t>
            </a:r>
          </a:p>
          <a:p>
            <a:pPr algn="just" rtl="1"/>
            <a:r>
              <a:rPr lang="ar-SA" sz="2400" b="1"/>
              <a:t>- مكتبة جرير بجميع فروعها في أنحاء المملكة</a:t>
            </a:r>
          </a:p>
          <a:p>
            <a:pPr algn="just" rtl="1"/>
            <a:r>
              <a:rPr lang="ar-SA" sz="2400" b="1"/>
              <a:t>- مكتبة العبيكان بجميع فروعها في أنحاء المملكة</a:t>
            </a:r>
          </a:p>
        </p:txBody>
      </p:sp>
      <p:sp>
        <p:nvSpPr>
          <p:cNvPr id="21508" name="TextBox 6"/>
          <p:cNvSpPr txBox="1">
            <a:spLocks noChangeArrowheads="1"/>
          </p:cNvSpPr>
          <p:nvPr/>
        </p:nvSpPr>
        <p:spPr bwMode="auto">
          <a:xfrm>
            <a:off x="685800" y="1590675"/>
            <a:ext cx="8305800" cy="1938992"/>
          </a:xfrm>
          <a:prstGeom prst="rect">
            <a:avLst/>
          </a:prstGeom>
          <a:noFill/>
          <a:ln w="9525">
            <a:noFill/>
            <a:miter lim="800000"/>
            <a:headEnd/>
            <a:tailEnd/>
          </a:ln>
        </p:spPr>
        <p:txBody>
          <a:bodyPr>
            <a:spAutoFit/>
          </a:bodyPr>
          <a:lstStyle/>
          <a:p>
            <a:pPr algn="just"/>
            <a:r>
              <a:rPr lang="ar-EG" sz="2400" b="1" dirty="0" smtClean="0"/>
              <a:t>1</a:t>
            </a:r>
            <a:r>
              <a:rPr lang="ar-SA" sz="2400" b="1" dirty="0" smtClean="0"/>
              <a:t>- </a:t>
            </a:r>
            <a:r>
              <a:rPr lang="ar-SA" sz="2400" b="1" dirty="0"/>
              <a:t>استخدام حزمة البرامج الإحصائية </a:t>
            </a:r>
            <a:r>
              <a:rPr lang="en-US" sz="2400" b="1" dirty="0"/>
              <a:t>SPSS</a:t>
            </a:r>
            <a:r>
              <a:rPr lang="ar-SA" sz="2400" b="1" dirty="0"/>
              <a:t> في تحليل البيانات ، تأليف د. عبدالله عمر النجار ، شبكة البيانات للنشر، الرياض. </a:t>
            </a:r>
            <a:endParaRPr lang="ar-EG" sz="2400" b="1" dirty="0" smtClean="0"/>
          </a:p>
          <a:p>
            <a:pPr algn="just"/>
            <a:r>
              <a:rPr lang="ar-EG" sz="2400" b="1" dirty="0" smtClean="0"/>
              <a:t>2</a:t>
            </a:r>
            <a:r>
              <a:rPr lang="ar-SA" sz="2400" b="1" dirty="0" smtClean="0"/>
              <a:t>- </a:t>
            </a:r>
            <a:r>
              <a:rPr lang="ar-SA" sz="2400" b="1" dirty="0"/>
              <a:t>مبادئ التحليل الإحصائي في الاقتصاد والإدارة د</a:t>
            </a:r>
            <a:r>
              <a:rPr lang="ar-SA" sz="2400" b="1" dirty="0" smtClean="0"/>
              <a:t>.</a:t>
            </a:r>
            <a:r>
              <a:rPr lang="ar-EG" sz="2400" b="1" dirty="0" smtClean="0"/>
              <a:t> </a:t>
            </a:r>
            <a:r>
              <a:rPr lang="ar-SA" sz="2400" b="1" dirty="0" smtClean="0"/>
              <a:t>عبد </a:t>
            </a:r>
            <a:r>
              <a:rPr lang="ar-SA" sz="2400" b="1" dirty="0"/>
              <a:t>الرحيم </a:t>
            </a:r>
            <a:r>
              <a:rPr lang="ar-SA" sz="2400" b="1" dirty="0" smtClean="0"/>
              <a:t>الساعاتي</a:t>
            </a:r>
            <a:r>
              <a:rPr lang="ar-SA" sz="2400" dirty="0" smtClean="0"/>
              <a:t> </a:t>
            </a:r>
            <a:r>
              <a:rPr lang="ar-SA" sz="2400" b="1" dirty="0"/>
              <a:t>والأستاذ مدحت فهمي صالح.</a:t>
            </a:r>
          </a:p>
          <a:p>
            <a:pPr algn="just" rtl="1"/>
            <a:endParaRPr lang="ar-SA" sz="2400" b="1"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800" b="1" dirty="0" smtClean="0"/>
              <a:t> توزيع الدرجات :-</a:t>
            </a:r>
            <a:endParaRPr lang="en-US" sz="4800" b="1" dirty="0"/>
          </a:p>
        </p:txBody>
      </p:sp>
      <p:graphicFrame>
        <p:nvGraphicFramePr>
          <p:cNvPr id="5" name="Content Placeholder 4"/>
          <p:cNvGraphicFramePr>
            <a:graphicFrameLocks noGrp="1"/>
          </p:cNvGraphicFramePr>
          <p:nvPr>
            <p:ph idx="1"/>
          </p:nvPr>
        </p:nvGraphicFramePr>
        <p:xfrm>
          <a:off x="495300" y="1600200"/>
          <a:ext cx="8915400" cy="4209268"/>
        </p:xfrm>
        <a:graphic>
          <a:graphicData uri="http://schemas.openxmlformats.org/drawingml/2006/table">
            <a:tbl>
              <a:tblPr rtl="1" firstRow="1" bandRow="1">
                <a:tableStyleId>{5C22544A-7EE6-4342-B048-85BDC9FD1C3A}</a:tableStyleId>
              </a:tblPr>
              <a:tblGrid>
                <a:gridCol w="5759862"/>
                <a:gridCol w="3155538"/>
              </a:tblGrid>
              <a:tr h="640837">
                <a:tc>
                  <a:txBody>
                    <a:bodyPr/>
                    <a:lstStyle/>
                    <a:p>
                      <a:pPr algn="ctr" rtl="1"/>
                      <a:r>
                        <a:rPr lang="ar-SA" sz="2400" b="1" dirty="0" smtClean="0"/>
                        <a:t>النشاط </a:t>
                      </a:r>
                      <a:endParaRPr lang="ar-SA" sz="2400" b="1" dirty="0"/>
                    </a:p>
                  </a:txBody>
                  <a:tcPr/>
                </a:tc>
                <a:tc>
                  <a:txBody>
                    <a:bodyPr/>
                    <a:lstStyle/>
                    <a:p>
                      <a:pPr algn="ctr" rtl="1"/>
                      <a:r>
                        <a:rPr lang="ar-SA" sz="2400" b="1" dirty="0" smtClean="0"/>
                        <a:t>الدرجة</a:t>
                      </a:r>
                      <a:endParaRPr lang="ar-SA" sz="2400" b="1" dirty="0"/>
                    </a:p>
                  </a:txBody>
                  <a:tcPr/>
                </a:tc>
              </a:tr>
              <a:tr h="640837">
                <a:tc>
                  <a:txBody>
                    <a:bodyPr/>
                    <a:lstStyle/>
                    <a:p>
                      <a:pPr algn="ctr" rtl="1"/>
                      <a:r>
                        <a:rPr lang="ar-SA" sz="2400" b="1" dirty="0" smtClean="0"/>
                        <a:t>المشاركة  في</a:t>
                      </a:r>
                      <a:r>
                        <a:rPr lang="ar-SA" sz="2400" b="1" baseline="0" dirty="0" smtClean="0"/>
                        <a:t> منتديات الحوار على البلاك بورد (14مشاركة)</a:t>
                      </a:r>
                      <a:endParaRPr lang="ar-SA" sz="2400" b="1" dirty="0"/>
                    </a:p>
                  </a:txBody>
                  <a:tcPr/>
                </a:tc>
                <a:tc>
                  <a:txBody>
                    <a:bodyPr/>
                    <a:lstStyle/>
                    <a:p>
                      <a:pPr algn="ctr" rtl="1"/>
                      <a:r>
                        <a:rPr lang="ar-SA" sz="2400" b="1" dirty="0" smtClean="0"/>
                        <a:t>10 درجات </a:t>
                      </a:r>
                      <a:endParaRPr lang="ar-SA" sz="2400" b="1" dirty="0"/>
                    </a:p>
                  </a:txBody>
                  <a:tcPr/>
                </a:tc>
              </a:tr>
              <a:tr h="640837">
                <a:tc>
                  <a:txBody>
                    <a:bodyPr/>
                    <a:lstStyle/>
                    <a:p>
                      <a:pPr algn="ctr" rtl="1"/>
                      <a:r>
                        <a:rPr lang="ar-SA" sz="2400" b="1" dirty="0" smtClean="0"/>
                        <a:t>حضور المحاضرات المسجلة(14محاضرة)  و المحاضرات المباشرة (3)</a:t>
                      </a:r>
                      <a:endParaRPr lang="ar-SA" sz="2400" b="1" dirty="0"/>
                    </a:p>
                  </a:txBody>
                  <a:tcPr/>
                </a:tc>
                <a:tc>
                  <a:txBody>
                    <a:bodyPr/>
                    <a:lstStyle/>
                    <a:p>
                      <a:pPr algn="ctr" rtl="1"/>
                      <a:r>
                        <a:rPr lang="ar-SA" sz="2400" b="1" dirty="0" smtClean="0"/>
                        <a:t>10 درجات </a:t>
                      </a:r>
                      <a:endParaRPr lang="ar-SA" sz="2400" b="1" dirty="0"/>
                    </a:p>
                  </a:txBody>
                  <a:tcPr/>
                </a:tc>
              </a:tr>
              <a:tr h="640837">
                <a:tc>
                  <a:txBody>
                    <a:bodyPr/>
                    <a:lstStyle/>
                    <a:p>
                      <a:pPr algn="ctr" rtl="1"/>
                      <a:r>
                        <a:rPr lang="ar-SA" sz="2400" b="1" dirty="0" smtClean="0"/>
                        <a:t>الواجبات المنزلية (3+3+4)</a:t>
                      </a:r>
                      <a:endParaRPr lang="ar-SA" sz="2400" b="1" dirty="0"/>
                    </a:p>
                  </a:txBody>
                  <a:tcPr/>
                </a:tc>
                <a:tc>
                  <a:txBody>
                    <a:bodyPr/>
                    <a:lstStyle/>
                    <a:p>
                      <a:pPr algn="ctr" rtl="1"/>
                      <a:r>
                        <a:rPr lang="ar-SA" sz="2400" b="1" dirty="0" smtClean="0"/>
                        <a:t>10 درجات</a:t>
                      </a:r>
                      <a:endParaRPr lang="ar-SA" sz="2400" b="1" dirty="0"/>
                    </a:p>
                  </a:txBody>
                  <a:tcPr/>
                </a:tc>
              </a:tr>
              <a:tr h="640837">
                <a:tc>
                  <a:txBody>
                    <a:bodyPr/>
                    <a:lstStyle/>
                    <a:p>
                      <a:pPr algn="ctr" rtl="1"/>
                      <a:r>
                        <a:rPr lang="ar-SA" sz="2400" b="1" dirty="0" smtClean="0"/>
                        <a:t>الاختبار</a:t>
                      </a:r>
                      <a:r>
                        <a:rPr lang="ar-SA" sz="2400" b="1" baseline="0" dirty="0" smtClean="0"/>
                        <a:t> النهائي (50 سؤال)</a:t>
                      </a:r>
                      <a:endParaRPr lang="ar-SA" sz="2400" b="1" dirty="0"/>
                    </a:p>
                  </a:txBody>
                  <a:tcPr/>
                </a:tc>
                <a:tc>
                  <a:txBody>
                    <a:bodyPr/>
                    <a:lstStyle/>
                    <a:p>
                      <a:pPr algn="ctr" rtl="1"/>
                      <a:r>
                        <a:rPr lang="ar-SA" sz="2400" b="1" dirty="0" smtClean="0"/>
                        <a:t>70 درجة </a:t>
                      </a:r>
                      <a:endParaRPr lang="ar-SA" sz="2400" b="1" dirty="0"/>
                    </a:p>
                  </a:txBody>
                  <a:tcPr/>
                </a:tc>
              </a:tr>
              <a:tr h="640837">
                <a:tc>
                  <a:txBody>
                    <a:bodyPr/>
                    <a:lstStyle/>
                    <a:p>
                      <a:pPr algn="ctr" rtl="1"/>
                      <a:r>
                        <a:rPr lang="ar-SA" sz="2400" b="1" dirty="0" smtClean="0"/>
                        <a:t>المجموع النهائي</a:t>
                      </a:r>
                      <a:endParaRPr lang="ar-SA" sz="2400" b="1" dirty="0"/>
                    </a:p>
                  </a:txBody>
                  <a:tcPr/>
                </a:tc>
                <a:tc>
                  <a:txBody>
                    <a:bodyPr/>
                    <a:lstStyle/>
                    <a:p>
                      <a:pPr algn="ctr" rtl="1"/>
                      <a:r>
                        <a:rPr lang="ar-SA" sz="2400" b="1" dirty="0" smtClean="0"/>
                        <a:t>100 درجة </a:t>
                      </a:r>
                      <a:endParaRPr lang="ar-SA" sz="2400" b="1"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375951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smtClean="0"/>
              <a:t>الساعات المكتبية وجوال المقرر والبريد الالكتروني</a:t>
            </a:r>
            <a:r>
              <a:rPr lang="ar-SA" sz="3600" dirty="0" smtClean="0"/>
              <a:t>:-</a:t>
            </a:r>
            <a:endParaRPr lang="en-US" sz="3600" dirty="0"/>
          </a:p>
        </p:txBody>
      </p:sp>
      <p:sp>
        <p:nvSpPr>
          <p:cNvPr id="3" name="Content Placeholder 2"/>
          <p:cNvSpPr>
            <a:spLocks noGrp="1"/>
          </p:cNvSpPr>
          <p:nvPr>
            <p:ph idx="1"/>
          </p:nvPr>
        </p:nvSpPr>
        <p:spPr/>
        <p:txBody>
          <a:bodyPr/>
          <a:lstStyle/>
          <a:p>
            <a:r>
              <a:rPr lang="ar-SA" sz="2800" b="1" dirty="0" smtClean="0"/>
              <a:t>الساعات المكتبية :</a:t>
            </a:r>
          </a:p>
          <a:p>
            <a:endParaRPr lang="ar-SA" dirty="0" smtClean="0"/>
          </a:p>
          <a:p>
            <a:endParaRPr lang="ar-SA" dirty="0" smtClean="0"/>
          </a:p>
          <a:p>
            <a:endParaRPr lang="ar-SA" dirty="0" smtClean="0"/>
          </a:p>
          <a:p>
            <a:r>
              <a:rPr lang="ar-SA" sz="2800" b="1" dirty="0" smtClean="0"/>
              <a:t>رقم جوال المقرر : </a:t>
            </a:r>
            <a:r>
              <a:rPr lang="ar-EG" sz="2800" b="1" smtClean="0"/>
              <a:t>سيتم الإعلان عن رقم الجوال قريباً على البلاك بورد .</a:t>
            </a:r>
            <a:endParaRPr lang="ar-SA" sz="2800" b="1" dirty="0" smtClean="0"/>
          </a:p>
          <a:p>
            <a:pPr algn="just"/>
            <a:r>
              <a:rPr lang="ar-SA" sz="2000" b="1" dirty="0" smtClean="0">
                <a:solidFill>
                  <a:srgbClr val="FF0000"/>
                </a:solidFill>
              </a:rPr>
              <a:t>سيكون الجوال مفتوح في أوقات الساعات المكتبية وسيتم إغلاقه خارج هذه الأوقات لذا على الجميع التقيد بمواعيد الساعات المكتبية التي تم تحديدها .</a:t>
            </a:r>
          </a:p>
          <a:p>
            <a:r>
              <a:rPr lang="ar-SA" sz="2800" b="1" dirty="0" smtClean="0"/>
              <a:t>البريد الالكتروني : </a:t>
            </a:r>
            <a:r>
              <a:rPr lang="en-US" sz="2800" b="1" dirty="0"/>
              <a:t>drahmedmohamedfarhan@gmail.com</a:t>
            </a:r>
            <a:endParaRPr lang="ar-SA" sz="2800" b="1" dirty="0" smtClean="0"/>
          </a:p>
          <a:p>
            <a:pPr algn="ctr"/>
            <a:endParaRPr lang="ar-SA" dirty="0" smtClean="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3029380901"/>
              </p:ext>
            </p:extLst>
          </p:nvPr>
        </p:nvGraphicFramePr>
        <p:xfrm>
          <a:off x="1651000" y="2305680"/>
          <a:ext cx="6604000" cy="1483360"/>
        </p:xfrm>
        <a:graphic>
          <a:graphicData uri="http://schemas.openxmlformats.org/drawingml/2006/table">
            <a:tbl>
              <a:tblPr rtl="1" firstRow="1" bandRow="1">
                <a:tableStyleId>{5C22544A-7EE6-4342-B048-85BDC9FD1C3A}</a:tableStyleId>
              </a:tblPr>
              <a:tblGrid>
                <a:gridCol w="3302000"/>
                <a:gridCol w="3302000"/>
              </a:tblGrid>
              <a:tr h="370840">
                <a:tc>
                  <a:txBody>
                    <a:bodyPr/>
                    <a:lstStyle/>
                    <a:p>
                      <a:pPr rtl="1"/>
                      <a:r>
                        <a:rPr lang="ar-SA" dirty="0" smtClean="0"/>
                        <a:t>اليوم </a:t>
                      </a:r>
                      <a:endParaRPr lang="ar-SA" dirty="0"/>
                    </a:p>
                  </a:txBody>
                  <a:tcPr/>
                </a:tc>
                <a:tc>
                  <a:txBody>
                    <a:bodyPr/>
                    <a:lstStyle/>
                    <a:p>
                      <a:pPr rtl="1"/>
                      <a:r>
                        <a:rPr lang="ar-SA" dirty="0" smtClean="0"/>
                        <a:t>الوقت </a:t>
                      </a:r>
                      <a:endParaRPr lang="ar-SA" dirty="0"/>
                    </a:p>
                  </a:txBody>
                  <a:tcPr/>
                </a:tc>
              </a:tr>
              <a:tr h="370840">
                <a:tc>
                  <a:txBody>
                    <a:bodyPr/>
                    <a:lstStyle/>
                    <a:p>
                      <a:pPr rtl="1"/>
                      <a:r>
                        <a:rPr lang="ar-EG" b="1" dirty="0" smtClean="0"/>
                        <a:t>الاحد</a:t>
                      </a:r>
                      <a:endParaRPr lang="ar-SA" b="1" dirty="0"/>
                    </a:p>
                  </a:txBody>
                  <a:tcPr/>
                </a:tc>
                <a:tc>
                  <a:txBody>
                    <a:bodyPr/>
                    <a:lstStyle/>
                    <a:p>
                      <a:pPr algn="ctr" rtl="1"/>
                      <a:r>
                        <a:rPr lang="en-US" b="1" dirty="0" smtClean="0"/>
                        <a:t>10-11  pm </a:t>
                      </a:r>
                      <a:endParaRPr lang="ar-SA" b="1" dirty="0"/>
                    </a:p>
                  </a:txBody>
                  <a:tcPr/>
                </a:tc>
              </a:tr>
              <a:tr h="370840">
                <a:tc>
                  <a:txBody>
                    <a:bodyPr/>
                    <a:lstStyle/>
                    <a:p>
                      <a:pPr rtl="1"/>
                      <a:r>
                        <a:rPr lang="ar-EG" b="1" dirty="0" smtClean="0"/>
                        <a:t>الثلاثاء</a:t>
                      </a:r>
                      <a:endParaRPr lang="ar-SA" b="1" dirty="0"/>
                    </a:p>
                  </a:txBody>
                  <a:tcPr/>
                </a:tc>
                <a:tc>
                  <a:txBody>
                    <a:bodyPr/>
                    <a:lstStyle/>
                    <a:p>
                      <a:pPr algn="ctr" rtl="1"/>
                      <a:r>
                        <a:rPr lang="en-US" b="1" dirty="0" smtClean="0"/>
                        <a:t>10-11  pm </a:t>
                      </a:r>
                      <a:endParaRPr lang="ar-SA" b="1" dirty="0"/>
                    </a:p>
                  </a:txBody>
                  <a:tcPr/>
                </a:tc>
              </a:tr>
              <a:tr h="370840">
                <a:tc>
                  <a:txBody>
                    <a:bodyPr/>
                    <a:lstStyle/>
                    <a:p>
                      <a:pPr rtl="1"/>
                      <a:r>
                        <a:rPr lang="ar-EG" b="1" dirty="0" smtClean="0"/>
                        <a:t>الاربعاء</a:t>
                      </a:r>
                      <a:endParaRPr lang="ar-SA"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b="1" dirty="0" smtClean="0"/>
                        <a:t>10-11  pm </a:t>
                      </a:r>
                      <a:endParaRPr lang="ar-SA" b="1" dirty="0"/>
                    </a:p>
                  </a:txBody>
                  <a:tcPr/>
                </a:tc>
              </a:tr>
            </a:tbl>
          </a:graphicData>
        </a:graphic>
      </p:graphicFrame>
    </p:spTree>
    <p:extLst>
      <p:ext uri="{BB962C8B-B14F-4D97-AF65-F5344CB8AC3E}">
        <p14:creationId xmlns:p14="http://schemas.microsoft.com/office/powerpoint/2010/main" xmlns="" val="3759512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2924944"/>
            <a:ext cx="8915400" cy="1143000"/>
          </a:xfrm>
        </p:spPr>
        <p:txBody>
          <a:bodyPr/>
          <a:lstStyle/>
          <a:p>
            <a:pPr algn="ctr"/>
            <a:r>
              <a:rPr lang="ar-SA" sz="5400" b="1" dirty="0" smtClean="0"/>
              <a:t>مع تمنياتي للجميع بالنجاح والتوفيق</a:t>
            </a:r>
            <a:endParaRPr lang="en-US" sz="5400" b="1"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3554766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108</TotalTime>
  <Words>419</Words>
  <Application>Microsoft Office PowerPoint</Application>
  <PresentationFormat>A4 Paper (210x297 mm)</PresentationFormat>
  <Paragraphs>75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فورم لكلية ادارة الاعمال</vt:lpstr>
      <vt:lpstr>Slide 1</vt:lpstr>
      <vt:lpstr>المحاضرة التمهيدية</vt:lpstr>
      <vt:lpstr>الهدف العام للمقرر :-</vt:lpstr>
      <vt:lpstr> بعد استكمال المقرر يتوقع ان يكون الطالب قادرا على اكتساب المهارات التالية:</vt:lpstr>
      <vt:lpstr>محتويات المقرر: </vt:lpstr>
      <vt:lpstr>الكتاب المقرر:</vt:lpstr>
      <vt:lpstr> توزيع الدرجات :-</vt:lpstr>
      <vt:lpstr>الساعات المكتبية وجوال المقرر والبريد الالكتروني:-</vt:lpstr>
      <vt:lpstr>مع تمنياتي للجميع بالنجاح والتوفيق</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DR-AHMED</dc:creator>
  <cp:lastModifiedBy>DR-AHMED</cp:lastModifiedBy>
  <cp:revision>23</cp:revision>
  <dcterms:created xsi:type="dcterms:W3CDTF">2014-02-17T18:40:00Z</dcterms:created>
  <dcterms:modified xsi:type="dcterms:W3CDTF">2014-09-16T18:27:02Z</dcterms:modified>
</cp:coreProperties>
</file>