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A75E79E3-16D4-4769-91F3-920B614BAC69}">
          <p14:sldIdLst>
            <p14:sldId id="256"/>
            <p14:sldId id="257"/>
            <p14:sldId id="258"/>
            <p14:sldId id="259"/>
            <p14:sldId id="260"/>
            <p14:sldId id="261"/>
          </p14:sldIdLst>
        </p14:section>
        <p14:section name="Untitled Section" id="{65F0CDCA-B779-47CE-96A5-5E5A6AA0D3B2}">
          <p14:sldIdLst>
            <p14:sldId id="262"/>
            <p14:sldId id="263"/>
            <p14:sldId id="264"/>
            <p14:sldId id="265"/>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01A8B25-35CD-405F-A0A7-ACDA06C7CC0A}" type="datetimeFigureOut">
              <a:rPr lang="en-US" smtClean="0"/>
              <a:pPr/>
              <a:t>5/1/2015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3B512C-4AB7-4FDA-BA25-395B6CFCD3B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1A8B25-35CD-405F-A0A7-ACDA06C7CC0A}" type="datetimeFigureOut">
              <a:rPr lang="en-US" smtClean="0"/>
              <a:pPr/>
              <a:t>5/1/2015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3B512C-4AB7-4FDA-BA25-395B6CFCD3B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1A8B25-35CD-405F-A0A7-ACDA06C7CC0A}" type="datetimeFigureOut">
              <a:rPr lang="en-US" smtClean="0"/>
              <a:pPr/>
              <a:t>5/1/2015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3B512C-4AB7-4FDA-BA25-395B6CFCD3B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01A8B25-35CD-405F-A0A7-ACDA06C7CC0A}" type="datetimeFigureOut">
              <a:rPr lang="en-US" smtClean="0"/>
              <a:pPr/>
              <a:t>5/1/2015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3B512C-4AB7-4FDA-BA25-395B6CFCD3B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1A8B25-35CD-405F-A0A7-ACDA06C7CC0A}" type="datetimeFigureOut">
              <a:rPr lang="en-US" smtClean="0"/>
              <a:pPr/>
              <a:t>5/1/2015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3B512C-4AB7-4FDA-BA25-395B6CFCD3B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1A8B25-35CD-405F-A0A7-ACDA06C7CC0A}" type="datetimeFigureOut">
              <a:rPr lang="en-US" smtClean="0"/>
              <a:pPr/>
              <a:t>5/1/2015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3B512C-4AB7-4FDA-BA25-395B6CFCD3B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1A8B25-35CD-405F-A0A7-ACDA06C7CC0A}" type="datetimeFigureOut">
              <a:rPr lang="en-US" smtClean="0"/>
              <a:pPr/>
              <a:t>5/1/2015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3B512C-4AB7-4FDA-BA25-395B6CFCD3B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1A8B25-35CD-405F-A0A7-ACDA06C7CC0A}" type="datetimeFigureOut">
              <a:rPr lang="en-US" smtClean="0"/>
              <a:pPr/>
              <a:t>5/1/2015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3B512C-4AB7-4FDA-BA25-395B6CFCD3B1}"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A01A8B25-35CD-405F-A0A7-ACDA06C7CC0A}" type="datetimeFigureOut">
              <a:rPr lang="en-US" smtClean="0"/>
              <a:pPr/>
              <a:t>5/1/2015</a:t>
            </a:fld>
            <a:endParaRPr lang="en-US"/>
          </a:p>
        </p:txBody>
      </p:sp>
      <p:sp>
        <p:nvSpPr>
          <p:cNvPr id="9" name="Slide Number Placeholder 8"/>
          <p:cNvSpPr>
            <a:spLocks noGrp="1"/>
          </p:cNvSpPr>
          <p:nvPr>
            <p:ph type="sldNum" sz="quarter" idx="11"/>
          </p:nvPr>
        </p:nvSpPr>
        <p:spPr/>
        <p:txBody>
          <a:bodyPr/>
          <a:lstStyle/>
          <a:p>
            <a:fld id="{913B512C-4AB7-4FDA-BA25-395B6CFCD3B1}"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1A8B25-35CD-405F-A0A7-ACDA06C7CC0A}" type="datetimeFigureOut">
              <a:rPr lang="en-US" smtClean="0"/>
              <a:pPr/>
              <a:t>5/1/2015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3B512C-4AB7-4FDA-BA25-395B6CFCD3B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1A8B25-35CD-405F-A0A7-ACDA06C7CC0A}" type="datetimeFigureOut">
              <a:rPr lang="en-US" smtClean="0"/>
              <a:pPr/>
              <a:t>5/1/2015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3B512C-4AB7-4FDA-BA25-395B6CFCD3B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13B512C-4AB7-4FDA-BA25-395B6CFCD3B1}"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01A8B25-35CD-405F-A0A7-ACDA06C7CC0A}" type="datetimeFigureOut">
              <a:rPr lang="en-US" smtClean="0"/>
              <a:pPr/>
              <a:t>5/1/2015</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r>
            <a:br>
              <a:rPr lang="en-US" dirty="0" smtClean="0"/>
            </a:br>
            <a:endParaRPr lang="en-US" dirty="0"/>
          </a:p>
        </p:txBody>
      </p:sp>
      <p:sp>
        <p:nvSpPr>
          <p:cNvPr id="3" name="Subtitle 2"/>
          <p:cNvSpPr>
            <a:spLocks noGrp="1"/>
          </p:cNvSpPr>
          <p:nvPr>
            <p:ph type="subTitle" idx="1"/>
          </p:nvPr>
        </p:nvSpPr>
        <p:spPr>
          <a:xfrm>
            <a:off x="685800" y="2057400"/>
            <a:ext cx="6461760" cy="1524000"/>
          </a:xfrm>
        </p:spPr>
        <p:txBody>
          <a:bodyPr>
            <a:normAutofit/>
          </a:bodyPr>
          <a:lstStyle/>
          <a:p>
            <a:pPr algn="ctr" rtl="1"/>
            <a:r>
              <a:rPr lang="ar-SA" sz="4000" dirty="0">
                <a:solidFill>
                  <a:srgbClr val="FF0000"/>
                </a:solidFill>
                <a:cs typeface="+mj-cs"/>
              </a:rPr>
              <a:t>حل أسئلة مراجعة مقرر إدارة مالية 2</a:t>
            </a:r>
            <a:br>
              <a:rPr lang="ar-SA" sz="4000" dirty="0">
                <a:solidFill>
                  <a:srgbClr val="FF0000"/>
                </a:solidFill>
                <a:cs typeface="+mj-cs"/>
              </a:rPr>
            </a:br>
            <a:r>
              <a:rPr lang="ar-SA" sz="4000" dirty="0" err="1">
                <a:solidFill>
                  <a:srgbClr val="FF0000"/>
                </a:solidFill>
                <a:cs typeface="+mj-cs"/>
              </a:rPr>
              <a:t>أ.عبدالله</a:t>
            </a:r>
            <a:r>
              <a:rPr lang="ar-SA" sz="4000" dirty="0">
                <a:solidFill>
                  <a:srgbClr val="FF0000"/>
                </a:solidFill>
                <a:cs typeface="+mj-cs"/>
              </a:rPr>
              <a:t> </a:t>
            </a:r>
            <a:r>
              <a:rPr lang="ar-SA" sz="4000" dirty="0" err="1">
                <a:solidFill>
                  <a:srgbClr val="FF0000"/>
                </a:solidFill>
                <a:cs typeface="+mj-cs"/>
              </a:rPr>
              <a:t>الجغيمان</a:t>
            </a:r>
            <a:endParaRPr lang="en-US" sz="4000" dirty="0">
              <a:solidFill>
                <a:srgbClr val="FF0000"/>
              </a:solidFill>
              <a:cs typeface="+mj-cs"/>
            </a:endParaRPr>
          </a:p>
        </p:txBody>
      </p:sp>
    </p:spTree>
    <p:extLst>
      <p:ext uri="{BB962C8B-B14F-4D97-AF65-F5344CB8AC3E}">
        <p14:creationId xmlns:p14="http://schemas.microsoft.com/office/powerpoint/2010/main" xmlns="" val="2452318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5745163"/>
          </a:xfrm>
        </p:spPr>
        <p:txBody>
          <a:bodyPr>
            <a:normAutofit fontScale="77500" lnSpcReduction="20000"/>
          </a:bodyPr>
          <a:lstStyle/>
          <a:p>
            <a:pPr lvl="0" algn="r" rtl="1"/>
            <a:r>
              <a:rPr lang="en-US" b="1" dirty="0"/>
              <a:t> </a:t>
            </a:r>
            <a:r>
              <a:rPr lang="ar-SA" b="1" dirty="0" smtClean="0"/>
              <a:t> هناك </a:t>
            </a:r>
            <a:r>
              <a:rPr lang="ar-SA" b="1" dirty="0"/>
              <a:t>محفظة استثمارية مكونة من مشروعين، حيث أن حصة الاستثمار في المشروع الأول هي 6000 ريال </a:t>
            </a:r>
            <a:r>
              <a:rPr lang="ar-SA" b="1" dirty="0" smtClean="0"/>
              <a:t>  وحصة </a:t>
            </a:r>
            <a:r>
              <a:rPr lang="ar-SA" b="1" dirty="0"/>
              <a:t>الاستثمار في المشروع الثاني هي 4000 ريال وعلمت بأن المشروع الأول يحقق عائد متوقع مقداره 5% </a:t>
            </a:r>
            <a:r>
              <a:rPr lang="ar-SA" b="1" dirty="0" smtClean="0"/>
              <a:t> ودرجة </a:t>
            </a:r>
            <a:r>
              <a:rPr lang="ar-SA" b="1" dirty="0"/>
              <a:t>مخاطر بنسبة 3% والمشروع الثاني يحقق عائد متوقع مقداره 8% ودرجة مخاطر بنسبة 5% وعلمت بأن </a:t>
            </a:r>
            <a:r>
              <a:rPr lang="ar-SA" b="1" dirty="0" smtClean="0"/>
              <a:t>معامل </a:t>
            </a:r>
            <a:r>
              <a:rPr lang="ar-SA" b="1" dirty="0"/>
              <a:t>الارتباط بين هاذين المشروعين هو 70% .</a:t>
            </a:r>
            <a:endParaRPr lang="en-US" dirty="0"/>
          </a:p>
          <a:p>
            <a:pPr algn="r" rtl="1"/>
            <a:r>
              <a:rPr lang="ar-SA" b="1" dirty="0" smtClean="0"/>
              <a:t>  يمكنك </a:t>
            </a:r>
            <a:r>
              <a:rPr lang="ar-SA" b="1" dirty="0"/>
              <a:t>استخدام القوانين التالية :</a:t>
            </a:r>
            <a:endParaRPr lang="en-US" dirty="0"/>
          </a:p>
          <a:p>
            <a:pPr lvl="0" algn="r" rtl="1"/>
            <a:r>
              <a:rPr lang="ar-SA" dirty="0"/>
              <a:t>حساب وزن المشروع من المحفظة: </a:t>
            </a:r>
            <a:endParaRPr lang="en-US" dirty="0"/>
          </a:p>
          <a:p>
            <a:pPr algn="r" rtl="1"/>
            <a:r>
              <a:rPr lang="ar-SA" dirty="0"/>
              <a:t>( قيمة الاستثمار في المشروع/ قيمة الاستثمار في المحفظة ككل) </a:t>
            </a:r>
            <a:endParaRPr lang="en-US" dirty="0"/>
          </a:p>
          <a:p>
            <a:pPr lvl="0" algn="r" rtl="1"/>
            <a:r>
              <a:rPr lang="ar-SA" dirty="0"/>
              <a:t>قانون حساب العائد المتوقع من المحفظة: </a:t>
            </a:r>
            <a:endParaRPr lang="en-US" dirty="0"/>
          </a:p>
          <a:p>
            <a:pPr algn="r"/>
            <a:r>
              <a:rPr lang="en-US" dirty="0"/>
              <a:t>E(R)p= ∑ Wi(</a:t>
            </a:r>
            <a:r>
              <a:rPr lang="en-US" dirty="0" err="1"/>
              <a:t>ERi</a:t>
            </a:r>
            <a:r>
              <a:rPr lang="en-US" dirty="0"/>
              <a:t>)</a:t>
            </a:r>
          </a:p>
          <a:p>
            <a:pPr lvl="0" algn="r" rtl="1"/>
            <a:r>
              <a:rPr lang="ar-SA" dirty="0"/>
              <a:t>قانون حساب مخاطر المحفظة: ( الانحراف المعياري) </a:t>
            </a:r>
            <a:endParaRPr lang="en-US" dirty="0"/>
          </a:p>
          <a:p>
            <a:pPr algn="r" rtl="1"/>
            <a:r>
              <a:rPr lang="ar-SA" b="1" dirty="0"/>
              <a:t> </a:t>
            </a:r>
            <a:endParaRPr lang="ar-SA" b="1" dirty="0" smtClean="0"/>
          </a:p>
          <a:p>
            <a:pPr algn="r" rtl="1"/>
            <a:endParaRPr lang="en-US" dirty="0"/>
          </a:p>
          <a:p>
            <a:pPr algn="r" rtl="1"/>
            <a:r>
              <a:rPr lang="ar-SA" b="1" dirty="0"/>
              <a:t> فما هو العائد المتوقع من هذه المحفظة الاستثمارية؟</a:t>
            </a:r>
            <a:endParaRPr lang="en-US" dirty="0"/>
          </a:p>
          <a:p>
            <a:pPr lvl="0" algn="r" rtl="1"/>
            <a:r>
              <a:rPr lang="ar-SA" dirty="0">
                <a:solidFill>
                  <a:srgbClr val="FF0000"/>
                </a:solidFill>
              </a:rPr>
              <a:t>6.2% </a:t>
            </a:r>
            <a:endParaRPr lang="en-US" dirty="0">
              <a:solidFill>
                <a:srgbClr val="FF0000"/>
              </a:solidFill>
            </a:endParaRPr>
          </a:p>
          <a:p>
            <a:pPr lvl="0" algn="r" rtl="1"/>
            <a:r>
              <a:rPr lang="en-US" dirty="0"/>
              <a:t> </a:t>
            </a:r>
            <a:r>
              <a:rPr lang="ar-SA" dirty="0"/>
              <a:t>5%</a:t>
            </a:r>
            <a:endParaRPr lang="en-US" dirty="0"/>
          </a:p>
          <a:p>
            <a:pPr lvl="0" algn="r" rtl="1"/>
            <a:r>
              <a:rPr lang="ar-SA" dirty="0"/>
              <a:t>15%</a:t>
            </a:r>
            <a:endParaRPr lang="en-US" dirty="0"/>
          </a:p>
          <a:p>
            <a:pPr lvl="0" algn="r" rtl="1"/>
            <a:r>
              <a:rPr lang="ar-SA" dirty="0"/>
              <a:t>5%</a:t>
            </a:r>
            <a:endParaRPr lang="en-US" dirty="0"/>
          </a:p>
          <a:p>
            <a:pPr lvl="0" algn="r" rtl="1"/>
            <a:r>
              <a:rPr lang="en-US" b="1" dirty="0"/>
              <a:t> </a:t>
            </a:r>
            <a:r>
              <a:rPr lang="ar-SA" b="1" dirty="0"/>
              <a:t>من السؤال السابق، ما هي درجة مخاطر المحفظة الاستثمارية؟ </a:t>
            </a:r>
            <a:endParaRPr lang="en-US" dirty="0"/>
          </a:p>
          <a:p>
            <a:pPr lvl="0" algn="r" rtl="1"/>
            <a:r>
              <a:rPr lang="ar-SA" dirty="0">
                <a:solidFill>
                  <a:srgbClr val="FF0000"/>
                </a:solidFill>
              </a:rPr>
              <a:t>3.5%</a:t>
            </a:r>
            <a:endParaRPr lang="en-US" dirty="0">
              <a:solidFill>
                <a:srgbClr val="FF0000"/>
              </a:solidFill>
            </a:endParaRPr>
          </a:p>
          <a:p>
            <a:pPr lvl="0" algn="r" rtl="1"/>
            <a:r>
              <a:rPr lang="ar-SA" dirty="0"/>
              <a:t>15%</a:t>
            </a:r>
            <a:endParaRPr lang="en-US" dirty="0"/>
          </a:p>
          <a:p>
            <a:pPr lvl="0" algn="r" rtl="1"/>
            <a:r>
              <a:rPr lang="ar-SA" dirty="0" smtClean="0"/>
              <a:t>5%</a:t>
            </a:r>
            <a:endParaRPr lang="en-US" dirty="0" smtClean="0"/>
          </a:p>
          <a:p>
            <a:pPr lvl="0" algn="r" rtl="1"/>
            <a:r>
              <a:rPr lang="en-US" dirty="0" smtClean="0"/>
              <a:t>%8</a:t>
            </a:r>
            <a:endParaRPr lang="en-US" dirty="0"/>
          </a:p>
          <a:p>
            <a:pPr algn="r" rtl="1"/>
            <a:endParaRPr lang="en-US" dirty="0"/>
          </a:p>
        </p:txBody>
      </p:sp>
      <p:pic>
        <p:nvPicPr>
          <p:cNvPr id="4" name="Picture 3"/>
          <p:cNvPicPr/>
          <p:nvPr/>
        </p:nvPicPr>
        <p:blipFill>
          <a:blip r:embed="rId2">
            <a:extLst>
              <a:ext uri="{28A0092B-C50C-407E-A947-70E740481C1C}">
                <a14:useLocalDpi xmlns:a14="http://schemas.microsoft.com/office/drawing/2010/main" xmlns="" val="0"/>
              </a:ext>
            </a:extLst>
          </a:blip>
          <a:srcRect/>
          <a:stretch>
            <a:fillRect/>
          </a:stretch>
        </p:blipFill>
        <p:spPr bwMode="auto">
          <a:xfrm>
            <a:off x="1371600" y="2895599"/>
            <a:ext cx="3657600" cy="381001"/>
          </a:xfrm>
          <a:prstGeom prst="rect">
            <a:avLst/>
          </a:prstGeom>
          <a:noFill/>
          <a:ln>
            <a:noFill/>
          </a:ln>
          <a:extLst/>
        </p:spPr>
      </p:pic>
    </p:spTree>
    <p:extLst>
      <p:ext uri="{BB962C8B-B14F-4D97-AF65-F5344CB8AC3E}">
        <p14:creationId xmlns:p14="http://schemas.microsoft.com/office/powerpoint/2010/main" xmlns="" val="40310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92500" lnSpcReduction="10000"/>
          </a:bodyPr>
          <a:lstStyle/>
          <a:p>
            <a:pPr lvl="0" algn="r" rtl="1"/>
            <a:r>
              <a:rPr lang="ar-SA" sz="2800" b="1" dirty="0"/>
              <a:t>تعرف المخاطر ............  بأنها تلك المخاطر التي يمكن تجنبها وتؤثر على الاستثمارات بعينها: </a:t>
            </a:r>
            <a:endParaRPr lang="en-US" sz="2800" dirty="0"/>
          </a:p>
          <a:p>
            <a:pPr lvl="0" algn="r" rtl="1"/>
            <a:r>
              <a:rPr lang="ar-SA" sz="2800" dirty="0">
                <a:solidFill>
                  <a:srgbClr val="FF0000"/>
                </a:solidFill>
              </a:rPr>
              <a:t>المخاطر غير المنتظمة </a:t>
            </a:r>
            <a:endParaRPr lang="en-US" sz="2800" dirty="0">
              <a:solidFill>
                <a:srgbClr val="FF0000"/>
              </a:solidFill>
            </a:endParaRPr>
          </a:p>
          <a:p>
            <a:pPr lvl="0" algn="r" rtl="1"/>
            <a:r>
              <a:rPr lang="ar-SA" sz="2800" dirty="0"/>
              <a:t>المخاطر المنتظمة </a:t>
            </a:r>
            <a:endParaRPr lang="en-US" sz="2800" dirty="0"/>
          </a:p>
          <a:p>
            <a:pPr lvl="0" algn="r" rtl="1"/>
            <a:r>
              <a:rPr lang="ar-SA" sz="2800" dirty="0"/>
              <a:t>المخاطر الكلية </a:t>
            </a:r>
            <a:endParaRPr lang="en-US" sz="2800" dirty="0"/>
          </a:p>
          <a:p>
            <a:pPr lvl="0" algn="r" rtl="1"/>
            <a:r>
              <a:rPr lang="ar-SA" sz="2800" dirty="0"/>
              <a:t>لا شيء مما سبق</a:t>
            </a:r>
            <a:endParaRPr lang="en-US" sz="2800" dirty="0"/>
          </a:p>
          <a:p>
            <a:pPr lvl="0" algn="r" rtl="1"/>
            <a:r>
              <a:rPr lang="ar-SA" sz="2800" b="1" dirty="0"/>
              <a:t>يعرف السهم العادي بأنه عبارة عن سند ملكية يملكه المساهمون، ولا يعطي حامله أية ميزة خاصة عن سواه من المساهمين، ذلك أن للجميع حقوقا: منها حق الحصول على الأرباح خلال حياة المنشأة عند تصفيتها، حق التصويت ، وحق اختيار مجلس الادارة. </a:t>
            </a:r>
            <a:endParaRPr lang="en-US" sz="2800" dirty="0"/>
          </a:p>
          <a:p>
            <a:pPr lvl="0" algn="r" rtl="1"/>
            <a:r>
              <a:rPr lang="ar-SA" sz="2800" dirty="0">
                <a:solidFill>
                  <a:srgbClr val="FF0000"/>
                </a:solidFill>
              </a:rPr>
              <a:t>العبارة صحيحة </a:t>
            </a:r>
            <a:endParaRPr lang="en-US" sz="2800" dirty="0">
              <a:solidFill>
                <a:srgbClr val="FF0000"/>
              </a:solidFill>
            </a:endParaRPr>
          </a:p>
          <a:p>
            <a:pPr lvl="0" algn="r" rtl="1"/>
            <a:r>
              <a:rPr lang="ar-SA" sz="2800" dirty="0"/>
              <a:t>العبارة خاطئة </a:t>
            </a:r>
            <a:endParaRPr lang="en-US" sz="2800" dirty="0"/>
          </a:p>
          <a:p>
            <a:pPr lvl="0" algn="r" rtl="1"/>
            <a:r>
              <a:rPr lang="ar-SA" sz="2800" dirty="0"/>
              <a:t>العبارة غير مكتملة</a:t>
            </a:r>
            <a:endParaRPr lang="en-US" sz="2800" dirty="0"/>
          </a:p>
          <a:p>
            <a:pPr lvl="0" algn="r" rtl="1"/>
            <a:r>
              <a:rPr lang="ar-SA" sz="2800" dirty="0"/>
              <a:t>لا شيء مما سبق</a:t>
            </a:r>
            <a:endParaRPr lang="en-US" sz="2800" dirty="0"/>
          </a:p>
          <a:p>
            <a:pPr algn="r"/>
            <a:endParaRPr lang="en-US" dirty="0"/>
          </a:p>
        </p:txBody>
      </p:sp>
    </p:spTree>
    <p:extLst>
      <p:ext uri="{BB962C8B-B14F-4D97-AF65-F5344CB8AC3E}">
        <p14:creationId xmlns:p14="http://schemas.microsoft.com/office/powerpoint/2010/main" xmlns="" val="1877367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
          <p:cNvSpPr>
            <a:spLocks noChangeArrowheads="1"/>
          </p:cNvSpPr>
          <p:nvPr/>
        </p:nvSpPr>
        <p:spPr bwMode="auto">
          <a:xfrm>
            <a:off x="457200" y="591979"/>
            <a:ext cx="7772400" cy="4924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pPr>
            <a:r>
              <a:rPr kumimoji="0" lang="ar-SA" altLang="en-US" sz="13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إن الجدول التالي يوضح العائد من شركة كيان مقارنة مع عائد السوق خلال الثلاث سنوات الماضية:</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3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يمكنك استخدام القوانين التالية:</a:t>
            </a:r>
            <a:endParaRPr kumimoji="0" lang="ar-SA" alt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xmlns="" val="866302704"/>
              </p:ext>
            </p:extLst>
          </p:nvPr>
        </p:nvGraphicFramePr>
        <p:xfrm>
          <a:off x="1760220" y="1295400"/>
          <a:ext cx="5166360" cy="683514"/>
        </p:xfrm>
        <a:graphic>
          <a:graphicData uri="http://schemas.openxmlformats.org/drawingml/2006/table">
            <a:tbl>
              <a:tblPr rtl="1" firstRow="1" firstCol="1" bandRow="1">
                <a:tableStyleId>{5C22544A-7EE6-4342-B048-85BDC9FD1C3A}</a:tableStyleId>
              </a:tblPr>
              <a:tblGrid>
                <a:gridCol w="1310640"/>
                <a:gridCol w="1314450"/>
                <a:gridCol w="1314450"/>
                <a:gridCol w="1226820"/>
              </a:tblGrid>
              <a:tr h="0">
                <a:tc>
                  <a:txBody>
                    <a:bodyPr/>
                    <a:lstStyle/>
                    <a:p>
                      <a:pPr marL="0" marR="0" algn="r" rtl="1">
                        <a:lnSpc>
                          <a:spcPct val="115000"/>
                        </a:lnSpc>
                        <a:spcBef>
                          <a:spcPts val="0"/>
                        </a:spcBef>
                        <a:spcAft>
                          <a:spcPts val="0"/>
                        </a:spcAft>
                      </a:pPr>
                      <a:r>
                        <a:rPr lang="ar-SA" sz="1300" dirty="0">
                          <a:effectLst/>
                        </a:rPr>
                        <a:t>السنة</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2011</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2012</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2013</a:t>
                      </a:r>
                      <a:endParaRPr lang="en-US" sz="110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dirty="0">
                          <a:effectLst/>
                        </a:rPr>
                        <a:t>عائد سهم كيان %</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en-US" sz="1300" dirty="0" smtClean="0">
                          <a:effectLst/>
                        </a:rPr>
                        <a:t>2</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5</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en-US" sz="1300" dirty="0" smtClean="0">
                          <a:effectLst/>
                        </a:rPr>
                        <a:t>3</a:t>
                      </a:r>
                      <a:endParaRPr lang="en-US" sz="1100" dirty="0">
                        <a:effectLst/>
                        <a:latin typeface="Calibri"/>
                        <a:ea typeface="Calibri"/>
                        <a:cs typeface="Arial"/>
                      </a:endParaRPr>
                    </a:p>
                  </a:txBody>
                  <a:tcPr marL="68580" marR="68580" marT="0" marB="0"/>
                </a:tc>
              </a:tr>
              <a:tr h="0">
                <a:tc>
                  <a:txBody>
                    <a:bodyPr/>
                    <a:lstStyle/>
                    <a:p>
                      <a:pPr marL="0" marR="0" algn="r" rtl="1">
                        <a:lnSpc>
                          <a:spcPct val="115000"/>
                        </a:lnSpc>
                        <a:spcBef>
                          <a:spcPts val="0"/>
                        </a:spcBef>
                        <a:spcAft>
                          <a:spcPts val="0"/>
                        </a:spcAft>
                      </a:pPr>
                      <a:r>
                        <a:rPr lang="ar-SA" sz="1300">
                          <a:effectLst/>
                        </a:rPr>
                        <a:t>عائد السوق  %</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5</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6</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en-US" sz="1300" dirty="0" smtClean="0">
                          <a:effectLst/>
                        </a:rPr>
                        <a:t>3</a:t>
                      </a:r>
                      <a:endParaRPr lang="en-US" sz="1100" dirty="0">
                        <a:effectLst/>
                        <a:latin typeface="Calibri"/>
                        <a:ea typeface="Calibri"/>
                        <a:cs typeface="Arial"/>
                      </a:endParaRPr>
                    </a:p>
                  </a:txBody>
                  <a:tcPr marL="68580" marR="68580" marT="0" marB="0"/>
                </a:tc>
              </a:tr>
            </a:tbl>
          </a:graphicData>
        </a:graphic>
      </p:graphicFrame>
      <mc:AlternateContent xmlns:mc="http://schemas.openxmlformats.org/markup-compatibility/2006">
        <mc:Choice xmlns:a14="http://schemas.microsoft.com/office/drawing/2010/main" xmlns="" Requires="a14">
          <p:sp>
            <p:nvSpPr>
              <p:cNvPr id="10" name="Rectangle 9"/>
              <p:cNvSpPr/>
              <p:nvPr/>
            </p:nvSpPr>
            <p:spPr>
              <a:xfrm>
                <a:off x="609600" y="2438400"/>
                <a:ext cx="7239000" cy="3215817"/>
              </a:xfrm>
              <a:prstGeom prst="rect">
                <a:avLst/>
              </a:prstGeom>
            </p:spPr>
            <p:txBody>
              <a:bodyPr wrap="square">
                <a:spAutoFit/>
              </a:bodyPr>
              <a:lstStyle/>
              <a:p>
                <a:pPr lvl="0" algn="r" rtl="1"/>
                <a:r>
                  <a:rPr lang="ar-SA" dirty="0"/>
                  <a:t>قانون حساب معدل العائد المتوقع ( متوسط العائد)</a:t>
                </a:r>
                <a:endParaRPr lang="en-US" dirty="0"/>
              </a:p>
              <a:p>
                <a:pPr algn="r" rtl="1"/>
                <a:r>
                  <a:rPr lang="ar-SA" dirty="0" smtClean="0"/>
                  <a:t>( مجموع </a:t>
                </a:r>
                <a:r>
                  <a:rPr lang="ar-SA" dirty="0"/>
                  <a:t>عوائد السنوات السابقة/ عدد </a:t>
                </a:r>
                <a:r>
                  <a:rPr lang="ar-SA" dirty="0" smtClean="0"/>
                  <a:t>السنوات ) </a:t>
                </a:r>
              </a:p>
              <a:p>
                <a:pPr lvl="0" algn="r" rtl="1"/>
                <a:r>
                  <a:rPr lang="ar-SA" dirty="0" smtClean="0"/>
                  <a:t>قانون </a:t>
                </a:r>
                <a:r>
                  <a:rPr lang="ar-SA" dirty="0"/>
                  <a:t>حساب الانحراف المشترك بين عائدات السهم وعائدات السوق: </a:t>
                </a:r>
                <a:endParaRPr lang="en-US" dirty="0"/>
              </a:p>
              <a:p>
                <a:pPr algn="r" rtl="1"/>
                <a14:m>
                  <m:oMathPara xmlns:m="http://schemas.openxmlformats.org/officeDocument/2006/math">
                    <m:oMathParaPr>
                      <m:jc m:val="centerGroup"/>
                    </m:oMathParaPr>
                    <m:oMath xmlns:m="http://schemas.openxmlformats.org/officeDocument/2006/math">
                      <m:nary>
                        <m:naryPr>
                          <m:chr m:val="∑"/>
                          <m:ctrlPr>
                            <a:rPr lang="en-US" i="1">
                              <a:latin typeface="Cambria Math"/>
                            </a:rPr>
                          </m:ctrlPr>
                        </m:naryPr>
                        <m:sub>
                          <m:r>
                            <a:rPr lang="en-US" i="1">
                              <a:latin typeface="Cambria Math"/>
                            </a:rPr>
                            <m:t>𝑖</m:t>
                          </m:r>
                          <m:r>
                            <a:rPr lang="en-US" i="1">
                              <a:latin typeface="Cambria Math"/>
                            </a:rPr>
                            <m:t>=</m:t>
                          </m:r>
                          <m:r>
                            <a:rPr lang="en-US" i="1">
                              <a:latin typeface="Cambria Math"/>
                            </a:rPr>
                            <m:t>1</m:t>
                          </m:r>
                        </m:sub>
                        <m:sup>
                          <m:r>
                            <a:rPr lang="en-US" i="1">
                              <a:latin typeface="Cambria Math"/>
                            </a:rPr>
                            <m:t>𝑛</m:t>
                          </m:r>
                        </m:sup>
                        <m:e>
                          <m:box>
                            <m:boxPr>
                              <m:ctrlPr>
                                <a:rPr lang="en-US" i="1">
                                  <a:latin typeface="Cambria Math"/>
                                </a:rPr>
                              </m:ctrlPr>
                            </m:boxPr>
                            <m:e>
                              <m:argPr>
                                <m:argSz m:val="-1"/>
                              </m:argPr>
                              <m:f>
                                <m:fPr>
                                  <m:ctrlPr>
                                    <a:rPr lang="en-US" i="1">
                                      <a:latin typeface="Cambria Math"/>
                                    </a:rPr>
                                  </m:ctrlPr>
                                </m:fPr>
                                <m:num>
                                  <m:r>
                                    <a:rPr lang="en-US" i="1">
                                      <a:latin typeface="Cambria Math"/>
                                    </a:rPr>
                                    <m:t>(</m:t>
                                  </m:r>
                                  <m:r>
                                    <a:rPr lang="en-US" i="1">
                                      <a:latin typeface="Cambria Math"/>
                                    </a:rPr>
                                    <m:t>𝑅𝑎𝑖</m:t>
                                  </m:r>
                                  <m:r>
                                    <a:rPr lang="en-US" i="1">
                                      <a:latin typeface="Cambria Math"/>
                                    </a:rPr>
                                    <m:t>−</m:t>
                                  </m:r>
                                  <m:r>
                                    <a:rPr lang="en-US" i="1">
                                      <a:latin typeface="Cambria Math"/>
                                    </a:rPr>
                                    <m:t>𝐸𝑅𝑎</m:t>
                                  </m:r>
                                  <m:r>
                                    <a:rPr lang="en-US" i="1">
                                      <a:latin typeface="Cambria Math"/>
                                    </a:rPr>
                                    <m:t>)(</m:t>
                                  </m:r>
                                  <m:r>
                                    <a:rPr lang="en-US" i="1">
                                      <a:latin typeface="Cambria Math"/>
                                    </a:rPr>
                                    <m:t>𝑅𝑚𝑖</m:t>
                                  </m:r>
                                  <m:r>
                                    <a:rPr lang="en-US" i="1">
                                      <a:latin typeface="Cambria Math"/>
                                    </a:rPr>
                                    <m:t>−</m:t>
                                  </m:r>
                                  <m:r>
                                    <a:rPr lang="en-US" i="1">
                                      <a:latin typeface="Cambria Math"/>
                                    </a:rPr>
                                    <m:t>𝐸𝑅𝑚</m:t>
                                  </m:r>
                                  <m:r>
                                    <a:rPr lang="en-US" i="1">
                                      <a:latin typeface="Cambria Math"/>
                                    </a:rPr>
                                    <m:t>)</m:t>
                                  </m:r>
                                </m:num>
                                <m:den>
                                  <m:r>
                                    <a:rPr lang="en-US" i="1">
                                      <a:latin typeface="Cambria Math"/>
                                    </a:rPr>
                                    <m:t>𝑛</m:t>
                                  </m:r>
                                  <m:r>
                                    <a:rPr lang="en-US" i="1">
                                      <a:latin typeface="Cambria Math"/>
                                    </a:rPr>
                                    <m:t>−</m:t>
                                  </m:r>
                                  <m:r>
                                    <a:rPr lang="en-US" i="1">
                                      <a:latin typeface="Cambria Math"/>
                                    </a:rPr>
                                    <m:t>1</m:t>
                                  </m:r>
                                </m:den>
                              </m:f>
                            </m:e>
                          </m:box>
                        </m:e>
                      </m:nary>
                    </m:oMath>
                  </m:oMathPara>
                </a14:m>
                <a:endParaRPr lang="en-US" dirty="0"/>
              </a:p>
              <a:p>
                <a:pPr lvl="0" algn="r" rtl="1"/>
                <a:r>
                  <a:rPr lang="ar-SA" i="1" dirty="0"/>
                  <a:t>قانون حساب التباين لعائدات السوق: </a:t>
                </a:r>
                <a:endParaRPr lang="en-US" dirty="0"/>
              </a:p>
              <a:p>
                <a:pPr algn="r"/>
                <a:r>
                  <a:rPr lang="ar-SA" i="1" dirty="0"/>
                  <a:t/>
                </a:r>
                <a14:m>
                  <m:oMath xmlns:m="http://schemas.openxmlformats.org/officeDocument/2006/math">
                    <m:sSubSup>
                      <m:sSubSupPr>
                        <m:ctrlPr>
                          <a:rPr lang="en-US" i="1">
                            <a:latin typeface="Cambria Math"/>
                          </a:rPr>
                        </m:ctrlPr>
                      </m:sSubSupPr>
                      <m:e>
                        <m:r>
                          <a:rPr lang="en-US" i="1">
                            <a:latin typeface="Cambria Math"/>
                          </a:rPr>
                          <m:t>𝜎</m:t>
                        </m:r>
                        <m:r>
                          <a:rPr lang="en-US" i="1">
                            <a:latin typeface="Cambria Math"/>
                          </a:rPr>
                          <m:t>𝑚</m:t>
                        </m:r>
                      </m:e>
                      <m:sub/>
                      <m:sup>
                        <m:r>
                          <a:rPr lang="ar-SA">
                            <a:latin typeface="Cambria Math"/>
                          </a:rPr>
                          <m:t>2</m:t>
                        </m:r>
                      </m:sup>
                    </m:sSubSup>
                    <m:r>
                      <a:rPr lang="en-US" i="1">
                        <a:latin typeface="Cambria Math"/>
                      </a:rPr>
                      <m:t>=</m:t>
                    </m:r>
                    <m:nary>
                      <m:naryPr>
                        <m:chr m:val="∑"/>
                        <m:ctrlPr>
                          <a:rPr lang="en-US" i="1">
                            <a:latin typeface="Cambria Math"/>
                          </a:rPr>
                        </m:ctrlPr>
                      </m:naryPr>
                      <m:sub>
                        <m:r>
                          <a:rPr lang="en-US" i="1">
                            <a:latin typeface="Cambria Math"/>
                          </a:rPr>
                          <m:t>𝑖</m:t>
                        </m:r>
                        <m:r>
                          <a:rPr lang="en-US" i="1">
                            <a:latin typeface="Cambria Math"/>
                          </a:rPr>
                          <m:t>=</m:t>
                        </m:r>
                        <m:r>
                          <a:rPr lang="en-US" i="1">
                            <a:latin typeface="Cambria Math"/>
                          </a:rPr>
                          <m:t>1</m:t>
                        </m:r>
                      </m:sub>
                      <m:sup>
                        <m:r>
                          <a:rPr lang="en-US" i="1">
                            <a:latin typeface="Cambria Math"/>
                          </a:rPr>
                          <m:t>𝑛</m:t>
                        </m:r>
                      </m:sup>
                      <m:e>
                        <m:f>
                          <m:fPr>
                            <m:ctrlPr>
                              <a:rPr lang="en-US" i="1">
                                <a:latin typeface="Cambria Math"/>
                              </a:rPr>
                            </m:ctrlPr>
                          </m:fPr>
                          <m:num>
                            <m:r>
                              <a:rPr lang="en-US" i="1">
                                <a:latin typeface="Cambria Math"/>
                              </a:rPr>
                              <m:t>(</m:t>
                            </m:r>
                            <m:r>
                              <a:rPr lang="en-US" i="1">
                                <a:latin typeface="Cambria Math"/>
                              </a:rPr>
                              <m:t>𝑅𝑚𝑖</m:t>
                            </m:r>
                            <m:r>
                              <a:rPr lang="en-US" i="1">
                                <a:latin typeface="Cambria Math"/>
                              </a:rPr>
                              <m:t>−</m:t>
                            </m:r>
                            <m:r>
                              <a:rPr lang="en-US" i="1">
                                <a:latin typeface="Cambria Math"/>
                              </a:rPr>
                              <m:t>𝐸𝑅𝑚</m:t>
                            </m:r>
                            <m:r>
                              <a:rPr lang="en-US" i="1">
                                <a:latin typeface="Cambria Math"/>
                              </a:rPr>
                              <m:t>)^</m:t>
                            </m:r>
                            <m:r>
                              <a:rPr lang="en-US" i="1">
                                <a:latin typeface="Cambria Math"/>
                              </a:rPr>
                              <m:t>2</m:t>
                            </m:r>
                          </m:num>
                          <m:den>
                            <m:r>
                              <a:rPr lang="en-US" i="1">
                                <a:latin typeface="Cambria Math"/>
                              </a:rPr>
                              <m:t>𝑛</m:t>
                            </m:r>
                            <m:r>
                              <a:rPr lang="en-US" i="1">
                                <a:latin typeface="Cambria Math"/>
                              </a:rPr>
                              <m:t>−</m:t>
                            </m:r>
                            <m:r>
                              <a:rPr lang="en-US" i="1">
                                <a:latin typeface="Cambria Math"/>
                              </a:rPr>
                              <m:t>1</m:t>
                            </m:r>
                          </m:den>
                        </m:f>
                      </m:e>
                    </m:nary>
                  </m:oMath>
                </a14:m>
                <a:endParaRPr lang="en-US" dirty="0"/>
              </a:p>
              <a:p>
                <a:pPr lvl="0" algn="r" rtl="1"/>
                <a:r>
                  <a:rPr lang="ar-SA" dirty="0"/>
                  <a:t>قانون حساب معامل بيتا لسهم معين :</a:t>
                </a:r>
                <a:endParaRPr lang="en-US" dirty="0"/>
              </a:p>
              <a:p>
                <a:pPr algn="r"/>
                <a14:m>
                  <m:oMathPara xmlns:m="http://schemas.openxmlformats.org/officeDocument/2006/math">
                    <m:oMathParaPr>
                      <m:jc m:val="centerGroup"/>
                    </m:oMathParaPr>
                    <m:oMath xmlns:m="http://schemas.openxmlformats.org/officeDocument/2006/math">
                      <m:f>
                        <m:fPr>
                          <m:ctrlPr>
                            <a:rPr lang="en-US" i="1">
                              <a:latin typeface="Cambria Math"/>
                            </a:rPr>
                          </m:ctrlPr>
                        </m:fPr>
                        <m:num>
                          <m:r>
                            <a:rPr lang="en-US" i="1">
                              <a:latin typeface="Cambria Math"/>
                            </a:rPr>
                            <m:t>𝐶𝑜𝑣</m:t>
                          </m:r>
                          <m:r>
                            <a:rPr lang="en-US" i="1">
                              <a:latin typeface="Cambria Math"/>
                            </a:rPr>
                            <m:t>(</m:t>
                          </m:r>
                          <m:r>
                            <a:rPr lang="en-US" i="1">
                              <a:latin typeface="Cambria Math"/>
                            </a:rPr>
                            <m:t>𝑎</m:t>
                          </m:r>
                          <m:r>
                            <a:rPr lang="en-US" i="1">
                              <a:latin typeface="Cambria Math"/>
                            </a:rPr>
                            <m:t>,</m:t>
                          </m:r>
                          <m:r>
                            <a:rPr lang="en-US" i="1">
                              <a:latin typeface="Cambria Math"/>
                            </a:rPr>
                            <m:t>𝑚</m:t>
                          </m:r>
                          <m:r>
                            <a:rPr lang="en-US" i="1">
                              <a:latin typeface="Cambria Math"/>
                            </a:rPr>
                            <m:t>)</m:t>
                          </m:r>
                        </m:num>
                        <m:den>
                          <m:sSup>
                            <m:sSupPr>
                              <m:ctrlPr>
                                <a:rPr lang="en-US" i="1">
                                  <a:latin typeface="Cambria Math"/>
                                </a:rPr>
                              </m:ctrlPr>
                            </m:sSupPr>
                            <m:e>
                              <m:r>
                                <a:rPr lang="en-US" i="1">
                                  <a:latin typeface="Cambria Math"/>
                                </a:rPr>
                                <m:t>𝜎</m:t>
                              </m:r>
                              <m:r>
                                <a:rPr lang="en-US" i="1">
                                  <a:latin typeface="Cambria Math"/>
                                </a:rPr>
                                <m:t>(</m:t>
                              </m:r>
                              <m:r>
                                <a:rPr lang="en-US" i="1">
                                  <a:latin typeface="Cambria Math"/>
                                </a:rPr>
                                <m:t>𝑚</m:t>
                              </m:r>
                              <m:r>
                                <a:rPr lang="en-US" i="1">
                                  <a:latin typeface="Cambria Math"/>
                                </a:rPr>
                                <m:t>)</m:t>
                              </m:r>
                            </m:e>
                            <m:sup>
                              <m:r>
                                <a:rPr lang="en-US" i="1">
                                  <a:latin typeface="Cambria Math"/>
                                </a:rPr>
                                <m:t>2</m:t>
                              </m:r>
                            </m:sup>
                          </m:sSup>
                        </m:den>
                      </m:f>
                    </m:oMath>
                  </m:oMathPara>
                </a14:m>
                <a:endParaRPr lang="en-US" dirty="0"/>
              </a:p>
            </p:txBody>
          </p:sp>
        </mc:Choice>
        <mc:Fallback>
          <p:sp>
            <p:nvSpPr>
              <p:cNvPr id="10" name="Rectangle 9"/>
              <p:cNvSpPr>
                <a:spLocks noRot="1" noChangeAspect="1" noMove="1" noResize="1" noEditPoints="1" noAdjustHandles="1" noChangeArrowheads="1" noChangeShapeType="1" noTextEdit="1"/>
              </p:cNvSpPr>
              <p:nvPr/>
            </p:nvSpPr>
            <p:spPr>
              <a:xfrm>
                <a:off x="609600" y="2438400"/>
                <a:ext cx="7239000" cy="3215817"/>
              </a:xfrm>
              <a:prstGeom prst="rect">
                <a:avLst/>
              </a:prstGeom>
              <a:blipFill rotWithShape="1">
                <a:blip r:embed="rId2"/>
                <a:stretch>
                  <a:fillRect t="-1136" r="-589"/>
                </a:stretch>
              </a:blipFill>
            </p:spPr>
            <p:txBody>
              <a:bodyPr/>
              <a:lstStyle/>
              <a:p>
                <a:r>
                  <a:rPr lang="en-US">
                    <a:noFill/>
                  </a:rPr>
                  <a:t> </a:t>
                </a:r>
              </a:p>
            </p:txBody>
          </p:sp>
        </mc:Fallback>
      </mc:AlternateContent>
    </p:spTree>
    <p:extLst>
      <p:ext uri="{BB962C8B-B14F-4D97-AF65-F5344CB8AC3E}">
        <p14:creationId xmlns:p14="http://schemas.microsoft.com/office/powerpoint/2010/main" xmlns="" val="3087179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772400" cy="6096000"/>
          </a:xfrm>
        </p:spPr>
        <p:txBody>
          <a:bodyPr>
            <a:normAutofit fontScale="92500"/>
          </a:bodyPr>
          <a:lstStyle/>
          <a:p>
            <a:pPr algn="r" rtl="1"/>
            <a:r>
              <a:rPr lang="ar-SA" b="1" dirty="0"/>
              <a:t> ما هو الانحراف المشترك بين عائد سهم شركة كيان وعائد السوق ؟</a:t>
            </a:r>
            <a:endParaRPr lang="en-US" dirty="0"/>
          </a:p>
          <a:p>
            <a:pPr lvl="0" algn="r" rtl="1"/>
            <a:r>
              <a:rPr lang="ar-SA" dirty="0"/>
              <a:t>0.00076</a:t>
            </a:r>
            <a:endParaRPr lang="en-US" dirty="0"/>
          </a:p>
          <a:p>
            <a:pPr lvl="0" algn="r" rtl="1"/>
            <a:r>
              <a:rPr lang="ar-SA" dirty="0">
                <a:solidFill>
                  <a:srgbClr val="FF0000"/>
                </a:solidFill>
              </a:rPr>
              <a:t>0.000116</a:t>
            </a:r>
            <a:endParaRPr lang="en-US" dirty="0">
              <a:solidFill>
                <a:srgbClr val="FF0000"/>
              </a:solidFill>
            </a:endParaRPr>
          </a:p>
          <a:p>
            <a:pPr lvl="0" algn="r" rtl="1"/>
            <a:r>
              <a:rPr lang="ar-SA" dirty="0"/>
              <a:t>0.008</a:t>
            </a:r>
            <a:endParaRPr lang="en-US" dirty="0"/>
          </a:p>
          <a:p>
            <a:pPr lvl="0" algn="r" rtl="1"/>
            <a:r>
              <a:rPr lang="ar-SA" dirty="0" smtClean="0"/>
              <a:t>0.007</a:t>
            </a:r>
            <a:endParaRPr lang="en-US" dirty="0"/>
          </a:p>
          <a:p>
            <a:pPr algn="r" rtl="1"/>
            <a:endParaRPr lang="en-US" dirty="0"/>
          </a:p>
          <a:p>
            <a:pPr lvl="0" algn="r" rtl="1"/>
            <a:r>
              <a:rPr lang="ar-SA" b="1" dirty="0"/>
              <a:t> من السؤال السابق، ما تباين عائد السوق؟ </a:t>
            </a:r>
            <a:endParaRPr lang="en-US" dirty="0"/>
          </a:p>
          <a:p>
            <a:pPr lvl="0" algn="r" rtl="1"/>
            <a:r>
              <a:rPr lang="ar-SA" dirty="0"/>
              <a:t>0.0003</a:t>
            </a:r>
            <a:endParaRPr lang="en-US" dirty="0"/>
          </a:p>
          <a:p>
            <a:pPr lvl="0" algn="r" rtl="1"/>
            <a:r>
              <a:rPr lang="ar-SA" dirty="0"/>
              <a:t>0.0001</a:t>
            </a:r>
            <a:endParaRPr lang="en-US" dirty="0"/>
          </a:p>
          <a:p>
            <a:pPr lvl="0" algn="r" rtl="1"/>
            <a:r>
              <a:rPr lang="ar-SA" dirty="0">
                <a:solidFill>
                  <a:srgbClr val="FF0000"/>
                </a:solidFill>
              </a:rPr>
              <a:t>0.00023</a:t>
            </a:r>
            <a:endParaRPr lang="en-US" dirty="0">
              <a:solidFill>
                <a:srgbClr val="FF0000"/>
              </a:solidFill>
            </a:endParaRPr>
          </a:p>
          <a:p>
            <a:pPr lvl="0" algn="r" rtl="1"/>
            <a:r>
              <a:rPr lang="ar-SA" dirty="0"/>
              <a:t>0.0073</a:t>
            </a:r>
            <a:endParaRPr lang="en-US" dirty="0"/>
          </a:p>
          <a:p>
            <a:pPr lvl="0" algn="r" rtl="1"/>
            <a:r>
              <a:rPr lang="ar-SA" b="1" dirty="0"/>
              <a:t> مما توصلت اليه من نتيجة في السؤالين السابقين فإن معامل بيتا لشركة كيان هو:</a:t>
            </a:r>
            <a:endParaRPr lang="en-US" dirty="0"/>
          </a:p>
          <a:p>
            <a:pPr lvl="0" algn="r" rtl="1"/>
            <a:r>
              <a:rPr lang="ar-SA" dirty="0">
                <a:solidFill>
                  <a:srgbClr val="FF0000"/>
                </a:solidFill>
              </a:rPr>
              <a:t>0.5</a:t>
            </a:r>
            <a:endParaRPr lang="en-US" dirty="0">
              <a:solidFill>
                <a:srgbClr val="FF0000"/>
              </a:solidFill>
            </a:endParaRPr>
          </a:p>
          <a:p>
            <a:pPr lvl="0" algn="r" rtl="1"/>
            <a:r>
              <a:rPr lang="ar-SA" dirty="0"/>
              <a:t>0.9</a:t>
            </a:r>
            <a:endParaRPr lang="en-US" dirty="0"/>
          </a:p>
          <a:p>
            <a:pPr lvl="0" algn="r" rtl="1"/>
            <a:r>
              <a:rPr lang="ar-SA" dirty="0"/>
              <a:t>0.1</a:t>
            </a:r>
            <a:endParaRPr lang="en-US" dirty="0"/>
          </a:p>
          <a:p>
            <a:pPr lvl="0" algn="r" rtl="1"/>
            <a:r>
              <a:rPr lang="ar-SA" dirty="0"/>
              <a:t>0.70</a:t>
            </a:r>
            <a:endParaRPr lang="en-US" dirty="0"/>
          </a:p>
          <a:p>
            <a:pPr algn="r" rtl="1"/>
            <a:endParaRPr lang="en-US" dirty="0"/>
          </a:p>
        </p:txBody>
      </p:sp>
    </p:spTree>
    <p:extLst>
      <p:ext uri="{BB962C8B-B14F-4D97-AF65-F5344CB8AC3E}">
        <p14:creationId xmlns:p14="http://schemas.microsoft.com/office/powerpoint/2010/main" xmlns="" val="2788187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533400"/>
                <a:ext cx="8001000" cy="5867400"/>
              </a:xfrm>
            </p:spPr>
            <p:txBody>
              <a:bodyPr/>
              <a:lstStyle/>
              <a:p>
                <a:pPr lvl="0" algn="r" rtl="1"/>
                <a:r>
                  <a:rPr lang="ar-SA" b="1" dirty="0"/>
                  <a:t>ما هو العائد المتوقع من سهم شركة كيان اذا علمت بان معامل بيتا السهم 1.5وأن عائد  السوق يساوي 10% والعائد الخالي من المخاطر يساوي 9% ؟ </a:t>
                </a:r>
                <a:endParaRPr lang="en-US" dirty="0"/>
              </a:p>
              <a:p>
                <a:pPr lvl="0" algn="r" rtl="1"/>
                <a:r>
                  <a:rPr lang="ar-SA" dirty="0"/>
                  <a:t>قانون حساب معدل العائد المطلوب ( المتوقع) من سهم ما: </a:t>
                </a:r>
                <a:endParaRPr lang="en-US" dirty="0"/>
              </a:p>
              <a:p>
                <a:pPr algn="r"/>
                <a:r>
                  <a:rPr lang="ar-SA" dirty="0"/>
                  <a:t/>
                </a:r>
                <a14:m>
                  <m:oMath xmlns:m="http://schemas.openxmlformats.org/officeDocument/2006/math">
                    <m:r>
                      <a:rPr lang="en-US" i="1">
                        <a:latin typeface="Cambria Math"/>
                      </a:rPr>
                      <m:t>𝑅𝑎</m:t>
                    </m:r>
                    <m:r>
                      <a:rPr lang="en-US" i="1">
                        <a:latin typeface="Cambria Math"/>
                      </a:rPr>
                      <m:t>=</m:t>
                    </m:r>
                    <m:r>
                      <a:rPr lang="en-US" i="1">
                        <a:latin typeface="Cambria Math"/>
                      </a:rPr>
                      <m:t>𝑅𝑓</m:t>
                    </m:r>
                    <m:r>
                      <a:rPr lang="en-US" i="1">
                        <a:latin typeface="Cambria Math"/>
                      </a:rPr>
                      <m:t>+</m:t>
                    </m:r>
                    <m:r>
                      <a:rPr lang="en-US" i="1">
                        <a:latin typeface="Cambria Math"/>
                      </a:rPr>
                      <m:t>𝛽</m:t>
                    </m:r>
                    <m:r>
                      <a:rPr lang="en-US" i="1">
                        <a:latin typeface="Cambria Math"/>
                      </a:rPr>
                      <m:t>𝑎</m:t>
                    </m:r>
                    <m:r>
                      <a:rPr lang="en-US" i="1">
                        <a:latin typeface="Cambria Math"/>
                      </a:rPr>
                      <m:t>(</m:t>
                    </m:r>
                    <m:r>
                      <a:rPr lang="en-US" i="1">
                        <a:latin typeface="Cambria Math"/>
                      </a:rPr>
                      <m:t>𝑅𝑚</m:t>
                    </m:r>
                    <m:r>
                      <a:rPr lang="en-US" i="1">
                        <a:latin typeface="Cambria Math"/>
                      </a:rPr>
                      <m:t>−</m:t>
                    </m:r>
                    <m:r>
                      <a:rPr lang="en-US" i="1">
                        <a:latin typeface="Cambria Math"/>
                      </a:rPr>
                      <m:t>𝑅𝑓</m:t>
                    </m:r>
                    <m:r>
                      <a:rPr lang="en-US" i="1">
                        <a:latin typeface="Cambria Math"/>
                      </a:rPr>
                      <m:t>)</m:t>
                    </m:r>
                  </m:oMath>
                </a14:m>
                <a:endParaRPr lang="en-US" dirty="0"/>
              </a:p>
              <a:p>
                <a:pPr algn="r" rtl="1"/>
                <a:r>
                  <a:rPr lang="ar-SA" dirty="0"/>
                  <a:t>= 0.09</a:t>
                </a:r>
                <a:r>
                  <a:rPr lang="ar-SA" dirty="0">
                    <a:solidFill>
                      <a:srgbClr val="FF0000"/>
                    </a:solidFill>
                  </a:rPr>
                  <a:t>+ 1.5( 0.1-0.09) = 0.105 للتحويل الى نسبة مئوية نضرب في 100 </a:t>
                </a:r>
                <a:endParaRPr lang="en-US" dirty="0">
                  <a:solidFill>
                    <a:srgbClr val="FF0000"/>
                  </a:solidFill>
                </a:endParaRPr>
              </a:p>
              <a:p>
                <a:pPr algn="r" rtl="1"/>
                <a:r>
                  <a:rPr lang="ar-SA" dirty="0">
                    <a:solidFill>
                      <a:srgbClr val="FF0000"/>
                    </a:solidFill>
                  </a:rPr>
                  <a:t>= 0.105*100 = 10.5%</a:t>
                </a:r>
                <a:endParaRPr lang="en-US" dirty="0">
                  <a:solidFill>
                    <a:srgbClr val="FF0000"/>
                  </a:solidFill>
                </a:endParaRPr>
              </a:p>
              <a:p>
                <a:pPr lvl="0" algn="r" rtl="1"/>
                <a:r>
                  <a:rPr lang="ar-SA" b="1" dirty="0"/>
                  <a:t>تعرف المخاطر ............  بأنها تلك المخاطر التي تؤثر في جميع المنشآت العاملة في السوق وتنتج من ظروف عدم التأكد المتعلقة بالظروف الاقتصادية: </a:t>
                </a:r>
                <a:endParaRPr lang="en-US" dirty="0"/>
              </a:p>
              <a:p>
                <a:pPr lvl="0" algn="r" rtl="1"/>
                <a:r>
                  <a:rPr lang="ar-SA" dirty="0"/>
                  <a:t>المخاطر غير المنتظمة </a:t>
                </a:r>
                <a:endParaRPr lang="en-US" dirty="0"/>
              </a:p>
              <a:p>
                <a:pPr lvl="0" algn="r" rtl="1"/>
                <a:r>
                  <a:rPr lang="ar-SA" dirty="0">
                    <a:solidFill>
                      <a:srgbClr val="FF0000"/>
                    </a:solidFill>
                  </a:rPr>
                  <a:t>المخاطر المنتظمة </a:t>
                </a:r>
                <a:endParaRPr lang="en-US" dirty="0">
                  <a:solidFill>
                    <a:srgbClr val="FF0000"/>
                  </a:solidFill>
                </a:endParaRPr>
              </a:p>
              <a:p>
                <a:pPr lvl="0" algn="r" rtl="1"/>
                <a:r>
                  <a:rPr lang="ar-SA" dirty="0"/>
                  <a:t>المخاطر الكلية </a:t>
                </a:r>
                <a:endParaRPr lang="en-US" dirty="0"/>
              </a:p>
              <a:p>
                <a:pPr lvl="0" algn="r" rtl="1"/>
                <a:r>
                  <a:rPr lang="ar-SA" dirty="0"/>
                  <a:t>شيء مما سبق</a:t>
                </a:r>
                <a:endParaRPr lang="en-US" dirty="0"/>
              </a:p>
              <a:p>
                <a:pPr algn="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533400"/>
                <a:ext cx="8001000" cy="5867400"/>
              </a:xfrm>
              <a:blipFill rotWithShape="1">
                <a:blip r:embed="rId2"/>
                <a:stretch>
                  <a:fillRect l="-1219" t="-520" r="-381"/>
                </a:stretch>
              </a:blipFill>
            </p:spPr>
            <p:txBody>
              <a:bodyPr/>
              <a:lstStyle/>
              <a:p>
                <a:r>
                  <a:rPr lang="en-US">
                    <a:noFill/>
                  </a:rPr>
                  <a:t> </a:t>
                </a:r>
              </a:p>
            </p:txBody>
          </p:sp>
        </mc:Fallback>
      </mc:AlternateContent>
    </p:spTree>
    <p:extLst>
      <p:ext uri="{BB962C8B-B14F-4D97-AF65-F5344CB8AC3E}">
        <p14:creationId xmlns:p14="http://schemas.microsoft.com/office/powerpoint/2010/main" xmlns="" val="2050635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848600" cy="5486400"/>
          </a:xfrm>
        </p:spPr>
        <p:txBody>
          <a:bodyPr>
            <a:normAutofit/>
          </a:bodyPr>
          <a:lstStyle/>
          <a:p>
            <a:pPr algn="r"/>
            <a:r>
              <a:rPr lang="ar-SA" sz="1600" b="1" dirty="0"/>
              <a:t>تفكر شركة وفرة في الدخول في مشروع استثماري يكلف 120000 ريال، ومعدل العائد المطلوب من المشروع هو 10% في حين أن معدل العائد الخالي من المخاطرة هو 5% والتدفقات النقدية الصافية المتوقعة من </a:t>
            </a:r>
            <a:endParaRPr lang="en-US" sz="1600" b="1" dirty="0" smtClean="0"/>
          </a:p>
          <a:p>
            <a:pPr marL="114300" indent="0" algn="r">
              <a:buNone/>
            </a:pPr>
            <a:r>
              <a:rPr lang="ar-SA" sz="1600" b="1" dirty="0" smtClean="0"/>
              <a:t>المشروع </a:t>
            </a:r>
            <a:r>
              <a:rPr lang="ar-SA" sz="1600" b="1" dirty="0"/>
              <a:t>خلال الخمس سنوات القادمة مع معادل التأكد الخاص بها موضحة بالجدول التالي</a:t>
            </a:r>
            <a:endParaRPr lang="en-US" sz="1600" dirty="0"/>
          </a:p>
        </p:txBody>
      </p:sp>
      <p:graphicFrame>
        <p:nvGraphicFramePr>
          <p:cNvPr id="4" name="Table 3"/>
          <p:cNvGraphicFramePr>
            <a:graphicFrameLocks noGrp="1"/>
          </p:cNvGraphicFramePr>
          <p:nvPr>
            <p:extLst>
              <p:ext uri="{D42A27DB-BD31-4B8C-83A1-F6EECF244321}">
                <p14:modId xmlns:p14="http://schemas.microsoft.com/office/powerpoint/2010/main" xmlns="" val="1216222575"/>
              </p:ext>
            </p:extLst>
          </p:nvPr>
        </p:nvGraphicFramePr>
        <p:xfrm>
          <a:off x="1371600" y="1447800"/>
          <a:ext cx="6248400" cy="1447800"/>
        </p:xfrm>
        <a:graphic>
          <a:graphicData uri="http://schemas.openxmlformats.org/drawingml/2006/table">
            <a:tbl>
              <a:tblPr rtl="1" firstRow="1" firstCol="1" bandRow="1">
                <a:tableStyleId>{5C22544A-7EE6-4342-B048-85BDC9FD1C3A}</a:tableStyleId>
              </a:tblPr>
              <a:tblGrid>
                <a:gridCol w="2082800"/>
                <a:gridCol w="2082800"/>
                <a:gridCol w="2082800"/>
              </a:tblGrid>
              <a:tr h="241300">
                <a:tc>
                  <a:txBody>
                    <a:bodyPr/>
                    <a:lstStyle/>
                    <a:p>
                      <a:pPr marL="0" marR="0" algn="r" rtl="1">
                        <a:lnSpc>
                          <a:spcPct val="115000"/>
                        </a:lnSpc>
                        <a:spcBef>
                          <a:spcPts val="0"/>
                        </a:spcBef>
                        <a:spcAft>
                          <a:spcPts val="0"/>
                        </a:spcAft>
                      </a:pPr>
                      <a:r>
                        <a:rPr lang="ar-SA" sz="1300" dirty="0">
                          <a:effectLst/>
                        </a:rPr>
                        <a:t>السنة </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التدفقات النقدية المتوقعة </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معامل معادل التأكد </a:t>
                      </a:r>
                      <a:endParaRPr lang="en-US" sz="1100">
                        <a:effectLst/>
                        <a:latin typeface="Calibri"/>
                        <a:ea typeface="Calibri"/>
                        <a:cs typeface="Arial"/>
                      </a:endParaRPr>
                    </a:p>
                  </a:txBody>
                  <a:tcPr marL="68580" marR="68580" marT="0" marB="0"/>
                </a:tc>
              </a:tr>
              <a:tr h="241300">
                <a:tc>
                  <a:txBody>
                    <a:bodyPr/>
                    <a:lstStyle/>
                    <a:p>
                      <a:pPr marL="0" marR="0" algn="r" rtl="1">
                        <a:lnSpc>
                          <a:spcPct val="115000"/>
                        </a:lnSpc>
                        <a:spcBef>
                          <a:spcPts val="0"/>
                        </a:spcBef>
                        <a:spcAft>
                          <a:spcPts val="0"/>
                        </a:spcAft>
                      </a:pPr>
                      <a:r>
                        <a:rPr lang="ar-SA" sz="1300">
                          <a:effectLst/>
                        </a:rPr>
                        <a:t>1</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10000</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0.90</a:t>
                      </a:r>
                      <a:endParaRPr lang="en-US" sz="1100">
                        <a:effectLst/>
                        <a:latin typeface="Calibri"/>
                        <a:ea typeface="Calibri"/>
                        <a:cs typeface="Arial"/>
                      </a:endParaRPr>
                    </a:p>
                  </a:txBody>
                  <a:tcPr marL="68580" marR="68580" marT="0" marB="0"/>
                </a:tc>
              </a:tr>
              <a:tr h="241300">
                <a:tc>
                  <a:txBody>
                    <a:bodyPr/>
                    <a:lstStyle/>
                    <a:p>
                      <a:pPr marL="0" marR="0" algn="r" rtl="1">
                        <a:lnSpc>
                          <a:spcPct val="115000"/>
                        </a:lnSpc>
                        <a:spcBef>
                          <a:spcPts val="0"/>
                        </a:spcBef>
                        <a:spcAft>
                          <a:spcPts val="0"/>
                        </a:spcAft>
                      </a:pPr>
                      <a:r>
                        <a:rPr lang="ar-SA" sz="1300">
                          <a:effectLst/>
                        </a:rPr>
                        <a:t>2</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20000</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0.90</a:t>
                      </a:r>
                      <a:endParaRPr lang="en-US" sz="1100">
                        <a:effectLst/>
                        <a:latin typeface="Calibri"/>
                        <a:ea typeface="Calibri"/>
                        <a:cs typeface="Arial"/>
                      </a:endParaRPr>
                    </a:p>
                  </a:txBody>
                  <a:tcPr marL="68580" marR="68580" marT="0" marB="0"/>
                </a:tc>
              </a:tr>
              <a:tr h="241300">
                <a:tc>
                  <a:txBody>
                    <a:bodyPr/>
                    <a:lstStyle/>
                    <a:p>
                      <a:pPr marL="0" marR="0" algn="r" rtl="1">
                        <a:lnSpc>
                          <a:spcPct val="115000"/>
                        </a:lnSpc>
                        <a:spcBef>
                          <a:spcPts val="0"/>
                        </a:spcBef>
                        <a:spcAft>
                          <a:spcPts val="0"/>
                        </a:spcAft>
                      </a:pPr>
                      <a:r>
                        <a:rPr lang="ar-SA" sz="1300">
                          <a:effectLst/>
                        </a:rPr>
                        <a:t>3</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40000</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0.80</a:t>
                      </a:r>
                      <a:endParaRPr lang="en-US" sz="1100">
                        <a:effectLst/>
                        <a:latin typeface="Calibri"/>
                        <a:ea typeface="Calibri"/>
                        <a:cs typeface="Arial"/>
                      </a:endParaRPr>
                    </a:p>
                  </a:txBody>
                  <a:tcPr marL="68580" marR="68580" marT="0" marB="0"/>
                </a:tc>
              </a:tr>
              <a:tr h="241300">
                <a:tc>
                  <a:txBody>
                    <a:bodyPr/>
                    <a:lstStyle/>
                    <a:p>
                      <a:pPr marL="0" marR="0" algn="r" rtl="1">
                        <a:lnSpc>
                          <a:spcPct val="115000"/>
                        </a:lnSpc>
                        <a:spcBef>
                          <a:spcPts val="0"/>
                        </a:spcBef>
                        <a:spcAft>
                          <a:spcPts val="0"/>
                        </a:spcAft>
                      </a:pPr>
                      <a:r>
                        <a:rPr lang="ar-SA" sz="1300">
                          <a:effectLst/>
                        </a:rPr>
                        <a:t>4</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80000</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a:effectLst/>
                        </a:rPr>
                        <a:t>0.70</a:t>
                      </a:r>
                      <a:endParaRPr lang="en-US" sz="1100">
                        <a:effectLst/>
                        <a:latin typeface="Calibri"/>
                        <a:ea typeface="Calibri"/>
                        <a:cs typeface="Arial"/>
                      </a:endParaRPr>
                    </a:p>
                  </a:txBody>
                  <a:tcPr marL="68580" marR="68580" marT="0" marB="0"/>
                </a:tc>
              </a:tr>
              <a:tr h="241300">
                <a:tc>
                  <a:txBody>
                    <a:bodyPr/>
                    <a:lstStyle/>
                    <a:p>
                      <a:pPr marL="0" marR="0" algn="r" rtl="1">
                        <a:lnSpc>
                          <a:spcPct val="115000"/>
                        </a:lnSpc>
                        <a:spcBef>
                          <a:spcPts val="0"/>
                        </a:spcBef>
                        <a:spcAft>
                          <a:spcPts val="0"/>
                        </a:spcAft>
                      </a:pPr>
                      <a:r>
                        <a:rPr lang="ar-SA" sz="1300">
                          <a:effectLst/>
                        </a:rPr>
                        <a:t>5</a:t>
                      </a:r>
                      <a:endParaRPr lang="en-US" sz="110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80000</a:t>
                      </a:r>
                      <a:endParaRPr lang="en-US" sz="1100" dirty="0">
                        <a:effectLst/>
                        <a:latin typeface="Calibri"/>
                        <a:ea typeface="Calibri"/>
                        <a:cs typeface="Arial"/>
                      </a:endParaRPr>
                    </a:p>
                  </a:txBody>
                  <a:tcPr marL="68580" marR="68580" marT="0" marB="0"/>
                </a:tc>
                <a:tc>
                  <a:txBody>
                    <a:bodyPr/>
                    <a:lstStyle/>
                    <a:p>
                      <a:pPr marL="0" marR="0" algn="r" rtl="1">
                        <a:lnSpc>
                          <a:spcPct val="115000"/>
                        </a:lnSpc>
                        <a:spcBef>
                          <a:spcPts val="0"/>
                        </a:spcBef>
                        <a:spcAft>
                          <a:spcPts val="0"/>
                        </a:spcAft>
                      </a:pPr>
                      <a:r>
                        <a:rPr lang="ar-SA" sz="1300" dirty="0">
                          <a:effectLst/>
                        </a:rPr>
                        <a:t>0.50</a:t>
                      </a:r>
                      <a:endParaRPr lang="en-US" sz="1100" dirty="0">
                        <a:effectLst/>
                        <a:latin typeface="Calibri"/>
                        <a:ea typeface="Calibri"/>
                        <a:cs typeface="Arial"/>
                      </a:endParaRPr>
                    </a:p>
                  </a:txBody>
                  <a:tcPr marL="68580" marR="68580" marT="0" marB="0"/>
                </a:tc>
              </a:tr>
            </a:tbl>
          </a:graphicData>
        </a:graphic>
      </p:graphicFrame>
      <p:sp>
        <p:nvSpPr>
          <p:cNvPr id="5" name="TextBox 4"/>
          <p:cNvSpPr txBox="1"/>
          <p:nvPr/>
        </p:nvSpPr>
        <p:spPr>
          <a:xfrm>
            <a:off x="228600" y="3505200"/>
            <a:ext cx="7467600" cy="3231654"/>
          </a:xfrm>
          <a:prstGeom prst="rect">
            <a:avLst/>
          </a:prstGeom>
          <a:noFill/>
        </p:spPr>
        <p:txBody>
          <a:bodyPr wrap="square" rtlCol="0">
            <a:spAutoFit/>
          </a:bodyPr>
          <a:lstStyle/>
          <a:p>
            <a:pPr algn="r" rtl="1"/>
            <a:r>
              <a:rPr lang="ar-SA" sz="1200" dirty="0"/>
              <a:t>يمكن استخدام القوانين التالية في حل هذا السؤال: </a:t>
            </a:r>
            <a:endParaRPr lang="en-US" sz="1200" dirty="0"/>
          </a:p>
          <a:p>
            <a:pPr lvl="0" algn="r" rtl="1"/>
            <a:r>
              <a:rPr lang="ar-SA" sz="1200" dirty="0"/>
              <a:t>قانون حساب التدفقات النقدية المؤكدة: </a:t>
            </a:r>
            <a:endParaRPr lang="en-US" sz="1200" dirty="0"/>
          </a:p>
          <a:p>
            <a:pPr algn="r" rtl="1"/>
            <a:r>
              <a:rPr lang="ar-SA" sz="1200" dirty="0"/>
              <a:t>  </a:t>
            </a:r>
            <a:endParaRPr lang="en-US" sz="1200" dirty="0"/>
          </a:p>
          <a:p>
            <a:pPr lvl="0" algn="r" rtl="1"/>
            <a:r>
              <a:rPr lang="ar-SA" sz="1200" dirty="0"/>
              <a:t>قانون حساب صافي القيمة الحالية باستخدام طريقة معامل معادل التأكد: </a:t>
            </a:r>
            <a:endParaRPr lang="ar-SA" sz="1200" dirty="0" smtClean="0"/>
          </a:p>
          <a:p>
            <a:pPr lvl="0" algn="r" rtl="1"/>
            <a:endParaRPr lang="ar-SA" sz="1200" dirty="0"/>
          </a:p>
          <a:p>
            <a:pPr lvl="0" algn="r" rtl="1"/>
            <a:endParaRPr lang="en-US" sz="1200" dirty="0"/>
          </a:p>
          <a:p>
            <a:pPr lvl="0" algn="r" rtl="1"/>
            <a:r>
              <a:rPr lang="ar-SA" sz="1200" dirty="0"/>
              <a:t>ملاحظة يمكنك استخدام الجداول المالية المرفقة في حل جزء من هذا السؤال.  </a:t>
            </a:r>
            <a:endParaRPr lang="en-US" sz="1200" dirty="0"/>
          </a:p>
          <a:p>
            <a:pPr algn="r" rtl="1"/>
            <a:r>
              <a:rPr lang="ar-SA" sz="1200" b="1" dirty="0"/>
              <a:t>المطلوب : ما هي صافي القيمة الحالية باستخدام طريقة معامل معادل التأكد:  </a:t>
            </a:r>
            <a:endParaRPr lang="en-US" sz="1200" dirty="0"/>
          </a:p>
          <a:p>
            <a:pPr lvl="0" algn="r" rtl="1"/>
            <a:r>
              <a:rPr lang="ar-SA" sz="1200" dirty="0">
                <a:solidFill>
                  <a:srgbClr val="FF0000"/>
                </a:solidFill>
              </a:rPr>
              <a:t>+9949</a:t>
            </a:r>
            <a:endParaRPr lang="en-US" sz="1200" dirty="0">
              <a:solidFill>
                <a:srgbClr val="FF0000"/>
              </a:solidFill>
            </a:endParaRPr>
          </a:p>
          <a:p>
            <a:pPr lvl="0" algn="r" rtl="1"/>
            <a:r>
              <a:rPr lang="ar-SA" sz="1200" dirty="0"/>
              <a:t>-9949 </a:t>
            </a:r>
            <a:endParaRPr lang="en-US" sz="1200" dirty="0"/>
          </a:p>
          <a:p>
            <a:pPr lvl="0" algn="r" rtl="1"/>
            <a:r>
              <a:rPr lang="ar-SA" sz="1200" dirty="0"/>
              <a:t>+50</a:t>
            </a:r>
            <a:endParaRPr lang="en-US" sz="1200" dirty="0"/>
          </a:p>
          <a:p>
            <a:pPr lvl="0" algn="r" rtl="1"/>
            <a:r>
              <a:rPr lang="ar-SA" sz="1200" dirty="0"/>
              <a:t>-50</a:t>
            </a:r>
            <a:endParaRPr lang="en-US" sz="1200" dirty="0"/>
          </a:p>
          <a:p>
            <a:pPr lvl="0" algn="r" rtl="1"/>
            <a:r>
              <a:rPr lang="ar-SA" sz="1200" b="1" dirty="0"/>
              <a:t> مما توصلت اليه في السؤال السابق هل المشروع مقبول أم مرفوض ؟</a:t>
            </a:r>
            <a:endParaRPr lang="en-US" sz="1200" dirty="0"/>
          </a:p>
          <a:p>
            <a:pPr lvl="0" algn="r" rtl="1"/>
            <a:r>
              <a:rPr lang="ar-SA" sz="1200" dirty="0">
                <a:solidFill>
                  <a:srgbClr val="FF0000"/>
                </a:solidFill>
              </a:rPr>
              <a:t>مقبول </a:t>
            </a:r>
            <a:endParaRPr lang="en-US" sz="1200" dirty="0">
              <a:solidFill>
                <a:srgbClr val="FF0000"/>
              </a:solidFill>
            </a:endParaRPr>
          </a:p>
          <a:p>
            <a:pPr lvl="0" algn="r" rtl="1"/>
            <a:r>
              <a:rPr lang="ar-SA" sz="1200" dirty="0"/>
              <a:t>مرفوض</a:t>
            </a:r>
            <a:endParaRPr lang="en-US" sz="1200" dirty="0"/>
          </a:p>
          <a:p>
            <a:pPr lvl="0" algn="r" rtl="1"/>
            <a:r>
              <a:rPr lang="ar-SA" sz="1200" dirty="0"/>
              <a:t>لا يمكن معرفة ذلك </a:t>
            </a:r>
            <a:endParaRPr lang="en-US" sz="1200" dirty="0"/>
          </a:p>
          <a:p>
            <a:pPr algn="r"/>
            <a:r>
              <a:rPr lang="ar-SA" sz="1200" dirty="0"/>
              <a:t>لا شيء مما سبق</a:t>
            </a:r>
            <a:endParaRPr lang="en-US" sz="1200" dirty="0"/>
          </a:p>
        </p:txBody>
      </p:sp>
      <p:pic>
        <p:nvPicPr>
          <p:cNvPr id="6" name="Picture 5"/>
          <p:cNvPicPr/>
          <p:nvPr/>
        </p:nvPicPr>
        <p:blipFill>
          <a:blip r:embed="rId2">
            <a:extLst>
              <a:ext uri="{28A0092B-C50C-407E-A947-70E740481C1C}">
                <a14:useLocalDpi xmlns:a14="http://schemas.microsoft.com/office/drawing/2010/main" xmlns="" val="0"/>
              </a:ext>
            </a:extLst>
          </a:blip>
          <a:srcRect/>
          <a:stretch>
            <a:fillRect/>
          </a:stretch>
        </p:blipFill>
        <p:spPr bwMode="auto">
          <a:xfrm>
            <a:off x="1905000" y="3733800"/>
            <a:ext cx="1905000" cy="317500"/>
          </a:xfrm>
          <a:prstGeom prst="rect">
            <a:avLst/>
          </a:prstGeom>
          <a:noFill/>
          <a:ln>
            <a:noFill/>
          </a:ln>
          <a:extLst/>
        </p:spPr>
      </p:pic>
      <p:pic>
        <p:nvPicPr>
          <p:cNvPr id="7" name="Picture 6"/>
          <p:cNvPicPr/>
          <p:nvPr/>
        </p:nvPicPr>
        <p:blipFill>
          <a:blip r:embed="rId3">
            <a:extLst>
              <a:ext uri="{28A0092B-C50C-407E-A947-70E740481C1C}">
                <a14:useLocalDpi xmlns:a14="http://schemas.microsoft.com/office/drawing/2010/main" xmlns="" val="0"/>
              </a:ext>
            </a:extLst>
          </a:blip>
          <a:srcRect/>
          <a:stretch>
            <a:fillRect/>
          </a:stretch>
        </p:blipFill>
        <p:spPr bwMode="auto">
          <a:xfrm>
            <a:off x="1442103" y="4335450"/>
            <a:ext cx="2514600" cy="230505"/>
          </a:xfrm>
          <a:prstGeom prst="rect">
            <a:avLst/>
          </a:prstGeom>
          <a:noFill/>
          <a:ln>
            <a:noFill/>
          </a:ln>
          <a:extLst/>
        </p:spPr>
      </p:pic>
    </p:spTree>
    <p:extLst>
      <p:ext uri="{BB962C8B-B14F-4D97-AF65-F5344CB8AC3E}">
        <p14:creationId xmlns:p14="http://schemas.microsoft.com/office/powerpoint/2010/main" xmlns="" val="4139434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772400" cy="5867400"/>
          </a:xfrm>
        </p:spPr>
        <p:txBody>
          <a:bodyPr/>
          <a:lstStyle/>
          <a:p>
            <a:pPr lvl="0" algn="r" rtl="1"/>
            <a:r>
              <a:rPr lang="ar-SA" sz="2000" b="1" dirty="0" err="1"/>
              <a:t>یقصد</a:t>
            </a:r>
            <a:r>
              <a:rPr lang="ar-SA" sz="2000" b="1" dirty="0"/>
              <a:t> ............. بأنه التمويل قصير الأجل الذي تحصل </a:t>
            </a:r>
            <a:r>
              <a:rPr lang="ar-SA" sz="2000" b="1" dirty="0" err="1"/>
              <a:t>علیه</a:t>
            </a:r>
            <a:r>
              <a:rPr lang="ar-SA" sz="2000" b="1" dirty="0"/>
              <a:t> المنشأة من الموردون والمتمثل في ثمن  المشتريات الآجلة للمواد والسلع التي تحصل </a:t>
            </a:r>
            <a:r>
              <a:rPr lang="ar-SA" sz="2000" b="1" dirty="0" err="1"/>
              <a:t>علیھا</a:t>
            </a:r>
            <a:r>
              <a:rPr lang="ar-SA" sz="2000" b="1" dirty="0"/>
              <a:t> المنشأة: </a:t>
            </a:r>
            <a:endParaRPr lang="en-US" sz="2000" dirty="0"/>
          </a:p>
          <a:p>
            <a:pPr lvl="0" algn="r" rtl="1"/>
            <a:r>
              <a:rPr lang="ar-SA" sz="2000" dirty="0">
                <a:solidFill>
                  <a:srgbClr val="FF0000"/>
                </a:solidFill>
              </a:rPr>
              <a:t>الائتمان التجاري. </a:t>
            </a:r>
            <a:endParaRPr lang="en-US" sz="2000" dirty="0">
              <a:solidFill>
                <a:srgbClr val="FF0000"/>
              </a:solidFill>
            </a:endParaRPr>
          </a:p>
          <a:p>
            <a:pPr lvl="0" algn="r" rtl="1"/>
            <a:r>
              <a:rPr lang="ar-SA" sz="2000" dirty="0"/>
              <a:t>الائتمان المصرفي. </a:t>
            </a:r>
            <a:endParaRPr lang="en-US" sz="2000" dirty="0"/>
          </a:p>
          <a:p>
            <a:pPr lvl="0" algn="r" rtl="1"/>
            <a:r>
              <a:rPr lang="en-US" sz="2000" dirty="0"/>
              <a:t> </a:t>
            </a:r>
            <a:r>
              <a:rPr lang="ar-SA" sz="2000" dirty="0"/>
              <a:t>الاوراق التجارية. </a:t>
            </a:r>
            <a:endParaRPr lang="en-US" sz="2000" dirty="0"/>
          </a:p>
          <a:p>
            <a:pPr lvl="0" algn="r" rtl="1"/>
            <a:r>
              <a:rPr lang="ar-SA" sz="2000" dirty="0"/>
              <a:t>القروض</a:t>
            </a:r>
            <a:endParaRPr lang="en-US" sz="2000" dirty="0"/>
          </a:p>
          <a:p>
            <a:pPr algn="r"/>
            <a:endParaRPr lang="en-US" dirty="0" smtClean="0"/>
          </a:p>
          <a:p>
            <a:pPr lvl="0" algn="r" rtl="1"/>
            <a:r>
              <a:rPr lang="ar-SA" sz="1600" b="1" dirty="0"/>
              <a:t>تفكر شركة المعادن بإصدار أوراق تجارية بقيمة اسمية مقدارها  3000000 حيث أن فترة الاستحقاق هي 90 يوما وتباع هذه الاوراق التجارية بقيمة مخصومه قدرها 2970000 بنهاية فترة التسعين يوما، ما هو معدل الفائدة الفعلي من هذا النوع من الاستثمارات؟</a:t>
            </a:r>
            <a:endParaRPr lang="en-US" sz="1600" dirty="0"/>
          </a:p>
          <a:p>
            <a:pPr lvl="0" algn="r" rtl="1"/>
            <a:r>
              <a:rPr lang="ar-SA" sz="1600" dirty="0"/>
              <a:t>قانون حساب قيمة معدل الفائدة الفعلي لإصدار الاوراق التجارية </a:t>
            </a:r>
            <a:endParaRPr lang="en-US" sz="1600" dirty="0"/>
          </a:p>
          <a:p>
            <a:pPr algn="r"/>
            <a:r>
              <a:rPr lang="ar-SA" sz="1600" dirty="0"/>
              <a:t>عدد أيام فترة الاستحقاق </a:t>
            </a:r>
            <a:endParaRPr lang="en-US" sz="1600" dirty="0"/>
          </a:p>
          <a:p>
            <a:pPr algn="r" rtl="1"/>
            <a:r>
              <a:rPr lang="en-US" sz="1600" b="1" dirty="0">
                <a:solidFill>
                  <a:srgbClr val="FF0000"/>
                </a:solidFill>
              </a:rPr>
              <a:t>4.04%</a:t>
            </a:r>
            <a:endParaRPr lang="en-US" sz="1600" dirty="0">
              <a:solidFill>
                <a:srgbClr val="FF0000"/>
              </a:solidFill>
            </a:endParaRPr>
          </a:p>
          <a:p>
            <a:pPr algn="r"/>
            <a:endParaRPr lang="en-US" dirty="0"/>
          </a:p>
        </p:txBody>
      </p:sp>
      <p:pic>
        <p:nvPicPr>
          <p:cNvPr id="4" name="Picture 3"/>
          <p:cNvPicPr/>
          <p:nvPr/>
        </p:nvPicPr>
        <p:blipFill>
          <a:blip r:embed="rId2" cstate="print"/>
          <a:srcRect/>
          <a:stretch>
            <a:fillRect/>
          </a:stretch>
        </p:blipFill>
        <p:spPr bwMode="auto">
          <a:xfrm>
            <a:off x="914400" y="4419600"/>
            <a:ext cx="2286000" cy="838200"/>
          </a:xfrm>
          <a:prstGeom prst="rect">
            <a:avLst/>
          </a:prstGeom>
          <a:noFill/>
          <a:ln w="9525">
            <a:noFill/>
            <a:miter lim="800000"/>
            <a:headEnd/>
            <a:tailEnd/>
          </a:ln>
        </p:spPr>
      </p:pic>
      <p:sp>
        <p:nvSpPr>
          <p:cNvPr id="5" name="Right Arrow 4"/>
          <p:cNvSpPr/>
          <p:nvPr/>
        </p:nvSpPr>
        <p:spPr>
          <a:xfrm>
            <a:off x="2590800" y="4731702"/>
            <a:ext cx="707390" cy="2139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Rounded Rectangle 5"/>
          <p:cNvSpPr/>
          <p:nvPr/>
        </p:nvSpPr>
        <p:spPr>
          <a:xfrm>
            <a:off x="3505200" y="4584381"/>
            <a:ext cx="914400" cy="5086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ar-SA" sz="1100">
                <a:effectLst/>
                <a:ea typeface="Calibri"/>
                <a:cs typeface="Arial"/>
              </a:rPr>
              <a:t>عدد أيام فترة الاستحقاق </a:t>
            </a:r>
            <a:endParaRPr lang="en-US" sz="1100">
              <a:effectLst/>
              <a:ea typeface="Calibri"/>
              <a:cs typeface="Arial"/>
            </a:endParaRPr>
          </a:p>
        </p:txBody>
      </p:sp>
    </p:spTree>
    <p:extLst>
      <p:ext uri="{BB962C8B-B14F-4D97-AF65-F5344CB8AC3E}">
        <p14:creationId xmlns:p14="http://schemas.microsoft.com/office/powerpoint/2010/main" xmlns="" val="3906799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7620000" cy="6019800"/>
          </a:xfrm>
        </p:spPr>
        <p:txBody>
          <a:bodyPr/>
          <a:lstStyle/>
          <a:p>
            <a:pPr lvl="0" algn="r" rtl="1"/>
            <a:r>
              <a:rPr lang="ar-SA" sz="1800" b="1" dirty="0"/>
              <a:t>اذا كان معدل  العائد المطلوب  لشركة ما هو 20% ، وأن الربح الموزع للسنة القادمة هو 6 ريالا، وأن هذا الربح ينمو بمعدل 10% .</a:t>
            </a:r>
            <a:endParaRPr lang="en-US" sz="1800" dirty="0"/>
          </a:p>
          <a:p>
            <a:pPr algn="r" rtl="1"/>
            <a:r>
              <a:rPr lang="ar-SA" sz="1800" b="1" dirty="0"/>
              <a:t>يمكن استخدام القانون التالي لحل هذا السؤال </a:t>
            </a:r>
            <a:endParaRPr lang="en-US" sz="1800" dirty="0"/>
          </a:p>
          <a:p>
            <a:pPr lvl="0" algn="r" rtl="1"/>
            <a:r>
              <a:rPr lang="ar-SA" sz="1800" dirty="0"/>
              <a:t>قانون حساب القيمة الحالية للسهم العادي في حالة وجود نسبة نمو: </a:t>
            </a:r>
            <a:endParaRPr lang="en-US" sz="1800" dirty="0"/>
          </a:p>
          <a:p>
            <a:pPr algn="r" rtl="1"/>
            <a:r>
              <a:rPr lang="en-US" sz="1800" dirty="0"/>
              <a:t> </a:t>
            </a:r>
            <a:r>
              <a:rPr lang="ar-SA" sz="1800" b="1" dirty="0"/>
              <a:t>القيمة الحالية للسهم العادي= (عائد السهم في السنة الحالية*(1+نسبة النمو))/ (معدل العائد المطلوب – نسبة النمو الثابتة)</a:t>
            </a:r>
            <a:endParaRPr lang="en-US" sz="1800" dirty="0"/>
          </a:p>
          <a:p>
            <a:pPr algn="r" rtl="1"/>
            <a:r>
              <a:rPr lang="ar-SA" sz="1800" b="1" dirty="0"/>
              <a:t>فما هو السعر الذي تكون على استعداد لدفعه لهذا السهم العادي ؟ </a:t>
            </a:r>
            <a:endParaRPr lang="en-US" sz="1800" dirty="0"/>
          </a:p>
          <a:p>
            <a:pPr algn="r" rtl="1"/>
            <a:r>
              <a:rPr lang="en-US" sz="1800" b="1" dirty="0">
                <a:solidFill>
                  <a:srgbClr val="FF0000"/>
                </a:solidFill>
              </a:rPr>
              <a:t>60 </a:t>
            </a:r>
            <a:r>
              <a:rPr lang="ar-SA" sz="1800" b="1" dirty="0">
                <a:solidFill>
                  <a:srgbClr val="FF0000"/>
                </a:solidFill>
              </a:rPr>
              <a:t>ريال </a:t>
            </a:r>
            <a:endParaRPr lang="en-US" sz="1800" dirty="0">
              <a:solidFill>
                <a:srgbClr val="FF0000"/>
              </a:solidFill>
            </a:endParaRPr>
          </a:p>
          <a:p>
            <a:pPr algn="r" rtl="1"/>
            <a:r>
              <a:rPr lang="ar-SA" sz="1800" b="1" dirty="0"/>
              <a:t>15-  تتحدث نظرية ......بأن ارتفاع القروض لن يغير من مفهوم وإدراك الخطر لدى المستثمرين وأن المنشأة تستطيع زيادة قيمتها السوقية وتقليل تكلفة الاموال من خلال زيادة الرافعة المالية: </a:t>
            </a:r>
            <a:endParaRPr lang="en-US" sz="1800" dirty="0"/>
          </a:p>
          <a:p>
            <a:pPr algn="r" rtl="1"/>
            <a:r>
              <a:rPr lang="ar-SA" sz="1800" dirty="0">
                <a:solidFill>
                  <a:srgbClr val="FF0000"/>
                </a:solidFill>
              </a:rPr>
              <a:t>أ- مدخل صافي الدخل </a:t>
            </a:r>
            <a:endParaRPr lang="en-US" sz="1800" dirty="0">
              <a:solidFill>
                <a:srgbClr val="FF0000"/>
              </a:solidFill>
            </a:endParaRPr>
          </a:p>
          <a:p>
            <a:pPr algn="r" rtl="1"/>
            <a:r>
              <a:rPr lang="ar-SA" sz="1800" dirty="0"/>
              <a:t>ب- مدخل صافي الدخل التشغيلي </a:t>
            </a:r>
            <a:endParaRPr lang="en-US" sz="1800" dirty="0"/>
          </a:p>
          <a:p>
            <a:pPr algn="r" rtl="1"/>
            <a:r>
              <a:rPr lang="ar-SA" sz="1800" dirty="0"/>
              <a:t>ج- المدخل التقليدي </a:t>
            </a:r>
            <a:endParaRPr lang="en-US" sz="1800" dirty="0"/>
          </a:p>
          <a:p>
            <a:pPr algn="r" rtl="1"/>
            <a:r>
              <a:rPr lang="ar-SA" sz="1800" dirty="0"/>
              <a:t>د- مدخل صافي الدخل الهامشي  </a:t>
            </a:r>
            <a:endParaRPr lang="en-US" sz="1800" dirty="0"/>
          </a:p>
          <a:p>
            <a:endParaRPr lang="en-US" dirty="0"/>
          </a:p>
        </p:txBody>
      </p:sp>
    </p:spTree>
    <p:extLst>
      <p:ext uri="{BB962C8B-B14F-4D97-AF65-F5344CB8AC3E}">
        <p14:creationId xmlns:p14="http://schemas.microsoft.com/office/powerpoint/2010/main" xmlns="" val="434018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620000" cy="5867400"/>
          </a:xfrm>
        </p:spPr>
        <p:txBody>
          <a:bodyPr/>
          <a:lstStyle/>
          <a:p>
            <a:pPr algn="r" rtl="1"/>
            <a:r>
              <a:rPr lang="ar-SA" dirty="0"/>
              <a:t>اذكر أهم أنواع مصادر التمويل قصير الأجل ؟</a:t>
            </a:r>
            <a:endParaRPr lang="en-US" dirty="0"/>
          </a:p>
          <a:p>
            <a:pPr lvl="0" algn="r"/>
            <a:r>
              <a:rPr lang="ar-SA" dirty="0">
                <a:solidFill>
                  <a:srgbClr val="FF0000"/>
                </a:solidFill>
              </a:rPr>
              <a:t>الائتمان التجاري- الائتمان المصرفي – الأوراق التجارية – القروض – أداوت سوق النقد </a:t>
            </a:r>
            <a:endParaRPr lang="en-US" dirty="0">
              <a:solidFill>
                <a:srgbClr val="FF0000"/>
              </a:solidFill>
            </a:endParaRPr>
          </a:p>
          <a:p>
            <a:pPr algn="r" rtl="1"/>
            <a:r>
              <a:rPr lang="ar-SA" dirty="0"/>
              <a:t> </a:t>
            </a:r>
            <a:endParaRPr lang="en-US" dirty="0"/>
          </a:p>
          <a:p>
            <a:pPr algn="r" rtl="1"/>
            <a:r>
              <a:rPr lang="en-US" dirty="0"/>
              <a:t> </a:t>
            </a:r>
          </a:p>
          <a:p>
            <a:pPr algn="r" rtl="1"/>
            <a:r>
              <a:rPr lang="ar-SA" dirty="0"/>
              <a:t>17-اذكر أهم أنواع مصادر التمويل طويل الاجل ؟</a:t>
            </a:r>
            <a:endParaRPr lang="en-US" dirty="0"/>
          </a:p>
          <a:p>
            <a:pPr lvl="0" algn="r" rtl="1"/>
            <a:r>
              <a:rPr lang="ar-SA" dirty="0" err="1">
                <a:solidFill>
                  <a:srgbClr val="FF0000"/>
                </a:solidFill>
              </a:rPr>
              <a:t>الإستئجار</a:t>
            </a:r>
            <a:r>
              <a:rPr lang="ar-SA" dirty="0">
                <a:solidFill>
                  <a:srgbClr val="FF0000"/>
                </a:solidFill>
              </a:rPr>
              <a:t> √ سندات </a:t>
            </a:r>
            <a:r>
              <a:rPr lang="ar-SA" dirty="0" err="1">
                <a:solidFill>
                  <a:srgbClr val="FF0000"/>
                </a:solidFill>
              </a:rPr>
              <a:t>الدین</a:t>
            </a:r>
            <a:r>
              <a:rPr lang="ar-SA" dirty="0">
                <a:solidFill>
                  <a:srgbClr val="FF0000"/>
                </a:solidFill>
              </a:rPr>
              <a:t> √ </a:t>
            </a:r>
            <a:r>
              <a:rPr lang="ar-SA" dirty="0" err="1">
                <a:solidFill>
                  <a:srgbClr val="FF0000"/>
                </a:solidFill>
              </a:rPr>
              <a:t>الأسھم</a:t>
            </a:r>
            <a:r>
              <a:rPr lang="ar-SA" dirty="0">
                <a:solidFill>
                  <a:srgbClr val="FF0000"/>
                </a:solidFill>
              </a:rPr>
              <a:t> </a:t>
            </a:r>
            <a:r>
              <a:rPr lang="ar-SA" dirty="0" err="1">
                <a:solidFill>
                  <a:srgbClr val="FF0000"/>
                </a:solidFill>
              </a:rPr>
              <a:t>العادیة</a:t>
            </a:r>
            <a:endParaRPr lang="en-US" dirty="0">
              <a:solidFill>
                <a:srgbClr val="FF0000"/>
              </a:solidFill>
            </a:endParaRPr>
          </a:p>
          <a:p>
            <a:pPr algn="r" rtl="1"/>
            <a:r>
              <a:rPr lang="ar-SA" dirty="0">
                <a:solidFill>
                  <a:srgbClr val="FF0000"/>
                </a:solidFill>
              </a:rPr>
              <a:t>√ القروض </a:t>
            </a:r>
            <a:r>
              <a:rPr lang="ar-SA" dirty="0" err="1">
                <a:solidFill>
                  <a:srgbClr val="FF0000"/>
                </a:solidFill>
              </a:rPr>
              <a:t>المصرفیة</a:t>
            </a:r>
            <a:r>
              <a:rPr lang="ar-SA" dirty="0">
                <a:solidFill>
                  <a:srgbClr val="FF0000"/>
                </a:solidFill>
              </a:rPr>
              <a:t> √ </a:t>
            </a:r>
            <a:r>
              <a:rPr lang="ar-SA" dirty="0" err="1">
                <a:solidFill>
                  <a:srgbClr val="FF0000"/>
                </a:solidFill>
              </a:rPr>
              <a:t>الأسھم</a:t>
            </a:r>
            <a:r>
              <a:rPr lang="ar-SA" dirty="0">
                <a:solidFill>
                  <a:srgbClr val="FF0000"/>
                </a:solidFill>
              </a:rPr>
              <a:t> الممتازة √ الأرباح المحتجزة</a:t>
            </a:r>
            <a:endParaRPr lang="en-US" dirty="0">
              <a:solidFill>
                <a:srgbClr val="FF0000"/>
              </a:solidFill>
            </a:endParaRPr>
          </a:p>
          <a:p>
            <a:pPr algn="r" rtl="1"/>
            <a:r>
              <a:rPr lang="ar-SA" b="1" dirty="0"/>
              <a:t>18- ما هي العوامل المحددة في اختيار الهيكل المالي؟</a:t>
            </a:r>
            <a:endParaRPr lang="en-US" dirty="0"/>
          </a:p>
          <a:p>
            <a:pPr lvl="0" algn="r" rtl="1"/>
            <a:r>
              <a:rPr lang="ar-SA" b="1" dirty="0">
                <a:solidFill>
                  <a:srgbClr val="FF0000"/>
                </a:solidFill>
              </a:rPr>
              <a:t>حجم المنشأة - نمو واستقرار المبيعات - التدفقات النقدية للمنشأة –</a:t>
            </a:r>
            <a:endParaRPr lang="en-US" dirty="0">
              <a:solidFill>
                <a:srgbClr val="FF0000"/>
              </a:solidFill>
            </a:endParaRPr>
          </a:p>
          <a:p>
            <a:pPr algn="r"/>
            <a:r>
              <a:rPr lang="ar-SA" b="1" dirty="0">
                <a:solidFill>
                  <a:srgbClr val="FF0000"/>
                </a:solidFill>
              </a:rPr>
              <a:t>تكلفة الأموال- المرونة – الملائمة </a:t>
            </a:r>
            <a:endParaRPr lang="en-US" dirty="0">
              <a:solidFill>
                <a:srgbClr val="FF0000"/>
              </a:solidFill>
            </a:endParaRPr>
          </a:p>
        </p:txBody>
      </p:sp>
    </p:spTree>
    <p:extLst>
      <p:ext uri="{BB962C8B-B14F-4D97-AF65-F5344CB8AC3E}">
        <p14:creationId xmlns:p14="http://schemas.microsoft.com/office/powerpoint/2010/main" xmlns="" val="39861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620000" cy="5867400"/>
          </a:xfrm>
        </p:spPr>
        <p:txBody>
          <a:bodyPr/>
          <a:lstStyle/>
          <a:p>
            <a:pPr algn="r" rtl="1"/>
            <a:r>
              <a:rPr lang="ar-SA" b="1" dirty="0"/>
              <a:t>ما هي قيمة السند العادلة اذا علمت التالي، القيمة الاسمية للسند هي 1000 ريال، ومعدل الفائدة على هذا السند هو 4% تدفع سنويا لمدة 10 سنوات، ومعدل العائد المطلوب من هذا السند هو 10% ؟ </a:t>
            </a:r>
            <a:endParaRPr lang="en-US" dirty="0"/>
          </a:p>
          <a:p>
            <a:pPr algn="r" rtl="1"/>
            <a:r>
              <a:rPr lang="ar-SA" b="1" dirty="0"/>
              <a:t>يمكن استخدام القانون التالي لحل هذا السؤال: </a:t>
            </a:r>
            <a:endParaRPr lang="en-US" dirty="0"/>
          </a:p>
          <a:p>
            <a:pPr lvl="0" algn="r" rtl="1"/>
            <a:r>
              <a:rPr lang="ar-SA" dirty="0"/>
              <a:t>قانون حساب قيمة السند العادلة: </a:t>
            </a:r>
            <a:endParaRPr lang="en-US" dirty="0"/>
          </a:p>
          <a:p>
            <a:pPr marL="114300" indent="0" algn="r" rtl="1">
              <a:buNone/>
            </a:pPr>
            <a:endParaRPr lang="en-US" dirty="0"/>
          </a:p>
          <a:p>
            <a:pPr lvl="0" algn="r" rtl="1"/>
            <a:r>
              <a:rPr lang="ar-SA" b="1" dirty="0"/>
              <a:t>يمكن استخدام الجداول المالية المرفقة لحل جزء من هذا السؤال </a:t>
            </a:r>
            <a:endParaRPr lang="en-US" dirty="0"/>
          </a:p>
          <a:p>
            <a:pPr algn="r" rtl="1"/>
            <a:r>
              <a:rPr lang="ar-SA" dirty="0">
                <a:solidFill>
                  <a:srgbClr val="FF0000"/>
                </a:solidFill>
              </a:rPr>
              <a:t>631.133 </a:t>
            </a:r>
            <a:r>
              <a:rPr lang="ar-SA" dirty="0" smtClean="0">
                <a:solidFill>
                  <a:srgbClr val="FF0000"/>
                </a:solidFill>
              </a:rPr>
              <a:t>ريال</a:t>
            </a:r>
            <a:endParaRPr lang="en-US" dirty="0" smtClean="0">
              <a:solidFill>
                <a:srgbClr val="FF0000"/>
              </a:solidFill>
            </a:endParaRPr>
          </a:p>
          <a:p>
            <a:pPr algn="r" rtl="1"/>
            <a:endParaRPr lang="en-US" dirty="0">
              <a:solidFill>
                <a:srgbClr val="FF0000"/>
              </a:solidFill>
            </a:endParaRPr>
          </a:p>
          <a:p>
            <a:pPr algn="r" rtl="1"/>
            <a:r>
              <a:rPr lang="ar-SA" b="1" dirty="0"/>
              <a:t>هي السندات التي توفر لمصدرها خاصية استرجاعها عندما ينخفض سعر الفائدة:</a:t>
            </a:r>
            <a:endParaRPr lang="en-US" dirty="0"/>
          </a:p>
          <a:p>
            <a:pPr algn="r" rtl="1"/>
            <a:r>
              <a:rPr lang="en-US" dirty="0"/>
              <a:t>     </a:t>
            </a:r>
            <a:r>
              <a:rPr lang="ar-SA" dirty="0"/>
              <a:t>أ- السندات المضمونة </a:t>
            </a:r>
            <a:endParaRPr lang="en-US" dirty="0"/>
          </a:p>
          <a:p>
            <a:pPr algn="r" rtl="1"/>
            <a:r>
              <a:rPr lang="en-US" dirty="0">
                <a:solidFill>
                  <a:srgbClr val="FF0000"/>
                </a:solidFill>
              </a:rPr>
              <a:t>     </a:t>
            </a:r>
            <a:r>
              <a:rPr lang="ar-SA" dirty="0">
                <a:solidFill>
                  <a:srgbClr val="FF0000"/>
                </a:solidFill>
              </a:rPr>
              <a:t>ب- السندات القابلة للاستدعاء</a:t>
            </a:r>
            <a:endParaRPr lang="en-US" dirty="0">
              <a:solidFill>
                <a:srgbClr val="FF0000"/>
              </a:solidFill>
            </a:endParaRPr>
          </a:p>
          <a:p>
            <a:pPr algn="r" rtl="1"/>
            <a:r>
              <a:rPr lang="en-US" dirty="0"/>
              <a:t>    </a:t>
            </a:r>
            <a:r>
              <a:rPr lang="ar-SA" dirty="0"/>
              <a:t>ج- السندات القابلة للتحويل </a:t>
            </a:r>
            <a:endParaRPr lang="en-US" dirty="0"/>
          </a:p>
          <a:p>
            <a:pPr algn="r"/>
            <a:r>
              <a:rPr lang="ar-SA" dirty="0"/>
              <a:t> د- السندات القابلة للاستهلاك</a:t>
            </a:r>
            <a:endParaRPr lang="en-US" dirty="0">
              <a:solidFill>
                <a:srgbClr val="FF0000"/>
              </a:solidFill>
            </a:endParaRPr>
          </a:p>
          <a:p>
            <a:endParaRPr lang="en-US" dirty="0"/>
          </a:p>
        </p:txBody>
      </p:sp>
      <p:pic>
        <p:nvPicPr>
          <p:cNvPr id="4" name="Picture 3"/>
          <p:cNvPicPr/>
          <p:nvPr/>
        </p:nvPicPr>
        <p:blipFill>
          <a:blip r:embed="rId2" cstate="print"/>
          <a:srcRect/>
          <a:stretch>
            <a:fillRect/>
          </a:stretch>
        </p:blipFill>
        <p:spPr bwMode="auto">
          <a:xfrm>
            <a:off x="1066800" y="2286000"/>
            <a:ext cx="3299460" cy="461010"/>
          </a:xfrm>
          <a:prstGeom prst="rect">
            <a:avLst/>
          </a:prstGeom>
          <a:noFill/>
          <a:ln w="9525">
            <a:noFill/>
            <a:miter lim="800000"/>
            <a:headEnd/>
            <a:tailEnd/>
          </a:ln>
        </p:spPr>
      </p:pic>
    </p:spTree>
    <p:extLst>
      <p:ext uri="{BB962C8B-B14F-4D97-AF65-F5344CB8AC3E}">
        <p14:creationId xmlns:p14="http://schemas.microsoft.com/office/powerpoint/2010/main" xmlns="" val="21575762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61</TotalTime>
  <Words>791</Words>
  <Application>Microsoft Office PowerPoint</Application>
  <PresentationFormat>عرض على الشاشة (3:4)‏</PresentationFormat>
  <Paragraphs>144</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Adjacency</vt:lpstr>
      <vt:lpstr> </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Abdullah Abdulrahman Aljuqhaiman</dc:creator>
  <cp:lastModifiedBy>bssom mmmm</cp:lastModifiedBy>
  <cp:revision>8</cp:revision>
  <dcterms:created xsi:type="dcterms:W3CDTF">2015-04-27T13:02:17Z</dcterms:created>
  <dcterms:modified xsi:type="dcterms:W3CDTF">2015-05-01T10:21:40Z</dcterms:modified>
</cp:coreProperties>
</file>